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1"/>
  </p:sldMasterIdLst>
  <p:notesMasterIdLst>
    <p:notesMasterId r:id="rId16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12244-5728-4E87-902D-D85FFB79D1B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3B0AC-D09B-4E52-AB24-7F808D57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43CD-B215-4687-9331-E91DA73099C9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0211-0967-441E-9819-5195D4982E75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6F1-F7B5-4BF5-B3D0-48D55A5CDDDC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88AC-1EAC-4097-B3B5-D1DF450FC046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58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F14-0EC9-415F-930B-5F7D41A6CF78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A8D9-0C4C-4D36-A830-3465FA2D3510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4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A6FB-D921-4A69-8C74-2FABBACE515C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8EA1-AFAF-4561-9A87-AC9EB0F112CB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AD0502C-F867-45FA-83F9-B450478C071B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6822-D386-48F0-BA31-37EFFBFCABE8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CF-DCA5-457B-9493-22D3C59B5B53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FDC7-1005-4E1A-8007-3A696E6C151F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3EA3-7D15-4FA7-B3FD-F9E0FFFE5CA4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896B-5A49-448D-A17A-A6302088F10E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5FE4-66A0-419C-8BE8-072354BF3560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AB-EB0C-4B33-8EF2-0A092F1B7A75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A84-25C1-42C5-874D-9F689461AB68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F25F-AEB5-4665-B651-57CF19000828}" type="datetime8">
              <a:rPr lang="en-US" smtClean="0"/>
              <a:t>2/24/2023 2:40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5CD6-68FF-4918-8E6F-D35B6D8C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5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8692-6FC2-0EBE-A168-9FBA7BBB8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With</a:t>
            </a:r>
            <a:br>
              <a:rPr lang="en-US" dirty="0"/>
            </a:br>
            <a:r>
              <a:rPr lang="en-US" dirty="0"/>
              <a:t>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BE51-82C4-07F0-AD6A-A71AE006F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Conrad Williams</a:t>
            </a:r>
          </a:p>
        </p:txBody>
      </p:sp>
    </p:spTree>
    <p:extLst>
      <p:ext uri="{BB962C8B-B14F-4D97-AF65-F5344CB8AC3E}">
        <p14:creationId xmlns:p14="http://schemas.microsoft.com/office/powerpoint/2010/main" val="200121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4131-5093-6242-51D1-8F38BF6B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Files, Plots, Packages,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66DD-8E30-1DF5-6B52-78516516F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Files tab shows files in the current working directory (more on that when we talk about reading in data later)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115333-E6F8-1611-A3D3-E27CB5F78D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5340" y="2336800"/>
            <a:ext cx="5208506" cy="405851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97665-484D-AC21-E616-5D5E659E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4131-5093-6242-51D1-8F38BF6B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Files, Plots, Packages, Help,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66DD-8E30-1DF5-6B52-78516516F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Plots tab shows graphical output from functions you run in R</a:t>
            </a:r>
          </a:p>
          <a:p>
            <a:pPr lvl="1"/>
            <a:r>
              <a:rPr lang="en-US" dirty="0"/>
              <a:t>You can also save your plots from here using the “Export” drop-down menu (covered later)</a:t>
            </a:r>
          </a:p>
          <a:p>
            <a:pPr lvl="1"/>
            <a:r>
              <a:rPr lang="en-US" dirty="0"/>
              <a:t>The plot to the right is a histogram of 1000 random sample from a normal distribution generated with the following command:</a:t>
            </a:r>
          </a:p>
          <a:p>
            <a:pPr lvl="2"/>
            <a:r>
              <a:rPr lang="en-US" dirty="0"/>
              <a:t>hist(</a:t>
            </a:r>
            <a:r>
              <a:rPr lang="en-US" dirty="0" err="1"/>
              <a:t>rnorm</a:t>
            </a:r>
            <a:r>
              <a:rPr lang="en-US" dirty="0"/>
              <a:t>(1000))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B302DF-6703-7CAC-1460-41E2FC95BA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6028" y="2336800"/>
            <a:ext cx="5243816" cy="41050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97665-484D-AC21-E616-5D5E659E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4131-5093-6242-51D1-8F38BF6B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Files, Plots, Packages,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66DD-8E30-1DF5-6B52-78516516F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Packages tab shows installed ‘packages’ which are collections of functions and other objects</a:t>
            </a:r>
          </a:p>
          <a:p>
            <a:pPr lvl="1"/>
            <a:r>
              <a:rPr lang="en-US" dirty="0"/>
              <a:t>☑ packages are loaded so we can call functions from them</a:t>
            </a:r>
          </a:p>
          <a:p>
            <a:pPr lvl="1"/>
            <a:r>
              <a:rPr lang="en-US" dirty="0"/>
              <a:t>You can also install new packages using the “Install” menu on this tab</a:t>
            </a:r>
          </a:p>
          <a:p>
            <a:r>
              <a:rPr lang="en-US" dirty="0"/>
              <a:t>More on packages later!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7529E-9C50-1F0B-3B76-ADE32A133F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3357" y="2336800"/>
            <a:ext cx="5280252" cy="411089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97665-484D-AC21-E616-5D5E659E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4131-5093-6242-51D1-8F38BF6B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Files, Plots, Packages,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66DD-8E30-1DF5-6B52-78516516F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Help tab shows the documentation for functions and packages.</a:t>
            </a:r>
          </a:p>
          <a:p>
            <a:pPr lvl="1"/>
            <a:r>
              <a:rPr lang="en-US" i="1" dirty="0"/>
              <a:t>Extremely</a:t>
            </a:r>
            <a:r>
              <a:rPr lang="en-US" dirty="0"/>
              <a:t> useful</a:t>
            </a:r>
          </a:p>
          <a:p>
            <a:pPr lvl="1"/>
            <a:r>
              <a:rPr lang="en-US" dirty="0"/>
              <a:t>Try running the following in the console to get the documentation for the hist() function used earlier:</a:t>
            </a:r>
          </a:p>
          <a:p>
            <a:pPr lvl="2"/>
            <a:r>
              <a:rPr lang="en-US" dirty="0"/>
              <a:t>help(“hist”)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525096-F2D1-D32D-47B8-E6E41BC6B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2954" y="2336800"/>
            <a:ext cx="5253646" cy="410723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97665-484D-AC21-E616-5D5E659E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1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F8EC5D-DEE8-F49D-0C6F-F9DA5F46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Today’s Workshop Scripts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BA9532-A728-74A1-965C-DBFD72FC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have R and RStudio installed and have become somewhat familiar with RStudio's layout.</a:t>
            </a:r>
          </a:p>
          <a:p>
            <a:r>
              <a:rPr lang="en-US" dirty="0"/>
              <a:t>To start the first workshop script, locate </a:t>
            </a:r>
            <a:r>
              <a:rPr lang="en-US"/>
              <a:t>“02_</a:t>
            </a:r>
            <a:r>
              <a:rPr lang="en-US" dirty="0"/>
              <a:t>BasicProgramming.r” and double-click it.</a:t>
            </a:r>
          </a:p>
          <a:p>
            <a:pPr lvl="1"/>
            <a:r>
              <a:rPr lang="en-US" dirty="0"/>
              <a:t>This should prompt the OS to ask what program you want to open that file</a:t>
            </a:r>
          </a:p>
          <a:p>
            <a:pPr lvl="1"/>
            <a:r>
              <a:rPr lang="en-US" dirty="0"/>
              <a:t>Choose “RStudio” and allow the OS to associate the “*.r” file extension with RStudio.</a:t>
            </a:r>
          </a:p>
          <a:p>
            <a:r>
              <a:rPr lang="en-US" dirty="0"/>
              <a:t>The rest of the workshop will use the scripts in this directory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F54D0-9045-49C6-BA2A-A5937249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8D26-2777-7192-E3EC-3DE91735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D1BB-A2E7-C0DF-E2C0-72C360AD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Goals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R and RStudio</a:t>
            </a:r>
          </a:p>
          <a:p>
            <a:pPr lvl="1"/>
            <a:r>
              <a:rPr lang="en-US" dirty="0"/>
              <a:t>Understand the RStudio layout</a:t>
            </a:r>
          </a:p>
          <a:p>
            <a:pPr lvl="1"/>
            <a:r>
              <a:rPr lang="en-US" dirty="0"/>
              <a:t>Understand basic programming in R</a:t>
            </a:r>
          </a:p>
          <a:p>
            <a:pPr lvl="2"/>
            <a:r>
              <a:rPr lang="en-US" dirty="0"/>
              <a:t>Variables, math, conditionals, loops, functions, etc.</a:t>
            </a:r>
          </a:p>
          <a:p>
            <a:pPr lvl="2"/>
            <a:r>
              <a:rPr lang="en-US" dirty="0"/>
              <a:t>Installing and importing packages from CRAN</a:t>
            </a:r>
          </a:p>
          <a:p>
            <a:pPr lvl="1"/>
            <a:r>
              <a:rPr lang="en-US" dirty="0"/>
              <a:t>Learn to read in, visualize, and analyze data in R</a:t>
            </a:r>
          </a:p>
          <a:p>
            <a:pPr lvl="2"/>
            <a:r>
              <a:rPr lang="en-US" dirty="0"/>
              <a:t>Examples covered are far from exhaustive, but will provide a baseline understanding</a:t>
            </a:r>
          </a:p>
          <a:p>
            <a:r>
              <a:rPr lang="en-US" u="sng" dirty="0"/>
              <a:t>NOT covered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Choosing appropriate statistical tests for your data and interpreting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29076-5305-8FA7-342D-128C1EEB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9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3301-A273-77DF-12E5-8D6F1114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77FD-CB9F-48C3-51FD-35B0814E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short guide to installing R and RStudio in the OneDrive directory for this workshop (“01_Installing_R_and_RStudio.pdf”). </a:t>
            </a:r>
          </a:p>
          <a:p>
            <a:r>
              <a:rPr lang="en-US" dirty="0"/>
              <a:t>Let’s take the time now to step through that guide and make sure everyone has RStudio up and running.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F254F-2127-D1AC-356F-601CA11C5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8449" y="4391922"/>
            <a:ext cx="3173150" cy="1113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C5173-DF5E-6D5E-4821-B79BD9325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402" y="4210689"/>
            <a:ext cx="1905000" cy="14763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484B-AC84-CB82-EE42-E25AD358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7BC8-916C-ED1E-58E6-D81EA96E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RStudio Window: Regions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4870D-AAD6-2FCE-EF06-D53F3F5CA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767" y="1892595"/>
            <a:ext cx="7130044" cy="471083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26A13A-B1A0-5037-A98F-25728383513F}"/>
              </a:ext>
            </a:extLst>
          </p:cNvPr>
          <p:cNvSpPr/>
          <p:nvPr/>
        </p:nvSpPr>
        <p:spPr>
          <a:xfrm>
            <a:off x="435936" y="2682366"/>
            <a:ext cx="1839432" cy="1124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R Scripts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83007B-BA56-CF50-FFA0-3564E21028B9}"/>
              </a:ext>
            </a:extLst>
          </p:cNvPr>
          <p:cNvSpPr/>
          <p:nvPr/>
        </p:nvSpPr>
        <p:spPr>
          <a:xfrm>
            <a:off x="435936" y="4957151"/>
            <a:ext cx="1839432" cy="1124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34537DF-D274-5DBF-E8B2-5BA5EBD67F27}"/>
              </a:ext>
            </a:extLst>
          </p:cNvPr>
          <p:cNvSpPr/>
          <p:nvPr/>
        </p:nvSpPr>
        <p:spPr>
          <a:xfrm>
            <a:off x="9710210" y="2682366"/>
            <a:ext cx="2041451" cy="1124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Environment, History, Etc.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7840B1C-7453-655A-071D-7CCB947C669C}"/>
              </a:ext>
            </a:extLst>
          </p:cNvPr>
          <p:cNvSpPr/>
          <p:nvPr/>
        </p:nvSpPr>
        <p:spPr>
          <a:xfrm>
            <a:off x="9710211" y="4957151"/>
            <a:ext cx="2041451" cy="1124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Files, Plots, Help, Etc.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9D1D366-C9F5-56B3-823D-1F525E41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ABD6-4425-897C-0CCD-F26AD967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0655F5-60F4-572A-D88C-A4A1FD5C2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Where R scripts open (files named like “</a:t>
            </a:r>
            <a:r>
              <a:rPr lang="en-US" dirty="0" err="1"/>
              <a:t>filename.r</a:t>
            </a:r>
            <a:r>
              <a:rPr lang="en-US" dirty="0"/>
              <a:t>”)</a:t>
            </a:r>
          </a:p>
          <a:p>
            <a:r>
              <a:rPr lang="en-US" dirty="0"/>
              <a:t>While you can run your commands one at a time in the console, it’s often better to encapsulate a series of commands in a script that you can save</a:t>
            </a:r>
          </a:p>
          <a:p>
            <a:r>
              <a:rPr lang="en-US" dirty="0"/>
              <a:t>You can run lines of code by clicking into a line and pressing “Ctrl + Enter”</a:t>
            </a:r>
          </a:p>
          <a:p>
            <a:pPr lvl="1"/>
            <a:r>
              <a:rPr lang="en-US" dirty="0"/>
              <a:t>You can also highlight multiple lines and run them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CD35BE-9E90-0136-9F65-35C0FF8A2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49" y="2392627"/>
            <a:ext cx="5772983" cy="35435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DB280-62FD-9937-9BCC-0A40808E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ABD6-4425-897C-0CCD-F26AD967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0655F5-60F4-572A-D88C-A4A1FD5C2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R prompt: where your commands are interpreted and run</a:t>
            </a:r>
          </a:p>
          <a:p>
            <a:r>
              <a:rPr lang="en-US" dirty="0"/>
              <a:t>You can type commands here one line at a time</a:t>
            </a:r>
          </a:p>
          <a:p>
            <a:r>
              <a:rPr lang="en-US" dirty="0"/>
              <a:t>The “Terminal” tab here opens your operating system’s terminal in R’s current working directory (we won’t use this today)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DB280-62FD-9937-9BCC-0A40808E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6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425E495-08A6-E5EE-9D1E-80D777E6E9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49" y="2614246"/>
            <a:ext cx="6021185" cy="3124199"/>
          </a:xfrm>
        </p:spPr>
      </p:pic>
    </p:spTree>
    <p:extLst>
      <p:ext uri="{BB962C8B-B14F-4D97-AF65-F5344CB8AC3E}">
        <p14:creationId xmlns:p14="http://schemas.microsoft.com/office/powerpoint/2010/main" val="305946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1FCC-ABB0-CABF-C42B-C5A1269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Environment, History,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056B-E180-113E-837A-484A71383B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Environment tab shows values that you’ve stored in memory</a:t>
            </a:r>
          </a:p>
          <a:p>
            <a:pPr lvl="1"/>
            <a:r>
              <a:rPr lang="en-US" dirty="0"/>
              <a:t>Includes variables and functions</a:t>
            </a:r>
          </a:p>
          <a:p>
            <a:pPr lvl="1"/>
            <a:r>
              <a:rPr lang="en-US" dirty="0"/>
              <a:t>Shows how much memory is currently allocated</a:t>
            </a:r>
          </a:p>
          <a:p>
            <a:pPr lvl="1"/>
            <a:r>
              <a:rPr lang="en-US" dirty="0"/>
              <a:t>Allows you to save your current environment and load saved environments (referred to as Workspaces)</a:t>
            </a:r>
          </a:p>
          <a:p>
            <a:pPr lvl="1"/>
            <a:r>
              <a:rPr lang="en-US" dirty="0"/>
              <a:t>You can also import datasets using the GUI here!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34615D-0682-A75E-F1CF-1C43797BA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3594" y="2579078"/>
            <a:ext cx="6303296" cy="31300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36473-2294-5061-18BC-68599543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1FCC-ABB0-CABF-C42B-C5A1269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Environment, History,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056B-E180-113E-837A-484A71383B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History tab shows recently run commands</a:t>
            </a:r>
          </a:p>
          <a:p>
            <a:pPr lvl="1"/>
            <a:r>
              <a:rPr lang="en-US" dirty="0"/>
              <a:t>You can rerun commands here or send them to an open script</a:t>
            </a:r>
          </a:p>
          <a:p>
            <a:pPr lvl="1"/>
            <a:r>
              <a:rPr lang="en-US" dirty="0"/>
              <a:t>Mostly useful if you’ve been typing commands in the console instead of keeping them in a script</a:t>
            </a:r>
          </a:p>
          <a:p>
            <a:pPr lvl="1"/>
            <a:r>
              <a:rPr lang="en-US" dirty="0"/>
              <a:t>Can also save and load history to and from files (*.</a:t>
            </a:r>
            <a:r>
              <a:rPr lang="en-US" dirty="0" err="1"/>
              <a:t>Rhistory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36473-2294-5061-18BC-68599543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BC10B5-542A-A65F-E946-C6ED4AA1A7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49" y="2573215"/>
            <a:ext cx="6079035" cy="3042139"/>
          </a:xfrm>
        </p:spPr>
      </p:pic>
    </p:spTree>
    <p:extLst>
      <p:ext uri="{BB962C8B-B14F-4D97-AF65-F5344CB8AC3E}">
        <p14:creationId xmlns:p14="http://schemas.microsoft.com/office/powerpoint/2010/main" val="373578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834B-7BAE-1AF8-7A8D-E4594E06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Tab: Accessing Built-in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DCC0-DEB5-3687-0594-54DAD9149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RStudio has a series of built in tutorials that can introduce you to more advanced features and packages</a:t>
            </a:r>
          </a:p>
          <a:p>
            <a:pPr lvl="1"/>
            <a:r>
              <a:rPr lang="en-US" dirty="0"/>
              <a:t>This is contained in the “Tutorial” tab of the upper-right region</a:t>
            </a:r>
          </a:p>
          <a:p>
            <a:pPr lvl="1"/>
            <a:r>
              <a:rPr lang="en-US" dirty="0"/>
              <a:t>Prior to running these, you’ll need to install the “</a:t>
            </a:r>
            <a:r>
              <a:rPr lang="en-US" dirty="0" err="1"/>
              <a:t>learnr</a:t>
            </a:r>
            <a:r>
              <a:rPr lang="en-US" dirty="0"/>
              <a:t>” and “shiny” packages</a:t>
            </a:r>
          </a:p>
          <a:p>
            <a:pPr lvl="1"/>
            <a:r>
              <a:rPr lang="en-US" dirty="0"/>
              <a:t>Good place to keep learning after today’s workshop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E2F139-262B-72E5-5B95-771310E326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620108"/>
            <a:ext cx="6118000" cy="269044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EBBA6-0EFD-ADDD-3808-BA6653F7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CD6-68FF-4918-8E6F-D35B6D8C5A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62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5382</TotalTime>
  <Words>741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Berlin</vt:lpstr>
      <vt:lpstr>Getting Started With R Programming</vt:lpstr>
      <vt:lpstr>Workshop Goals</vt:lpstr>
      <vt:lpstr>Installing R and RStudio</vt:lpstr>
      <vt:lpstr>The RStudio Window: Regions</vt:lpstr>
      <vt:lpstr>Scripts</vt:lpstr>
      <vt:lpstr>Console</vt:lpstr>
      <vt:lpstr>Environment, History, etc.</vt:lpstr>
      <vt:lpstr>Environment, History, etc.</vt:lpstr>
      <vt:lpstr>Tutorial Tab: Accessing Built-in Tutorials</vt:lpstr>
      <vt:lpstr>Files, Plots, Packages, Help</vt:lpstr>
      <vt:lpstr>Files, Plots, Packages, Help, etc.</vt:lpstr>
      <vt:lpstr>Files, Plots, Packages, Help</vt:lpstr>
      <vt:lpstr>Files, Plots, Packages, Help</vt:lpstr>
      <vt:lpstr>Starting Today’s Workshop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 Programming</dc:title>
  <dc:creator>Williams, Phillip C</dc:creator>
  <cp:lastModifiedBy>Phillip Williams</cp:lastModifiedBy>
  <cp:revision>2</cp:revision>
  <dcterms:created xsi:type="dcterms:W3CDTF">2023-02-19T06:25:26Z</dcterms:created>
  <dcterms:modified xsi:type="dcterms:W3CDTF">2023-02-24T21:44:24Z</dcterms:modified>
</cp:coreProperties>
</file>