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0" r:id="rId2"/>
    <p:sldId id="412" r:id="rId3"/>
    <p:sldId id="402" r:id="rId4"/>
    <p:sldId id="409" r:id="rId5"/>
    <p:sldId id="455" r:id="rId6"/>
    <p:sldId id="413" r:id="rId7"/>
    <p:sldId id="451" r:id="rId8"/>
    <p:sldId id="453" r:id="rId9"/>
    <p:sldId id="454" r:id="rId10"/>
    <p:sldId id="447" r:id="rId11"/>
    <p:sldId id="448" r:id="rId12"/>
    <p:sldId id="414" r:id="rId13"/>
    <p:sldId id="432" r:id="rId14"/>
    <p:sldId id="385" r:id="rId15"/>
    <p:sldId id="434" r:id="rId16"/>
    <p:sldId id="44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EE8"/>
    <a:srgbClr val="00FF99"/>
    <a:srgbClr val="008000"/>
    <a:srgbClr val="B5B5B5"/>
    <a:srgbClr val="FFFF99"/>
    <a:srgbClr val="FFCC00"/>
    <a:srgbClr val="DB1795"/>
    <a:srgbClr val="1F1919"/>
    <a:srgbClr val="00C4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843" autoAdjust="0"/>
  </p:normalViewPr>
  <p:slideViewPr>
    <p:cSldViewPr showGuides="1">
      <p:cViewPr>
        <p:scale>
          <a:sx n="66" d="100"/>
          <a:sy n="66" d="100"/>
        </p:scale>
        <p:origin x="2074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bearbeit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bearbeite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bearbeite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SNPs_MiSeq_Monitor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ioInfo\SHLakes\June2019\SNPs_MiSeq_MonitoringRe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v>H mt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(Refs!$R$62,Refs!$R$63,Refs!$R$66)</c:f>
              <c:numCache>
                <c:formatCode>0.0</c:formatCode>
                <c:ptCount val="3"/>
                <c:pt idx="0">
                  <c:v>0.53</c:v>
                </c:pt>
                <c:pt idx="1">
                  <c:v>0.14199999999999999</c:v>
                </c:pt>
                <c:pt idx="2">
                  <c:v>99.79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v>G nuclear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(Refs!$P$56,Refs!$P$57,Refs!$P$60)</c:f>
              <c:numCache>
                <c:formatCode>0.0</c:formatCode>
                <c:ptCount val="3"/>
                <c:pt idx="0">
                  <c:v>0.30714285714285711</c:v>
                </c:pt>
                <c:pt idx="1">
                  <c:v>77.867500000000007</c:v>
                </c:pt>
                <c:pt idx="2">
                  <c:v>22.47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v>G mt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(Refs!$P$62,Refs!$P$63,Refs!$P$66)</c:f>
              <c:numCache>
                <c:formatCode>0.0</c:formatCode>
                <c:ptCount val="3"/>
                <c:pt idx="0">
                  <c:v>0.14000000000000001</c:v>
                </c:pt>
                <c:pt idx="1">
                  <c:v>44.188000000000002</c:v>
                </c:pt>
                <c:pt idx="2">
                  <c:v>41.44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all!$L$1</c:f>
              <c:strCache>
                <c:ptCount val="1"/>
                <c:pt idx="0">
                  <c:v>GRS</c:v>
                </c:pt>
              </c:strCache>
            </c:strRef>
          </c:tx>
          <c:cat>
            <c:strRef>
              <c:f>(all!$C$59;all!$C$60;all!$C$63)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(all!$L$59;all!$L$60;all!$L$63)</c:f>
              <c:numCache>
                <c:formatCode>0.0</c:formatCode>
                <c:ptCount val="3"/>
                <c:pt idx="0">
                  <c:v>8.2533333333333321</c:v>
                </c:pt>
                <c:pt idx="1">
                  <c:v>0</c:v>
                </c:pt>
                <c:pt idx="2">
                  <c:v>91.74666666666667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113090026974449"/>
          <c:y val="0.32935639412997902"/>
          <c:w val="0.22896734440588298"/>
          <c:h val="0.3610896226415094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Monitoring!$N$1</c:f>
              <c:strCache>
                <c:ptCount val="1"/>
                <c:pt idx="0">
                  <c:v>KUE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(Monitoring!$N$59,Monitoring!$N$60,Monitoring!$N$63)</c:f>
              <c:numCache>
                <c:formatCode>0.0</c:formatCode>
                <c:ptCount val="3"/>
                <c:pt idx="0">
                  <c:v>89.029999999999987</c:v>
                </c:pt>
                <c:pt idx="1">
                  <c:v>4.22</c:v>
                </c:pt>
                <c:pt idx="2">
                  <c:v>6.7500000000000142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6B-4442-AB51-09E64CFF6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Monitoring!$P$1</c:f>
              <c:strCache>
                <c:ptCount val="1"/>
                <c:pt idx="0">
                  <c:v>PA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(Monitoring!$P$59,Monitoring!$P$60,Monitoring!$P$63)</c:f>
              <c:numCache>
                <c:formatCode>0.0</c:formatCode>
                <c:ptCount val="3"/>
                <c:pt idx="0">
                  <c:v>0</c:v>
                </c:pt>
                <c:pt idx="1">
                  <c:v>26.202500000000001</c:v>
                </c:pt>
                <c:pt idx="2">
                  <c:v>73.797499999999999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4D-451C-A955-B80C86809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Monitoring!$V$1</c:f>
              <c:strCache>
                <c:ptCount val="1"/>
                <c:pt idx="0">
                  <c:v>WRD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(Monitoring!$V$59,Monitoring!$V$60,Monitoring!$V$63)</c:f>
              <c:numCache>
                <c:formatCode>0.0</c:formatCode>
                <c:ptCount val="3"/>
                <c:pt idx="0">
                  <c:v>35.457999999999998</c:v>
                </c:pt>
                <c:pt idx="1">
                  <c:v>13.3725</c:v>
                </c:pt>
                <c:pt idx="2">
                  <c:v>51.169499999999999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82-4C4C-81B9-C2F4F47D2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Monitoring!$L$1</c:f>
              <c:strCache>
                <c:ptCount val="1"/>
                <c:pt idx="0">
                  <c:v>GRS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(Monitoring!$L$65,Monitoring!$L$66,Monitoring!$L$69)</c:f>
              <c:numCache>
                <c:formatCode>0.0</c:formatCode>
                <c:ptCount val="3"/>
                <c:pt idx="0">
                  <c:v>15.81</c:v>
                </c:pt>
                <c:pt idx="1">
                  <c:v>0.26400000000000001</c:v>
                </c:pt>
                <c:pt idx="2">
                  <c:v>83.926000000000002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44-47B5-8156-0AB8E7703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Monitoring!$N$1</c:f>
              <c:strCache>
                <c:ptCount val="1"/>
                <c:pt idx="0">
                  <c:v>KUE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(Monitoring!$N$65,Monitoring!$N$66,Monitoring!$N$69)</c:f>
              <c:numCache>
                <c:formatCode>0.0</c:formatCode>
                <c:ptCount val="3"/>
                <c:pt idx="0">
                  <c:v>97.2</c:v>
                </c:pt>
                <c:pt idx="1">
                  <c:v>2.9539999999999997</c:v>
                </c:pt>
                <c:pt idx="2">
                  <c:v>-0.15399999999999636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B8-474E-B193-7C1CEB76A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all!$P$1</c:f>
              <c:strCache>
                <c:ptCount val="1"/>
                <c:pt idx="0">
                  <c:v>PA</c:v>
                </c:pt>
              </c:strCache>
            </c:strRef>
          </c:tx>
          <c:cat>
            <c:strRef>
              <c:f>(all!$C$59;all!$C$60;all!$C$63)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(all!$P$65;all!$P$66;all!$P$69)</c:f>
              <c:numCache>
                <c:formatCode>0.0</c:formatCode>
                <c:ptCount val="3"/>
                <c:pt idx="0">
                  <c:v>0.36</c:v>
                </c:pt>
                <c:pt idx="1">
                  <c:v>8.56</c:v>
                </c:pt>
                <c:pt idx="2">
                  <c:v>91.08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47-4139-9D70-52BECE33F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Monitoring!$V$1</c:f>
              <c:strCache>
                <c:ptCount val="1"/>
                <c:pt idx="0">
                  <c:v>WRD</c:v>
                </c:pt>
              </c:strCache>
            </c:strRef>
          </c:tx>
          <c:cat>
            <c:strRef>
              <c:f>(Monitoring!$C$59,Monitoring!$C$60,Monitoring!$C$63)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(Monitoring!$V$65,Monitoring!$V$66,Monitoring!$V$69)</c:f>
              <c:numCache>
                <c:formatCode>0.0</c:formatCode>
                <c:ptCount val="3"/>
                <c:pt idx="0">
                  <c:v>53.46</c:v>
                </c:pt>
                <c:pt idx="1">
                  <c:v>1.238</c:v>
                </c:pt>
                <c:pt idx="2">
                  <c:v>45.302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9F-41F5-B7E5-AB5E5D22E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A nuclear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(Refs!$F$56,Refs!$F$57,Refs!$F$60)</c:f>
              <c:numCache>
                <c:formatCode>0.0</c:formatCode>
                <c:ptCount val="3"/>
                <c:pt idx="0">
                  <c:v>5.4000000000000006E-2</c:v>
                </c:pt>
                <c:pt idx="1">
                  <c:v>99.35499999999999</c:v>
                </c:pt>
                <c:pt idx="2">
                  <c:v>0.39166666666666572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A mt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(Refs!$F$62,Refs!$F$63,Refs!$F$66)</c:f>
              <c:numCache>
                <c:formatCode>0.0</c:formatCode>
                <c:ptCount val="3"/>
                <c:pt idx="0">
                  <c:v>0</c:v>
                </c:pt>
                <c:pt idx="1">
                  <c:v>99.78</c:v>
                </c:pt>
                <c:pt idx="2">
                  <c:v>1.0400000000000063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B nuclear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(Refs!$H$56,Refs!$H$57,Refs!$H$60)</c:f>
              <c:numCache>
                <c:formatCode>0.0</c:formatCode>
                <c:ptCount val="3"/>
                <c:pt idx="0">
                  <c:v>0.10714285714285714</c:v>
                </c:pt>
                <c:pt idx="1">
                  <c:v>0.20500000000000002</c:v>
                </c:pt>
                <c:pt idx="2">
                  <c:v>99.87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B mt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(Refs!$H$62,Refs!$H$63,Refs!$H$66)</c:f>
              <c:numCache>
                <c:formatCode>0.0</c:formatCode>
                <c:ptCount val="3"/>
                <c:pt idx="0">
                  <c:v>0.11</c:v>
                </c:pt>
                <c:pt idx="1">
                  <c:v>0.16399999999999998</c:v>
                </c:pt>
                <c:pt idx="2">
                  <c:v>99.89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C nuclear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(Refs!$J$56,Refs!$J$57,Refs!$J$60)</c:f>
              <c:numCache>
                <c:formatCode>0.0</c:formatCode>
                <c:ptCount val="3"/>
                <c:pt idx="0">
                  <c:v>96.7</c:v>
                </c:pt>
                <c:pt idx="1">
                  <c:v>3.6550000000000002</c:v>
                </c:pt>
                <c:pt idx="2">
                  <c:v>1.6688888888888727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1"/>
          <c:order val="0"/>
          <c:tx>
            <c:v>C mt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(Refs!$J$62,Refs!$J$63,Refs!$J$66)</c:f>
              <c:numCache>
                <c:formatCode>0.0</c:formatCode>
                <c:ptCount val="3"/>
                <c:pt idx="0">
                  <c:v>99.56</c:v>
                </c:pt>
                <c:pt idx="1">
                  <c:v>0.27800000000000002</c:v>
                </c:pt>
                <c:pt idx="2">
                  <c:v>0.65000000000000568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v>H nuclear</c:v>
          </c:tx>
          <c:cat>
            <c:strRef>
              <c:f>(Refs!$C$56,Refs!$C$57,Refs!$C$60)</c:f>
              <c:strCache>
                <c:ptCount val="3"/>
                <c:pt idx="0">
                  <c:v>cuc</c:v>
                </c:pt>
                <c:pt idx="1">
                  <c:v>long</c:v>
                </c:pt>
                <c:pt idx="2">
                  <c:v>gal</c:v>
                </c:pt>
              </c:strCache>
            </c:strRef>
          </c:cat>
          <c:val>
            <c:numRef>
              <c:f>(Refs!$R$56,Refs!$R$57,Refs!$R$60)</c:f>
              <c:numCache>
                <c:formatCode>0.0</c:formatCode>
                <c:ptCount val="3"/>
                <c:pt idx="0">
                  <c:v>0.10714285714285714</c:v>
                </c:pt>
                <c:pt idx="1">
                  <c:v>52.884999999999998</c:v>
                </c:pt>
                <c:pt idx="2">
                  <c:v>51.207999999999998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58-4264-B29E-424A85341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9F56-0F01-4463-9256-333E25DF08F6}" type="datetimeFigureOut">
              <a:rPr lang="de-DE" smtClean="0"/>
              <a:pPr/>
              <a:t>25.07.2019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FBD48-6D55-4173-9FFC-B09280F1AF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1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3B3C8-6A90-4A0A-8D91-D1A587A003C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92558-5461-4624-8EEC-754832C06E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Hybrid (probe H)</a:t>
            </a:r>
          </a:p>
          <a:p>
            <a:r>
              <a:rPr lang="de-DE" dirty="0" smtClean="0"/>
              <a:t>Pure (probe A, B,C)</a:t>
            </a:r>
          </a:p>
          <a:p>
            <a:r>
              <a:rPr lang="de-DE" dirty="0" smtClean="0"/>
              <a:t>Probe G= D </a:t>
            </a:r>
            <a:r>
              <a:rPr lang="de-DE" dirty="0" err="1" smtClean="0"/>
              <a:t>longispina</a:t>
            </a:r>
            <a:r>
              <a:rPr lang="de-DE" dirty="0" smtClean="0"/>
              <a:t> (15) + Hybrid (15): </a:t>
            </a:r>
            <a:r>
              <a:rPr lang="de-DE" dirty="0" err="1" smtClean="0"/>
              <a:t>nuc</a:t>
            </a:r>
            <a:r>
              <a:rPr lang="de-DE" dirty="0" smtClean="0"/>
              <a:t> 75-25-0, </a:t>
            </a:r>
            <a:r>
              <a:rPr lang="de-DE" dirty="0" err="1" smtClean="0"/>
              <a:t>mt</a:t>
            </a:r>
            <a:r>
              <a:rPr lang="de-DE" dirty="0" smtClean="0"/>
              <a:t> 50 -50-0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92558-5461-4624-8EEC-754832C06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256584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spc="0">
                <a:solidFill>
                  <a:schemeClr val="bg2">
                    <a:lumMod val="10000"/>
                  </a:schemeClr>
                </a:solidFill>
                <a:latin typeface="TheSans UHH Regular"/>
                <a:cs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268760"/>
            <a:ext cx="9144000" cy="4176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28" y="1844824"/>
            <a:ext cx="5010944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0">
                <a:solidFill>
                  <a:schemeClr val="bg2">
                    <a:lumMod val="10000"/>
                  </a:schemeClr>
                </a:solidFill>
                <a:latin typeface="TheSans UHH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130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/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heSans UHH Regular"/>
              </a:defRPr>
            </a:lvl1pPr>
            <a:lvl2pPr>
              <a:defRPr sz="1800">
                <a:solidFill>
                  <a:schemeClr val="tx1"/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 oder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537915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tx1"/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/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332656"/>
            <a:ext cx="5976664" cy="882973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/>
                </a:solidFill>
                <a:latin typeface="TheSans UHH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988840"/>
            <a:ext cx="4176464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716016" y="1988840"/>
            <a:ext cx="3938074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heSans UHH Regular"/>
              </a:defRPr>
            </a:lvl1pPr>
            <a:lvl2pPr>
              <a:lnSpc>
                <a:spcPct val="15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heSans UHH Regular"/>
              </a:defRPr>
            </a:lvl2pPr>
            <a:lvl3pPr>
              <a:defRPr sz="1800">
                <a:latin typeface="TheSans UHH Regular"/>
              </a:defRPr>
            </a:lvl3pPr>
            <a:lvl4pPr>
              <a:defRPr>
                <a:latin typeface="TheSans UHH Regular"/>
              </a:defRPr>
            </a:lvl4pPr>
            <a:lvl5pPr>
              <a:defRPr>
                <a:latin typeface="TheSans UHH Regular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5" descr="101026_hh-karte-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47" y="1396429"/>
            <a:ext cx="49006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6"/>
          <p:cNvSpPr txBox="1">
            <a:spLocks noChangeArrowheads="1"/>
          </p:cNvSpPr>
          <p:nvPr userDrawn="1"/>
        </p:nvSpPr>
        <p:spPr bwMode="auto">
          <a:xfrm>
            <a:off x="666377" y="2092023"/>
            <a:ext cx="2428875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Universitäts-Campus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Lehrerprüfungsamt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Dept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. Physik und Gewächshaus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Campus-Center und LEXI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Bootshaus</a:t>
            </a:r>
          </a:p>
          <a:p>
            <a:pPr eaLnBrk="1" hangingPunct="1">
              <a:lnSpc>
                <a:spcPct val="120000"/>
              </a:lnSpc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Warburghaus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  <a:p>
            <a:pPr eaLnBrk="1" hangingPunct="1">
              <a:lnSpc>
                <a:spcPct val="120000"/>
              </a:lnSpc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Schwimmhalle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Verfügungsgebäude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WiSo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MIN-Fakultät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Zeisehallen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/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Informatik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Campus Bahrenfeld / DESY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Botanik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Holzbiologie</a:t>
            </a:r>
            <a:b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</a:b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Sternwarte</a:t>
            </a:r>
          </a:p>
          <a:p>
            <a:pPr eaLnBrk="1" hangingPunct="1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pic>
        <p:nvPicPr>
          <p:cNvPr id="9" name="Grafik 25" descr="Buchstaben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" y="2163460"/>
            <a:ext cx="180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 userDrawn="1"/>
        </p:nvSpPr>
        <p:spPr bwMode="auto">
          <a:xfrm>
            <a:off x="372221" y="1285610"/>
            <a:ext cx="84572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Standorte in Hamburg</a:t>
            </a:r>
            <a:endParaRPr lang="de-DE" b="0" kern="1200" dirty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548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274638"/>
            <a:ext cx="5626968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heSans UHH" panose="020B050205030202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7060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6213731"/>
            <a:ext cx="9144000" cy="666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896" y="-569335"/>
            <a:ext cx="2771800" cy="1962215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8532440" y="6423870"/>
            <a:ext cx="589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fld id="{2C7B7096-1469-46EF-AE2A-CDC315848D29}" type="slidenum">
              <a:rPr lang="de-DE" sz="1200" cap="none" spc="6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Sans UHH" panose="020B0502050302020203" pitchFamily="34" charset="0"/>
                <a:cs typeface="TheSans UHH Regular"/>
              </a:rPr>
              <a:pPr/>
              <a:t>‹Nr.›</a:t>
            </a:fld>
            <a:endParaRPr lang="de-DE" sz="1200" cap="none" spc="60" baseline="0" dirty="0">
              <a:solidFill>
                <a:schemeClr val="tx1">
                  <a:lumMod val="75000"/>
                  <a:lumOff val="2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801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68" r:id="rId3"/>
    <p:sldLayoutId id="2147483681" r:id="rId4"/>
    <p:sldLayoutId id="2147483682" r:id="rId5"/>
    <p:sldLayoutId id="2147483663" r:id="rId6"/>
    <p:sldLayoutId id="214748368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13" Type="http://schemas.openxmlformats.org/officeDocument/2006/relationships/chart" Target="../charts/chart21.xml"/><Relationship Id="rId3" Type="http://schemas.openxmlformats.org/officeDocument/2006/relationships/image" Target="../media/image8.jpeg"/><Relationship Id="rId7" Type="http://schemas.openxmlformats.org/officeDocument/2006/relationships/chart" Target="../charts/chart15.xml"/><Relationship Id="rId12" Type="http://schemas.openxmlformats.org/officeDocument/2006/relationships/chart" Target="../charts/chart20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4.xml"/><Relationship Id="rId11" Type="http://schemas.openxmlformats.org/officeDocument/2006/relationships/chart" Target="../charts/chart19.xml"/><Relationship Id="rId5" Type="http://schemas.openxmlformats.org/officeDocument/2006/relationships/image" Target="../media/image10.jpeg"/><Relationship Id="rId10" Type="http://schemas.openxmlformats.org/officeDocument/2006/relationships/chart" Target="../charts/chart18.xml"/><Relationship Id="rId4" Type="http://schemas.openxmlformats.org/officeDocument/2006/relationships/image" Target="../media/image9.jpeg"/><Relationship Id="rId9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107504" y="1844824"/>
            <a:ext cx="6120680" cy="792088"/>
          </a:xfrm>
        </p:spPr>
        <p:txBody>
          <a:bodyPr/>
          <a:lstStyle/>
          <a:p>
            <a:pPr fontAlgn="ctr"/>
            <a:r>
              <a:rPr lang="en-US" dirty="0" err="1" smtClean="0"/>
              <a:t>Hybridisation</a:t>
            </a:r>
            <a:r>
              <a:rPr lang="en-US" dirty="0" smtClean="0"/>
              <a:t> in European </a:t>
            </a:r>
            <a:r>
              <a:rPr lang="en-US" i="1" dirty="0" smtClean="0"/>
              <a:t>Daphnia - </a:t>
            </a:r>
            <a:r>
              <a:rPr lang="en-US" dirty="0" smtClean="0"/>
              <a:t>Practical</a:t>
            </a:r>
            <a:endParaRPr lang="en-US" dirty="0"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818" flipH="1">
            <a:off x="5918863" y="388665"/>
            <a:ext cx="3011546" cy="619962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67544" y="4509120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heSans UHH" panose="020B0502050302020203" pitchFamily="34" charset="0"/>
              </a:rPr>
              <a:t>Mathilde Cordellier</a:t>
            </a:r>
          </a:p>
          <a:p>
            <a:r>
              <a:rPr lang="de-DE" dirty="0" smtClean="0">
                <a:latin typeface="TheSans UHH" panose="020B0502050302020203" pitchFamily="34" charset="0"/>
              </a:rPr>
              <a:t>Summer </a:t>
            </a:r>
            <a:r>
              <a:rPr lang="de-DE" dirty="0" err="1" smtClean="0">
                <a:latin typeface="TheSans UHH" panose="020B0502050302020203" pitchFamily="34" charset="0"/>
              </a:rPr>
              <a:t>school</a:t>
            </a:r>
            <a:r>
              <a:rPr lang="de-DE" dirty="0" smtClean="0">
                <a:latin typeface="TheSans UHH" panose="020B0502050302020203" pitchFamily="34" charset="0"/>
              </a:rPr>
              <a:t> – 26.07.2019</a:t>
            </a:r>
            <a:endParaRPr lang="en-US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bnv336\Career\Application_Halle\Pictures\Fe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47" y="2132856"/>
            <a:ext cx="2651125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313779"/>
            <a:ext cx="8229600" cy="882973"/>
          </a:xfrm>
        </p:spPr>
        <p:txBody>
          <a:bodyPr/>
          <a:lstStyle/>
          <a:p>
            <a:pPr algn="r"/>
            <a:r>
              <a:rPr lang="de-DE" b="0" dirty="0" err="1" smtClean="0">
                <a:solidFill>
                  <a:schemeClr val="tx1"/>
                </a:solidFill>
                <a:latin typeface="TheSans UHH" panose="020B0502050302020203" pitchFamily="34" charset="0"/>
              </a:rPr>
              <a:t>Poolseq</a:t>
            </a:r>
            <a: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  <a:t> </a:t>
            </a:r>
            <a:r>
              <a:rPr lang="de-DE" b="0" dirty="0" err="1" smtClean="0">
                <a:solidFill>
                  <a:schemeClr val="tx1"/>
                </a:solidFill>
                <a:latin typeface="TheSans UHH" panose="020B0502050302020203" pitchFamily="34" charset="0"/>
              </a:rPr>
              <a:t>approaches</a:t>
            </a:r>
            <a: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  <a:t/>
            </a:r>
            <a:b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</a:br>
            <a:r>
              <a:rPr lang="de-DE" b="0" dirty="0" smtClean="0">
                <a:latin typeface="TheSans UHH" panose="020B0502050302020203" pitchFamily="34" charset="0"/>
              </a:rPr>
              <a:t>1. Schleswig Holstein</a:t>
            </a:r>
            <a:endParaRPr lang="en-GB" b="0" dirty="0">
              <a:solidFill>
                <a:schemeClr val="tx1"/>
              </a:solidFill>
              <a:latin typeface="TheSans UHH" panose="020B0502050302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2276872"/>
            <a:ext cx="6840760" cy="4525963"/>
          </a:xfrm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Hybridization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status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SH </a:t>
            </a:r>
            <a:r>
              <a:rPr lang="de-DE" dirty="0" err="1" smtClean="0">
                <a:solidFill>
                  <a:schemeClr val="tx1"/>
                </a:solidFill>
              </a:rPr>
              <a:t>Lakes</a:t>
            </a:r>
            <a:r>
              <a:rPr lang="de-DE" dirty="0" smtClean="0">
                <a:solidFill>
                  <a:schemeClr val="tx1"/>
                </a:solidFill>
              </a:rPr>
              <a:t> – </a:t>
            </a:r>
            <a:r>
              <a:rPr lang="de-DE" dirty="0" err="1" smtClean="0">
                <a:solidFill>
                  <a:schemeClr val="tx1"/>
                </a:solidFill>
              </a:rPr>
              <a:t>How</a:t>
            </a:r>
            <a:r>
              <a:rPr lang="de-DE" dirty="0" smtClean="0">
                <a:solidFill>
                  <a:schemeClr val="tx1"/>
                </a:solidFill>
              </a:rPr>
              <a:t> do </a:t>
            </a:r>
            <a:r>
              <a:rPr lang="de-DE" dirty="0" err="1" smtClean="0">
                <a:solidFill>
                  <a:schemeClr val="tx1"/>
                </a:solidFill>
              </a:rPr>
              <a:t>we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know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quickly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what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in a </a:t>
            </a:r>
            <a:r>
              <a:rPr lang="de-DE" dirty="0" err="1" smtClean="0">
                <a:solidFill>
                  <a:schemeClr val="tx1"/>
                </a:solidFill>
              </a:rPr>
              <a:t>lake</a:t>
            </a:r>
            <a:r>
              <a:rPr lang="de-DE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de-DE" dirty="0" err="1" smtClean="0"/>
              <a:t>Pooled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endParaRPr lang="de-DE" dirty="0" smtClean="0"/>
          </a:p>
          <a:p>
            <a:pPr lvl="2"/>
            <a:r>
              <a:rPr lang="de-DE" dirty="0" smtClean="0"/>
              <a:t>30 </a:t>
            </a:r>
            <a:r>
              <a:rPr lang="de-DE" dirty="0" err="1" smtClean="0"/>
              <a:t>individuals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/</a:t>
            </a:r>
            <a:r>
              <a:rPr lang="de-DE" dirty="0" err="1" smtClean="0"/>
              <a:t>lake</a:t>
            </a:r>
            <a:r>
              <a:rPr lang="de-DE" dirty="0" smtClean="0"/>
              <a:t>  -&gt; DNA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PCR </a:t>
            </a:r>
            <a:r>
              <a:rPr lang="de-DE" dirty="0" err="1" smtClean="0">
                <a:solidFill>
                  <a:schemeClr val="tx1"/>
                </a:solidFill>
              </a:rPr>
              <a:t>amplification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diagnostic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markers</a:t>
            </a:r>
            <a:r>
              <a:rPr lang="de-DE" dirty="0" smtClean="0">
                <a:solidFill>
                  <a:schemeClr val="tx1"/>
                </a:solidFill>
              </a:rPr>
              <a:t> + </a:t>
            </a:r>
            <a:r>
              <a:rPr lang="de-DE" dirty="0" err="1" smtClean="0">
                <a:solidFill>
                  <a:schemeClr val="tx1"/>
                </a:solidFill>
              </a:rPr>
              <a:t>pooling</a:t>
            </a:r>
            <a:r>
              <a:rPr lang="de-DE" dirty="0" smtClean="0">
                <a:solidFill>
                  <a:schemeClr val="tx1"/>
                </a:solidFill>
              </a:rPr>
              <a:t> = 1 </a:t>
            </a:r>
            <a:r>
              <a:rPr lang="de-DE" dirty="0" err="1" smtClean="0">
                <a:solidFill>
                  <a:schemeClr val="tx1"/>
                </a:solidFill>
              </a:rPr>
              <a:t>library</a:t>
            </a:r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 err="1" smtClean="0">
                <a:solidFill>
                  <a:schemeClr val="tx1"/>
                </a:solidFill>
              </a:rPr>
              <a:t>lake</a:t>
            </a:r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dirty="0" err="1" smtClean="0"/>
              <a:t>Illumina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endParaRPr lang="de-DE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100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75" y="4259471"/>
            <a:ext cx="422210" cy="4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Bildergebnis für nucle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Bildergebnis für nucle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7987493" y="3810843"/>
            <a:ext cx="562232" cy="540432"/>
            <a:chOff x="8676456" y="1628800"/>
            <a:chExt cx="792088" cy="792088"/>
          </a:xfrm>
        </p:grpSpPr>
        <p:sp>
          <p:nvSpPr>
            <p:cNvPr id="6" name="Ellipse 5"/>
            <p:cNvSpPr/>
            <p:nvPr/>
          </p:nvSpPr>
          <p:spPr bwMode="auto">
            <a:xfrm>
              <a:off x="8676456" y="1628800"/>
              <a:ext cx="792088" cy="792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8807301" y="1826822"/>
              <a:ext cx="198022" cy="1980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" name="Freihandform 6"/>
            <p:cNvSpPr/>
            <p:nvPr/>
          </p:nvSpPr>
          <p:spPr bwMode="auto">
            <a:xfrm rot="696628">
              <a:off x="8884917" y="1738611"/>
              <a:ext cx="458389" cy="572465"/>
            </a:xfrm>
            <a:custGeom>
              <a:avLst/>
              <a:gdLst>
                <a:gd name="connsiteX0" fmla="*/ 222169 w 458389"/>
                <a:gd name="connsiteY0" fmla="*/ 77165 h 572465"/>
                <a:gd name="connsiteX1" fmla="*/ 237409 w 458389"/>
                <a:gd name="connsiteY1" fmla="*/ 115265 h 572465"/>
                <a:gd name="connsiteX2" fmla="*/ 245029 w 458389"/>
                <a:gd name="connsiteY2" fmla="*/ 168605 h 572465"/>
                <a:gd name="connsiteX3" fmla="*/ 283129 w 458389"/>
                <a:gd name="connsiteY3" fmla="*/ 237185 h 572465"/>
                <a:gd name="connsiteX4" fmla="*/ 305989 w 458389"/>
                <a:gd name="connsiteY4" fmla="*/ 260045 h 572465"/>
                <a:gd name="connsiteX5" fmla="*/ 336469 w 458389"/>
                <a:gd name="connsiteY5" fmla="*/ 267665 h 572465"/>
                <a:gd name="connsiteX6" fmla="*/ 344089 w 458389"/>
                <a:gd name="connsiteY6" fmla="*/ 168605 h 572465"/>
                <a:gd name="connsiteX7" fmla="*/ 313609 w 458389"/>
                <a:gd name="connsiteY7" fmla="*/ 176225 h 572465"/>
                <a:gd name="connsiteX8" fmla="*/ 275509 w 458389"/>
                <a:gd name="connsiteY8" fmla="*/ 313385 h 572465"/>
                <a:gd name="connsiteX9" fmla="*/ 305989 w 458389"/>
                <a:gd name="connsiteY9" fmla="*/ 366725 h 572465"/>
                <a:gd name="connsiteX10" fmla="*/ 313609 w 458389"/>
                <a:gd name="connsiteY10" fmla="*/ 397205 h 572465"/>
                <a:gd name="connsiteX11" fmla="*/ 290749 w 458389"/>
                <a:gd name="connsiteY11" fmla="*/ 412445 h 572465"/>
                <a:gd name="connsiteX12" fmla="*/ 92629 w 458389"/>
                <a:gd name="connsiteY12" fmla="*/ 412445 h 572465"/>
                <a:gd name="connsiteX13" fmla="*/ 85009 w 458389"/>
                <a:gd name="connsiteY13" fmla="*/ 351485 h 572465"/>
                <a:gd name="connsiteX14" fmla="*/ 107869 w 458389"/>
                <a:gd name="connsiteY14" fmla="*/ 343865 h 572465"/>
                <a:gd name="connsiteX15" fmla="*/ 229789 w 458389"/>
                <a:gd name="connsiteY15" fmla="*/ 374345 h 572465"/>
                <a:gd name="connsiteX16" fmla="*/ 275509 w 458389"/>
                <a:gd name="connsiteY16" fmla="*/ 404825 h 572465"/>
                <a:gd name="connsiteX17" fmla="*/ 290749 w 458389"/>
                <a:gd name="connsiteY17" fmla="*/ 427685 h 572465"/>
                <a:gd name="connsiteX18" fmla="*/ 321229 w 458389"/>
                <a:gd name="connsiteY18" fmla="*/ 473405 h 572465"/>
                <a:gd name="connsiteX19" fmla="*/ 344089 w 458389"/>
                <a:gd name="connsiteY19" fmla="*/ 481025 h 572465"/>
                <a:gd name="connsiteX20" fmla="*/ 389809 w 458389"/>
                <a:gd name="connsiteY20" fmla="*/ 473405 h 572465"/>
                <a:gd name="connsiteX21" fmla="*/ 397429 w 458389"/>
                <a:gd name="connsiteY21" fmla="*/ 450545 h 572465"/>
                <a:gd name="connsiteX22" fmla="*/ 405049 w 458389"/>
                <a:gd name="connsiteY22" fmla="*/ 420065 h 572465"/>
                <a:gd name="connsiteX23" fmla="*/ 397429 w 458389"/>
                <a:gd name="connsiteY23" fmla="*/ 290525 h 572465"/>
                <a:gd name="connsiteX24" fmla="*/ 359329 w 458389"/>
                <a:gd name="connsiteY24" fmla="*/ 298145 h 572465"/>
                <a:gd name="connsiteX25" fmla="*/ 344089 w 458389"/>
                <a:gd name="connsiteY25" fmla="*/ 336245 h 572465"/>
                <a:gd name="connsiteX26" fmla="*/ 336469 w 458389"/>
                <a:gd name="connsiteY26" fmla="*/ 534365 h 572465"/>
                <a:gd name="connsiteX27" fmla="*/ 260269 w 458389"/>
                <a:gd name="connsiteY27" fmla="*/ 557225 h 572465"/>
                <a:gd name="connsiteX28" fmla="*/ 168829 w 458389"/>
                <a:gd name="connsiteY28" fmla="*/ 549605 h 572465"/>
                <a:gd name="connsiteX29" fmla="*/ 123109 w 458389"/>
                <a:gd name="connsiteY29" fmla="*/ 519125 h 572465"/>
                <a:gd name="connsiteX30" fmla="*/ 92629 w 458389"/>
                <a:gd name="connsiteY30" fmla="*/ 473405 h 572465"/>
                <a:gd name="connsiteX31" fmla="*/ 77389 w 458389"/>
                <a:gd name="connsiteY31" fmla="*/ 450545 h 572465"/>
                <a:gd name="connsiteX32" fmla="*/ 85009 w 458389"/>
                <a:gd name="connsiteY32" fmla="*/ 374345 h 572465"/>
                <a:gd name="connsiteX33" fmla="*/ 138349 w 458389"/>
                <a:gd name="connsiteY33" fmla="*/ 359105 h 572465"/>
                <a:gd name="connsiteX34" fmla="*/ 245029 w 458389"/>
                <a:gd name="connsiteY34" fmla="*/ 366725 h 572465"/>
                <a:gd name="connsiteX35" fmla="*/ 351709 w 458389"/>
                <a:gd name="connsiteY35" fmla="*/ 359105 h 572465"/>
                <a:gd name="connsiteX36" fmla="*/ 359329 w 458389"/>
                <a:gd name="connsiteY36" fmla="*/ 336245 h 572465"/>
                <a:gd name="connsiteX37" fmla="*/ 351709 w 458389"/>
                <a:gd name="connsiteY37" fmla="*/ 252425 h 572465"/>
                <a:gd name="connsiteX38" fmla="*/ 344089 w 458389"/>
                <a:gd name="connsiteY38" fmla="*/ 229565 h 572465"/>
                <a:gd name="connsiteX39" fmla="*/ 328849 w 458389"/>
                <a:gd name="connsiteY39" fmla="*/ 176225 h 572465"/>
                <a:gd name="connsiteX40" fmla="*/ 313609 w 458389"/>
                <a:gd name="connsiteY40" fmla="*/ 145745 h 572465"/>
                <a:gd name="connsiteX41" fmla="*/ 283129 w 458389"/>
                <a:gd name="connsiteY41" fmla="*/ 138125 h 572465"/>
                <a:gd name="connsiteX42" fmla="*/ 245029 w 458389"/>
                <a:gd name="connsiteY42" fmla="*/ 115265 h 572465"/>
                <a:gd name="connsiteX43" fmla="*/ 92629 w 458389"/>
                <a:gd name="connsiteY43" fmla="*/ 115265 h 572465"/>
                <a:gd name="connsiteX44" fmla="*/ 100249 w 458389"/>
                <a:gd name="connsiteY44" fmla="*/ 176225 h 572465"/>
                <a:gd name="connsiteX45" fmla="*/ 283129 w 458389"/>
                <a:gd name="connsiteY45" fmla="*/ 153365 h 572465"/>
                <a:gd name="connsiteX46" fmla="*/ 321229 w 458389"/>
                <a:gd name="connsiteY46" fmla="*/ 145745 h 572465"/>
                <a:gd name="connsiteX47" fmla="*/ 336469 w 458389"/>
                <a:gd name="connsiteY47" fmla="*/ 122885 h 572465"/>
                <a:gd name="connsiteX48" fmla="*/ 336469 w 458389"/>
                <a:gd name="connsiteY48" fmla="*/ 54305 h 572465"/>
                <a:gd name="connsiteX49" fmla="*/ 283129 w 458389"/>
                <a:gd name="connsiteY49" fmla="*/ 23825 h 572465"/>
                <a:gd name="connsiteX50" fmla="*/ 252649 w 458389"/>
                <a:gd name="connsiteY50" fmla="*/ 965 h 572465"/>
                <a:gd name="connsiteX51" fmla="*/ 267889 w 458389"/>
                <a:gd name="connsiteY51" fmla="*/ 31445 h 572465"/>
                <a:gd name="connsiteX52" fmla="*/ 366949 w 458389"/>
                <a:gd name="connsiteY52" fmla="*/ 100025 h 572465"/>
                <a:gd name="connsiteX53" fmla="*/ 397429 w 458389"/>
                <a:gd name="connsiteY53" fmla="*/ 122885 h 572465"/>
                <a:gd name="connsiteX54" fmla="*/ 420289 w 458389"/>
                <a:gd name="connsiteY54" fmla="*/ 130505 h 572465"/>
                <a:gd name="connsiteX55" fmla="*/ 435529 w 458389"/>
                <a:gd name="connsiteY55" fmla="*/ 183845 h 572465"/>
                <a:gd name="connsiteX56" fmla="*/ 443149 w 458389"/>
                <a:gd name="connsiteY56" fmla="*/ 244805 h 572465"/>
                <a:gd name="connsiteX57" fmla="*/ 458389 w 458389"/>
                <a:gd name="connsiteY57" fmla="*/ 298145 h 572465"/>
                <a:gd name="connsiteX58" fmla="*/ 450769 w 458389"/>
                <a:gd name="connsiteY58" fmla="*/ 435305 h 572465"/>
                <a:gd name="connsiteX59" fmla="*/ 427909 w 458389"/>
                <a:gd name="connsiteY59" fmla="*/ 450545 h 572465"/>
                <a:gd name="connsiteX60" fmla="*/ 405049 w 458389"/>
                <a:gd name="connsiteY60" fmla="*/ 473405 h 572465"/>
                <a:gd name="connsiteX61" fmla="*/ 374569 w 458389"/>
                <a:gd name="connsiteY61" fmla="*/ 481025 h 572465"/>
                <a:gd name="connsiteX62" fmla="*/ 328849 w 458389"/>
                <a:gd name="connsiteY62" fmla="*/ 503885 h 572465"/>
                <a:gd name="connsiteX63" fmla="*/ 260269 w 458389"/>
                <a:gd name="connsiteY63" fmla="*/ 526745 h 572465"/>
                <a:gd name="connsiteX64" fmla="*/ 130729 w 458389"/>
                <a:gd name="connsiteY64" fmla="*/ 519125 h 572465"/>
                <a:gd name="connsiteX65" fmla="*/ 107869 w 458389"/>
                <a:gd name="connsiteY65" fmla="*/ 503885 h 572465"/>
                <a:gd name="connsiteX66" fmla="*/ 77389 w 458389"/>
                <a:gd name="connsiteY66" fmla="*/ 488645 h 572465"/>
                <a:gd name="connsiteX67" fmla="*/ 39289 w 458389"/>
                <a:gd name="connsiteY67" fmla="*/ 427685 h 572465"/>
                <a:gd name="connsiteX68" fmla="*/ 8809 w 458389"/>
                <a:gd name="connsiteY68" fmla="*/ 381965 h 572465"/>
                <a:gd name="connsiteX69" fmla="*/ 8809 w 458389"/>
                <a:gd name="connsiteY69" fmla="*/ 503885 h 572465"/>
                <a:gd name="connsiteX70" fmla="*/ 16429 w 458389"/>
                <a:gd name="connsiteY70" fmla="*/ 526745 h 572465"/>
                <a:gd name="connsiteX71" fmla="*/ 62149 w 458389"/>
                <a:gd name="connsiteY71" fmla="*/ 564845 h 572465"/>
                <a:gd name="connsiteX72" fmla="*/ 85009 w 458389"/>
                <a:gd name="connsiteY72" fmla="*/ 572465 h 572465"/>
                <a:gd name="connsiteX73" fmla="*/ 138349 w 458389"/>
                <a:gd name="connsiteY73" fmla="*/ 557225 h 57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58389" h="572465">
                  <a:moveTo>
                    <a:pt x="222169" y="77165"/>
                  </a:moveTo>
                  <a:cubicBezTo>
                    <a:pt x="227249" y="89865"/>
                    <a:pt x="234092" y="101995"/>
                    <a:pt x="237409" y="115265"/>
                  </a:cubicBezTo>
                  <a:cubicBezTo>
                    <a:pt x="241765" y="132689"/>
                    <a:pt x="241507" y="150993"/>
                    <a:pt x="245029" y="168605"/>
                  </a:cubicBezTo>
                  <a:cubicBezTo>
                    <a:pt x="249820" y="192560"/>
                    <a:pt x="267853" y="221909"/>
                    <a:pt x="283129" y="237185"/>
                  </a:cubicBezTo>
                  <a:cubicBezTo>
                    <a:pt x="290749" y="244805"/>
                    <a:pt x="296633" y="254698"/>
                    <a:pt x="305989" y="260045"/>
                  </a:cubicBezTo>
                  <a:cubicBezTo>
                    <a:pt x="315082" y="265241"/>
                    <a:pt x="326309" y="265125"/>
                    <a:pt x="336469" y="267665"/>
                  </a:cubicBezTo>
                  <a:cubicBezTo>
                    <a:pt x="352986" y="234631"/>
                    <a:pt x="371205" y="211991"/>
                    <a:pt x="344089" y="168605"/>
                  </a:cubicBezTo>
                  <a:cubicBezTo>
                    <a:pt x="338538" y="159724"/>
                    <a:pt x="323769" y="173685"/>
                    <a:pt x="313609" y="176225"/>
                  </a:cubicBezTo>
                  <a:cubicBezTo>
                    <a:pt x="271713" y="260017"/>
                    <a:pt x="285390" y="214579"/>
                    <a:pt x="275509" y="313385"/>
                  </a:cubicBezTo>
                  <a:cubicBezTo>
                    <a:pt x="295547" y="393536"/>
                    <a:pt x="265635" y="296106"/>
                    <a:pt x="305989" y="366725"/>
                  </a:cubicBezTo>
                  <a:cubicBezTo>
                    <a:pt x="311185" y="375818"/>
                    <a:pt x="311069" y="387045"/>
                    <a:pt x="313609" y="397205"/>
                  </a:cubicBezTo>
                  <a:cubicBezTo>
                    <a:pt x="305989" y="402285"/>
                    <a:pt x="298940" y="408349"/>
                    <a:pt x="290749" y="412445"/>
                  </a:cubicBezTo>
                  <a:cubicBezTo>
                    <a:pt x="236437" y="439601"/>
                    <a:pt x="101027" y="412810"/>
                    <a:pt x="92629" y="412445"/>
                  </a:cubicBezTo>
                  <a:cubicBezTo>
                    <a:pt x="82227" y="391642"/>
                    <a:pt x="65855" y="375427"/>
                    <a:pt x="85009" y="351485"/>
                  </a:cubicBezTo>
                  <a:cubicBezTo>
                    <a:pt x="90027" y="345213"/>
                    <a:pt x="100249" y="346405"/>
                    <a:pt x="107869" y="343865"/>
                  </a:cubicBezTo>
                  <a:cubicBezTo>
                    <a:pt x="151610" y="351818"/>
                    <a:pt x="191109" y="353247"/>
                    <a:pt x="229789" y="374345"/>
                  </a:cubicBezTo>
                  <a:cubicBezTo>
                    <a:pt x="245869" y="383116"/>
                    <a:pt x="275509" y="404825"/>
                    <a:pt x="275509" y="404825"/>
                  </a:cubicBezTo>
                  <a:cubicBezTo>
                    <a:pt x="280589" y="412445"/>
                    <a:pt x="286653" y="419494"/>
                    <a:pt x="290749" y="427685"/>
                  </a:cubicBezTo>
                  <a:cubicBezTo>
                    <a:pt x="304730" y="455646"/>
                    <a:pt x="288728" y="451738"/>
                    <a:pt x="321229" y="473405"/>
                  </a:cubicBezTo>
                  <a:cubicBezTo>
                    <a:pt x="327912" y="477860"/>
                    <a:pt x="336469" y="478485"/>
                    <a:pt x="344089" y="481025"/>
                  </a:cubicBezTo>
                  <a:cubicBezTo>
                    <a:pt x="359329" y="478485"/>
                    <a:pt x="376394" y="481070"/>
                    <a:pt x="389809" y="473405"/>
                  </a:cubicBezTo>
                  <a:cubicBezTo>
                    <a:pt x="396783" y="469420"/>
                    <a:pt x="395222" y="458268"/>
                    <a:pt x="397429" y="450545"/>
                  </a:cubicBezTo>
                  <a:cubicBezTo>
                    <a:pt x="400306" y="440475"/>
                    <a:pt x="402509" y="430225"/>
                    <a:pt x="405049" y="420065"/>
                  </a:cubicBezTo>
                  <a:cubicBezTo>
                    <a:pt x="402509" y="376885"/>
                    <a:pt x="412617" y="331026"/>
                    <a:pt x="397429" y="290525"/>
                  </a:cubicBezTo>
                  <a:cubicBezTo>
                    <a:pt x="392881" y="278398"/>
                    <a:pt x="369163" y="289716"/>
                    <a:pt x="359329" y="298145"/>
                  </a:cubicBezTo>
                  <a:cubicBezTo>
                    <a:pt x="348944" y="307047"/>
                    <a:pt x="349169" y="323545"/>
                    <a:pt x="344089" y="336245"/>
                  </a:cubicBezTo>
                  <a:cubicBezTo>
                    <a:pt x="341549" y="402285"/>
                    <a:pt x="352498" y="470249"/>
                    <a:pt x="336469" y="534365"/>
                  </a:cubicBezTo>
                  <a:cubicBezTo>
                    <a:pt x="335232" y="539312"/>
                    <a:pt x="270857" y="554578"/>
                    <a:pt x="260269" y="557225"/>
                  </a:cubicBezTo>
                  <a:cubicBezTo>
                    <a:pt x="229789" y="554685"/>
                    <a:pt x="198299" y="557791"/>
                    <a:pt x="168829" y="549605"/>
                  </a:cubicBezTo>
                  <a:cubicBezTo>
                    <a:pt x="151181" y="544703"/>
                    <a:pt x="123109" y="519125"/>
                    <a:pt x="123109" y="519125"/>
                  </a:cubicBezTo>
                  <a:lnTo>
                    <a:pt x="92629" y="473405"/>
                  </a:lnTo>
                  <a:lnTo>
                    <a:pt x="77389" y="450545"/>
                  </a:lnTo>
                  <a:cubicBezTo>
                    <a:pt x="79929" y="425145"/>
                    <a:pt x="70849" y="395584"/>
                    <a:pt x="85009" y="374345"/>
                  </a:cubicBezTo>
                  <a:cubicBezTo>
                    <a:pt x="95266" y="358959"/>
                    <a:pt x="119878" y="359985"/>
                    <a:pt x="138349" y="359105"/>
                  </a:cubicBezTo>
                  <a:cubicBezTo>
                    <a:pt x="173959" y="357409"/>
                    <a:pt x="209469" y="364185"/>
                    <a:pt x="245029" y="366725"/>
                  </a:cubicBezTo>
                  <a:cubicBezTo>
                    <a:pt x="280589" y="364185"/>
                    <a:pt x="317262" y="368291"/>
                    <a:pt x="351709" y="359105"/>
                  </a:cubicBezTo>
                  <a:cubicBezTo>
                    <a:pt x="359470" y="357035"/>
                    <a:pt x="359329" y="344277"/>
                    <a:pt x="359329" y="336245"/>
                  </a:cubicBezTo>
                  <a:cubicBezTo>
                    <a:pt x="359329" y="308190"/>
                    <a:pt x="355677" y="280198"/>
                    <a:pt x="351709" y="252425"/>
                  </a:cubicBezTo>
                  <a:cubicBezTo>
                    <a:pt x="350573" y="244474"/>
                    <a:pt x="346296" y="237288"/>
                    <a:pt x="344089" y="229565"/>
                  </a:cubicBezTo>
                  <a:cubicBezTo>
                    <a:pt x="338565" y="210231"/>
                    <a:pt x="336679" y="194495"/>
                    <a:pt x="328849" y="176225"/>
                  </a:cubicBezTo>
                  <a:cubicBezTo>
                    <a:pt x="324374" y="165784"/>
                    <a:pt x="322335" y="153017"/>
                    <a:pt x="313609" y="145745"/>
                  </a:cubicBezTo>
                  <a:cubicBezTo>
                    <a:pt x="305564" y="139041"/>
                    <a:pt x="293289" y="140665"/>
                    <a:pt x="283129" y="138125"/>
                  </a:cubicBezTo>
                  <a:cubicBezTo>
                    <a:pt x="270429" y="130505"/>
                    <a:pt x="258276" y="121889"/>
                    <a:pt x="245029" y="115265"/>
                  </a:cubicBezTo>
                  <a:cubicBezTo>
                    <a:pt x="200190" y="92846"/>
                    <a:pt x="127566" y="113210"/>
                    <a:pt x="92629" y="115265"/>
                  </a:cubicBezTo>
                  <a:cubicBezTo>
                    <a:pt x="95169" y="135585"/>
                    <a:pt x="81163" y="168803"/>
                    <a:pt x="100249" y="176225"/>
                  </a:cubicBezTo>
                  <a:cubicBezTo>
                    <a:pt x="156948" y="198275"/>
                    <a:pt x="227230" y="167340"/>
                    <a:pt x="283129" y="153365"/>
                  </a:cubicBezTo>
                  <a:cubicBezTo>
                    <a:pt x="295694" y="150224"/>
                    <a:pt x="308529" y="148285"/>
                    <a:pt x="321229" y="145745"/>
                  </a:cubicBezTo>
                  <a:cubicBezTo>
                    <a:pt x="326309" y="138125"/>
                    <a:pt x="332373" y="131076"/>
                    <a:pt x="336469" y="122885"/>
                  </a:cubicBezTo>
                  <a:cubicBezTo>
                    <a:pt x="347129" y="101566"/>
                    <a:pt x="348961" y="76790"/>
                    <a:pt x="336469" y="54305"/>
                  </a:cubicBezTo>
                  <a:cubicBezTo>
                    <a:pt x="325984" y="35433"/>
                    <a:pt x="301327" y="29891"/>
                    <a:pt x="283129" y="23825"/>
                  </a:cubicBezTo>
                  <a:cubicBezTo>
                    <a:pt x="272969" y="16205"/>
                    <a:pt x="264008" y="-4715"/>
                    <a:pt x="252649" y="965"/>
                  </a:cubicBezTo>
                  <a:cubicBezTo>
                    <a:pt x="242489" y="6045"/>
                    <a:pt x="259305" y="24005"/>
                    <a:pt x="267889" y="31445"/>
                  </a:cubicBezTo>
                  <a:cubicBezTo>
                    <a:pt x="298238" y="57748"/>
                    <a:pt x="334820" y="75928"/>
                    <a:pt x="366949" y="100025"/>
                  </a:cubicBezTo>
                  <a:cubicBezTo>
                    <a:pt x="377109" y="107645"/>
                    <a:pt x="386402" y="116584"/>
                    <a:pt x="397429" y="122885"/>
                  </a:cubicBezTo>
                  <a:cubicBezTo>
                    <a:pt x="404403" y="126870"/>
                    <a:pt x="412669" y="127965"/>
                    <a:pt x="420289" y="130505"/>
                  </a:cubicBezTo>
                  <a:cubicBezTo>
                    <a:pt x="426328" y="148623"/>
                    <a:pt x="432340" y="164709"/>
                    <a:pt x="435529" y="183845"/>
                  </a:cubicBezTo>
                  <a:cubicBezTo>
                    <a:pt x="438896" y="204045"/>
                    <a:pt x="439782" y="224605"/>
                    <a:pt x="443149" y="244805"/>
                  </a:cubicBezTo>
                  <a:cubicBezTo>
                    <a:pt x="446338" y="263941"/>
                    <a:pt x="452350" y="280027"/>
                    <a:pt x="458389" y="298145"/>
                  </a:cubicBezTo>
                  <a:cubicBezTo>
                    <a:pt x="455849" y="343865"/>
                    <a:pt x="459749" y="390404"/>
                    <a:pt x="450769" y="435305"/>
                  </a:cubicBezTo>
                  <a:cubicBezTo>
                    <a:pt x="448973" y="444285"/>
                    <a:pt x="434944" y="444682"/>
                    <a:pt x="427909" y="450545"/>
                  </a:cubicBezTo>
                  <a:cubicBezTo>
                    <a:pt x="419630" y="457444"/>
                    <a:pt x="414405" y="468058"/>
                    <a:pt x="405049" y="473405"/>
                  </a:cubicBezTo>
                  <a:cubicBezTo>
                    <a:pt x="395956" y="478601"/>
                    <a:pt x="384293" y="477136"/>
                    <a:pt x="374569" y="481025"/>
                  </a:cubicBezTo>
                  <a:cubicBezTo>
                    <a:pt x="358749" y="487353"/>
                    <a:pt x="344669" y="497557"/>
                    <a:pt x="328849" y="503885"/>
                  </a:cubicBezTo>
                  <a:cubicBezTo>
                    <a:pt x="306476" y="512834"/>
                    <a:pt x="283129" y="519125"/>
                    <a:pt x="260269" y="526745"/>
                  </a:cubicBezTo>
                  <a:cubicBezTo>
                    <a:pt x="217089" y="524205"/>
                    <a:pt x="173505" y="525541"/>
                    <a:pt x="130729" y="519125"/>
                  </a:cubicBezTo>
                  <a:cubicBezTo>
                    <a:pt x="121672" y="517766"/>
                    <a:pt x="115820" y="508429"/>
                    <a:pt x="107869" y="503885"/>
                  </a:cubicBezTo>
                  <a:cubicBezTo>
                    <a:pt x="98006" y="498249"/>
                    <a:pt x="87549" y="493725"/>
                    <a:pt x="77389" y="488645"/>
                  </a:cubicBezTo>
                  <a:cubicBezTo>
                    <a:pt x="56591" y="426250"/>
                    <a:pt x="91056" y="520866"/>
                    <a:pt x="39289" y="427685"/>
                  </a:cubicBezTo>
                  <a:cubicBezTo>
                    <a:pt x="10344" y="375585"/>
                    <a:pt x="57088" y="414151"/>
                    <a:pt x="8809" y="381965"/>
                  </a:cubicBezTo>
                  <a:cubicBezTo>
                    <a:pt x="-2960" y="440810"/>
                    <a:pt x="-2914" y="421821"/>
                    <a:pt x="8809" y="503885"/>
                  </a:cubicBezTo>
                  <a:cubicBezTo>
                    <a:pt x="9945" y="511836"/>
                    <a:pt x="11974" y="520062"/>
                    <a:pt x="16429" y="526745"/>
                  </a:cubicBezTo>
                  <a:cubicBezTo>
                    <a:pt x="24855" y="539384"/>
                    <a:pt x="48092" y="557817"/>
                    <a:pt x="62149" y="564845"/>
                  </a:cubicBezTo>
                  <a:cubicBezTo>
                    <a:pt x="69333" y="568437"/>
                    <a:pt x="77389" y="569925"/>
                    <a:pt x="85009" y="572465"/>
                  </a:cubicBezTo>
                  <a:cubicBezTo>
                    <a:pt x="134272" y="564254"/>
                    <a:pt x="119804" y="575770"/>
                    <a:pt x="138349" y="5572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992363" y="1710024"/>
              <a:ext cx="403860" cy="459208"/>
            </a:xfrm>
            <a:custGeom>
              <a:avLst/>
              <a:gdLst>
                <a:gd name="connsiteX0" fmla="*/ 266700 w 403860"/>
                <a:gd name="connsiteY0" fmla="*/ 77729 h 459208"/>
                <a:gd name="connsiteX1" fmla="*/ 198120 w 403860"/>
                <a:gd name="connsiteY1" fmla="*/ 92969 h 459208"/>
                <a:gd name="connsiteX2" fmla="*/ 182880 w 403860"/>
                <a:gd name="connsiteY2" fmla="*/ 115829 h 459208"/>
                <a:gd name="connsiteX3" fmla="*/ 190500 w 403860"/>
                <a:gd name="connsiteY3" fmla="*/ 153929 h 459208"/>
                <a:gd name="connsiteX4" fmla="*/ 213360 w 403860"/>
                <a:gd name="connsiteY4" fmla="*/ 161549 h 459208"/>
                <a:gd name="connsiteX5" fmla="*/ 251460 w 403860"/>
                <a:gd name="connsiteY5" fmla="*/ 169169 h 459208"/>
                <a:gd name="connsiteX6" fmla="*/ 281940 w 403860"/>
                <a:gd name="connsiteY6" fmla="*/ 176789 h 459208"/>
                <a:gd name="connsiteX7" fmla="*/ 320040 w 403860"/>
                <a:gd name="connsiteY7" fmla="*/ 184409 h 459208"/>
                <a:gd name="connsiteX8" fmla="*/ 365760 w 403860"/>
                <a:gd name="connsiteY8" fmla="*/ 199649 h 459208"/>
                <a:gd name="connsiteX9" fmla="*/ 403860 w 403860"/>
                <a:gd name="connsiteY9" fmla="*/ 275849 h 459208"/>
                <a:gd name="connsiteX10" fmla="*/ 396240 w 403860"/>
                <a:gd name="connsiteY10" fmla="*/ 336809 h 459208"/>
                <a:gd name="connsiteX11" fmla="*/ 365760 w 403860"/>
                <a:gd name="connsiteY11" fmla="*/ 382529 h 459208"/>
                <a:gd name="connsiteX12" fmla="*/ 342900 w 403860"/>
                <a:gd name="connsiteY12" fmla="*/ 397769 h 459208"/>
                <a:gd name="connsiteX13" fmla="*/ 274320 w 403860"/>
                <a:gd name="connsiteY13" fmla="*/ 413009 h 459208"/>
                <a:gd name="connsiteX14" fmla="*/ 205740 w 403860"/>
                <a:gd name="connsiteY14" fmla="*/ 405389 h 459208"/>
                <a:gd name="connsiteX15" fmla="*/ 182880 w 403860"/>
                <a:gd name="connsiteY15" fmla="*/ 397769 h 459208"/>
                <a:gd name="connsiteX16" fmla="*/ 152400 w 403860"/>
                <a:gd name="connsiteY16" fmla="*/ 367289 h 459208"/>
                <a:gd name="connsiteX17" fmla="*/ 144780 w 403860"/>
                <a:gd name="connsiteY17" fmla="*/ 230129 h 459208"/>
                <a:gd name="connsiteX18" fmla="*/ 167640 w 403860"/>
                <a:gd name="connsiteY18" fmla="*/ 153929 h 459208"/>
                <a:gd name="connsiteX19" fmla="*/ 190500 w 403860"/>
                <a:gd name="connsiteY19" fmla="*/ 138689 h 459208"/>
                <a:gd name="connsiteX20" fmla="*/ 243840 w 403860"/>
                <a:gd name="connsiteY20" fmla="*/ 85349 h 459208"/>
                <a:gd name="connsiteX21" fmla="*/ 243840 w 403860"/>
                <a:gd name="connsiteY21" fmla="*/ 32009 h 459208"/>
                <a:gd name="connsiteX22" fmla="*/ 220980 w 403860"/>
                <a:gd name="connsiteY22" fmla="*/ 24389 h 459208"/>
                <a:gd name="connsiteX23" fmla="*/ 198120 w 403860"/>
                <a:gd name="connsiteY23" fmla="*/ 9149 h 459208"/>
                <a:gd name="connsiteX24" fmla="*/ 83820 w 403860"/>
                <a:gd name="connsiteY24" fmla="*/ 9149 h 459208"/>
                <a:gd name="connsiteX25" fmla="*/ 68580 w 403860"/>
                <a:gd name="connsiteY25" fmla="*/ 32009 h 459208"/>
                <a:gd name="connsiteX26" fmla="*/ 76200 w 403860"/>
                <a:gd name="connsiteY26" fmla="*/ 146309 h 459208"/>
                <a:gd name="connsiteX27" fmla="*/ 99060 w 403860"/>
                <a:gd name="connsiteY27" fmla="*/ 161549 h 459208"/>
                <a:gd name="connsiteX28" fmla="*/ 281940 w 403860"/>
                <a:gd name="connsiteY28" fmla="*/ 169169 h 459208"/>
                <a:gd name="connsiteX29" fmla="*/ 304800 w 403860"/>
                <a:gd name="connsiteY29" fmla="*/ 176789 h 459208"/>
                <a:gd name="connsiteX30" fmla="*/ 312420 w 403860"/>
                <a:gd name="connsiteY30" fmla="*/ 199649 h 459208"/>
                <a:gd name="connsiteX31" fmla="*/ 335280 w 403860"/>
                <a:gd name="connsiteY31" fmla="*/ 245369 h 459208"/>
                <a:gd name="connsiteX32" fmla="*/ 327660 w 403860"/>
                <a:gd name="connsiteY32" fmla="*/ 329189 h 459208"/>
                <a:gd name="connsiteX33" fmla="*/ 320040 w 403860"/>
                <a:gd name="connsiteY33" fmla="*/ 352049 h 459208"/>
                <a:gd name="connsiteX34" fmla="*/ 228600 w 403860"/>
                <a:gd name="connsiteY34" fmla="*/ 397769 h 459208"/>
                <a:gd name="connsiteX35" fmla="*/ 167640 w 403860"/>
                <a:gd name="connsiteY35" fmla="*/ 413009 h 459208"/>
                <a:gd name="connsiteX36" fmla="*/ 144780 w 403860"/>
                <a:gd name="connsiteY36" fmla="*/ 420629 h 459208"/>
                <a:gd name="connsiteX37" fmla="*/ 76200 w 403860"/>
                <a:gd name="connsiteY37" fmla="*/ 443489 h 459208"/>
                <a:gd name="connsiteX38" fmla="*/ 22860 w 403860"/>
                <a:gd name="connsiteY38" fmla="*/ 458729 h 459208"/>
                <a:gd name="connsiteX39" fmla="*/ 0 w 403860"/>
                <a:gd name="connsiteY39" fmla="*/ 458729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03860" h="459208">
                  <a:moveTo>
                    <a:pt x="266700" y="77729"/>
                  </a:moveTo>
                  <a:cubicBezTo>
                    <a:pt x="265860" y="77897"/>
                    <a:pt x="202732" y="89894"/>
                    <a:pt x="198120" y="92969"/>
                  </a:cubicBezTo>
                  <a:cubicBezTo>
                    <a:pt x="190500" y="98049"/>
                    <a:pt x="187960" y="108209"/>
                    <a:pt x="182880" y="115829"/>
                  </a:cubicBezTo>
                  <a:cubicBezTo>
                    <a:pt x="185420" y="128529"/>
                    <a:pt x="183316" y="143153"/>
                    <a:pt x="190500" y="153929"/>
                  </a:cubicBezTo>
                  <a:cubicBezTo>
                    <a:pt x="194955" y="160612"/>
                    <a:pt x="205568" y="159601"/>
                    <a:pt x="213360" y="161549"/>
                  </a:cubicBezTo>
                  <a:cubicBezTo>
                    <a:pt x="225925" y="164690"/>
                    <a:pt x="238817" y="166359"/>
                    <a:pt x="251460" y="169169"/>
                  </a:cubicBezTo>
                  <a:cubicBezTo>
                    <a:pt x="261683" y="171441"/>
                    <a:pt x="271717" y="174517"/>
                    <a:pt x="281940" y="176789"/>
                  </a:cubicBezTo>
                  <a:cubicBezTo>
                    <a:pt x="294583" y="179599"/>
                    <a:pt x="307545" y="181001"/>
                    <a:pt x="320040" y="184409"/>
                  </a:cubicBezTo>
                  <a:cubicBezTo>
                    <a:pt x="335538" y="188636"/>
                    <a:pt x="365760" y="199649"/>
                    <a:pt x="365760" y="199649"/>
                  </a:cubicBezTo>
                  <a:cubicBezTo>
                    <a:pt x="402049" y="254083"/>
                    <a:pt x="391798" y="227600"/>
                    <a:pt x="403860" y="275849"/>
                  </a:cubicBezTo>
                  <a:cubicBezTo>
                    <a:pt x="401320" y="296169"/>
                    <a:pt x="399903" y="316661"/>
                    <a:pt x="396240" y="336809"/>
                  </a:cubicBezTo>
                  <a:cubicBezTo>
                    <a:pt x="391880" y="360791"/>
                    <a:pt x="385354" y="366200"/>
                    <a:pt x="365760" y="382529"/>
                  </a:cubicBezTo>
                  <a:cubicBezTo>
                    <a:pt x="358725" y="388392"/>
                    <a:pt x="351318" y="394161"/>
                    <a:pt x="342900" y="397769"/>
                  </a:cubicBezTo>
                  <a:cubicBezTo>
                    <a:pt x="333484" y="401804"/>
                    <a:pt x="281101" y="411653"/>
                    <a:pt x="274320" y="413009"/>
                  </a:cubicBezTo>
                  <a:cubicBezTo>
                    <a:pt x="251460" y="410469"/>
                    <a:pt x="228428" y="409170"/>
                    <a:pt x="205740" y="405389"/>
                  </a:cubicBezTo>
                  <a:cubicBezTo>
                    <a:pt x="197817" y="404069"/>
                    <a:pt x="189416" y="402438"/>
                    <a:pt x="182880" y="397769"/>
                  </a:cubicBezTo>
                  <a:cubicBezTo>
                    <a:pt x="171188" y="389418"/>
                    <a:pt x="162560" y="377449"/>
                    <a:pt x="152400" y="367289"/>
                  </a:cubicBezTo>
                  <a:cubicBezTo>
                    <a:pt x="134931" y="279945"/>
                    <a:pt x="132534" y="309727"/>
                    <a:pt x="144780" y="230129"/>
                  </a:cubicBezTo>
                  <a:cubicBezTo>
                    <a:pt x="147958" y="209474"/>
                    <a:pt x="155115" y="171464"/>
                    <a:pt x="167640" y="153929"/>
                  </a:cubicBezTo>
                  <a:cubicBezTo>
                    <a:pt x="172963" y="146477"/>
                    <a:pt x="182880" y="143769"/>
                    <a:pt x="190500" y="138689"/>
                  </a:cubicBezTo>
                  <a:cubicBezTo>
                    <a:pt x="225435" y="86286"/>
                    <a:pt x="203604" y="98761"/>
                    <a:pt x="243840" y="85349"/>
                  </a:cubicBezTo>
                  <a:cubicBezTo>
                    <a:pt x="250023" y="66799"/>
                    <a:pt x="259599" y="51708"/>
                    <a:pt x="243840" y="32009"/>
                  </a:cubicBezTo>
                  <a:cubicBezTo>
                    <a:pt x="238822" y="25737"/>
                    <a:pt x="228600" y="26929"/>
                    <a:pt x="220980" y="24389"/>
                  </a:cubicBezTo>
                  <a:cubicBezTo>
                    <a:pt x="213360" y="19309"/>
                    <a:pt x="207044" y="11208"/>
                    <a:pt x="198120" y="9149"/>
                  </a:cubicBezTo>
                  <a:cubicBezTo>
                    <a:pt x="136077" y="-5169"/>
                    <a:pt x="133229" y="-733"/>
                    <a:pt x="83820" y="9149"/>
                  </a:cubicBezTo>
                  <a:cubicBezTo>
                    <a:pt x="78740" y="16769"/>
                    <a:pt x="69088" y="22865"/>
                    <a:pt x="68580" y="32009"/>
                  </a:cubicBezTo>
                  <a:cubicBezTo>
                    <a:pt x="66462" y="70135"/>
                    <a:pt x="67454" y="109139"/>
                    <a:pt x="76200" y="146309"/>
                  </a:cubicBezTo>
                  <a:cubicBezTo>
                    <a:pt x="78298" y="155224"/>
                    <a:pt x="89958" y="160538"/>
                    <a:pt x="99060" y="161549"/>
                  </a:cubicBezTo>
                  <a:cubicBezTo>
                    <a:pt x="159700" y="168287"/>
                    <a:pt x="220980" y="166629"/>
                    <a:pt x="281940" y="169169"/>
                  </a:cubicBezTo>
                  <a:cubicBezTo>
                    <a:pt x="289560" y="171709"/>
                    <a:pt x="299120" y="171109"/>
                    <a:pt x="304800" y="176789"/>
                  </a:cubicBezTo>
                  <a:cubicBezTo>
                    <a:pt x="310480" y="182469"/>
                    <a:pt x="308828" y="192465"/>
                    <a:pt x="312420" y="199649"/>
                  </a:cubicBezTo>
                  <a:cubicBezTo>
                    <a:pt x="341963" y="258735"/>
                    <a:pt x="316127" y="187910"/>
                    <a:pt x="335280" y="245369"/>
                  </a:cubicBezTo>
                  <a:cubicBezTo>
                    <a:pt x="332740" y="273309"/>
                    <a:pt x="331628" y="301416"/>
                    <a:pt x="327660" y="329189"/>
                  </a:cubicBezTo>
                  <a:cubicBezTo>
                    <a:pt x="326524" y="337140"/>
                    <a:pt x="325720" y="346369"/>
                    <a:pt x="320040" y="352049"/>
                  </a:cubicBezTo>
                  <a:cubicBezTo>
                    <a:pt x="295208" y="376881"/>
                    <a:pt x="261654" y="389506"/>
                    <a:pt x="228600" y="397769"/>
                  </a:cubicBezTo>
                  <a:cubicBezTo>
                    <a:pt x="208280" y="402849"/>
                    <a:pt x="187511" y="406385"/>
                    <a:pt x="167640" y="413009"/>
                  </a:cubicBezTo>
                  <a:lnTo>
                    <a:pt x="144780" y="420629"/>
                  </a:lnTo>
                  <a:cubicBezTo>
                    <a:pt x="105008" y="447144"/>
                    <a:pt x="137798" y="429801"/>
                    <a:pt x="76200" y="443489"/>
                  </a:cubicBezTo>
                  <a:cubicBezTo>
                    <a:pt x="37119" y="452174"/>
                    <a:pt x="69328" y="452091"/>
                    <a:pt x="22860" y="458729"/>
                  </a:cubicBezTo>
                  <a:cubicBezTo>
                    <a:pt x="15317" y="459807"/>
                    <a:pt x="7620" y="458729"/>
                    <a:pt x="0" y="458729"/>
                  </a:cubicBezTo>
                </a:path>
              </a:pathLst>
            </a:cu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5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bnv336\Career\Application_Halle\Pictures\Fe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47" y="2132856"/>
            <a:ext cx="2651125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313779"/>
            <a:ext cx="8229600" cy="882973"/>
          </a:xfrm>
        </p:spPr>
        <p:txBody>
          <a:bodyPr/>
          <a:lstStyle/>
          <a:p>
            <a:pPr algn="r"/>
            <a:r>
              <a:rPr lang="de-DE" b="0" dirty="0" err="1" smtClean="0">
                <a:solidFill>
                  <a:schemeClr val="tx1"/>
                </a:solidFill>
                <a:latin typeface="TheSans UHH" panose="020B0502050302020203" pitchFamily="34" charset="0"/>
              </a:rPr>
              <a:t>Poolseq</a:t>
            </a:r>
            <a: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  <a:t> </a:t>
            </a:r>
            <a:r>
              <a:rPr lang="de-DE" b="0" dirty="0" err="1" smtClean="0">
                <a:solidFill>
                  <a:schemeClr val="tx1"/>
                </a:solidFill>
                <a:latin typeface="TheSans UHH" panose="020B0502050302020203" pitchFamily="34" charset="0"/>
              </a:rPr>
              <a:t>approaches</a:t>
            </a:r>
            <a: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  <a:t/>
            </a:r>
            <a:br>
              <a:rPr lang="de-DE" b="0" dirty="0" smtClean="0">
                <a:solidFill>
                  <a:schemeClr val="tx1"/>
                </a:solidFill>
                <a:latin typeface="TheSans UHH" panose="020B0502050302020203" pitchFamily="34" charset="0"/>
              </a:rPr>
            </a:br>
            <a:r>
              <a:rPr lang="de-DE" b="0" dirty="0" smtClean="0">
                <a:latin typeface="TheSans UHH" panose="020B0502050302020203" pitchFamily="34" charset="0"/>
              </a:rPr>
              <a:t>1. Schleswig Holstein</a:t>
            </a:r>
            <a:endParaRPr lang="en-GB" b="0" dirty="0">
              <a:solidFill>
                <a:schemeClr val="tx1"/>
              </a:solidFill>
              <a:latin typeface="TheSans UHH" panose="020B0502050302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2276872"/>
            <a:ext cx="6840760" cy="4525963"/>
          </a:xfrm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Hybridization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status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SH </a:t>
            </a:r>
            <a:r>
              <a:rPr lang="de-DE" dirty="0" err="1" smtClean="0">
                <a:solidFill>
                  <a:schemeClr val="tx1"/>
                </a:solidFill>
              </a:rPr>
              <a:t>Lakes</a:t>
            </a:r>
            <a:r>
              <a:rPr lang="de-DE" dirty="0" smtClean="0">
                <a:solidFill>
                  <a:schemeClr val="tx1"/>
                </a:solidFill>
              </a:rPr>
              <a:t> – </a:t>
            </a:r>
            <a:r>
              <a:rPr lang="de-DE" dirty="0" err="1" smtClean="0">
                <a:solidFill>
                  <a:schemeClr val="tx1"/>
                </a:solidFill>
              </a:rPr>
              <a:t>How</a:t>
            </a:r>
            <a:r>
              <a:rPr lang="de-DE" dirty="0" smtClean="0">
                <a:solidFill>
                  <a:schemeClr val="tx1"/>
                </a:solidFill>
              </a:rPr>
              <a:t> do </a:t>
            </a:r>
            <a:r>
              <a:rPr lang="de-DE" dirty="0" err="1" smtClean="0">
                <a:solidFill>
                  <a:schemeClr val="tx1"/>
                </a:solidFill>
              </a:rPr>
              <a:t>we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know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quickly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what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is</a:t>
            </a:r>
            <a:r>
              <a:rPr lang="de-DE" dirty="0" smtClean="0">
                <a:solidFill>
                  <a:schemeClr val="tx1"/>
                </a:solidFill>
              </a:rPr>
              <a:t> in a </a:t>
            </a:r>
            <a:r>
              <a:rPr lang="de-DE" dirty="0" err="1" smtClean="0">
                <a:solidFill>
                  <a:schemeClr val="tx1"/>
                </a:solidFill>
              </a:rPr>
              <a:t>lake</a:t>
            </a:r>
            <a:r>
              <a:rPr lang="de-DE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de-DE" dirty="0" err="1" smtClean="0"/>
              <a:t>Pooled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endParaRPr lang="de-DE" dirty="0" smtClean="0"/>
          </a:p>
          <a:p>
            <a:pPr lvl="2"/>
            <a:r>
              <a:rPr lang="de-DE" dirty="0" smtClean="0"/>
              <a:t>30 </a:t>
            </a:r>
            <a:r>
              <a:rPr lang="de-DE" dirty="0" err="1" smtClean="0"/>
              <a:t>individuals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/</a:t>
            </a:r>
            <a:r>
              <a:rPr lang="de-DE" dirty="0" err="1" smtClean="0"/>
              <a:t>lake</a:t>
            </a:r>
            <a:r>
              <a:rPr lang="de-DE" dirty="0" smtClean="0"/>
              <a:t>  -&gt; DNA</a:t>
            </a: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PCR </a:t>
            </a:r>
            <a:r>
              <a:rPr lang="de-DE" dirty="0" err="1" smtClean="0">
                <a:solidFill>
                  <a:schemeClr val="tx1"/>
                </a:solidFill>
              </a:rPr>
              <a:t>amplification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diagnostic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markers</a:t>
            </a:r>
            <a:r>
              <a:rPr lang="de-DE" dirty="0" smtClean="0">
                <a:solidFill>
                  <a:schemeClr val="tx1"/>
                </a:solidFill>
              </a:rPr>
              <a:t> + </a:t>
            </a:r>
            <a:r>
              <a:rPr lang="de-DE" dirty="0" err="1" smtClean="0">
                <a:solidFill>
                  <a:schemeClr val="tx1"/>
                </a:solidFill>
              </a:rPr>
              <a:t>pooling</a:t>
            </a:r>
            <a:r>
              <a:rPr lang="de-DE" dirty="0" smtClean="0">
                <a:solidFill>
                  <a:schemeClr val="tx1"/>
                </a:solidFill>
              </a:rPr>
              <a:t> = 1 </a:t>
            </a:r>
            <a:r>
              <a:rPr lang="de-DE" dirty="0" err="1" smtClean="0">
                <a:solidFill>
                  <a:schemeClr val="tx1"/>
                </a:solidFill>
              </a:rPr>
              <a:t>library</a:t>
            </a:r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 err="1" smtClean="0">
                <a:solidFill>
                  <a:schemeClr val="tx1"/>
                </a:solidFill>
              </a:rPr>
              <a:t>lake</a:t>
            </a:r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dirty="0" err="1" smtClean="0"/>
              <a:t>Illumina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</a:rPr>
              <a:t>Bioinformatics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Galaxy</a:t>
            </a:r>
            <a:r>
              <a:rPr lang="de-DE" dirty="0" smtClean="0">
                <a:solidFill>
                  <a:schemeClr val="tx1"/>
                </a:solidFill>
              </a:rPr>
              <a:t>/Python </a:t>
            </a:r>
          </a:p>
          <a:p>
            <a:pPr lvl="2"/>
            <a:r>
              <a:rPr lang="de-DE" dirty="0" smtClean="0"/>
              <a:t>Quality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sequencing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err="1" smtClean="0">
                <a:solidFill>
                  <a:schemeClr val="tx1"/>
                </a:solidFill>
              </a:rPr>
              <a:t>Filtering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Mapping (i.e. </a:t>
            </a:r>
            <a:r>
              <a:rPr lang="de-DE" dirty="0" err="1" smtClean="0">
                <a:solidFill>
                  <a:schemeClr val="tx1"/>
                </a:solidFill>
              </a:rPr>
              <a:t>alignment</a:t>
            </a:r>
            <a:r>
              <a:rPr lang="de-DE" dirty="0" smtClean="0">
                <a:solidFill>
                  <a:schemeClr val="tx1"/>
                </a:solidFill>
              </a:rPr>
              <a:t>) </a:t>
            </a:r>
            <a:r>
              <a:rPr lang="de-DE" dirty="0" err="1" smtClean="0">
                <a:solidFill>
                  <a:schemeClr val="tx1"/>
                </a:solidFill>
              </a:rPr>
              <a:t>against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reference</a:t>
            </a:r>
            <a:endParaRPr lang="de-DE" dirty="0" smtClean="0">
              <a:solidFill>
                <a:schemeClr val="tx1"/>
              </a:solidFill>
            </a:endParaRPr>
          </a:p>
          <a:p>
            <a:pPr lvl="2"/>
            <a:r>
              <a:rPr lang="de-DE" dirty="0" smtClean="0">
                <a:solidFill>
                  <a:schemeClr val="tx1"/>
                </a:solidFill>
              </a:rPr>
              <a:t>Variant </a:t>
            </a:r>
            <a:r>
              <a:rPr lang="de-DE" dirty="0" err="1" smtClean="0">
                <a:solidFill>
                  <a:schemeClr val="tx1"/>
                </a:solidFill>
              </a:rPr>
              <a:t>calling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identification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non galeata </a:t>
            </a:r>
            <a:r>
              <a:rPr lang="de-DE" dirty="0" err="1" smtClean="0">
                <a:solidFill>
                  <a:schemeClr val="tx1"/>
                </a:solidFill>
              </a:rPr>
              <a:t>nucleotides</a:t>
            </a:r>
            <a:r>
              <a:rPr lang="de-DE" dirty="0" smtClean="0">
                <a:solidFill>
                  <a:schemeClr val="tx1"/>
                </a:solidFill>
              </a:rPr>
              <a:t>!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100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15" y="4204783"/>
            <a:ext cx="422210" cy="4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Bildergebnis für nucle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Bildergebnis für nucle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7987493" y="3810843"/>
            <a:ext cx="562232" cy="540432"/>
            <a:chOff x="8676456" y="1628800"/>
            <a:chExt cx="792088" cy="792088"/>
          </a:xfrm>
        </p:grpSpPr>
        <p:sp>
          <p:nvSpPr>
            <p:cNvPr id="6" name="Ellipse 5"/>
            <p:cNvSpPr/>
            <p:nvPr/>
          </p:nvSpPr>
          <p:spPr bwMode="auto">
            <a:xfrm>
              <a:off x="8676456" y="1628800"/>
              <a:ext cx="792088" cy="792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8807301" y="1826822"/>
              <a:ext cx="198022" cy="1980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" name="Freihandform 6"/>
            <p:cNvSpPr/>
            <p:nvPr/>
          </p:nvSpPr>
          <p:spPr bwMode="auto">
            <a:xfrm rot="696628">
              <a:off x="8884917" y="1738611"/>
              <a:ext cx="458389" cy="572465"/>
            </a:xfrm>
            <a:custGeom>
              <a:avLst/>
              <a:gdLst>
                <a:gd name="connsiteX0" fmla="*/ 222169 w 458389"/>
                <a:gd name="connsiteY0" fmla="*/ 77165 h 572465"/>
                <a:gd name="connsiteX1" fmla="*/ 237409 w 458389"/>
                <a:gd name="connsiteY1" fmla="*/ 115265 h 572465"/>
                <a:gd name="connsiteX2" fmla="*/ 245029 w 458389"/>
                <a:gd name="connsiteY2" fmla="*/ 168605 h 572465"/>
                <a:gd name="connsiteX3" fmla="*/ 283129 w 458389"/>
                <a:gd name="connsiteY3" fmla="*/ 237185 h 572465"/>
                <a:gd name="connsiteX4" fmla="*/ 305989 w 458389"/>
                <a:gd name="connsiteY4" fmla="*/ 260045 h 572465"/>
                <a:gd name="connsiteX5" fmla="*/ 336469 w 458389"/>
                <a:gd name="connsiteY5" fmla="*/ 267665 h 572465"/>
                <a:gd name="connsiteX6" fmla="*/ 344089 w 458389"/>
                <a:gd name="connsiteY6" fmla="*/ 168605 h 572465"/>
                <a:gd name="connsiteX7" fmla="*/ 313609 w 458389"/>
                <a:gd name="connsiteY7" fmla="*/ 176225 h 572465"/>
                <a:gd name="connsiteX8" fmla="*/ 275509 w 458389"/>
                <a:gd name="connsiteY8" fmla="*/ 313385 h 572465"/>
                <a:gd name="connsiteX9" fmla="*/ 305989 w 458389"/>
                <a:gd name="connsiteY9" fmla="*/ 366725 h 572465"/>
                <a:gd name="connsiteX10" fmla="*/ 313609 w 458389"/>
                <a:gd name="connsiteY10" fmla="*/ 397205 h 572465"/>
                <a:gd name="connsiteX11" fmla="*/ 290749 w 458389"/>
                <a:gd name="connsiteY11" fmla="*/ 412445 h 572465"/>
                <a:gd name="connsiteX12" fmla="*/ 92629 w 458389"/>
                <a:gd name="connsiteY12" fmla="*/ 412445 h 572465"/>
                <a:gd name="connsiteX13" fmla="*/ 85009 w 458389"/>
                <a:gd name="connsiteY13" fmla="*/ 351485 h 572465"/>
                <a:gd name="connsiteX14" fmla="*/ 107869 w 458389"/>
                <a:gd name="connsiteY14" fmla="*/ 343865 h 572465"/>
                <a:gd name="connsiteX15" fmla="*/ 229789 w 458389"/>
                <a:gd name="connsiteY15" fmla="*/ 374345 h 572465"/>
                <a:gd name="connsiteX16" fmla="*/ 275509 w 458389"/>
                <a:gd name="connsiteY16" fmla="*/ 404825 h 572465"/>
                <a:gd name="connsiteX17" fmla="*/ 290749 w 458389"/>
                <a:gd name="connsiteY17" fmla="*/ 427685 h 572465"/>
                <a:gd name="connsiteX18" fmla="*/ 321229 w 458389"/>
                <a:gd name="connsiteY18" fmla="*/ 473405 h 572465"/>
                <a:gd name="connsiteX19" fmla="*/ 344089 w 458389"/>
                <a:gd name="connsiteY19" fmla="*/ 481025 h 572465"/>
                <a:gd name="connsiteX20" fmla="*/ 389809 w 458389"/>
                <a:gd name="connsiteY20" fmla="*/ 473405 h 572465"/>
                <a:gd name="connsiteX21" fmla="*/ 397429 w 458389"/>
                <a:gd name="connsiteY21" fmla="*/ 450545 h 572465"/>
                <a:gd name="connsiteX22" fmla="*/ 405049 w 458389"/>
                <a:gd name="connsiteY22" fmla="*/ 420065 h 572465"/>
                <a:gd name="connsiteX23" fmla="*/ 397429 w 458389"/>
                <a:gd name="connsiteY23" fmla="*/ 290525 h 572465"/>
                <a:gd name="connsiteX24" fmla="*/ 359329 w 458389"/>
                <a:gd name="connsiteY24" fmla="*/ 298145 h 572465"/>
                <a:gd name="connsiteX25" fmla="*/ 344089 w 458389"/>
                <a:gd name="connsiteY25" fmla="*/ 336245 h 572465"/>
                <a:gd name="connsiteX26" fmla="*/ 336469 w 458389"/>
                <a:gd name="connsiteY26" fmla="*/ 534365 h 572465"/>
                <a:gd name="connsiteX27" fmla="*/ 260269 w 458389"/>
                <a:gd name="connsiteY27" fmla="*/ 557225 h 572465"/>
                <a:gd name="connsiteX28" fmla="*/ 168829 w 458389"/>
                <a:gd name="connsiteY28" fmla="*/ 549605 h 572465"/>
                <a:gd name="connsiteX29" fmla="*/ 123109 w 458389"/>
                <a:gd name="connsiteY29" fmla="*/ 519125 h 572465"/>
                <a:gd name="connsiteX30" fmla="*/ 92629 w 458389"/>
                <a:gd name="connsiteY30" fmla="*/ 473405 h 572465"/>
                <a:gd name="connsiteX31" fmla="*/ 77389 w 458389"/>
                <a:gd name="connsiteY31" fmla="*/ 450545 h 572465"/>
                <a:gd name="connsiteX32" fmla="*/ 85009 w 458389"/>
                <a:gd name="connsiteY32" fmla="*/ 374345 h 572465"/>
                <a:gd name="connsiteX33" fmla="*/ 138349 w 458389"/>
                <a:gd name="connsiteY33" fmla="*/ 359105 h 572465"/>
                <a:gd name="connsiteX34" fmla="*/ 245029 w 458389"/>
                <a:gd name="connsiteY34" fmla="*/ 366725 h 572465"/>
                <a:gd name="connsiteX35" fmla="*/ 351709 w 458389"/>
                <a:gd name="connsiteY35" fmla="*/ 359105 h 572465"/>
                <a:gd name="connsiteX36" fmla="*/ 359329 w 458389"/>
                <a:gd name="connsiteY36" fmla="*/ 336245 h 572465"/>
                <a:gd name="connsiteX37" fmla="*/ 351709 w 458389"/>
                <a:gd name="connsiteY37" fmla="*/ 252425 h 572465"/>
                <a:gd name="connsiteX38" fmla="*/ 344089 w 458389"/>
                <a:gd name="connsiteY38" fmla="*/ 229565 h 572465"/>
                <a:gd name="connsiteX39" fmla="*/ 328849 w 458389"/>
                <a:gd name="connsiteY39" fmla="*/ 176225 h 572465"/>
                <a:gd name="connsiteX40" fmla="*/ 313609 w 458389"/>
                <a:gd name="connsiteY40" fmla="*/ 145745 h 572465"/>
                <a:gd name="connsiteX41" fmla="*/ 283129 w 458389"/>
                <a:gd name="connsiteY41" fmla="*/ 138125 h 572465"/>
                <a:gd name="connsiteX42" fmla="*/ 245029 w 458389"/>
                <a:gd name="connsiteY42" fmla="*/ 115265 h 572465"/>
                <a:gd name="connsiteX43" fmla="*/ 92629 w 458389"/>
                <a:gd name="connsiteY43" fmla="*/ 115265 h 572465"/>
                <a:gd name="connsiteX44" fmla="*/ 100249 w 458389"/>
                <a:gd name="connsiteY44" fmla="*/ 176225 h 572465"/>
                <a:gd name="connsiteX45" fmla="*/ 283129 w 458389"/>
                <a:gd name="connsiteY45" fmla="*/ 153365 h 572465"/>
                <a:gd name="connsiteX46" fmla="*/ 321229 w 458389"/>
                <a:gd name="connsiteY46" fmla="*/ 145745 h 572465"/>
                <a:gd name="connsiteX47" fmla="*/ 336469 w 458389"/>
                <a:gd name="connsiteY47" fmla="*/ 122885 h 572465"/>
                <a:gd name="connsiteX48" fmla="*/ 336469 w 458389"/>
                <a:gd name="connsiteY48" fmla="*/ 54305 h 572465"/>
                <a:gd name="connsiteX49" fmla="*/ 283129 w 458389"/>
                <a:gd name="connsiteY49" fmla="*/ 23825 h 572465"/>
                <a:gd name="connsiteX50" fmla="*/ 252649 w 458389"/>
                <a:gd name="connsiteY50" fmla="*/ 965 h 572465"/>
                <a:gd name="connsiteX51" fmla="*/ 267889 w 458389"/>
                <a:gd name="connsiteY51" fmla="*/ 31445 h 572465"/>
                <a:gd name="connsiteX52" fmla="*/ 366949 w 458389"/>
                <a:gd name="connsiteY52" fmla="*/ 100025 h 572465"/>
                <a:gd name="connsiteX53" fmla="*/ 397429 w 458389"/>
                <a:gd name="connsiteY53" fmla="*/ 122885 h 572465"/>
                <a:gd name="connsiteX54" fmla="*/ 420289 w 458389"/>
                <a:gd name="connsiteY54" fmla="*/ 130505 h 572465"/>
                <a:gd name="connsiteX55" fmla="*/ 435529 w 458389"/>
                <a:gd name="connsiteY55" fmla="*/ 183845 h 572465"/>
                <a:gd name="connsiteX56" fmla="*/ 443149 w 458389"/>
                <a:gd name="connsiteY56" fmla="*/ 244805 h 572465"/>
                <a:gd name="connsiteX57" fmla="*/ 458389 w 458389"/>
                <a:gd name="connsiteY57" fmla="*/ 298145 h 572465"/>
                <a:gd name="connsiteX58" fmla="*/ 450769 w 458389"/>
                <a:gd name="connsiteY58" fmla="*/ 435305 h 572465"/>
                <a:gd name="connsiteX59" fmla="*/ 427909 w 458389"/>
                <a:gd name="connsiteY59" fmla="*/ 450545 h 572465"/>
                <a:gd name="connsiteX60" fmla="*/ 405049 w 458389"/>
                <a:gd name="connsiteY60" fmla="*/ 473405 h 572465"/>
                <a:gd name="connsiteX61" fmla="*/ 374569 w 458389"/>
                <a:gd name="connsiteY61" fmla="*/ 481025 h 572465"/>
                <a:gd name="connsiteX62" fmla="*/ 328849 w 458389"/>
                <a:gd name="connsiteY62" fmla="*/ 503885 h 572465"/>
                <a:gd name="connsiteX63" fmla="*/ 260269 w 458389"/>
                <a:gd name="connsiteY63" fmla="*/ 526745 h 572465"/>
                <a:gd name="connsiteX64" fmla="*/ 130729 w 458389"/>
                <a:gd name="connsiteY64" fmla="*/ 519125 h 572465"/>
                <a:gd name="connsiteX65" fmla="*/ 107869 w 458389"/>
                <a:gd name="connsiteY65" fmla="*/ 503885 h 572465"/>
                <a:gd name="connsiteX66" fmla="*/ 77389 w 458389"/>
                <a:gd name="connsiteY66" fmla="*/ 488645 h 572465"/>
                <a:gd name="connsiteX67" fmla="*/ 39289 w 458389"/>
                <a:gd name="connsiteY67" fmla="*/ 427685 h 572465"/>
                <a:gd name="connsiteX68" fmla="*/ 8809 w 458389"/>
                <a:gd name="connsiteY68" fmla="*/ 381965 h 572465"/>
                <a:gd name="connsiteX69" fmla="*/ 8809 w 458389"/>
                <a:gd name="connsiteY69" fmla="*/ 503885 h 572465"/>
                <a:gd name="connsiteX70" fmla="*/ 16429 w 458389"/>
                <a:gd name="connsiteY70" fmla="*/ 526745 h 572465"/>
                <a:gd name="connsiteX71" fmla="*/ 62149 w 458389"/>
                <a:gd name="connsiteY71" fmla="*/ 564845 h 572465"/>
                <a:gd name="connsiteX72" fmla="*/ 85009 w 458389"/>
                <a:gd name="connsiteY72" fmla="*/ 572465 h 572465"/>
                <a:gd name="connsiteX73" fmla="*/ 138349 w 458389"/>
                <a:gd name="connsiteY73" fmla="*/ 557225 h 57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58389" h="572465">
                  <a:moveTo>
                    <a:pt x="222169" y="77165"/>
                  </a:moveTo>
                  <a:cubicBezTo>
                    <a:pt x="227249" y="89865"/>
                    <a:pt x="234092" y="101995"/>
                    <a:pt x="237409" y="115265"/>
                  </a:cubicBezTo>
                  <a:cubicBezTo>
                    <a:pt x="241765" y="132689"/>
                    <a:pt x="241507" y="150993"/>
                    <a:pt x="245029" y="168605"/>
                  </a:cubicBezTo>
                  <a:cubicBezTo>
                    <a:pt x="249820" y="192560"/>
                    <a:pt x="267853" y="221909"/>
                    <a:pt x="283129" y="237185"/>
                  </a:cubicBezTo>
                  <a:cubicBezTo>
                    <a:pt x="290749" y="244805"/>
                    <a:pt x="296633" y="254698"/>
                    <a:pt x="305989" y="260045"/>
                  </a:cubicBezTo>
                  <a:cubicBezTo>
                    <a:pt x="315082" y="265241"/>
                    <a:pt x="326309" y="265125"/>
                    <a:pt x="336469" y="267665"/>
                  </a:cubicBezTo>
                  <a:cubicBezTo>
                    <a:pt x="352986" y="234631"/>
                    <a:pt x="371205" y="211991"/>
                    <a:pt x="344089" y="168605"/>
                  </a:cubicBezTo>
                  <a:cubicBezTo>
                    <a:pt x="338538" y="159724"/>
                    <a:pt x="323769" y="173685"/>
                    <a:pt x="313609" y="176225"/>
                  </a:cubicBezTo>
                  <a:cubicBezTo>
                    <a:pt x="271713" y="260017"/>
                    <a:pt x="285390" y="214579"/>
                    <a:pt x="275509" y="313385"/>
                  </a:cubicBezTo>
                  <a:cubicBezTo>
                    <a:pt x="295547" y="393536"/>
                    <a:pt x="265635" y="296106"/>
                    <a:pt x="305989" y="366725"/>
                  </a:cubicBezTo>
                  <a:cubicBezTo>
                    <a:pt x="311185" y="375818"/>
                    <a:pt x="311069" y="387045"/>
                    <a:pt x="313609" y="397205"/>
                  </a:cubicBezTo>
                  <a:cubicBezTo>
                    <a:pt x="305989" y="402285"/>
                    <a:pt x="298940" y="408349"/>
                    <a:pt x="290749" y="412445"/>
                  </a:cubicBezTo>
                  <a:cubicBezTo>
                    <a:pt x="236437" y="439601"/>
                    <a:pt x="101027" y="412810"/>
                    <a:pt x="92629" y="412445"/>
                  </a:cubicBezTo>
                  <a:cubicBezTo>
                    <a:pt x="82227" y="391642"/>
                    <a:pt x="65855" y="375427"/>
                    <a:pt x="85009" y="351485"/>
                  </a:cubicBezTo>
                  <a:cubicBezTo>
                    <a:pt x="90027" y="345213"/>
                    <a:pt x="100249" y="346405"/>
                    <a:pt x="107869" y="343865"/>
                  </a:cubicBezTo>
                  <a:cubicBezTo>
                    <a:pt x="151610" y="351818"/>
                    <a:pt x="191109" y="353247"/>
                    <a:pt x="229789" y="374345"/>
                  </a:cubicBezTo>
                  <a:cubicBezTo>
                    <a:pt x="245869" y="383116"/>
                    <a:pt x="275509" y="404825"/>
                    <a:pt x="275509" y="404825"/>
                  </a:cubicBezTo>
                  <a:cubicBezTo>
                    <a:pt x="280589" y="412445"/>
                    <a:pt x="286653" y="419494"/>
                    <a:pt x="290749" y="427685"/>
                  </a:cubicBezTo>
                  <a:cubicBezTo>
                    <a:pt x="304730" y="455646"/>
                    <a:pt x="288728" y="451738"/>
                    <a:pt x="321229" y="473405"/>
                  </a:cubicBezTo>
                  <a:cubicBezTo>
                    <a:pt x="327912" y="477860"/>
                    <a:pt x="336469" y="478485"/>
                    <a:pt x="344089" y="481025"/>
                  </a:cubicBezTo>
                  <a:cubicBezTo>
                    <a:pt x="359329" y="478485"/>
                    <a:pt x="376394" y="481070"/>
                    <a:pt x="389809" y="473405"/>
                  </a:cubicBezTo>
                  <a:cubicBezTo>
                    <a:pt x="396783" y="469420"/>
                    <a:pt x="395222" y="458268"/>
                    <a:pt x="397429" y="450545"/>
                  </a:cubicBezTo>
                  <a:cubicBezTo>
                    <a:pt x="400306" y="440475"/>
                    <a:pt x="402509" y="430225"/>
                    <a:pt x="405049" y="420065"/>
                  </a:cubicBezTo>
                  <a:cubicBezTo>
                    <a:pt x="402509" y="376885"/>
                    <a:pt x="412617" y="331026"/>
                    <a:pt x="397429" y="290525"/>
                  </a:cubicBezTo>
                  <a:cubicBezTo>
                    <a:pt x="392881" y="278398"/>
                    <a:pt x="369163" y="289716"/>
                    <a:pt x="359329" y="298145"/>
                  </a:cubicBezTo>
                  <a:cubicBezTo>
                    <a:pt x="348944" y="307047"/>
                    <a:pt x="349169" y="323545"/>
                    <a:pt x="344089" y="336245"/>
                  </a:cubicBezTo>
                  <a:cubicBezTo>
                    <a:pt x="341549" y="402285"/>
                    <a:pt x="352498" y="470249"/>
                    <a:pt x="336469" y="534365"/>
                  </a:cubicBezTo>
                  <a:cubicBezTo>
                    <a:pt x="335232" y="539312"/>
                    <a:pt x="270857" y="554578"/>
                    <a:pt x="260269" y="557225"/>
                  </a:cubicBezTo>
                  <a:cubicBezTo>
                    <a:pt x="229789" y="554685"/>
                    <a:pt x="198299" y="557791"/>
                    <a:pt x="168829" y="549605"/>
                  </a:cubicBezTo>
                  <a:cubicBezTo>
                    <a:pt x="151181" y="544703"/>
                    <a:pt x="123109" y="519125"/>
                    <a:pt x="123109" y="519125"/>
                  </a:cubicBezTo>
                  <a:lnTo>
                    <a:pt x="92629" y="473405"/>
                  </a:lnTo>
                  <a:lnTo>
                    <a:pt x="77389" y="450545"/>
                  </a:lnTo>
                  <a:cubicBezTo>
                    <a:pt x="79929" y="425145"/>
                    <a:pt x="70849" y="395584"/>
                    <a:pt x="85009" y="374345"/>
                  </a:cubicBezTo>
                  <a:cubicBezTo>
                    <a:pt x="95266" y="358959"/>
                    <a:pt x="119878" y="359985"/>
                    <a:pt x="138349" y="359105"/>
                  </a:cubicBezTo>
                  <a:cubicBezTo>
                    <a:pt x="173959" y="357409"/>
                    <a:pt x="209469" y="364185"/>
                    <a:pt x="245029" y="366725"/>
                  </a:cubicBezTo>
                  <a:cubicBezTo>
                    <a:pt x="280589" y="364185"/>
                    <a:pt x="317262" y="368291"/>
                    <a:pt x="351709" y="359105"/>
                  </a:cubicBezTo>
                  <a:cubicBezTo>
                    <a:pt x="359470" y="357035"/>
                    <a:pt x="359329" y="344277"/>
                    <a:pt x="359329" y="336245"/>
                  </a:cubicBezTo>
                  <a:cubicBezTo>
                    <a:pt x="359329" y="308190"/>
                    <a:pt x="355677" y="280198"/>
                    <a:pt x="351709" y="252425"/>
                  </a:cubicBezTo>
                  <a:cubicBezTo>
                    <a:pt x="350573" y="244474"/>
                    <a:pt x="346296" y="237288"/>
                    <a:pt x="344089" y="229565"/>
                  </a:cubicBezTo>
                  <a:cubicBezTo>
                    <a:pt x="338565" y="210231"/>
                    <a:pt x="336679" y="194495"/>
                    <a:pt x="328849" y="176225"/>
                  </a:cubicBezTo>
                  <a:cubicBezTo>
                    <a:pt x="324374" y="165784"/>
                    <a:pt x="322335" y="153017"/>
                    <a:pt x="313609" y="145745"/>
                  </a:cubicBezTo>
                  <a:cubicBezTo>
                    <a:pt x="305564" y="139041"/>
                    <a:pt x="293289" y="140665"/>
                    <a:pt x="283129" y="138125"/>
                  </a:cubicBezTo>
                  <a:cubicBezTo>
                    <a:pt x="270429" y="130505"/>
                    <a:pt x="258276" y="121889"/>
                    <a:pt x="245029" y="115265"/>
                  </a:cubicBezTo>
                  <a:cubicBezTo>
                    <a:pt x="200190" y="92846"/>
                    <a:pt x="127566" y="113210"/>
                    <a:pt x="92629" y="115265"/>
                  </a:cubicBezTo>
                  <a:cubicBezTo>
                    <a:pt x="95169" y="135585"/>
                    <a:pt x="81163" y="168803"/>
                    <a:pt x="100249" y="176225"/>
                  </a:cubicBezTo>
                  <a:cubicBezTo>
                    <a:pt x="156948" y="198275"/>
                    <a:pt x="227230" y="167340"/>
                    <a:pt x="283129" y="153365"/>
                  </a:cubicBezTo>
                  <a:cubicBezTo>
                    <a:pt x="295694" y="150224"/>
                    <a:pt x="308529" y="148285"/>
                    <a:pt x="321229" y="145745"/>
                  </a:cubicBezTo>
                  <a:cubicBezTo>
                    <a:pt x="326309" y="138125"/>
                    <a:pt x="332373" y="131076"/>
                    <a:pt x="336469" y="122885"/>
                  </a:cubicBezTo>
                  <a:cubicBezTo>
                    <a:pt x="347129" y="101566"/>
                    <a:pt x="348961" y="76790"/>
                    <a:pt x="336469" y="54305"/>
                  </a:cubicBezTo>
                  <a:cubicBezTo>
                    <a:pt x="325984" y="35433"/>
                    <a:pt x="301327" y="29891"/>
                    <a:pt x="283129" y="23825"/>
                  </a:cubicBezTo>
                  <a:cubicBezTo>
                    <a:pt x="272969" y="16205"/>
                    <a:pt x="264008" y="-4715"/>
                    <a:pt x="252649" y="965"/>
                  </a:cubicBezTo>
                  <a:cubicBezTo>
                    <a:pt x="242489" y="6045"/>
                    <a:pt x="259305" y="24005"/>
                    <a:pt x="267889" y="31445"/>
                  </a:cubicBezTo>
                  <a:cubicBezTo>
                    <a:pt x="298238" y="57748"/>
                    <a:pt x="334820" y="75928"/>
                    <a:pt x="366949" y="100025"/>
                  </a:cubicBezTo>
                  <a:cubicBezTo>
                    <a:pt x="377109" y="107645"/>
                    <a:pt x="386402" y="116584"/>
                    <a:pt x="397429" y="122885"/>
                  </a:cubicBezTo>
                  <a:cubicBezTo>
                    <a:pt x="404403" y="126870"/>
                    <a:pt x="412669" y="127965"/>
                    <a:pt x="420289" y="130505"/>
                  </a:cubicBezTo>
                  <a:cubicBezTo>
                    <a:pt x="426328" y="148623"/>
                    <a:pt x="432340" y="164709"/>
                    <a:pt x="435529" y="183845"/>
                  </a:cubicBezTo>
                  <a:cubicBezTo>
                    <a:pt x="438896" y="204045"/>
                    <a:pt x="439782" y="224605"/>
                    <a:pt x="443149" y="244805"/>
                  </a:cubicBezTo>
                  <a:cubicBezTo>
                    <a:pt x="446338" y="263941"/>
                    <a:pt x="452350" y="280027"/>
                    <a:pt x="458389" y="298145"/>
                  </a:cubicBezTo>
                  <a:cubicBezTo>
                    <a:pt x="455849" y="343865"/>
                    <a:pt x="459749" y="390404"/>
                    <a:pt x="450769" y="435305"/>
                  </a:cubicBezTo>
                  <a:cubicBezTo>
                    <a:pt x="448973" y="444285"/>
                    <a:pt x="434944" y="444682"/>
                    <a:pt x="427909" y="450545"/>
                  </a:cubicBezTo>
                  <a:cubicBezTo>
                    <a:pt x="419630" y="457444"/>
                    <a:pt x="414405" y="468058"/>
                    <a:pt x="405049" y="473405"/>
                  </a:cubicBezTo>
                  <a:cubicBezTo>
                    <a:pt x="395956" y="478601"/>
                    <a:pt x="384293" y="477136"/>
                    <a:pt x="374569" y="481025"/>
                  </a:cubicBezTo>
                  <a:cubicBezTo>
                    <a:pt x="358749" y="487353"/>
                    <a:pt x="344669" y="497557"/>
                    <a:pt x="328849" y="503885"/>
                  </a:cubicBezTo>
                  <a:cubicBezTo>
                    <a:pt x="306476" y="512834"/>
                    <a:pt x="283129" y="519125"/>
                    <a:pt x="260269" y="526745"/>
                  </a:cubicBezTo>
                  <a:cubicBezTo>
                    <a:pt x="217089" y="524205"/>
                    <a:pt x="173505" y="525541"/>
                    <a:pt x="130729" y="519125"/>
                  </a:cubicBezTo>
                  <a:cubicBezTo>
                    <a:pt x="121672" y="517766"/>
                    <a:pt x="115820" y="508429"/>
                    <a:pt x="107869" y="503885"/>
                  </a:cubicBezTo>
                  <a:cubicBezTo>
                    <a:pt x="98006" y="498249"/>
                    <a:pt x="87549" y="493725"/>
                    <a:pt x="77389" y="488645"/>
                  </a:cubicBezTo>
                  <a:cubicBezTo>
                    <a:pt x="56591" y="426250"/>
                    <a:pt x="91056" y="520866"/>
                    <a:pt x="39289" y="427685"/>
                  </a:cubicBezTo>
                  <a:cubicBezTo>
                    <a:pt x="10344" y="375585"/>
                    <a:pt x="57088" y="414151"/>
                    <a:pt x="8809" y="381965"/>
                  </a:cubicBezTo>
                  <a:cubicBezTo>
                    <a:pt x="-2960" y="440810"/>
                    <a:pt x="-2914" y="421821"/>
                    <a:pt x="8809" y="503885"/>
                  </a:cubicBezTo>
                  <a:cubicBezTo>
                    <a:pt x="9945" y="511836"/>
                    <a:pt x="11974" y="520062"/>
                    <a:pt x="16429" y="526745"/>
                  </a:cubicBezTo>
                  <a:cubicBezTo>
                    <a:pt x="24855" y="539384"/>
                    <a:pt x="48092" y="557817"/>
                    <a:pt x="62149" y="564845"/>
                  </a:cubicBezTo>
                  <a:cubicBezTo>
                    <a:pt x="69333" y="568437"/>
                    <a:pt x="77389" y="569925"/>
                    <a:pt x="85009" y="572465"/>
                  </a:cubicBezTo>
                  <a:cubicBezTo>
                    <a:pt x="134272" y="564254"/>
                    <a:pt x="119804" y="575770"/>
                    <a:pt x="138349" y="5572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992363" y="1710024"/>
              <a:ext cx="403860" cy="459208"/>
            </a:xfrm>
            <a:custGeom>
              <a:avLst/>
              <a:gdLst>
                <a:gd name="connsiteX0" fmla="*/ 266700 w 403860"/>
                <a:gd name="connsiteY0" fmla="*/ 77729 h 459208"/>
                <a:gd name="connsiteX1" fmla="*/ 198120 w 403860"/>
                <a:gd name="connsiteY1" fmla="*/ 92969 h 459208"/>
                <a:gd name="connsiteX2" fmla="*/ 182880 w 403860"/>
                <a:gd name="connsiteY2" fmla="*/ 115829 h 459208"/>
                <a:gd name="connsiteX3" fmla="*/ 190500 w 403860"/>
                <a:gd name="connsiteY3" fmla="*/ 153929 h 459208"/>
                <a:gd name="connsiteX4" fmla="*/ 213360 w 403860"/>
                <a:gd name="connsiteY4" fmla="*/ 161549 h 459208"/>
                <a:gd name="connsiteX5" fmla="*/ 251460 w 403860"/>
                <a:gd name="connsiteY5" fmla="*/ 169169 h 459208"/>
                <a:gd name="connsiteX6" fmla="*/ 281940 w 403860"/>
                <a:gd name="connsiteY6" fmla="*/ 176789 h 459208"/>
                <a:gd name="connsiteX7" fmla="*/ 320040 w 403860"/>
                <a:gd name="connsiteY7" fmla="*/ 184409 h 459208"/>
                <a:gd name="connsiteX8" fmla="*/ 365760 w 403860"/>
                <a:gd name="connsiteY8" fmla="*/ 199649 h 459208"/>
                <a:gd name="connsiteX9" fmla="*/ 403860 w 403860"/>
                <a:gd name="connsiteY9" fmla="*/ 275849 h 459208"/>
                <a:gd name="connsiteX10" fmla="*/ 396240 w 403860"/>
                <a:gd name="connsiteY10" fmla="*/ 336809 h 459208"/>
                <a:gd name="connsiteX11" fmla="*/ 365760 w 403860"/>
                <a:gd name="connsiteY11" fmla="*/ 382529 h 459208"/>
                <a:gd name="connsiteX12" fmla="*/ 342900 w 403860"/>
                <a:gd name="connsiteY12" fmla="*/ 397769 h 459208"/>
                <a:gd name="connsiteX13" fmla="*/ 274320 w 403860"/>
                <a:gd name="connsiteY13" fmla="*/ 413009 h 459208"/>
                <a:gd name="connsiteX14" fmla="*/ 205740 w 403860"/>
                <a:gd name="connsiteY14" fmla="*/ 405389 h 459208"/>
                <a:gd name="connsiteX15" fmla="*/ 182880 w 403860"/>
                <a:gd name="connsiteY15" fmla="*/ 397769 h 459208"/>
                <a:gd name="connsiteX16" fmla="*/ 152400 w 403860"/>
                <a:gd name="connsiteY16" fmla="*/ 367289 h 459208"/>
                <a:gd name="connsiteX17" fmla="*/ 144780 w 403860"/>
                <a:gd name="connsiteY17" fmla="*/ 230129 h 459208"/>
                <a:gd name="connsiteX18" fmla="*/ 167640 w 403860"/>
                <a:gd name="connsiteY18" fmla="*/ 153929 h 459208"/>
                <a:gd name="connsiteX19" fmla="*/ 190500 w 403860"/>
                <a:gd name="connsiteY19" fmla="*/ 138689 h 459208"/>
                <a:gd name="connsiteX20" fmla="*/ 243840 w 403860"/>
                <a:gd name="connsiteY20" fmla="*/ 85349 h 459208"/>
                <a:gd name="connsiteX21" fmla="*/ 243840 w 403860"/>
                <a:gd name="connsiteY21" fmla="*/ 32009 h 459208"/>
                <a:gd name="connsiteX22" fmla="*/ 220980 w 403860"/>
                <a:gd name="connsiteY22" fmla="*/ 24389 h 459208"/>
                <a:gd name="connsiteX23" fmla="*/ 198120 w 403860"/>
                <a:gd name="connsiteY23" fmla="*/ 9149 h 459208"/>
                <a:gd name="connsiteX24" fmla="*/ 83820 w 403860"/>
                <a:gd name="connsiteY24" fmla="*/ 9149 h 459208"/>
                <a:gd name="connsiteX25" fmla="*/ 68580 w 403860"/>
                <a:gd name="connsiteY25" fmla="*/ 32009 h 459208"/>
                <a:gd name="connsiteX26" fmla="*/ 76200 w 403860"/>
                <a:gd name="connsiteY26" fmla="*/ 146309 h 459208"/>
                <a:gd name="connsiteX27" fmla="*/ 99060 w 403860"/>
                <a:gd name="connsiteY27" fmla="*/ 161549 h 459208"/>
                <a:gd name="connsiteX28" fmla="*/ 281940 w 403860"/>
                <a:gd name="connsiteY28" fmla="*/ 169169 h 459208"/>
                <a:gd name="connsiteX29" fmla="*/ 304800 w 403860"/>
                <a:gd name="connsiteY29" fmla="*/ 176789 h 459208"/>
                <a:gd name="connsiteX30" fmla="*/ 312420 w 403860"/>
                <a:gd name="connsiteY30" fmla="*/ 199649 h 459208"/>
                <a:gd name="connsiteX31" fmla="*/ 335280 w 403860"/>
                <a:gd name="connsiteY31" fmla="*/ 245369 h 459208"/>
                <a:gd name="connsiteX32" fmla="*/ 327660 w 403860"/>
                <a:gd name="connsiteY32" fmla="*/ 329189 h 459208"/>
                <a:gd name="connsiteX33" fmla="*/ 320040 w 403860"/>
                <a:gd name="connsiteY33" fmla="*/ 352049 h 459208"/>
                <a:gd name="connsiteX34" fmla="*/ 228600 w 403860"/>
                <a:gd name="connsiteY34" fmla="*/ 397769 h 459208"/>
                <a:gd name="connsiteX35" fmla="*/ 167640 w 403860"/>
                <a:gd name="connsiteY35" fmla="*/ 413009 h 459208"/>
                <a:gd name="connsiteX36" fmla="*/ 144780 w 403860"/>
                <a:gd name="connsiteY36" fmla="*/ 420629 h 459208"/>
                <a:gd name="connsiteX37" fmla="*/ 76200 w 403860"/>
                <a:gd name="connsiteY37" fmla="*/ 443489 h 459208"/>
                <a:gd name="connsiteX38" fmla="*/ 22860 w 403860"/>
                <a:gd name="connsiteY38" fmla="*/ 458729 h 459208"/>
                <a:gd name="connsiteX39" fmla="*/ 0 w 403860"/>
                <a:gd name="connsiteY39" fmla="*/ 458729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03860" h="459208">
                  <a:moveTo>
                    <a:pt x="266700" y="77729"/>
                  </a:moveTo>
                  <a:cubicBezTo>
                    <a:pt x="265860" y="77897"/>
                    <a:pt x="202732" y="89894"/>
                    <a:pt x="198120" y="92969"/>
                  </a:cubicBezTo>
                  <a:cubicBezTo>
                    <a:pt x="190500" y="98049"/>
                    <a:pt x="187960" y="108209"/>
                    <a:pt x="182880" y="115829"/>
                  </a:cubicBezTo>
                  <a:cubicBezTo>
                    <a:pt x="185420" y="128529"/>
                    <a:pt x="183316" y="143153"/>
                    <a:pt x="190500" y="153929"/>
                  </a:cubicBezTo>
                  <a:cubicBezTo>
                    <a:pt x="194955" y="160612"/>
                    <a:pt x="205568" y="159601"/>
                    <a:pt x="213360" y="161549"/>
                  </a:cubicBezTo>
                  <a:cubicBezTo>
                    <a:pt x="225925" y="164690"/>
                    <a:pt x="238817" y="166359"/>
                    <a:pt x="251460" y="169169"/>
                  </a:cubicBezTo>
                  <a:cubicBezTo>
                    <a:pt x="261683" y="171441"/>
                    <a:pt x="271717" y="174517"/>
                    <a:pt x="281940" y="176789"/>
                  </a:cubicBezTo>
                  <a:cubicBezTo>
                    <a:pt x="294583" y="179599"/>
                    <a:pt x="307545" y="181001"/>
                    <a:pt x="320040" y="184409"/>
                  </a:cubicBezTo>
                  <a:cubicBezTo>
                    <a:pt x="335538" y="188636"/>
                    <a:pt x="365760" y="199649"/>
                    <a:pt x="365760" y="199649"/>
                  </a:cubicBezTo>
                  <a:cubicBezTo>
                    <a:pt x="402049" y="254083"/>
                    <a:pt x="391798" y="227600"/>
                    <a:pt x="403860" y="275849"/>
                  </a:cubicBezTo>
                  <a:cubicBezTo>
                    <a:pt x="401320" y="296169"/>
                    <a:pt x="399903" y="316661"/>
                    <a:pt x="396240" y="336809"/>
                  </a:cubicBezTo>
                  <a:cubicBezTo>
                    <a:pt x="391880" y="360791"/>
                    <a:pt x="385354" y="366200"/>
                    <a:pt x="365760" y="382529"/>
                  </a:cubicBezTo>
                  <a:cubicBezTo>
                    <a:pt x="358725" y="388392"/>
                    <a:pt x="351318" y="394161"/>
                    <a:pt x="342900" y="397769"/>
                  </a:cubicBezTo>
                  <a:cubicBezTo>
                    <a:pt x="333484" y="401804"/>
                    <a:pt x="281101" y="411653"/>
                    <a:pt x="274320" y="413009"/>
                  </a:cubicBezTo>
                  <a:cubicBezTo>
                    <a:pt x="251460" y="410469"/>
                    <a:pt x="228428" y="409170"/>
                    <a:pt x="205740" y="405389"/>
                  </a:cubicBezTo>
                  <a:cubicBezTo>
                    <a:pt x="197817" y="404069"/>
                    <a:pt x="189416" y="402438"/>
                    <a:pt x="182880" y="397769"/>
                  </a:cubicBezTo>
                  <a:cubicBezTo>
                    <a:pt x="171188" y="389418"/>
                    <a:pt x="162560" y="377449"/>
                    <a:pt x="152400" y="367289"/>
                  </a:cubicBezTo>
                  <a:cubicBezTo>
                    <a:pt x="134931" y="279945"/>
                    <a:pt x="132534" y="309727"/>
                    <a:pt x="144780" y="230129"/>
                  </a:cubicBezTo>
                  <a:cubicBezTo>
                    <a:pt x="147958" y="209474"/>
                    <a:pt x="155115" y="171464"/>
                    <a:pt x="167640" y="153929"/>
                  </a:cubicBezTo>
                  <a:cubicBezTo>
                    <a:pt x="172963" y="146477"/>
                    <a:pt x="182880" y="143769"/>
                    <a:pt x="190500" y="138689"/>
                  </a:cubicBezTo>
                  <a:cubicBezTo>
                    <a:pt x="225435" y="86286"/>
                    <a:pt x="203604" y="98761"/>
                    <a:pt x="243840" y="85349"/>
                  </a:cubicBezTo>
                  <a:cubicBezTo>
                    <a:pt x="250023" y="66799"/>
                    <a:pt x="259599" y="51708"/>
                    <a:pt x="243840" y="32009"/>
                  </a:cubicBezTo>
                  <a:cubicBezTo>
                    <a:pt x="238822" y="25737"/>
                    <a:pt x="228600" y="26929"/>
                    <a:pt x="220980" y="24389"/>
                  </a:cubicBezTo>
                  <a:cubicBezTo>
                    <a:pt x="213360" y="19309"/>
                    <a:pt x="207044" y="11208"/>
                    <a:pt x="198120" y="9149"/>
                  </a:cubicBezTo>
                  <a:cubicBezTo>
                    <a:pt x="136077" y="-5169"/>
                    <a:pt x="133229" y="-733"/>
                    <a:pt x="83820" y="9149"/>
                  </a:cubicBezTo>
                  <a:cubicBezTo>
                    <a:pt x="78740" y="16769"/>
                    <a:pt x="69088" y="22865"/>
                    <a:pt x="68580" y="32009"/>
                  </a:cubicBezTo>
                  <a:cubicBezTo>
                    <a:pt x="66462" y="70135"/>
                    <a:pt x="67454" y="109139"/>
                    <a:pt x="76200" y="146309"/>
                  </a:cubicBezTo>
                  <a:cubicBezTo>
                    <a:pt x="78298" y="155224"/>
                    <a:pt x="89958" y="160538"/>
                    <a:pt x="99060" y="161549"/>
                  </a:cubicBezTo>
                  <a:cubicBezTo>
                    <a:pt x="159700" y="168287"/>
                    <a:pt x="220980" y="166629"/>
                    <a:pt x="281940" y="169169"/>
                  </a:cubicBezTo>
                  <a:cubicBezTo>
                    <a:pt x="289560" y="171709"/>
                    <a:pt x="299120" y="171109"/>
                    <a:pt x="304800" y="176789"/>
                  </a:cubicBezTo>
                  <a:cubicBezTo>
                    <a:pt x="310480" y="182469"/>
                    <a:pt x="308828" y="192465"/>
                    <a:pt x="312420" y="199649"/>
                  </a:cubicBezTo>
                  <a:cubicBezTo>
                    <a:pt x="341963" y="258735"/>
                    <a:pt x="316127" y="187910"/>
                    <a:pt x="335280" y="245369"/>
                  </a:cubicBezTo>
                  <a:cubicBezTo>
                    <a:pt x="332740" y="273309"/>
                    <a:pt x="331628" y="301416"/>
                    <a:pt x="327660" y="329189"/>
                  </a:cubicBezTo>
                  <a:cubicBezTo>
                    <a:pt x="326524" y="337140"/>
                    <a:pt x="325720" y="346369"/>
                    <a:pt x="320040" y="352049"/>
                  </a:cubicBezTo>
                  <a:cubicBezTo>
                    <a:pt x="295208" y="376881"/>
                    <a:pt x="261654" y="389506"/>
                    <a:pt x="228600" y="397769"/>
                  </a:cubicBezTo>
                  <a:cubicBezTo>
                    <a:pt x="208280" y="402849"/>
                    <a:pt x="187511" y="406385"/>
                    <a:pt x="167640" y="413009"/>
                  </a:cubicBezTo>
                  <a:lnTo>
                    <a:pt x="144780" y="420629"/>
                  </a:lnTo>
                  <a:cubicBezTo>
                    <a:pt x="105008" y="447144"/>
                    <a:pt x="137798" y="429801"/>
                    <a:pt x="76200" y="443489"/>
                  </a:cubicBezTo>
                  <a:cubicBezTo>
                    <a:pt x="37119" y="452174"/>
                    <a:pt x="69328" y="452091"/>
                    <a:pt x="22860" y="458729"/>
                  </a:cubicBezTo>
                  <a:cubicBezTo>
                    <a:pt x="15317" y="459807"/>
                    <a:pt x="7620" y="458729"/>
                    <a:pt x="0" y="458729"/>
                  </a:cubicBezTo>
                </a:path>
              </a:pathLst>
            </a:cu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8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965391"/>
              </p:ext>
            </p:extLst>
          </p:nvPr>
        </p:nvGraphicFramePr>
        <p:xfrm>
          <a:off x="655291" y="2564904"/>
          <a:ext cx="1914404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77206"/>
              </p:ext>
            </p:extLst>
          </p:nvPr>
        </p:nvGraphicFramePr>
        <p:xfrm>
          <a:off x="4687739" y="2564904"/>
          <a:ext cx="1792942" cy="191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439267" y="2276872"/>
            <a:ext cx="8309197" cy="2232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Nuclear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loci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39267" y="4509120"/>
            <a:ext cx="8309197" cy="2232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Mitochondrial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locus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7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r>
              <a:rPr lang="de-DE" sz="2600" dirty="0" smtClean="0">
                <a:latin typeface="TheSans UHH" panose="020B0502050302020203" pitchFamily="34" charset="0"/>
              </a:rPr>
              <a:t>1. SH – </a:t>
            </a:r>
            <a:r>
              <a:rPr lang="de-DE" sz="2800" dirty="0" smtClean="0">
                <a:latin typeface="TheSans UHH" panose="020B0502050302020203" pitchFamily="34" charset="0"/>
                <a:cs typeface="Arial" pitchFamily="34" charset="0"/>
              </a:rPr>
              <a:t>Reference </a:t>
            </a:r>
            <a:r>
              <a:rPr lang="de-DE" sz="2800" dirty="0" err="1" smtClean="0">
                <a:latin typeface="TheSans UHH" panose="020B0502050302020203" pitchFamily="34" charset="0"/>
                <a:cs typeface="Arial" pitchFamily="34" charset="0"/>
              </a:rPr>
              <a:t>samples</a:t>
            </a: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753193"/>
              </p:ext>
            </p:extLst>
          </p:nvPr>
        </p:nvGraphicFramePr>
        <p:xfrm>
          <a:off x="1547664" y="2385096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1725"/>
              </p:ext>
            </p:extLst>
          </p:nvPr>
        </p:nvGraphicFramePr>
        <p:xfrm>
          <a:off x="1547664" y="476136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Diagramm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623599"/>
              </p:ext>
            </p:extLst>
          </p:nvPr>
        </p:nvGraphicFramePr>
        <p:xfrm>
          <a:off x="3851920" y="2385096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Diagramm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52768"/>
              </p:ext>
            </p:extLst>
          </p:nvPr>
        </p:nvGraphicFramePr>
        <p:xfrm>
          <a:off x="3851920" y="476136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Diagramm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145450"/>
              </p:ext>
            </p:extLst>
          </p:nvPr>
        </p:nvGraphicFramePr>
        <p:xfrm>
          <a:off x="6048376" y="2385096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Diagramm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659474"/>
              </p:ext>
            </p:extLst>
          </p:nvPr>
        </p:nvGraphicFramePr>
        <p:xfrm>
          <a:off x="6048376" y="4761360"/>
          <a:ext cx="1908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208270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439267" y="1700808"/>
            <a:ext cx="8309197" cy="2232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Nuclear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loci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39267" y="3933056"/>
            <a:ext cx="8309197" cy="2232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Mitochondrial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locus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7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r>
              <a:rPr lang="de-DE" sz="2400" dirty="0" err="1" smtClean="0">
                <a:latin typeface="TheSans UHH" panose="020B0502050302020203" pitchFamily="34" charset="0"/>
              </a:rPr>
              <a:t>Which</a:t>
            </a:r>
            <a:r>
              <a:rPr lang="de-DE" sz="2400" dirty="0" smtClean="0">
                <a:latin typeface="TheSans UHH" panose="020B0502050302020203" pitchFamily="34" charset="0"/>
              </a:rPr>
              <a:t> </a:t>
            </a:r>
            <a:r>
              <a:rPr lang="de-DE" sz="2400" dirty="0" err="1" smtClean="0">
                <a:latin typeface="TheSans UHH" panose="020B0502050302020203" pitchFamily="34" charset="0"/>
              </a:rPr>
              <a:t>samples</a:t>
            </a:r>
            <a:r>
              <a:rPr lang="de-DE" sz="2400" dirty="0" smtClean="0">
                <a:latin typeface="TheSans UHH" panose="020B0502050302020203" pitchFamily="34" charset="0"/>
              </a:rPr>
              <a:t> do </a:t>
            </a:r>
            <a:r>
              <a:rPr lang="de-DE" sz="2400" dirty="0" err="1" smtClean="0">
                <a:latin typeface="TheSans UHH" panose="020B0502050302020203" pitchFamily="34" charset="0"/>
              </a:rPr>
              <a:t>these</a:t>
            </a:r>
            <a:r>
              <a:rPr lang="de-DE" sz="2400" dirty="0" smtClean="0">
                <a:latin typeface="TheSans UHH" panose="020B0502050302020203" pitchFamily="34" charset="0"/>
              </a:rPr>
              <a:t> </a:t>
            </a:r>
            <a:r>
              <a:rPr lang="de-DE" sz="2400" dirty="0" err="1" smtClean="0">
                <a:latin typeface="TheSans UHH" panose="020B0502050302020203" pitchFamily="34" charset="0"/>
              </a:rPr>
              <a:t>pie</a:t>
            </a:r>
            <a:r>
              <a:rPr lang="de-DE" sz="2400" dirty="0" smtClean="0">
                <a:latin typeface="TheSans UHH" panose="020B0502050302020203" pitchFamily="34" charset="0"/>
              </a:rPr>
              <a:t> </a:t>
            </a:r>
            <a:r>
              <a:rPr lang="de-DE" sz="2400" dirty="0" err="1" smtClean="0">
                <a:latin typeface="TheSans UHH" panose="020B0502050302020203" pitchFamily="34" charset="0"/>
              </a:rPr>
              <a:t>charts</a:t>
            </a:r>
            <a:r>
              <a:rPr lang="de-DE" sz="2400" dirty="0" smtClean="0">
                <a:latin typeface="TheSans UHH" panose="020B0502050302020203" pitchFamily="34" charset="0"/>
              </a:rPr>
              <a:t> </a:t>
            </a:r>
            <a:r>
              <a:rPr lang="de-DE" sz="2400" dirty="0" err="1" smtClean="0">
                <a:latin typeface="TheSans UHH" panose="020B0502050302020203" pitchFamily="34" charset="0"/>
              </a:rPr>
              <a:t>represent</a:t>
            </a:r>
            <a:r>
              <a:rPr lang="de-DE" sz="2400" dirty="0" smtClean="0">
                <a:latin typeface="TheSans UHH" panose="020B0502050302020203" pitchFamily="34" charset="0"/>
              </a:rPr>
              <a:t>?</a:t>
            </a:r>
            <a:endParaRPr lang="de-DE" sz="24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936284"/>
              </p:ext>
            </p:extLst>
          </p:nvPr>
        </p:nvGraphicFramePr>
        <p:xfrm>
          <a:off x="2087936" y="1993583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29134"/>
              </p:ext>
            </p:extLst>
          </p:nvPr>
        </p:nvGraphicFramePr>
        <p:xfrm>
          <a:off x="2087936" y="4244251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089679"/>
              </p:ext>
            </p:extLst>
          </p:nvPr>
        </p:nvGraphicFramePr>
        <p:xfrm>
          <a:off x="4860032" y="2025056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Diagramm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93896"/>
              </p:ext>
            </p:extLst>
          </p:nvPr>
        </p:nvGraphicFramePr>
        <p:xfrm>
          <a:off x="4860032" y="4257304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75023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396791"/>
              </p:ext>
            </p:extLst>
          </p:nvPr>
        </p:nvGraphicFramePr>
        <p:xfrm>
          <a:off x="727299" y="4509120"/>
          <a:ext cx="1914404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C:\Users\fbnv336\Comms\2017_Cladocera\GR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21760" y="164478"/>
            <a:ext cx="1259127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bnv336\Comms\2017_Cladocera\Passader Se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423" y="620688"/>
            <a:ext cx="1533575" cy="15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bnv336\Comms\2017_Cladocera\WarderseeRD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13499"/>
            <a:ext cx="1396429" cy="10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040645"/>
              </p:ext>
            </p:extLst>
          </p:nvPr>
        </p:nvGraphicFramePr>
        <p:xfrm>
          <a:off x="539552" y="2241080"/>
          <a:ext cx="1914404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602598"/>
              </p:ext>
            </p:extLst>
          </p:nvPr>
        </p:nvGraphicFramePr>
        <p:xfrm>
          <a:off x="2699792" y="224108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921787"/>
              </p:ext>
            </p:extLst>
          </p:nvPr>
        </p:nvGraphicFramePr>
        <p:xfrm>
          <a:off x="4860032" y="224108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642059"/>
              </p:ext>
            </p:extLst>
          </p:nvPr>
        </p:nvGraphicFramePr>
        <p:xfrm>
          <a:off x="6732240" y="224108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Diagramm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83629"/>
              </p:ext>
            </p:extLst>
          </p:nvPr>
        </p:nvGraphicFramePr>
        <p:xfrm>
          <a:off x="475074" y="451080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Diagramm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979138"/>
              </p:ext>
            </p:extLst>
          </p:nvPr>
        </p:nvGraphicFramePr>
        <p:xfrm>
          <a:off x="2699792" y="4510800"/>
          <a:ext cx="1908000" cy="1916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Diagramm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04272"/>
              </p:ext>
            </p:extLst>
          </p:nvPr>
        </p:nvGraphicFramePr>
        <p:xfrm>
          <a:off x="4860032" y="451080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3" name="Diagramm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097635"/>
              </p:ext>
            </p:extLst>
          </p:nvPr>
        </p:nvGraphicFramePr>
        <p:xfrm>
          <a:off x="6732240" y="4510800"/>
          <a:ext cx="19080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smtClean="0">
                <a:latin typeface="TheSans UHH" panose="020B0502050302020203" pitchFamily="34" charset="0"/>
              </a:rPr>
              <a:t>WRD?</a:t>
            </a: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0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085"/>
            <a:ext cx="5229225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 txBox="1">
            <a:spLocks/>
          </p:cNvSpPr>
          <p:nvPr/>
        </p:nvSpPr>
        <p:spPr>
          <a:xfrm>
            <a:off x="4788023" y="97755"/>
            <a:ext cx="4267127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r>
              <a:rPr lang="de-DE" sz="2600" dirty="0" smtClean="0">
                <a:latin typeface="TheSans UHH" panose="020B0502050302020203" pitchFamily="34" charset="0"/>
              </a:rPr>
              <a:t>1. SH </a:t>
            </a:r>
            <a:r>
              <a:rPr lang="de-DE" sz="2600" dirty="0" err="1" smtClean="0">
                <a:latin typeface="TheSans UHH" panose="020B0502050302020203" pitchFamily="34" charset="0"/>
              </a:rPr>
              <a:t>is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full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of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hybrids</a:t>
            </a: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51520" y="2132856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251520" y="2564904"/>
            <a:ext cx="180000" cy="1800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07504" y="3068960"/>
            <a:ext cx="324016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07504" y="3443498"/>
            <a:ext cx="324016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07504" y="3820132"/>
            <a:ext cx="324016" cy="216024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0874" y="4188556"/>
            <a:ext cx="324016" cy="216024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eaLnBrk="1" hangingPunct="1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3885" y="208806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heSans UHH" panose="020B0502050302020203" pitchFamily="34" charset="0"/>
              </a:rPr>
              <a:t>3 </a:t>
            </a:r>
            <a:r>
              <a:rPr lang="de-DE" sz="1400" dirty="0" err="1" smtClean="0">
                <a:latin typeface="TheSans UHH" panose="020B0502050302020203" pitchFamily="34" charset="0"/>
              </a:rPr>
              <a:t>species</a:t>
            </a:r>
            <a:endParaRPr lang="en-US" sz="1400" dirty="0">
              <a:latin typeface="TheSans UHH" panose="020B0502050302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250705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heSans UHH" panose="020B0502050302020203" pitchFamily="34" charset="0"/>
              </a:rPr>
              <a:t>2 </a:t>
            </a:r>
            <a:r>
              <a:rPr lang="de-DE" sz="1400" dirty="0" err="1" smtClean="0">
                <a:latin typeface="TheSans UHH" panose="020B0502050302020203" pitchFamily="34" charset="0"/>
              </a:rPr>
              <a:t>species</a:t>
            </a:r>
            <a:endParaRPr lang="en-US" sz="1400" dirty="0">
              <a:latin typeface="TheSans UHH" panose="020B0502050302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67544" y="300909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heSans UHH" panose="020B0502050302020203" pitchFamily="34" charset="0"/>
              </a:rPr>
              <a:t>No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mismatch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nuc</a:t>
            </a:r>
            <a:r>
              <a:rPr lang="de-DE" sz="1400" dirty="0" smtClean="0">
                <a:latin typeface="TheSans UHH" panose="020B0502050302020203" pitchFamily="34" charset="0"/>
              </a:rPr>
              <a:t>/</a:t>
            </a:r>
            <a:r>
              <a:rPr lang="de-DE" sz="1400" dirty="0" err="1" smtClean="0">
                <a:latin typeface="TheSans UHH" panose="020B0502050302020203" pitchFamily="34" charset="0"/>
              </a:rPr>
              <a:t>mt</a:t>
            </a:r>
            <a:endParaRPr lang="en-US" sz="1400" dirty="0">
              <a:latin typeface="TheSans UHH" panose="020B0502050302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67544" y="3383632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heSans UHH" panose="020B0502050302020203" pitchFamily="34" charset="0"/>
              </a:rPr>
              <a:t>Strong </a:t>
            </a:r>
            <a:r>
              <a:rPr lang="de-DE" sz="1400" dirty="0" err="1" smtClean="0">
                <a:latin typeface="TheSans UHH" panose="020B0502050302020203" pitchFamily="34" charset="0"/>
              </a:rPr>
              <a:t>mismatch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nuc</a:t>
            </a:r>
            <a:r>
              <a:rPr lang="de-DE" sz="1400" dirty="0" smtClean="0">
                <a:latin typeface="TheSans UHH" panose="020B0502050302020203" pitchFamily="34" charset="0"/>
              </a:rPr>
              <a:t>/</a:t>
            </a:r>
            <a:r>
              <a:rPr lang="de-DE" sz="1400" dirty="0" err="1" smtClean="0">
                <a:latin typeface="TheSans UHH" panose="020B0502050302020203" pitchFamily="34" charset="0"/>
              </a:rPr>
              <a:t>mt</a:t>
            </a:r>
            <a:endParaRPr lang="en-US" sz="1400" dirty="0">
              <a:latin typeface="TheSans UHH" panose="020B0502050302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67899" y="3752964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heSans UHH" panose="020B0502050302020203" pitchFamily="34" charset="0"/>
              </a:rPr>
              <a:t>Mismatch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nuc</a:t>
            </a:r>
            <a:r>
              <a:rPr lang="de-DE" sz="1400" dirty="0" smtClean="0">
                <a:latin typeface="TheSans UHH" panose="020B0502050302020203" pitchFamily="34" charset="0"/>
              </a:rPr>
              <a:t>/</a:t>
            </a:r>
            <a:r>
              <a:rPr lang="de-DE" sz="1400" dirty="0" err="1" smtClean="0">
                <a:latin typeface="TheSans UHH" panose="020B0502050302020203" pitchFamily="34" charset="0"/>
              </a:rPr>
              <a:t>mt</a:t>
            </a:r>
            <a:endParaRPr lang="en-US" sz="1400" dirty="0">
              <a:latin typeface="TheSans UHH" panose="020B0502050302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7949" y="411190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TheSans UHH" panose="020B0502050302020203" pitchFamily="34" charset="0"/>
              </a:rPr>
              <a:t>No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mt</a:t>
            </a:r>
            <a:r>
              <a:rPr lang="de-DE" sz="1400" dirty="0" smtClean="0">
                <a:latin typeface="TheSans UHH" panose="020B0502050302020203" pitchFamily="34" charset="0"/>
              </a:rPr>
              <a:t> </a:t>
            </a:r>
            <a:r>
              <a:rPr lang="de-DE" sz="1400" dirty="0" err="1" smtClean="0">
                <a:latin typeface="TheSans UHH" panose="020B0502050302020203" pitchFamily="34" charset="0"/>
              </a:rPr>
              <a:t>result</a:t>
            </a:r>
            <a:endParaRPr lang="en-US" sz="1400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323528" y="1844824"/>
            <a:ext cx="6552728" cy="792088"/>
          </a:xfrm>
        </p:spPr>
        <p:txBody>
          <a:bodyPr/>
          <a:lstStyle/>
          <a:p>
            <a:pPr fontAlgn="ctr"/>
            <a:r>
              <a:rPr lang="en-US" dirty="0" smtClean="0"/>
              <a:t>Thank you!</a:t>
            </a:r>
            <a:endParaRPr lang="en-US" i="1" dirty="0"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818" flipH="1">
            <a:off x="5918863" y="388665"/>
            <a:ext cx="3011546" cy="619962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67544" y="4509120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heSans UHH" panose="020B0502050302020203" pitchFamily="34" charset="0"/>
              </a:rPr>
              <a:t>Mathilde Cordellier</a:t>
            </a:r>
          </a:p>
          <a:p>
            <a:r>
              <a:rPr lang="de-DE" dirty="0">
                <a:latin typeface="TheSans UHH" panose="020B0502050302020203" pitchFamily="34" charset="0"/>
              </a:rPr>
              <a:t>Summer </a:t>
            </a:r>
            <a:r>
              <a:rPr lang="de-DE" dirty="0" err="1">
                <a:latin typeface="TheSans UHH" panose="020B0502050302020203" pitchFamily="34" charset="0"/>
              </a:rPr>
              <a:t>school</a:t>
            </a:r>
            <a:r>
              <a:rPr lang="de-DE" dirty="0">
                <a:latin typeface="TheSans UHH" panose="020B0502050302020203" pitchFamily="34" charset="0"/>
              </a:rPr>
              <a:t> – </a:t>
            </a:r>
            <a:r>
              <a:rPr lang="de-DE" dirty="0" smtClean="0">
                <a:latin typeface="TheSans UHH" panose="020B0502050302020203" pitchFamily="34" charset="0"/>
              </a:rPr>
              <a:t>25.07.2019</a:t>
            </a:r>
            <a:endParaRPr lang="en-US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179512" y="1916832"/>
            <a:ext cx="8208912" cy="1368152"/>
          </a:xfrm>
          <a:prstGeom prst="rect">
            <a:avLst/>
          </a:prstGeom>
          <a:solidFill>
            <a:srgbClr val="0070C0">
              <a:alpha val="18824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1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3848" y="288000"/>
            <a:ext cx="576064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heSans UHH" panose="020B0502050302020203" pitchFamily="34" charset="0"/>
                <a:ea typeface="+mj-ea"/>
                <a:cs typeface="Arial" pitchFamily="34" charset="0"/>
              </a:rPr>
              <a:t>Variant </a:t>
            </a:r>
            <a:r>
              <a:rPr kumimoji="0" lang="de-DE" sz="3600" b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heSans UHH" panose="020B0502050302020203" pitchFamily="34" charset="0"/>
                <a:ea typeface="+mj-ea"/>
                <a:cs typeface="Arial" pitchFamily="34" charset="0"/>
              </a:rPr>
              <a:t>analysis</a:t>
            </a:r>
            <a:endParaRPr kumimoji="0" lang="de-DE" sz="3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Sans UHH" panose="020B0502050302020203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899592" y="1772816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auto">
          <a:xfrm>
            <a:off x="1901608" y="1659280"/>
            <a:ext cx="5760640" cy="216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4" name="Rechteck 293"/>
          <p:cNvSpPr/>
          <p:nvPr/>
        </p:nvSpPr>
        <p:spPr bwMode="auto">
          <a:xfrm>
            <a:off x="1901608" y="2065777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5" name="Rechteck 294"/>
          <p:cNvSpPr/>
          <p:nvPr/>
        </p:nvSpPr>
        <p:spPr bwMode="auto">
          <a:xfrm>
            <a:off x="1917216" y="3429000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6" name="Rechteck 295"/>
          <p:cNvSpPr/>
          <p:nvPr/>
        </p:nvSpPr>
        <p:spPr bwMode="auto">
          <a:xfrm>
            <a:off x="1901608" y="2384290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7" name="Rechteck 296"/>
          <p:cNvSpPr/>
          <p:nvPr/>
        </p:nvSpPr>
        <p:spPr bwMode="auto">
          <a:xfrm>
            <a:off x="1901608" y="2678438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8" name="Rechteck 297"/>
          <p:cNvSpPr/>
          <p:nvPr/>
        </p:nvSpPr>
        <p:spPr bwMode="auto">
          <a:xfrm>
            <a:off x="1901608" y="2996951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1" name="Rechteck 300"/>
          <p:cNvSpPr/>
          <p:nvPr/>
        </p:nvSpPr>
        <p:spPr bwMode="auto">
          <a:xfrm>
            <a:off x="1917216" y="3717032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2" name="Rechteck 301"/>
          <p:cNvSpPr/>
          <p:nvPr/>
        </p:nvSpPr>
        <p:spPr bwMode="auto">
          <a:xfrm>
            <a:off x="1917216" y="4005064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3" name="Rechteck 302"/>
          <p:cNvSpPr/>
          <p:nvPr/>
        </p:nvSpPr>
        <p:spPr bwMode="auto">
          <a:xfrm>
            <a:off x="1917216" y="4293096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9512" y="3356992"/>
            <a:ext cx="8208912" cy="1368152"/>
          </a:xfrm>
          <a:prstGeom prst="rect">
            <a:avLst/>
          </a:prstGeom>
          <a:solidFill>
            <a:schemeClr val="accent1">
              <a:lumMod val="50000"/>
              <a:alpha val="18824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2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5517232"/>
            <a:ext cx="6712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CHR	POS	REF	ALT	GEN Pool1	GEN Pool2</a:t>
            </a:r>
          </a:p>
          <a:p>
            <a:r>
              <a:rPr lang="de-DE" dirty="0" smtClean="0"/>
              <a:t>1	4	G	T	0/0		0/1</a:t>
            </a:r>
          </a:p>
          <a:p>
            <a:r>
              <a:rPr lang="de-DE" dirty="0" smtClean="0"/>
              <a:t>1	15	T	G	1/1		0/0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29572" y="155679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R</a:t>
            </a:r>
            <a:r>
              <a:rPr lang="de-DE" sz="1400" dirty="0" smtClean="0">
                <a:latin typeface="TheSans UHH" panose="020B0502050302020203" pitchFamily="34" charset="0"/>
              </a:rPr>
              <a:t>eference</a:t>
            </a:r>
            <a:endParaRPr lang="en-GB" sz="1400" dirty="0">
              <a:latin typeface="TheSans UHH" panose="020B0502050302020203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453288" y="1253520"/>
            <a:ext cx="0" cy="3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946788" y="1264568"/>
            <a:ext cx="0" cy="3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de-DE" sz="2400" dirty="0" err="1" smtClean="0">
                <a:solidFill>
                  <a:schemeClr val="bg2">
                    <a:lumMod val="10000"/>
                  </a:schemeClr>
                </a:solidFill>
              </a:rPr>
              <a:t>Genomes</a:t>
            </a:r>
            <a:r>
              <a:rPr lang="de-DE" sz="2400" dirty="0" smtClean="0">
                <a:solidFill>
                  <a:schemeClr val="bg2">
                    <a:lumMod val="10000"/>
                  </a:schemeClr>
                </a:solidFill>
              </a:rPr>
              <a:t> in diploid </a:t>
            </a:r>
            <a:r>
              <a:rPr lang="de-DE" sz="2400" i="1" dirty="0" smtClean="0">
                <a:solidFill>
                  <a:schemeClr val="bg2">
                    <a:lumMod val="10000"/>
                  </a:schemeClr>
                </a:solidFill>
              </a:rPr>
              <a:t>Daphnia</a:t>
            </a:r>
            <a:endParaRPr lang="en-GB" sz="2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2" descr="C:\Users\fbnv336\Career\Application_Halle\Pictures\Fe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2829">
            <a:off x="2592538" y="893456"/>
            <a:ext cx="2651125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00" y="3212976"/>
            <a:ext cx="422210" cy="4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4224078" y="2819036"/>
            <a:ext cx="562232" cy="540432"/>
            <a:chOff x="8676456" y="1628800"/>
            <a:chExt cx="792088" cy="792088"/>
          </a:xfrm>
        </p:grpSpPr>
        <p:sp>
          <p:nvSpPr>
            <p:cNvPr id="10" name="Ellipse 9"/>
            <p:cNvSpPr/>
            <p:nvPr/>
          </p:nvSpPr>
          <p:spPr bwMode="auto">
            <a:xfrm>
              <a:off x="8676456" y="1628800"/>
              <a:ext cx="792088" cy="792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just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8807301" y="1826822"/>
              <a:ext cx="198022" cy="1980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just" eaLnBrk="1" hangingPunct="1"/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2" name="Freihandform 11"/>
            <p:cNvSpPr/>
            <p:nvPr/>
          </p:nvSpPr>
          <p:spPr bwMode="auto">
            <a:xfrm rot="696628">
              <a:off x="8884917" y="1738611"/>
              <a:ext cx="458389" cy="572465"/>
            </a:xfrm>
            <a:custGeom>
              <a:avLst/>
              <a:gdLst>
                <a:gd name="connsiteX0" fmla="*/ 222169 w 458389"/>
                <a:gd name="connsiteY0" fmla="*/ 77165 h 572465"/>
                <a:gd name="connsiteX1" fmla="*/ 237409 w 458389"/>
                <a:gd name="connsiteY1" fmla="*/ 115265 h 572465"/>
                <a:gd name="connsiteX2" fmla="*/ 245029 w 458389"/>
                <a:gd name="connsiteY2" fmla="*/ 168605 h 572465"/>
                <a:gd name="connsiteX3" fmla="*/ 283129 w 458389"/>
                <a:gd name="connsiteY3" fmla="*/ 237185 h 572465"/>
                <a:gd name="connsiteX4" fmla="*/ 305989 w 458389"/>
                <a:gd name="connsiteY4" fmla="*/ 260045 h 572465"/>
                <a:gd name="connsiteX5" fmla="*/ 336469 w 458389"/>
                <a:gd name="connsiteY5" fmla="*/ 267665 h 572465"/>
                <a:gd name="connsiteX6" fmla="*/ 344089 w 458389"/>
                <a:gd name="connsiteY6" fmla="*/ 168605 h 572465"/>
                <a:gd name="connsiteX7" fmla="*/ 313609 w 458389"/>
                <a:gd name="connsiteY7" fmla="*/ 176225 h 572465"/>
                <a:gd name="connsiteX8" fmla="*/ 275509 w 458389"/>
                <a:gd name="connsiteY8" fmla="*/ 313385 h 572465"/>
                <a:gd name="connsiteX9" fmla="*/ 305989 w 458389"/>
                <a:gd name="connsiteY9" fmla="*/ 366725 h 572465"/>
                <a:gd name="connsiteX10" fmla="*/ 313609 w 458389"/>
                <a:gd name="connsiteY10" fmla="*/ 397205 h 572465"/>
                <a:gd name="connsiteX11" fmla="*/ 290749 w 458389"/>
                <a:gd name="connsiteY11" fmla="*/ 412445 h 572465"/>
                <a:gd name="connsiteX12" fmla="*/ 92629 w 458389"/>
                <a:gd name="connsiteY12" fmla="*/ 412445 h 572465"/>
                <a:gd name="connsiteX13" fmla="*/ 85009 w 458389"/>
                <a:gd name="connsiteY13" fmla="*/ 351485 h 572465"/>
                <a:gd name="connsiteX14" fmla="*/ 107869 w 458389"/>
                <a:gd name="connsiteY14" fmla="*/ 343865 h 572465"/>
                <a:gd name="connsiteX15" fmla="*/ 229789 w 458389"/>
                <a:gd name="connsiteY15" fmla="*/ 374345 h 572465"/>
                <a:gd name="connsiteX16" fmla="*/ 275509 w 458389"/>
                <a:gd name="connsiteY16" fmla="*/ 404825 h 572465"/>
                <a:gd name="connsiteX17" fmla="*/ 290749 w 458389"/>
                <a:gd name="connsiteY17" fmla="*/ 427685 h 572465"/>
                <a:gd name="connsiteX18" fmla="*/ 321229 w 458389"/>
                <a:gd name="connsiteY18" fmla="*/ 473405 h 572465"/>
                <a:gd name="connsiteX19" fmla="*/ 344089 w 458389"/>
                <a:gd name="connsiteY19" fmla="*/ 481025 h 572465"/>
                <a:gd name="connsiteX20" fmla="*/ 389809 w 458389"/>
                <a:gd name="connsiteY20" fmla="*/ 473405 h 572465"/>
                <a:gd name="connsiteX21" fmla="*/ 397429 w 458389"/>
                <a:gd name="connsiteY21" fmla="*/ 450545 h 572465"/>
                <a:gd name="connsiteX22" fmla="*/ 405049 w 458389"/>
                <a:gd name="connsiteY22" fmla="*/ 420065 h 572465"/>
                <a:gd name="connsiteX23" fmla="*/ 397429 w 458389"/>
                <a:gd name="connsiteY23" fmla="*/ 290525 h 572465"/>
                <a:gd name="connsiteX24" fmla="*/ 359329 w 458389"/>
                <a:gd name="connsiteY24" fmla="*/ 298145 h 572465"/>
                <a:gd name="connsiteX25" fmla="*/ 344089 w 458389"/>
                <a:gd name="connsiteY25" fmla="*/ 336245 h 572465"/>
                <a:gd name="connsiteX26" fmla="*/ 336469 w 458389"/>
                <a:gd name="connsiteY26" fmla="*/ 534365 h 572465"/>
                <a:gd name="connsiteX27" fmla="*/ 260269 w 458389"/>
                <a:gd name="connsiteY27" fmla="*/ 557225 h 572465"/>
                <a:gd name="connsiteX28" fmla="*/ 168829 w 458389"/>
                <a:gd name="connsiteY28" fmla="*/ 549605 h 572465"/>
                <a:gd name="connsiteX29" fmla="*/ 123109 w 458389"/>
                <a:gd name="connsiteY29" fmla="*/ 519125 h 572465"/>
                <a:gd name="connsiteX30" fmla="*/ 92629 w 458389"/>
                <a:gd name="connsiteY30" fmla="*/ 473405 h 572465"/>
                <a:gd name="connsiteX31" fmla="*/ 77389 w 458389"/>
                <a:gd name="connsiteY31" fmla="*/ 450545 h 572465"/>
                <a:gd name="connsiteX32" fmla="*/ 85009 w 458389"/>
                <a:gd name="connsiteY32" fmla="*/ 374345 h 572465"/>
                <a:gd name="connsiteX33" fmla="*/ 138349 w 458389"/>
                <a:gd name="connsiteY33" fmla="*/ 359105 h 572465"/>
                <a:gd name="connsiteX34" fmla="*/ 245029 w 458389"/>
                <a:gd name="connsiteY34" fmla="*/ 366725 h 572465"/>
                <a:gd name="connsiteX35" fmla="*/ 351709 w 458389"/>
                <a:gd name="connsiteY35" fmla="*/ 359105 h 572465"/>
                <a:gd name="connsiteX36" fmla="*/ 359329 w 458389"/>
                <a:gd name="connsiteY36" fmla="*/ 336245 h 572465"/>
                <a:gd name="connsiteX37" fmla="*/ 351709 w 458389"/>
                <a:gd name="connsiteY37" fmla="*/ 252425 h 572465"/>
                <a:gd name="connsiteX38" fmla="*/ 344089 w 458389"/>
                <a:gd name="connsiteY38" fmla="*/ 229565 h 572465"/>
                <a:gd name="connsiteX39" fmla="*/ 328849 w 458389"/>
                <a:gd name="connsiteY39" fmla="*/ 176225 h 572465"/>
                <a:gd name="connsiteX40" fmla="*/ 313609 w 458389"/>
                <a:gd name="connsiteY40" fmla="*/ 145745 h 572465"/>
                <a:gd name="connsiteX41" fmla="*/ 283129 w 458389"/>
                <a:gd name="connsiteY41" fmla="*/ 138125 h 572465"/>
                <a:gd name="connsiteX42" fmla="*/ 245029 w 458389"/>
                <a:gd name="connsiteY42" fmla="*/ 115265 h 572465"/>
                <a:gd name="connsiteX43" fmla="*/ 92629 w 458389"/>
                <a:gd name="connsiteY43" fmla="*/ 115265 h 572465"/>
                <a:gd name="connsiteX44" fmla="*/ 100249 w 458389"/>
                <a:gd name="connsiteY44" fmla="*/ 176225 h 572465"/>
                <a:gd name="connsiteX45" fmla="*/ 283129 w 458389"/>
                <a:gd name="connsiteY45" fmla="*/ 153365 h 572465"/>
                <a:gd name="connsiteX46" fmla="*/ 321229 w 458389"/>
                <a:gd name="connsiteY46" fmla="*/ 145745 h 572465"/>
                <a:gd name="connsiteX47" fmla="*/ 336469 w 458389"/>
                <a:gd name="connsiteY47" fmla="*/ 122885 h 572465"/>
                <a:gd name="connsiteX48" fmla="*/ 336469 w 458389"/>
                <a:gd name="connsiteY48" fmla="*/ 54305 h 572465"/>
                <a:gd name="connsiteX49" fmla="*/ 283129 w 458389"/>
                <a:gd name="connsiteY49" fmla="*/ 23825 h 572465"/>
                <a:gd name="connsiteX50" fmla="*/ 252649 w 458389"/>
                <a:gd name="connsiteY50" fmla="*/ 965 h 572465"/>
                <a:gd name="connsiteX51" fmla="*/ 267889 w 458389"/>
                <a:gd name="connsiteY51" fmla="*/ 31445 h 572465"/>
                <a:gd name="connsiteX52" fmla="*/ 366949 w 458389"/>
                <a:gd name="connsiteY52" fmla="*/ 100025 h 572465"/>
                <a:gd name="connsiteX53" fmla="*/ 397429 w 458389"/>
                <a:gd name="connsiteY53" fmla="*/ 122885 h 572465"/>
                <a:gd name="connsiteX54" fmla="*/ 420289 w 458389"/>
                <a:gd name="connsiteY54" fmla="*/ 130505 h 572465"/>
                <a:gd name="connsiteX55" fmla="*/ 435529 w 458389"/>
                <a:gd name="connsiteY55" fmla="*/ 183845 h 572465"/>
                <a:gd name="connsiteX56" fmla="*/ 443149 w 458389"/>
                <a:gd name="connsiteY56" fmla="*/ 244805 h 572465"/>
                <a:gd name="connsiteX57" fmla="*/ 458389 w 458389"/>
                <a:gd name="connsiteY57" fmla="*/ 298145 h 572465"/>
                <a:gd name="connsiteX58" fmla="*/ 450769 w 458389"/>
                <a:gd name="connsiteY58" fmla="*/ 435305 h 572465"/>
                <a:gd name="connsiteX59" fmla="*/ 427909 w 458389"/>
                <a:gd name="connsiteY59" fmla="*/ 450545 h 572465"/>
                <a:gd name="connsiteX60" fmla="*/ 405049 w 458389"/>
                <a:gd name="connsiteY60" fmla="*/ 473405 h 572465"/>
                <a:gd name="connsiteX61" fmla="*/ 374569 w 458389"/>
                <a:gd name="connsiteY61" fmla="*/ 481025 h 572465"/>
                <a:gd name="connsiteX62" fmla="*/ 328849 w 458389"/>
                <a:gd name="connsiteY62" fmla="*/ 503885 h 572465"/>
                <a:gd name="connsiteX63" fmla="*/ 260269 w 458389"/>
                <a:gd name="connsiteY63" fmla="*/ 526745 h 572465"/>
                <a:gd name="connsiteX64" fmla="*/ 130729 w 458389"/>
                <a:gd name="connsiteY64" fmla="*/ 519125 h 572465"/>
                <a:gd name="connsiteX65" fmla="*/ 107869 w 458389"/>
                <a:gd name="connsiteY65" fmla="*/ 503885 h 572465"/>
                <a:gd name="connsiteX66" fmla="*/ 77389 w 458389"/>
                <a:gd name="connsiteY66" fmla="*/ 488645 h 572465"/>
                <a:gd name="connsiteX67" fmla="*/ 39289 w 458389"/>
                <a:gd name="connsiteY67" fmla="*/ 427685 h 572465"/>
                <a:gd name="connsiteX68" fmla="*/ 8809 w 458389"/>
                <a:gd name="connsiteY68" fmla="*/ 381965 h 572465"/>
                <a:gd name="connsiteX69" fmla="*/ 8809 w 458389"/>
                <a:gd name="connsiteY69" fmla="*/ 503885 h 572465"/>
                <a:gd name="connsiteX70" fmla="*/ 16429 w 458389"/>
                <a:gd name="connsiteY70" fmla="*/ 526745 h 572465"/>
                <a:gd name="connsiteX71" fmla="*/ 62149 w 458389"/>
                <a:gd name="connsiteY71" fmla="*/ 564845 h 572465"/>
                <a:gd name="connsiteX72" fmla="*/ 85009 w 458389"/>
                <a:gd name="connsiteY72" fmla="*/ 572465 h 572465"/>
                <a:gd name="connsiteX73" fmla="*/ 138349 w 458389"/>
                <a:gd name="connsiteY73" fmla="*/ 557225 h 57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58389" h="572465">
                  <a:moveTo>
                    <a:pt x="222169" y="77165"/>
                  </a:moveTo>
                  <a:cubicBezTo>
                    <a:pt x="227249" y="89865"/>
                    <a:pt x="234092" y="101995"/>
                    <a:pt x="237409" y="115265"/>
                  </a:cubicBezTo>
                  <a:cubicBezTo>
                    <a:pt x="241765" y="132689"/>
                    <a:pt x="241507" y="150993"/>
                    <a:pt x="245029" y="168605"/>
                  </a:cubicBezTo>
                  <a:cubicBezTo>
                    <a:pt x="249820" y="192560"/>
                    <a:pt x="267853" y="221909"/>
                    <a:pt x="283129" y="237185"/>
                  </a:cubicBezTo>
                  <a:cubicBezTo>
                    <a:pt x="290749" y="244805"/>
                    <a:pt x="296633" y="254698"/>
                    <a:pt x="305989" y="260045"/>
                  </a:cubicBezTo>
                  <a:cubicBezTo>
                    <a:pt x="315082" y="265241"/>
                    <a:pt x="326309" y="265125"/>
                    <a:pt x="336469" y="267665"/>
                  </a:cubicBezTo>
                  <a:cubicBezTo>
                    <a:pt x="352986" y="234631"/>
                    <a:pt x="371205" y="211991"/>
                    <a:pt x="344089" y="168605"/>
                  </a:cubicBezTo>
                  <a:cubicBezTo>
                    <a:pt x="338538" y="159724"/>
                    <a:pt x="323769" y="173685"/>
                    <a:pt x="313609" y="176225"/>
                  </a:cubicBezTo>
                  <a:cubicBezTo>
                    <a:pt x="271713" y="260017"/>
                    <a:pt x="285390" y="214579"/>
                    <a:pt x="275509" y="313385"/>
                  </a:cubicBezTo>
                  <a:cubicBezTo>
                    <a:pt x="295547" y="393536"/>
                    <a:pt x="265635" y="296106"/>
                    <a:pt x="305989" y="366725"/>
                  </a:cubicBezTo>
                  <a:cubicBezTo>
                    <a:pt x="311185" y="375818"/>
                    <a:pt x="311069" y="387045"/>
                    <a:pt x="313609" y="397205"/>
                  </a:cubicBezTo>
                  <a:cubicBezTo>
                    <a:pt x="305989" y="402285"/>
                    <a:pt x="298940" y="408349"/>
                    <a:pt x="290749" y="412445"/>
                  </a:cubicBezTo>
                  <a:cubicBezTo>
                    <a:pt x="236437" y="439601"/>
                    <a:pt x="101027" y="412810"/>
                    <a:pt x="92629" y="412445"/>
                  </a:cubicBezTo>
                  <a:cubicBezTo>
                    <a:pt x="82227" y="391642"/>
                    <a:pt x="65855" y="375427"/>
                    <a:pt x="85009" y="351485"/>
                  </a:cubicBezTo>
                  <a:cubicBezTo>
                    <a:pt x="90027" y="345213"/>
                    <a:pt x="100249" y="346405"/>
                    <a:pt x="107869" y="343865"/>
                  </a:cubicBezTo>
                  <a:cubicBezTo>
                    <a:pt x="151610" y="351818"/>
                    <a:pt x="191109" y="353247"/>
                    <a:pt x="229789" y="374345"/>
                  </a:cubicBezTo>
                  <a:cubicBezTo>
                    <a:pt x="245869" y="383116"/>
                    <a:pt x="275509" y="404825"/>
                    <a:pt x="275509" y="404825"/>
                  </a:cubicBezTo>
                  <a:cubicBezTo>
                    <a:pt x="280589" y="412445"/>
                    <a:pt x="286653" y="419494"/>
                    <a:pt x="290749" y="427685"/>
                  </a:cubicBezTo>
                  <a:cubicBezTo>
                    <a:pt x="304730" y="455646"/>
                    <a:pt x="288728" y="451738"/>
                    <a:pt x="321229" y="473405"/>
                  </a:cubicBezTo>
                  <a:cubicBezTo>
                    <a:pt x="327912" y="477860"/>
                    <a:pt x="336469" y="478485"/>
                    <a:pt x="344089" y="481025"/>
                  </a:cubicBezTo>
                  <a:cubicBezTo>
                    <a:pt x="359329" y="478485"/>
                    <a:pt x="376394" y="481070"/>
                    <a:pt x="389809" y="473405"/>
                  </a:cubicBezTo>
                  <a:cubicBezTo>
                    <a:pt x="396783" y="469420"/>
                    <a:pt x="395222" y="458268"/>
                    <a:pt x="397429" y="450545"/>
                  </a:cubicBezTo>
                  <a:cubicBezTo>
                    <a:pt x="400306" y="440475"/>
                    <a:pt x="402509" y="430225"/>
                    <a:pt x="405049" y="420065"/>
                  </a:cubicBezTo>
                  <a:cubicBezTo>
                    <a:pt x="402509" y="376885"/>
                    <a:pt x="412617" y="331026"/>
                    <a:pt x="397429" y="290525"/>
                  </a:cubicBezTo>
                  <a:cubicBezTo>
                    <a:pt x="392881" y="278398"/>
                    <a:pt x="369163" y="289716"/>
                    <a:pt x="359329" y="298145"/>
                  </a:cubicBezTo>
                  <a:cubicBezTo>
                    <a:pt x="348944" y="307047"/>
                    <a:pt x="349169" y="323545"/>
                    <a:pt x="344089" y="336245"/>
                  </a:cubicBezTo>
                  <a:cubicBezTo>
                    <a:pt x="341549" y="402285"/>
                    <a:pt x="352498" y="470249"/>
                    <a:pt x="336469" y="534365"/>
                  </a:cubicBezTo>
                  <a:cubicBezTo>
                    <a:pt x="335232" y="539312"/>
                    <a:pt x="270857" y="554578"/>
                    <a:pt x="260269" y="557225"/>
                  </a:cubicBezTo>
                  <a:cubicBezTo>
                    <a:pt x="229789" y="554685"/>
                    <a:pt x="198299" y="557791"/>
                    <a:pt x="168829" y="549605"/>
                  </a:cubicBezTo>
                  <a:cubicBezTo>
                    <a:pt x="151181" y="544703"/>
                    <a:pt x="123109" y="519125"/>
                    <a:pt x="123109" y="519125"/>
                  </a:cubicBezTo>
                  <a:lnTo>
                    <a:pt x="92629" y="473405"/>
                  </a:lnTo>
                  <a:lnTo>
                    <a:pt x="77389" y="450545"/>
                  </a:lnTo>
                  <a:cubicBezTo>
                    <a:pt x="79929" y="425145"/>
                    <a:pt x="70849" y="395584"/>
                    <a:pt x="85009" y="374345"/>
                  </a:cubicBezTo>
                  <a:cubicBezTo>
                    <a:pt x="95266" y="358959"/>
                    <a:pt x="119878" y="359985"/>
                    <a:pt x="138349" y="359105"/>
                  </a:cubicBezTo>
                  <a:cubicBezTo>
                    <a:pt x="173959" y="357409"/>
                    <a:pt x="209469" y="364185"/>
                    <a:pt x="245029" y="366725"/>
                  </a:cubicBezTo>
                  <a:cubicBezTo>
                    <a:pt x="280589" y="364185"/>
                    <a:pt x="317262" y="368291"/>
                    <a:pt x="351709" y="359105"/>
                  </a:cubicBezTo>
                  <a:cubicBezTo>
                    <a:pt x="359470" y="357035"/>
                    <a:pt x="359329" y="344277"/>
                    <a:pt x="359329" y="336245"/>
                  </a:cubicBezTo>
                  <a:cubicBezTo>
                    <a:pt x="359329" y="308190"/>
                    <a:pt x="355677" y="280198"/>
                    <a:pt x="351709" y="252425"/>
                  </a:cubicBezTo>
                  <a:cubicBezTo>
                    <a:pt x="350573" y="244474"/>
                    <a:pt x="346296" y="237288"/>
                    <a:pt x="344089" y="229565"/>
                  </a:cubicBezTo>
                  <a:cubicBezTo>
                    <a:pt x="338565" y="210231"/>
                    <a:pt x="336679" y="194495"/>
                    <a:pt x="328849" y="176225"/>
                  </a:cubicBezTo>
                  <a:cubicBezTo>
                    <a:pt x="324374" y="165784"/>
                    <a:pt x="322335" y="153017"/>
                    <a:pt x="313609" y="145745"/>
                  </a:cubicBezTo>
                  <a:cubicBezTo>
                    <a:pt x="305564" y="139041"/>
                    <a:pt x="293289" y="140665"/>
                    <a:pt x="283129" y="138125"/>
                  </a:cubicBezTo>
                  <a:cubicBezTo>
                    <a:pt x="270429" y="130505"/>
                    <a:pt x="258276" y="121889"/>
                    <a:pt x="245029" y="115265"/>
                  </a:cubicBezTo>
                  <a:cubicBezTo>
                    <a:pt x="200190" y="92846"/>
                    <a:pt x="127566" y="113210"/>
                    <a:pt x="92629" y="115265"/>
                  </a:cubicBezTo>
                  <a:cubicBezTo>
                    <a:pt x="95169" y="135585"/>
                    <a:pt x="81163" y="168803"/>
                    <a:pt x="100249" y="176225"/>
                  </a:cubicBezTo>
                  <a:cubicBezTo>
                    <a:pt x="156948" y="198275"/>
                    <a:pt x="227230" y="167340"/>
                    <a:pt x="283129" y="153365"/>
                  </a:cubicBezTo>
                  <a:cubicBezTo>
                    <a:pt x="295694" y="150224"/>
                    <a:pt x="308529" y="148285"/>
                    <a:pt x="321229" y="145745"/>
                  </a:cubicBezTo>
                  <a:cubicBezTo>
                    <a:pt x="326309" y="138125"/>
                    <a:pt x="332373" y="131076"/>
                    <a:pt x="336469" y="122885"/>
                  </a:cubicBezTo>
                  <a:cubicBezTo>
                    <a:pt x="347129" y="101566"/>
                    <a:pt x="348961" y="76790"/>
                    <a:pt x="336469" y="54305"/>
                  </a:cubicBezTo>
                  <a:cubicBezTo>
                    <a:pt x="325984" y="35433"/>
                    <a:pt x="301327" y="29891"/>
                    <a:pt x="283129" y="23825"/>
                  </a:cubicBezTo>
                  <a:cubicBezTo>
                    <a:pt x="272969" y="16205"/>
                    <a:pt x="264008" y="-4715"/>
                    <a:pt x="252649" y="965"/>
                  </a:cubicBezTo>
                  <a:cubicBezTo>
                    <a:pt x="242489" y="6045"/>
                    <a:pt x="259305" y="24005"/>
                    <a:pt x="267889" y="31445"/>
                  </a:cubicBezTo>
                  <a:cubicBezTo>
                    <a:pt x="298238" y="57748"/>
                    <a:pt x="334820" y="75928"/>
                    <a:pt x="366949" y="100025"/>
                  </a:cubicBezTo>
                  <a:cubicBezTo>
                    <a:pt x="377109" y="107645"/>
                    <a:pt x="386402" y="116584"/>
                    <a:pt x="397429" y="122885"/>
                  </a:cubicBezTo>
                  <a:cubicBezTo>
                    <a:pt x="404403" y="126870"/>
                    <a:pt x="412669" y="127965"/>
                    <a:pt x="420289" y="130505"/>
                  </a:cubicBezTo>
                  <a:cubicBezTo>
                    <a:pt x="426328" y="148623"/>
                    <a:pt x="432340" y="164709"/>
                    <a:pt x="435529" y="183845"/>
                  </a:cubicBezTo>
                  <a:cubicBezTo>
                    <a:pt x="438896" y="204045"/>
                    <a:pt x="439782" y="224605"/>
                    <a:pt x="443149" y="244805"/>
                  </a:cubicBezTo>
                  <a:cubicBezTo>
                    <a:pt x="446338" y="263941"/>
                    <a:pt x="452350" y="280027"/>
                    <a:pt x="458389" y="298145"/>
                  </a:cubicBezTo>
                  <a:cubicBezTo>
                    <a:pt x="455849" y="343865"/>
                    <a:pt x="459749" y="390404"/>
                    <a:pt x="450769" y="435305"/>
                  </a:cubicBezTo>
                  <a:cubicBezTo>
                    <a:pt x="448973" y="444285"/>
                    <a:pt x="434944" y="444682"/>
                    <a:pt x="427909" y="450545"/>
                  </a:cubicBezTo>
                  <a:cubicBezTo>
                    <a:pt x="419630" y="457444"/>
                    <a:pt x="414405" y="468058"/>
                    <a:pt x="405049" y="473405"/>
                  </a:cubicBezTo>
                  <a:cubicBezTo>
                    <a:pt x="395956" y="478601"/>
                    <a:pt x="384293" y="477136"/>
                    <a:pt x="374569" y="481025"/>
                  </a:cubicBezTo>
                  <a:cubicBezTo>
                    <a:pt x="358749" y="487353"/>
                    <a:pt x="344669" y="497557"/>
                    <a:pt x="328849" y="503885"/>
                  </a:cubicBezTo>
                  <a:cubicBezTo>
                    <a:pt x="306476" y="512834"/>
                    <a:pt x="283129" y="519125"/>
                    <a:pt x="260269" y="526745"/>
                  </a:cubicBezTo>
                  <a:cubicBezTo>
                    <a:pt x="217089" y="524205"/>
                    <a:pt x="173505" y="525541"/>
                    <a:pt x="130729" y="519125"/>
                  </a:cubicBezTo>
                  <a:cubicBezTo>
                    <a:pt x="121672" y="517766"/>
                    <a:pt x="115820" y="508429"/>
                    <a:pt x="107869" y="503885"/>
                  </a:cubicBezTo>
                  <a:cubicBezTo>
                    <a:pt x="98006" y="498249"/>
                    <a:pt x="87549" y="493725"/>
                    <a:pt x="77389" y="488645"/>
                  </a:cubicBezTo>
                  <a:cubicBezTo>
                    <a:pt x="56591" y="426250"/>
                    <a:pt x="91056" y="520866"/>
                    <a:pt x="39289" y="427685"/>
                  </a:cubicBezTo>
                  <a:cubicBezTo>
                    <a:pt x="10344" y="375585"/>
                    <a:pt x="57088" y="414151"/>
                    <a:pt x="8809" y="381965"/>
                  </a:cubicBezTo>
                  <a:cubicBezTo>
                    <a:pt x="-2960" y="440810"/>
                    <a:pt x="-2914" y="421821"/>
                    <a:pt x="8809" y="503885"/>
                  </a:cubicBezTo>
                  <a:cubicBezTo>
                    <a:pt x="9945" y="511836"/>
                    <a:pt x="11974" y="520062"/>
                    <a:pt x="16429" y="526745"/>
                  </a:cubicBezTo>
                  <a:cubicBezTo>
                    <a:pt x="24855" y="539384"/>
                    <a:pt x="48092" y="557817"/>
                    <a:pt x="62149" y="564845"/>
                  </a:cubicBezTo>
                  <a:cubicBezTo>
                    <a:pt x="69333" y="568437"/>
                    <a:pt x="77389" y="569925"/>
                    <a:pt x="85009" y="572465"/>
                  </a:cubicBezTo>
                  <a:cubicBezTo>
                    <a:pt x="134272" y="564254"/>
                    <a:pt x="119804" y="575770"/>
                    <a:pt x="138349" y="5572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13" name="Freihandform 12"/>
            <p:cNvSpPr/>
            <p:nvPr/>
          </p:nvSpPr>
          <p:spPr bwMode="auto">
            <a:xfrm>
              <a:off x="8992363" y="1710024"/>
              <a:ext cx="403860" cy="459208"/>
            </a:xfrm>
            <a:custGeom>
              <a:avLst/>
              <a:gdLst>
                <a:gd name="connsiteX0" fmla="*/ 266700 w 403860"/>
                <a:gd name="connsiteY0" fmla="*/ 77729 h 459208"/>
                <a:gd name="connsiteX1" fmla="*/ 198120 w 403860"/>
                <a:gd name="connsiteY1" fmla="*/ 92969 h 459208"/>
                <a:gd name="connsiteX2" fmla="*/ 182880 w 403860"/>
                <a:gd name="connsiteY2" fmla="*/ 115829 h 459208"/>
                <a:gd name="connsiteX3" fmla="*/ 190500 w 403860"/>
                <a:gd name="connsiteY3" fmla="*/ 153929 h 459208"/>
                <a:gd name="connsiteX4" fmla="*/ 213360 w 403860"/>
                <a:gd name="connsiteY4" fmla="*/ 161549 h 459208"/>
                <a:gd name="connsiteX5" fmla="*/ 251460 w 403860"/>
                <a:gd name="connsiteY5" fmla="*/ 169169 h 459208"/>
                <a:gd name="connsiteX6" fmla="*/ 281940 w 403860"/>
                <a:gd name="connsiteY6" fmla="*/ 176789 h 459208"/>
                <a:gd name="connsiteX7" fmla="*/ 320040 w 403860"/>
                <a:gd name="connsiteY7" fmla="*/ 184409 h 459208"/>
                <a:gd name="connsiteX8" fmla="*/ 365760 w 403860"/>
                <a:gd name="connsiteY8" fmla="*/ 199649 h 459208"/>
                <a:gd name="connsiteX9" fmla="*/ 403860 w 403860"/>
                <a:gd name="connsiteY9" fmla="*/ 275849 h 459208"/>
                <a:gd name="connsiteX10" fmla="*/ 396240 w 403860"/>
                <a:gd name="connsiteY10" fmla="*/ 336809 h 459208"/>
                <a:gd name="connsiteX11" fmla="*/ 365760 w 403860"/>
                <a:gd name="connsiteY11" fmla="*/ 382529 h 459208"/>
                <a:gd name="connsiteX12" fmla="*/ 342900 w 403860"/>
                <a:gd name="connsiteY12" fmla="*/ 397769 h 459208"/>
                <a:gd name="connsiteX13" fmla="*/ 274320 w 403860"/>
                <a:gd name="connsiteY13" fmla="*/ 413009 h 459208"/>
                <a:gd name="connsiteX14" fmla="*/ 205740 w 403860"/>
                <a:gd name="connsiteY14" fmla="*/ 405389 h 459208"/>
                <a:gd name="connsiteX15" fmla="*/ 182880 w 403860"/>
                <a:gd name="connsiteY15" fmla="*/ 397769 h 459208"/>
                <a:gd name="connsiteX16" fmla="*/ 152400 w 403860"/>
                <a:gd name="connsiteY16" fmla="*/ 367289 h 459208"/>
                <a:gd name="connsiteX17" fmla="*/ 144780 w 403860"/>
                <a:gd name="connsiteY17" fmla="*/ 230129 h 459208"/>
                <a:gd name="connsiteX18" fmla="*/ 167640 w 403860"/>
                <a:gd name="connsiteY18" fmla="*/ 153929 h 459208"/>
                <a:gd name="connsiteX19" fmla="*/ 190500 w 403860"/>
                <a:gd name="connsiteY19" fmla="*/ 138689 h 459208"/>
                <a:gd name="connsiteX20" fmla="*/ 243840 w 403860"/>
                <a:gd name="connsiteY20" fmla="*/ 85349 h 459208"/>
                <a:gd name="connsiteX21" fmla="*/ 243840 w 403860"/>
                <a:gd name="connsiteY21" fmla="*/ 32009 h 459208"/>
                <a:gd name="connsiteX22" fmla="*/ 220980 w 403860"/>
                <a:gd name="connsiteY22" fmla="*/ 24389 h 459208"/>
                <a:gd name="connsiteX23" fmla="*/ 198120 w 403860"/>
                <a:gd name="connsiteY23" fmla="*/ 9149 h 459208"/>
                <a:gd name="connsiteX24" fmla="*/ 83820 w 403860"/>
                <a:gd name="connsiteY24" fmla="*/ 9149 h 459208"/>
                <a:gd name="connsiteX25" fmla="*/ 68580 w 403860"/>
                <a:gd name="connsiteY25" fmla="*/ 32009 h 459208"/>
                <a:gd name="connsiteX26" fmla="*/ 76200 w 403860"/>
                <a:gd name="connsiteY26" fmla="*/ 146309 h 459208"/>
                <a:gd name="connsiteX27" fmla="*/ 99060 w 403860"/>
                <a:gd name="connsiteY27" fmla="*/ 161549 h 459208"/>
                <a:gd name="connsiteX28" fmla="*/ 281940 w 403860"/>
                <a:gd name="connsiteY28" fmla="*/ 169169 h 459208"/>
                <a:gd name="connsiteX29" fmla="*/ 304800 w 403860"/>
                <a:gd name="connsiteY29" fmla="*/ 176789 h 459208"/>
                <a:gd name="connsiteX30" fmla="*/ 312420 w 403860"/>
                <a:gd name="connsiteY30" fmla="*/ 199649 h 459208"/>
                <a:gd name="connsiteX31" fmla="*/ 335280 w 403860"/>
                <a:gd name="connsiteY31" fmla="*/ 245369 h 459208"/>
                <a:gd name="connsiteX32" fmla="*/ 327660 w 403860"/>
                <a:gd name="connsiteY32" fmla="*/ 329189 h 459208"/>
                <a:gd name="connsiteX33" fmla="*/ 320040 w 403860"/>
                <a:gd name="connsiteY33" fmla="*/ 352049 h 459208"/>
                <a:gd name="connsiteX34" fmla="*/ 228600 w 403860"/>
                <a:gd name="connsiteY34" fmla="*/ 397769 h 459208"/>
                <a:gd name="connsiteX35" fmla="*/ 167640 w 403860"/>
                <a:gd name="connsiteY35" fmla="*/ 413009 h 459208"/>
                <a:gd name="connsiteX36" fmla="*/ 144780 w 403860"/>
                <a:gd name="connsiteY36" fmla="*/ 420629 h 459208"/>
                <a:gd name="connsiteX37" fmla="*/ 76200 w 403860"/>
                <a:gd name="connsiteY37" fmla="*/ 443489 h 459208"/>
                <a:gd name="connsiteX38" fmla="*/ 22860 w 403860"/>
                <a:gd name="connsiteY38" fmla="*/ 458729 h 459208"/>
                <a:gd name="connsiteX39" fmla="*/ 0 w 403860"/>
                <a:gd name="connsiteY39" fmla="*/ 458729 h 45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03860" h="459208">
                  <a:moveTo>
                    <a:pt x="266700" y="77729"/>
                  </a:moveTo>
                  <a:cubicBezTo>
                    <a:pt x="265860" y="77897"/>
                    <a:pt x="202732" y="89894"/>
                    <a:pt x="198120" y="92969"/>
                  </a:cubicBezTo>
                  <a:cubicBezTo>
                    <a:pt x="190500" y="98049"/>
                    <a:pt x="187960" y="108209"/>
                    <a:pt x="182880" y="115829"/>
                  </a:cubicBezTo>
                  <a:cubicBezTo>
                    <a:pt x="185420" y="128529"/>
                    <a:pt x="183316" y="143153"/>
                    <a:pt x="190500" y="153929"/>
                  </a:cubicBezTo>
                  <a:cubicBezTo>
                    <a:pt x="194955" y="160612"/>
                    <a:pt x="205568" y="159601"/>
                    <a:pt x="213360" y="161549"/>
                  </a:cubicBezTo>
                  <a:cubicBezTo>
                    <a:pt x="225925" y="164690"/>
                    <a:pt x="238817" y="166359"/>
                    <a:pt x="251460" y="169169"/>
                  </a:cubicBezTo>
                  <a:cubicBezTo>
                    <a:pt x="261683" y="171441"/>
                    <a:pt x="271717" y="174517"/>
                    <a:pt x="281940" y="176789"/>
                  </a:cubicBezTo>
                  <a:cubicBezTo>
                    <a:pt x="294583" y="179599"/>
                    <a:pt x="307545" y="181001"/>
                    <a:pt x="320040" y="184409"/>
                  </a:cubicBezTo>
                  <a:cubicBezTo>
                    <a:pt x="335538" y="188636"/>
                    <a:pt x="365760" y="199649"/>
                    <a:pt x="365760" y="199649"/>
                  </a:cubicBezTo>
                  <a:cubicBezTo>
                    <a:pt x="402049" y="254083"/>
                    <a:pt x="391798" y="227600"/>
                    <a:pt x="403860" y="275849"/>
                  </a:cubicBezTo>
                  <a:cubicBezTo>
                    <a:pt x="401320" y="296169"/>
                    <a:pt x="399903" y="316661"/>
                    <a:pt x="396240" y="336809"/>
                  </a:cubicBezTo>
                  <a:cubicBezTo>
                    <a:pt x="391880" y="360791"/>
                    <a:pt x="385354" y="366200"/>
                    <a:pt x="365760" y="382529"/>
                  </a:cubicBezTo>
                  <a:cubicBezTo>
                    <a:pt x="358725" y="388392"/>
                    <a:pt x="351318" y="394161"/>
                    <a:pt x="342900" y="397769"/>
                  </a:cubicBezTo>
                  <a:cubicBezTo>
                    <a:pt x="333484" y="401804"/>
                    <a:pt x="281101" y="411653"/>
                    <a:pt x="274320" y="413009"/>
                  </a:cubicBezTo>
                  <a:cubicBezTo>
                    <a:pt x="251460" y="410469"/>
                    <a:pt x="228428" y="409170"/>
                    <a:pt x="205740" y="405389"/>
                  </a:cubicBezTo>
                  <a:cubicBezTo>
                    <a:pt x="197817" y="404069"/>
                    <a:pt x="189416" y="402438"/>
                    <a:pt x="182880" y="397769"/>
                  </a:cubicBezTo>
                  <a:cubicBezTo>
                    <a:pt x="171188" y="389418"/>
                    <a:pt x="162560" y="377449"/>
                    <a:pt x="152400" y="367289"/>
                  </a:cubicBezTo>
                  <a:cubicBezTo>
                    <a:pt x="134931" y="279945"/>
                    <a:pt x="132534" y="309727"/>
                    <a:pt x="144780" y="230129"/>
                  </a:cubicBezTo>
                  <a:cubicBezTo>
                    <a:pt x="147958" y="209474"/>
                    <a:pt x="155115" y="171464"/>
                    <a:pt x="167640" y="153929"/>
                  </a:cubicBezTo>
                  <a:cubicBezTo>
                    <a:pt x="172963" y="146477"/>
                    <a:pt x="182880" y="143769"/>
                    <a:pt x="190500" y="138689"/>
                  </a:cubicBezTo>
                  <a:cubicBezTo>
                    <a:pt x="225435" y="86286"/>
                    <a:pt x="203604" y="98761"/>
                    <a:pt x="243840" y="85349"/>
                  </a:cubicBezTo>
                  <a:cubicBezTo>
                    <a:pt x="250023" y="66799"/>
                    <a:pt x="259599" y="51708"/>
                    <a:pt x="243840" y="32009"/>
                  </a:cubicBezTo>
                  <a:cubicBezTo>
                    <a:pt x="238822" y="25737"/>
                    <a:pt x="228600" y="26929"/>
                    <a:pt x="220980" y="24389"/>
                  </a:cubicBezTo>
                  <a:cubicBezTo>
                    <a:pt x="213360" y="19309"/>
                    <a:pt x="207044" y="11208"/>
                    <a:pt x="198120" y="9149"/>
                  </a:cubicBezTo>
                  <a:cubicBezTo>
                    <a:pt x="136077" y="-5169"/>
                    <a:pt x="133229" y="-733"/>
                    <a:pt x="83820" y="9149"/>
                  </a:cubicBezTo>
                  <a:cubicBezTo>
                    <a:pt x="78740" y="16769"/>
                    <a:pt x="69088" y="22865"/>
                    <a:pt x="68580" y="32009"/>
                  </a:cubicBezTo>
                  <a:cubicBezTo>
                    <a:pt x="66462" y="70135"/>
                    <a:pt x="67454" y="109139"/>
                    <a:pt x="76200" y="146309"/>
                  </a:cubicBezTo>
                  <a:cubicBezTo>
                    <a:pt x="78298" y="155224"/>
                    <a:pt x="89958" y="160538"/>
                    <a:pt x="99060" y="161549"/>
                  </a:cubicBezTo>
                  <a:cubicBezTo>
                    <a:pt x="159700" y="168287"/>
                    <a:pt x="220980" y="166629"/>
                    <a:pt x="281940" y="169169"/>
                  </a:cubicBezTo>
                  <a:cubicBezTo>
                    <a:pt x="289560" y="171709"/>
                    <a:pt x="299120" y="171109"/>
                    <a:pt x="304800" y="176789"/>
                  </a:cubicBezTo>
                  <a:cubicBezTo>
                    <a:pt x="310480" y="182469"/>
                    <a:pt x="308828" y="192465"/>
                    <a:pt x="312420" y="199649"/>
                  </a:cubicBezTo>
                  <a:cubicBezTo>
                    <a:pt x="341963" y="258735"/>
                    <a:pt x="316127" y="187910"/>
                    <a:pt x="335280" y="245369"/>
                  </a:cubicBezTo>
                  <a:cubicBezTo>
                    <a:pt x="332740" y="273309"/>
                    <a:pt x="331628" y="301416"/>
                    <a:pt x="327660" y="329189"/>
                  </a:cubicBezTo>
                  <a:cubicBezTo>
                    <a:pt x="326524" y="337140"/>
                    <a:pt x="325720" y="346369"/>
                    <a:pt x="320040" y="352049"/>
                  </a:cubicBezTo>
                  <a:cubicBezTo>
                    <a:pt x="295208" y="376881"/>
                    <a:pt x="261654" y="389506"/>
                    <a:pt x="228600" y="397769"/>
                  </a:cubicBezTo>
                  <a:cubicBezTo>
                    <a:pt x="208280" y="402849"/>
                    <a:pt x="187511" y="406385"/>
                    <a:pt x="167640" y="413009"/>
                  </a:cubicBezTo>
                  <a:lnTo>
                    <a:pt x="144780" y="420629"/>
                  </a:lnTo>
                  <a:cubicBezTo>
                    <a:pt x="105008" y="447144"/>
                    <a:pt x="137798" y="429801"/>
                    <a:pt x="76200" y="443489"/>
                  </a:cubicBezTo>
                  <a:cubicBezTo>
                    <a:pt x="37119" y="452174"/>
                    <a:pt x="69328" y="452091"/>
                    <a:pt x="22860" y="458729"/>
                  </a:cubicBezTo>
                  <a:cubicBezTo>
                    <a:pt x="15317" y="459807"/>
                    <a:pt x="7620" y="458729"/>
                    <a:pt x="0" y="458729"/>
                  </a:cubicBezTo>
                </a:path>
              </a:pathLst>
            </a:cu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rtlCol="0" anchor="ctr"/>
            <a:lstStyle/>
            <a:p>
              <a:pPr algn="just"/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5436096" y="1469569"/>
            <a:ext cx="3312368" cy="286232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Nuclear</a:t>
            </a:r>
            <a:r>
              <a:rPr lang="de-DE" dirty="0" smtClean="0"/>
              <a:t> </a:t>
            </a:r>
            <a:r>
              <a:rPr lang="de-DE" dirty="0" err="1" smtClean="0"/>
              <a:t>genome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Paternal</a:t>
            </a:r>
            <a:r>
              <a:rPr lang="de-DE" dirty="0" smtClean="0"/>
              <a:t>/</a:t>
            </a:r>
            <a:r>
              <a:rPr lang="de-DE" dirty="0" err="1" smtClean="0"/>
              <a:t>maternal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Diploid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smtClean="0"/>
              <a:t>1 diploid individual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either</a:t>
            </a:r>
            <a:r>
              <a:rPr lang="de-DE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Homozygous</a:t>
            </a:r>
            <a:r>
              <a:rPr lang="de-DE" dirty="0" smtClean="0"/>
              <a:t> = </a:t>
            </a:r>
            <a:r>
              <a:rPr lang="de-DE" dirty="0" err="1" smtClean="0"/>
              <a:t>carries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ONE allele </a:t>
            </a:r>
          </a:p>
          <a:p>
            <a:pPr algn="ctr"/>
            <a:r>
              <a:rPr lang="de-DE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Heterozygous</a:t>
            </a:r>
            <a:r>
              <a:rPr lang="de-DE" dirty="0" smtClean="0"/>
              <a:t> = </a:t>
            </a:r>
            <a:r>
              <a:rPr lang="de-DE" dirty="0" err="1" smtClean="0"/>
              <a:t>carries</a:t>
            </a:r>
            <a:r>
              <a:rPr lang="de-DE" dirty="0" smtClean="0"/>
              <a:t> TWO alleles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8220" y="2076981"/>
            <a:ext cx="324036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Mitochondrial</a:t>
            </a:r>
            <a:r>
              <a:rPr lang="de-DE" dirty="0" smtClean="0"/>
              <a:t> </a:t>
            </a:r>
            <a:r>
              <a:rPr lang="de-DE" dirty="0" err="1" smtClean="0"/>
              <a:t>genome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Maternal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Haploid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r>
              <a:rPr lang="de-DE" b="1" dirty="0" smtClean="0"/>
              <a:t>1 diploid individual </a:t>
            </a:r>
            <a:r>
              <a:rPr lang="de-DE" b="1" dirty="0" err="1" smtClean="0"/>
              <a:t>has</a:t>
            </a:r>
            <a:endParaRPr lang="de-DE" b="1" dirty="0" smtClean="0"/>
          </a:p>
          <a:p>
            <a:r>
              <a:rPr lang="de-DE" b="1" dirty="0" err="1" smtClean="0"/>
              <a:t>only</a:t>
            </a:r>
            <a:r>
              <a:rPr lang="de-DE" b="1" dirty="0" smtClean="0"/>
              <a:t> ONE allele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702528" y="5229200"/>
            <a:ext cx="80648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If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I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extract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the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DNA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from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30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individuals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,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how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many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alleles will I </a:t>
            </a:r>
            <a:r>
              <a:rPr lang="de-D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observe</a:t>
            </a:r>
            <a:r>
              <a:rPr lang="de-D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rPr>
              <a:t> in total?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TheSans UHH" panose="020B0502050302020203" pitchFamily="34" charset="0"/>
              <a:cs typeface="TheSans UHH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21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smtClean="0">
                <a:latin typeface="TheSans UHH" panose="020B0502050302020203" pitchFamily="34" charset="0"/>
              </a:rPr>
              <a:t>Next gen </a:t>
            </a:r>
            <a:r>
              <a:rPr lang="de-DE" sz="2600" dirty="0" err="1" smtClean="0">
                <a:latin typeface="TheSans UHH" panose="020B0502050302020203" pitchFamily="34" charset="0"/>
              </a:rPr>
              <a:t>sequencing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1520" y="1988840"/>
            <a:ext cx="820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TheSans UHH" panose="020B0502050302020203" pitchFamily="34" charset="0"/>
              </a:rPr>
              <a:t>High </a:t>
            </a:r>
            <a:r>
              <a:rPr lang="de-DE" b="1" dirty="0" err="1" smtClean="0">
                <a:latin typeface="TheSans UHH" panose="020B0502050302020203" pitchFamily="34" charset="0"/>
              </a:rPr>
              <a:t>Throughput</a:t>
            </a:r>
            <a:r>
              <a:rPr lang="de-DE" b="1" dirty="0" smtClean="0">
                <a:latin typeface="TheSans UHH" panose="020B0502050302020203" pitchFamily="34" charset="0"/>
              </a:rPr>
              <a:t> </a:t>
            </a:r>
            <a:r>
              <a:rPr lang="de-DE" b="1" dirty="0" err="1" smtClean="0">
                <a:latin typeface="TheSans UHH" panose="020B0502050302020203" pitchFamily="34" charset="0"/>
              </a:rPr>
              <a:t>Sequencing</a:t>
            </a:r>
            <a:r>
              <a:rPr lang="de-DE" b="1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produces</a:t>
            </a:r>
            <a:r>
              <a:rPr lang="de-DE" dirty="0" smtClean="0">
                <a:latin typeface="TheSans UHH" panose="020B0502050302020203" pitchFamily="34" charset="0"/>
              </a:rPr>
              <a:t> large </a:t>
            </a:r>
            <a:r>
              <a:rPr lang="de-DE" dirty="0" err="1" smtClean="0">
                <a:latin typeface="TheSans UHH" panose="020B0502050302020203" pitchFamily="34" charset="0"/>
              </a:rPr>
              <a:t>datasets</a:t>
            </a:r>
            <a:r>
              <a:rPr lang="de-DE" dirty="0" smtClean="0">
                <a:latin typeface="TheSans UHH" panose="020B0502050302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heSans UHH" panose="020B0502050302020203" pitchFamily="34" charset="0"/>
              </a:rPr>
              <a:t>Every </a:t>
            </a:r>
            <a:r>
              <a:rPr lang="de-DE" dirty="0" err="1" smtClean="0">
                <a:latin typeface="TheSans UHH" panose="020B0502050302020203" pitchFamily="34" charset="0"/>
              </a:rPr>
              <a:t>piece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DNA </a:t>
            </a:r>
            <a:r>
              <a:rPr lang="de-DE" dirty="0" err="1" smtClean="0">
                <a:latin typeface="TheSans UHH" panose="020B0502050302020203" pitchFamily="34" charset="0"/>
              </a:rPr>
              <a:t>is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sequenced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several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times</a:t>
            </a:r>
            <a:r>
              <a:rPr lang="de-DE" dirty="0" smtClean="0">
                <a:latin typeface="TheSans UHH" panose="020B0502050302020203" pitchFamily="34" charset="0"/>
              </a:rPr>
              <a:t>, </a:t>
            </a:r>
            <a:r>
              <a:rPr lang="de-DE" dirty="0" err="1" smtClean="0">
                <a:latin typeface="TheSans UHH" panose="020B0502050302020203" pitchFamily="34" charset="0"/>
              </a:rPr>
              <a:t>depending</a:t>
            </a:r>
            <a:r>
              <a:rPr lang="de-DE" dirty="0" smtClean="0">
                <a:latin typeface="TheSans UHH" panose="020B0502050302020203" pitchFamily="34" charset="0"/>
              </a:rPr>
              <a:t> on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size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region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interest</a:t>
            </a:r>
            <a:r>
              <a:rPr lang="de-DE" dirty="0" smtClean="0">
                <a:latin typeface="TheSans UHH" panose="020B0502050302020203" pitchFamily="34" charset="0"/>
              </a:rPr>
              <a:t> (</a:t>
            </a:r>
            <a:r>
              <a:rPr lang="de-DE" dirty="0" err="1" smtClean="0">
                <a:latin typeface="TheSans UHH" panose="020B0502050302020203" pitchFamily="34" charset="0"/>
              </a:rPr>
              <a:t>it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can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be</a:t>
            </a:r>
            <a:r>
              <a:rPr lang="de-DE" dirty="0" smtClean="0">
                <a:latin typeface="TheSans UHH" panose="020B0502050302020203" pitchFamily="34" charset="0"/>
              </a:rPr>
              <a:t> a 400bp DNA </a:t>
            </a:r>
            <a:r>
              <a:rPr lang="de-DE" dirty="0" err="1" smtClean="0">
                <a:latin typeface="TheSans UHH" panose="020B0502050302020203" pitchFamily="34" charset="0"/>
              </a:rPr>
              <a:t>region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or</a:t>
            </a:r>
            <a:r>
              <a:rPr lang="de-DE" dirty="0" smtClean="0">
                <a:latin typeface="TheSans UHH" panose="020B0502050302020203" pitchFamily="34" charset="0"/>
              </a:rPr>
              <a:t> a </a:t>
            </a:r>
            <a:r>
              <a:rPr lang="de-DE" dirty="0" err="1" smtClean="0">
                <a:latin typeface="TheSans UHH" panose="020B0502050302020203" pitchFamily="34" charset="0"/>
              </a:rPr>
              <a:t>whole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genome</a:t>
            </a:r>
            <a:r>
              <a:rPr lang="de-DE" dirty="0" smtClean="0">
                <a:latin typeface="TheSans UHH" panose="020B0502050302020203" pitchFamily="34" charset="0"/>
              </a:rPr>
              <a:t>). </a:t>
            </a:r>
            <a:r>
              <a:rPr lang="de-DE" dirty="0" err="1" smtClean="0">
                <a:latin typeface="TheSans UHH" panose="020B0502050302020203" pitchFamily="34" charset="0"/>
              </a:rPr>
              <a:t>Mileage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or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rather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b="1" dirty="0" err="1" smtClean="0">
                <a:latin typeface="TheSans UHH" panose="020B0502050302020203" pitchFamily="34" charset="0"/>
              </a:rPr>
              <a:t>coverage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varies</a:t>
            </a:r>
            <a:r>
              <a:rPr lang="de-DE" dirty="0" smtClean="0">
                <a:latin typeface="TheSans UHH" panose="020B0502050302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heSans UHH" panose="020B0502050302020203" pitchFamily="34" charset="0"/>
              </a:rPr>
              <a:t>In </a:t>
            </a:r>
            <a:r>
              <a:rPr lang="de-DE" dirty="0" err="1" smtClean="0">
                <a:latin typeface="TheSans UHH" panose="020B0502050302020203" pitchFamily="34" charset="0"/>
              </a:rPr>
              <a:t>our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case</a:t>
            </a:r>
            <a:r>
              <a:rPr lang="de-DE" dirty="0" smtClean="0">
                <a:latin typeface="TheSans UHH" panose="020B0502050302020203" pitchFamily="34" charset="0"/>
              </a:rPr>
              <a:t>, </a:t>
            </a:r>
            <a:r>
              <a:rPr lang="de-DE" dirty="0" err="1" smtClean="0">
                <a:latin typeface="TheSans UHH" panose="020B0502050302020203" pitchFamily="34" charset="0"/>
              </a:rPr>
              <a:t>we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obtained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several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thousands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sequences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called</a:t>
            </a:r>
            <a:r>
              <a:rPr lang="de-DE" dirty="0" smtClean="0">
                <a:latin typeface="TheSans UHH" panose="020B0502050302020203" pitchFamily="34" charset="0"/>
              </a:rPr>
              <a:t> „</a:t>
            </a:r>
            <a:r>
              <a:rPr lang="de-DE" b="1" dirty="0" err="1" smtClean="0">
                <a:latin typeface="TheSans UHH" panose="020B0502050302020203" pitchFamily="34" charset="0"/>
              </a:rPr>
              <a:t>reads</a:t>
            </a:r>
            <a:r>
              <a:rPr lang="de-DE" dirty="0" smtClean="0">
                <a:latin typeface="TheSans UHH" panose="020B0502050302020203" pitchFamily="34" charset="0"/>
              </a:rPr>
              <a:t>“ </a:t>
            </a:r>
            <a:r>
              <a:rPr lang="de-DE" dirty="0" err="1" smtClean="0">
                <a:latin typeface="TheSans UHH" panose="020B0502050302020203" pitchFamily="34" charset="0"/>
              </a:rPr>
              <a:t>for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each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region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interest</a:t>
            </a:r>
            <a:r>
              <a:rPr lang="de-DE" dirty="0" smtClean="0">
                <a:latin typeface="TheSans UHH" panose="020B0502050302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TheSans UHH" panose="020B0502050302020203" pitchFamily="34" charset="0"/>
              </a:rPr>
              <a:t>If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sample </a:t>
            </a:r>
            <a:r>
              <a:rPr lang="de-DE" dirty="0" err="1" smtClean="0">
                <a:latin typeface="TheSans UHH" panose="020B0502050302020203" pitchFamily="34" charset="0"/>
              </a:rPr>
              <a:t>contained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more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than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one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b="1" dirty="0" smtClean="0">
                <a:latin typeface="TheSans UHH" panose="020B0502050302020203" pitchFamily="34" charset="0"/>
              </a:rPr>
              <a:t>allele</a:t>
            </a:r>
            <a:r>
              <a:rPr lang="de-DE" dirty="0" smtClean="0">
                <a:latin typeface="TheSans UHH" panose="020B0502050302020203" pitchFamily="34" charset="0"/>
              </a:rPr>
              <a:t>, </a:t>
            </a:r>
            <a:r>
              <a:rPr lang="de-DE" dirty="0" err="1" smtClean="0">
                <a:latin typeface="TheSans UHH" panose="020B0502050302020203" pitchFamily="34" charset="0"/>
              </a:rPr>
              <a:t>it</a:t>
            </a:r>
            <a:r>
              <a:rPr lang="de-DE" dirty="0" smtClean="0">
                <a:latin typeface="TheSans UHH" panose="020B0502050302020203" pitchFamily="34" charset="0"/>
              </a:rPr>
              <a:t> will </a:t>
            </a:r>
            <a:r>
              <a:rPr lang="de-DE" dirty="0" err="1" smtClean="0">
                <a:latin typeface="TheSans UHH" panose="020B0502050302020203" pitchFamily="34" charset="0"/>
              </a:rPr>
              <a:t>be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visible</a:t>
            </a:r>
            <a:r>
              <a:rPr lang="de-DE" dirty="0" smtClean="0">
                <a:latin typeface="TheSans UHH" panose="020B0502050302020203" pitchFamily="34" charset="0"/>
              </a:rPr>
              <a:t> in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data</a:t>
            </a:r>
            <a:endParaRPr lang="de-DE" dirty="0" smtClean="0">
              <a:latin typeface="TheSans UHH" panose="020B05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TheSans UHH" panose="020B0502050302020203" pitchFamily="34" charset="0"/>
              </a:rPr>
              <a:t>We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can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use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b="1" dirty="0" err="1" smtClean="0">
                <a:latin typeface="TheSans UHH" panose="020B0502050302020203" pitchFamily="34" charset="0"/>
              </a:rPr>
              <a:t>frequencies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of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reads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to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estimate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dirty="0" err="1" smtClean="0">
                <a:latin typeface="TheSans UHH" panose="020B0502050302020203" pitchFamily="34" charset="0"/>
              </a:rPr>
              <a:t>the</a:t>
            </a:r>
            <a:r>
              <a:rPr lang="de-DE" dirty="0" smtClean="0">
                <a:latin typeface="TheSans UHH" panose="020B0502050302020203" pitchFamily="34" charset="0"/>
              </a:rPr>
              <a:t> </a:t>
            </a:r>
            <a:r>
              <a:rPr lang="de-DE" b="1" dirty="0" err="1" smtClean="0">
                <a:latin typeface="TheSans UHH" panose="020B0502050302020203" pitchFamily="34" charset="0"/>
              </a:rPr>
              <a:t>allelic</a:t>
            </a:r>
            <a:r>
              <a:rPr lang="de-DE" b="1" dirty="0" smtClean="0">
                <a:latin typeface="TheSans UHH" panose="020B0502050302020203" pitchFamily="34" charset="0"/>
              </a:rPr>
              <a:t> </a:t>
            </a:r>
            <a:r>
              <a:rPr lang="de-DE" b="1" dirty="0" err="1" smtClean="0">
                <a:latin typeface="TheSans UHH" panose="020B0502050302020203" pitchFamily="34" charset="0"/>
              </a:rPr>
              <a:t>frequencies</a:t>
            </a:r>
            <a:endParaRPr lang="en-GB" b="1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179512" y="2348880"/>
            <a:ext cx="8208912" cy="1368152"/>
          </a:xfrm>
          <a:prstGeom prst="rect">
            <a:avLst/>
          </a:prstGeom>
          <a:solidFill>
            <a:srgbClr val="0070C0">
              <a:alpha val="18824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1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899592" y="2204864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auto">
          <a:xfrm>
            <a:off x="1901608" y="2091328"/>
            <a:ext cx="5760640" cy="216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4" name="Rechteck 293"/>
          <p:cNvSpPr/>
          <p:nvPr/>
        </p:nvSpPr>
        <p:spPr bwMode="auto">
          <a:xfrm>
            <a:off x="1901608" y="2497825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5" name="Rechteck 294"/>
          <p:cNvSpPr/>
          <p:nvPr/>
        </p:nvSpPr>
        <p:spPr bwMode="auto">
          <a:xfrm>
            <a:off x="1917216" y="3861048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6" name="Rechteck 295"/>
          <p:cNvSpPr/>
          <p:nvPr/>
        </p:nvSpPr>
        <p:spPr bwMode="auto">
          <a:xfrm>
            <a:off x="1901608" y="2816338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7" name="Rechteck 296"/>
          <p:cNvSpPr/>
          <p:nvPr/>
        </p:nvSpPr>
        <p:spPr bwMode="auto">
          <a:xfrm>
            <a:off x="1901608" y="3110486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8" name="Rechteck 297"/>
          <p:cNvSpPr/>
          <p:nvPr/>
        </p:nvSpPr>
        <p:spPr bwMode="auto">
          <a:xfrm>
            <a:off x="1901608" y="3428999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1" name="Rechteck 300"/>
          <p:cNvSpPr/>
          <p:nvPr/>
        </p:nvSpPr>
        <p:spPr bwMode="auto">
          <a:xfrm>
            <a:off x="1917216" y="4149080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2" name="Rechteck 301"/>
          <p:cNvSpPr/>
          <p:nvPr/>
        </p:nvSpPr>
        <p:spPr bwMode="auto">
          <a:xfrm>
            <a:off x="1917216" y="4437112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3" name="Rechteck 302"/>
          <p:cNvSpPr/>
          <p:nvPr/>
        </p:nvSpPr>
        <p:spPr bwMode="auto">
          <a:xfrm>
            <a:off x="1917216" y="4725144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9512" y="3790527"/>
            <a:ext cx="8208912" cy="1368152"/>
          </a:xfrm>
          <a:prstGeom prst="rect">
            <a:avLst/>
          </a:prstGeom>
          <a:solidFill>
            <a:schemeClr val="accent1">
              <a:lumMod val="50000"/>
              <a:alpha val="18824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2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572" y="198884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R</a:t>
            </a:r>
            <a:r>
              <a:rPr lang="de-DE" sz="1400" dirty="0" smtClean="0">
                <a:latin typeface="TheSans UHH" panose="020B0502050302020203" pitchFamily="34" charset="0"/>
              </a:rPr>
              <a:t>eference</a:t>
            </a:r>
            <a:endParaRPr lang="en-GB" sz="1400" dirty="0">
              <a:latin typeface="TheSans UHH" panose="020B0502050302020203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453288" y="1685568"/>
            <a:ext cx="0" cy="39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946788" y="1688996"/>
            <a:ext cx="0" cy="39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859336" y="127016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Diag</a:t>
            </a:r>
            <a:r>
              <a:rPr lang="de-DE" dirty="0" smtClean="0"/>
              <a:t>. </a:t>
            </a:r>
            <a:r>
              <a:rPr lang="de-DE" dirty="0" err="1" smtClean="0"/>
              <a:t>Sp</a:t>
            </a:r>
            <a:r>
              <a:rPr lang="de-DE" dirty="0" smtClean="0"/>
              <a:t>. A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3419872" y="125464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Diag</a:t>
            </a:r>
            <a:r>
              <a:rPr lang="de-DE" dirty="0" smtClean="0"/>
              <a:t>. </a:t>
            </a:r>
            <a:r>
              <a:rPr lang="de-DE" dirty="0" err="1" smtClean="0"/>
              <a:t>Sp</a:t>
            </a:r>
            <a:r>
              <a:rPr lang="de-DE" dirty="0" smtClean="0"/>
              <a:t>. B</a:t>
            </a:r>
            <a:endParaRPr lang="en-GB" dirty="0"/>
          </a:p>
        </p:txBody>
      </p:sp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179512" y="2348880"/>
            <a:ext cx="8208912" cy="1368152"/>
          </a:xfrm>
          <a:prstGeom prst="rect">
            <a:avLst/>
          </a:prstGeom>
          <a:solidFill>
            <a:srgbClr val="0070C0">
              <a:alpha val="18824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1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cxnSp>
        <p:nvCxnSpPr>
          <p:cNvPr id="4" name="Gerader Verbinder 3"/>
          <p:cNvCxnSpPr/>
          <p:nvPr/>
        </p:nvCxnSpPr>
        <p:spPr>
          <a:xfrm>
            <a:off x="899592" y="2204864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auto">
          <a:xfrm>
            <a:off x="1901608" y="2091328"/>
            <a:ext cx="5760640" cy="2160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4" name="Rechteck 293"/>
          <p:cNvSpPr/>
          <p:nvPr/>
        </p:nvSpPr>
        <p:spPr bwMode="auto">
          <a:xfrm>
            <a:off x="1901608" y="2497825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5" name="Rechteck 294"/>
          <p:cNvSpPr/>
          <p:nvPr/>
        </p:nvSpPr>
        <p:spPr bwMode="auto">
          <a:xfrm>
            <a:off x="1917216" y="3861048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6" name="Rechteck 295"/>
          <p:cNvSpPr/>
          <p:nvPr/>
        </p:nvSpPr>
        <p:spPr bwMode="auto">
          <a:xfrm>
            <a:off x="1901608" y="2816338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7" name="Rechteck 296"/>
          <p:cNvSpPr/>
          <p:nvPr/>
        </p:nvSpPr>
        <p:spPr bwMode="auto">
          <a:xfrm>
            <a:off x="1901608" y="3110486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98" name="Rechteck 297"/>
          <p:cNvSpPr/>
          <p:nvPr/>
        </p:nvSpPr>
        <p:spPr bwMode="auto">
          <a:xfrm>
            <a:off x="1901608" y="3428999"/>
            <a:ext cx="5760640" cy="2160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1" name="Rechteck 300"/>
          <p:cNvSpPr/>
          <p:nvPr/>
        </p:nvSpPr>
        <p:spPr bwMode="auto">
          <a:xfrm>
            <a:off x="1917216" y="4149080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</a:t>
            </a:r>
            <a:r>
              <a:rPr lang="de-DE" dirty="0" smtClean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T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CTCTCGGGATTACGATTTGGTATATAGGGTCTCTCTA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2" name="Rechteck 301"/>
          <p:cNvSpPr/>
          <p:nvPr/>
        </p:nvSpPr>
        <p:spPr bwMode="auto">
          <a:xfrm>
            <a:off x="1917216" y="4437112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303" name="Rechteck 302"/>
          <p:cNvSpPr/>
          <p:nvPr/>
        </p:nvSpPr>
        <p:spPr bwMode="auto">
          <a:xfrm>
            <a:off x="1917216" y="4725144"/>
            <a:ext cx="5760640" cy="21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ACTGCTCTCGGGAT</a:t>
            </a:r>
            <a:r>
              <a:rPr lang="de-DE" dirty="0">
                <a:solidFill>
                  <a:srgbClr val="FFC000"/>
                </a:solidFill>
                <a:latin typeface="TheSans UHH" panose="020B0502050302020203" pitchFamily="34" charset="0"/>
                <a:cs typeface="TheSans UHH Regular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TheSans UHH" panose="020B0502050302020203" pitchFamily="34" charset="0"/>
                <a:cs typeface="TheSans UHH Regular"/>
              </a:rPr>
              <a:t>ACGATTTGGTATATAGGGTCTCTCTA</a:t>
            </a:r>
            <a:endParaRPr lang="en-GB" dirty="0" smtClean="0">
              <a:solidFill>
                <a:schemeClr val="bg1"/>
              </a:solidFill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9512" y="3790527"/>
            <a:ext cx="8208912" cy="1368152"/>
          </a:xfrm>
          <a:prstGeom prst="rect">
            <a:avLst/>
          </a:prstGeom>
          <a:solidFill>
            <a:schemeClr val="accent1">
              <a:lumMod val="50000"/>
              <a:alpha val="18824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2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572" y="198884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TheSans UHH" panose="020B0502050302020203" pitchFamily="34" charset="0"/>
              </a:rPr>
              <a:t>R</a:t>
            </a:r>
            <a:r>
              <a:rPr lang="de-DE" sz="1400" dirty="0" smtClean="0">
                <a:latin typeface="TheSans UHH" panose="020B0502050302020203" pitchFamily="34" charset="0"/>
              </a:rPr>
              <a:t>eference</a:t>
            </a:r>
            <a:endParaRPr lang="en-GB" sz="1400" dirty="0">
              <a:latin typeface="TheSans UHH" panose="020B0502050302020203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453288" y="1685568"/>
            <a:ext cx="0" cy="39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946788" y="1688996"/>
            <a:ext cx="0" cy="3905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859336" y="127016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Diag</a:t>
            </a:r>
            <a:r>
              <a:rPr lang="de-DE" dirty="0" smtClean="0"/>
              <a:t>. </a:t>
            </a:r>
            <a:r>
              <a:rPr lang="de-DE" dirty="0" err="1" smtClean="0"/>
              <a:t>Sp</a:t>
            </a:r>
            <a:r>
              <a:rPr lang="de-DE" dirty="0" smtClean="0"/>
              <a:t>. A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3419872" y="125464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Diag</a:t>
            </a:r>
            <a:r>
              <a:rPr lang="de-DE" dirty="0" smtClean="0"/>
              <a:t>. </a:t>
            </a:r>
            <a:r>
              <a:rPr lang="de-DE" dirty="0" err="1" smtClean="0"/>
              <a:t>Sp</a:t>
            </a:r>
            <a:r>
              <a:rPr lang="de-DE" dirty="0" smtClean="0"/>
              <a:t>. B</a:t>
            </a:r>
            <a:endParaRPr lang="en-GB" dirty="0"/>
          </a:p>
        </p:txBody>
      </p:sp>
      <p:sp>
        <p:nvSpPr>
          <p:cNvPr id="22" name="Rechteck 21"/>
          <p:cNvSpPr/>
          <p:nvPr/>
        </p:nvSpPr>
        <p:spPr bwMode="auto">
          <a:xfrm>
            <a:off x="1595716" y="5234466"/>
            <a:ext cx="1584176" cy="1368152"/>
          </a:xfrm>
          <a:prstGeom prst="rect">
            <a:avLst/>
          </a:prstGeom>
          <a:solidFill>
            <a:srgbClr val="0070C0">
              <a:alpha val="18824"/>
            </a:srgb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1:</a:t>
            </a:r>
          </a:p>
          <a:p>
            <a:pPr algn="ctr" eaLnBrk="1" hangingPunct="1"/>
            <a:r>
              <a:rPr lang="de-DE" sz="1400" dirty="0" err="1" smtClean="0">
                <a:latin typeface="TheSans UHH" panose="020B0502050302020203" pitchFamily="34" charset="0"/>
                <a:cs typeface="TheSans UHH Regular"/>
              </a:rPr>
              <a:t>species</a:t>
            </a:r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 B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707904" y="5223831"/>
            <a:ext cx="1728192" cy="1368152"/>
          </a:xfrm>
          <a:prstGeom prst="rect">
            <a:avLst/>
          </a:prstGeom>
          <a:solidFill>
            <a:schemeClr val="accent1">
              <a:lumMod val="50000"/>
              <a:alpha val="18824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Pool 2: </a:t>
            </a:r>
          </a:p>
          <a:p>
            <a:pPr algn="ctr" eaLnBrk="1" hangingPunct="1"/>
            <a:r>
              <a:rPr lang="de-DE" sz="1400" dirty="0" err="1">
                <a:latin typeface="TheSans UHH" panose="020B0502050302020203" pitchFamily="34" charset="0"/>
                <a:cs typeface="TheSans UHH Regular"/>
              </a:rPr>
              <a:t>s</a:t>
            </a:r>
            <a:r>
              <a:rPr lang="de-DE" sz="1400" dirty="0" err="1" smtClean="0">
                <a:latin typeface="TheSans UHH" panose="020B0502050302020203" pitchFamily="34" charset="0"/>
                <a:cs typeface="TheSans UHH Regular"/>
              </a:rPr>
              <a:t>pecies</a:t>
            </a:r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 A </a:t>
            </a:r>
          </a:p>
          <a:p>
            <a:pPr algn="ctr" eaLnBrk="1" hangingPunct="1"/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+ </a:t>
            </a:r>
          </a:p>
          <a:p>
            <a:pPr algn="ctr" eaLnBrk="1" hangingPunct="1"/>
            <a:r>
              <a:rPr lang="de-DE" sz="1400" dirty="0" err="1" smtClean="0">
                <a:latin typeface="TheSans UHH" panose="020B0502050302020203" pitchFamily="34" charset="0"/>
                <a:cs typeface="TheSans UHH Regular"/>
              </a:rPr>
              <a:t>species</a:t>
            </a:r>
            <a:r>
              <a:rPr lang="de-DE" sz="1400" dirty="0" smtClean="0">
                <a:latin typeface="TheSans UHH" panose="020B0502050302020203" pitchFamily="34" charset="0"/>
                <a:cs typeface="TheSans UHH Regular"/>
              </a:rPr>
              <a:t> B</a:t>
            </a:r>
            <a:endParaRPr lang="en-GB" sz="1400" dirty="0" smtClean="0">
              <a:latin typeface="TheSans UHH" panose="020B0502050302020203" pitchFamily="34" charset="0"/>
              <a:cs typeface="TheSans UHH Regular"/>
            </a:endParaRPr>
          </a:p>
        </p:txBody>
      </p:sp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pic>
        <p:nvPicPr>
          <p:cNvPr id="2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602829">
            <a:off x="2734242" y="943013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1657314" y="16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879687" y="3140225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331218">
            <a:off x="2130043" y="326841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852820">
            <a:off x="558205" y="44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436189">
            <a:off x="1554297" y="459869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8779">
            <a:off x="3044363" y="2245414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9997171" flipH="1">
            <a:off x="254509" y="217108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flipH="1">
            <a:off x="944576" y="107966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078525" flipH="1">
            <a:off x="3138744" y="422000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576542" flipH="1">
            <a:off x="3338442" y="2762358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77" y="389928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4" y="45261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50" y="5536898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58" y="57084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02" y="4265723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9" y="3384171"/>
            <a:ext cx="278194" cy="274502"/>
          </a:xfrm>
          <a:prstGeom prst="rect">
            <a:avLst/>
          </a:prstGeom>
          <a:noFill/>
          <a:extLst/>
        </p:spPr>
      </p:pic>
      <p:pic>
        <p:nvPicPr>
          <p:cNvPr id="47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89" y="2270757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5" y="567414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35" y="2872291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460969" y="173723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0" name="Abgerundetes Rechteck 4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1" name="Abgerundetes Rechteck 5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335894" y="173723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7" name="Abgerundetes Rechteck 5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3629873" y="336868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0" name="Abgerundetes Rechteck 5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3504798" y="336868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3" name="Abgerundetes Rechteck 62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2959427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Abgerundetes Rechteck 6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7" name="Abgerundetes Rechteck 6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2834352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Abgerundetes Rechteck 6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607253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2" name="Abgerundetes Rechteck 7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3482178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5" name="Abgerundetes Rechteck 7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360414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8" name="Abgerundetes Rechteck 7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9" name="Abgerundetes Rechteck 7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235339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1" name="Abgerundetes Rechteck 8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1673124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4" name="Abgerundetes Rechteck 8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5" name="Abgerundetes Rechteck 8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1548049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7" name="Abgerundetes Rechteck 8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2457182" y="2355059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6" name="Abgerundetes Rechteck 9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2332107" y="2355059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9" name="Abgerundetes Rechteck 9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0" name="Abgerundetes Rechteck 9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1" name="Gruppieren 100"/>
          <p:cNvGrpSpPr/>
          <p:nvPr/>
        </p:nvGrpSpPr>
        <p:grpSpPr>
          <a:xfrm>
            <a:off x="1256462" y="172752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2" name="Abgerundetes Rechteck 10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1131387" y="172752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5" name="Abgerundetes Rechteck 10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6" name="Abgerundetes Rechteck 10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8397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8" name="Abgerundetes Rechteck 10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9" name="Abgerundetes Rechteck 10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423322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1" name="Abgerundetes Rechteck 11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2" name="Abgerundetes Rechteck 11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1381769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Abgerundetes Rechteck 11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5" name="Abgerundetes Rechteck 11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6" name="Gruppieren 115"/>
          <p:cNvGrpSpPr/>
          <p:nvPr/>
        </p:nvGrpSpPr>
        <p:grpSpPr>
          <a:xfrm>
            <a:off x="1256694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7" name="Abgerundetes Rechteck 11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8" name="Abgerundetes Rechteck 11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220072" y="1727527"/>
            <a:ext cx="26420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REF allele: </a:t>
            </a:r>
            <a:r>
              <a:rPr lang="de-DE" dirty="0" err="1" smtClean="0"/>
              <a:t>yellow</a:t>
            </a:r>
            <a:endParaRPr lang="de-DE" dirty="0" smtClean="0"/>
          </a:p>
          <a:p>
            <a:r>
              <a:rPr lang="de-DE" dirty="0" smtClean="0"/>
              <a:t>ALT allele: pink</a:t>
            </a:r>
          </a:p>
          <a:p>
            <a:r>
              <a:rPr lang="de-DE" dirty="0" smtClean="0"/>
              <a:t>10 </a:t>
            </a:r>
            <a:r>
              <a:rPr lang="de-DE" dirty="0" err="1" smtClean="0"/>
              <a:t>individuals</a:t>
            </a:r>
            <a:endParaRPr lang="de-DE" dirty="0" smtClean="0"/>
          </a:p>
          <a:p>
            <a:endParaRPr lang="de-DE" b="1" dirty="0" smtClean="0"/>
          </a:p>
          <a:p>
            <a:r>
              <a:rPr lang="de-DE" b="1" dirty="0" err="1" smtClean="0"/>
              <a:t>nucDNA</a:t>
            </a:r>
            <a:endParaRPr lang="de-DE" b="1" dirty="0" smtClean="0"/>
          </a:p>
          <a:p>
            <a:r>
              <a:rPr lang="de-DE" dirty="0" smtClean="0"/>
              <a:t>20 alleles: 100% REF allele</a:t>
            </a:r>
          </a:p>
          <a:p>
            <a:endParaRPr lang="de-DE" dirty="0"/>
          </a:p>
          <a:p>
            <a:r>
              <a:rPr lang="de-DE" b="1" dirty="0" err="1" smtClean="0"/>
              <a:t>mtDNA</a:t>
            </a:r>
            <a:endParaRPr lang="de-DE" b="1" dirty="0" smtClean="0"/>
          </a:p>
          <a:p>
            <a:r>
              <a:rPr lang="de-DE" dirty="0" smtClean="0"/>
              <a:t>10 alleles: 100% REF allele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3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pic>
        <p:nvPicPr>
          <p:cNvPr id="2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602829">
            <a:off x="2734242" y="943013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1657314" y="16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879687" y="3140225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331218">
            <a:off x="2130043" y="326841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852820">
            <a:off x="558205" y="44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436189">
            <a:off x="1554297" y="459869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8779">
            <a:off x="3044363" y="2245414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9997171" flipH="1">
            <a:off x="254509" y="217108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flipH="1">
            <a:off x="944576" y="107966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078525" flipH="1">
            <a:off x="3138744" y="422000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576542" flipH="1">
            <a:off x="3338442" y="2762358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77" y="389928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4" y="45261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50" y="5536898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58" y="57084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02" y="4265723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9" y="3384171"/>
            <a:ext cx="278194" cy="274502"/>
          </a:xfrm>
          <a:prstGeom prst="rect">
            <a:avLst/>
          </a:prstGeom>
          <a:noFill/>
          <a:extLst/>
        </p:spPr>
      </p:pic>
      <p:pic>
        <p:nvPicPr>
          <p:cNvPr id="47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89" y="2270757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5" y="567414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35" y="2872291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460969" y="1737238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0" name="Abgerundetes Rechteck 4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1" name="Abgerundetes Rechteck 5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335894" y="1737238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Abgerundetes Rechteck 5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3629873" y="3368684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bgerundetes Rechteck 5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3504798" y="3368684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bgerundetes Rechteck 62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2959427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Abgerundetes Rechteck 6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7" name="Abgerundetes Rechteck 6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2834352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Abgerundetes Rechteck 6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607253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2" name="Abgerundetes Rechteck 7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3482178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5" name="Abgerundetes Rechteck 7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360414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8" name="Abgerundetes Rechteck 7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9" name="Abgerundetes Rechteck 7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235339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1" name="Abgerundetes Rechteck 8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1673124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4" name="Abgerundetes Rechteck 8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5" name="Abgerundetes Rechteck 8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1548049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7" name="Abgerundetes Rechteck 8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2457182" y="2355059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Abgerundetes Rechteck 9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2332107" y="2355059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Abgerundetes Rechteck 9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0" name="Abgerundetes Rechteck 9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1" name="Gruppieren 100"/>
          <p:cNvGrpSpPr/>
          <p:nvPr/>
        </p:nvGrpSpPr>
        <p:grpSpPr>
          <a:xfrm>
            <a:off x="1256462" y="1727527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2" name="Abgerundetes Rechteck 10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1131387" y="1727527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Abgerundetes Rechteck 10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6" name="Abgerundetes Rechteck 10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8397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8" name="Abgerundetes Rechteck 10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9" name="Abgerundetes Rechteck 10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423322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1" name="Abgerundetes Rechteck 11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2" name="Abgerundetes Rechteck 11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1381769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Abgerundetes Rechteck 11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5" name="Abgerundetes Rechteck 11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6" name="Gruppieren 115"/>
          <p:cNvGrpSpPr/>
          <p:nvPr/>
        </p:nvGrpSpPr>
        <p:grpSpPr>
          <a:xfrm>
            <a:off x="1256694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7" name="Abgerundetes Rechteck 11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8" name="Abgerundetes Rechteck 11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220072" y="1727527"/>
            <a:ext cx="2597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REF allele: </a:t>
            </a:r>
            <a:r>
              <a:rPr lang="de-DE" dirty="0" err="1"/>
              <a:t>yellow</a:t>
            </a:r>
            <a:endParaRPr lang="de-DE" dirty="0"/>
          </a:p>
          <a:p>
            <a:r>
              <a:rPr lang="de-DE" dirty="0"/>
              <a:t>ALT allele: pink</a:t>
            </a:r>
          </a:p>
          <a:p>
            <a:r>
              <a:rPr lang="de-DE" dirty="0" smtClean="0"/>
              <a:t>10 </a:t>
            </a:r>
            <a:r>
              <a:rPr lang="de-DE" dirty="0" err="1" smtClean="0"/>
              <a:t>individuals</a:t>
            </a:r>
            <a:endParaRPr lang="de-DE" dirty="0" smtClean="0"/>
          </a:p>
          <a:p>
            <a:endParaRPr lang="de-DE" b="1" dirty="0" smtClean="0"/>
          </a:p>
          <a:p>
            <a:r>
              <a:rPr lang="de-DE" b="1" dirty="0" err="1" smtClean="0"/>
              <a:t>nucDNA</a:t>
            </a:r>
            <a:endParaRPr lang="de-DE" b="1" dirty="0" smtClean="0"/>
          </a:p>
          <a:p>
            <a:r>
              <a:rPr lang="de-DE" dirty="0" smtClean="0"/>
              <a:t>20 alleles: 40% ALT alleles</a:t>
            </a:r>
          </a:p>
          <a:p>
            <a:endParaRPr lang="de-DE" dirty="0"/>
          </a:p>
          <a:p>
            <a:r>
              <a:rPr lang="de-DE" dirty="0" err="1" smtClean="0"/>
              <a:t>mtDNA</a:t>
            </a:r>
            <a:endParaRPr lang="de-DE" dirty="0" smtClean="0"/>
          </a:p>
          <a:p>
            <a:r>
              <a:rPr lang="de-DE" dirty="0" smtClean="0"/>
              <a:t>10 alleles: 40% </a:t>
            </a:r>
            <a:r>
              <a:rPr lang="de-DE" dirty="0"/>
              <a:t>ALT alleles</a:t>
            </a:r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0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3"/>
          <p:cNvSpPr txBox="1">
            <a:spLocks/>
          </p:cNvSpPr>
          <p:nvPr/>
        </p:nvSpPr>
        <p:spPr>
          <a:xfrm>
            <a:off x="323528" y="313779"/>
            <a:ext cx="8229600" cy="882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600" dirty="0" err="1" smtClean="0">
                <a:latin typeface="TheSans UHH" panose="020B0502050302020203" pitchFamily="34" charset="0"/>
              </a:rPr>
              <a:t>Poolseq</a:t>
            </a:r>
            <a:r>
              <a:rPr lang="de-DE" sz="2600" dirty="0" smtClean="0">
                <a:latin typeface="TheSans UHH" panose="020B0502050302020203" pitchFamily="34" charset="0"/>
              </a:rPr>
              <a:t> </a:t>
            </a:r>
            <a:r>
              <a:rPr lang="de-DE" sz="2600" dirty="0" err="1" smtClean="0">
                <a:latin typeface="TheSans UHH" panose="020B0502050302020203" pitchFamily="34" charset="0"/>
              </a:rPr>
              <a:t>approaches</a:t>
            </a:r>
            <a:r>
              <a:rPr lang="de-DE" sz="2600" dirty="0" smtClean="0">
                <a:latin typeface="TheSans UHH" panose="020B0502050302020203" pitchFamily="34" charset="0"/>
              </a:rPr>
              <a:t/>
            </a:r>
            <a:br>
              <a:rPr lang="de-DE" sz="2600" dirty="0" smtClean="0">
                <a:latin typeface="TheSans UHH" panose="020B0502050302020203" pitchFamily="34" charset="0"/>
              </a:rPr>
            </a:br>
            <a:endParaRPr lang="de-DE" sz="2800" dirty="0">
              <a:latin typeface="TheSans UHH" panose="020B0502050302020203" pitchFamily="34" charset="0"/>
              <a:cs typeface="Arial" pitchFamily="34" charset="0"/>
            </a:endParaRPr>
          </a:p>
          <a:p>
            <a:pPr algn="r"/>
            <a:endParaRPr lang="en-GB" sz="2600" dirty="0">
              <a:latin typeface="TheSans UHH" panose="020B0502050302020203" pitchFamily="34" charset="0"/>
            </a:endParaRPr>
          </a:p>
        </p:txBody>
      </p:sp>
      <p:pic>
        <p:nvPicPr>
          <p:cNvPr id="2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602829">
            <a:off x="2734242" y="943013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1657314" y="16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>
            <a:off x="879687" y="3140225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331218">
            <a:off x="2130043" y="326841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852820">
            <a:off x="558205" y="448176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436189">
            <a:off x="1554297" y="4598690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8779">
            <a:off x="3044363" y="2245414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19997171" flipH="1">
            <a:off x="254509" y="2171089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flipH="1">
            <a:off x="944576" y="107966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20078525" flipH="1">
            <a:off x="3138744" y="4220001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fbnv336\Career\Application_Halle\Pictures\Fem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/>
          <a:stretch/>
        </p:blipFill>
        <p:spPr bwMode="auto">
          <a:xfrm rot="576542" flipH="1">
            <a:off x="3338442" y="2762358"/>
            <a:ext cx="1033593" cy="17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77" y="389928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4" y="45261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50" y="5536898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58" y="5708485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02" y="4265723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9" y="3384171"/>
            <a:ext cx="278194" cy="274502"/>
          </a:xfrm>
          <a:prstGeom prst="rect">
            <a:avLst/>
          </a:prstGeom>
          <a:noFill/>
          <a:extLst/>
        </p:spPr>
      </p:pic>
      <p:pic>
        <p:nvPicPr>
          <p:cNvPr id="47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89" y="2270757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5" y="5674149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ldergebnis für mitochondr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35" y="2872291"/>
            <a:ext cx="278194" cy="2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3460969" y="173723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0" name="Abgerundetes Rechteck 4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1" name="Abgerundetes Rechteck 5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335894" y="1737238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Abgerundetes Rechteck 5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3629873" y="336868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0" name="Abgerundetes Rechteck 59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3504798" y="3368684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bgerundetes Rechteck 62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2959427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Abgerundetes Rechteck 6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67" name="Abgerundetes Rechteck 6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2834352" y="397770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Abgerundetes Rechteck 6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607253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2" name="Abgerundetes Rechteck 7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3482178" y="5018008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5" name="Abgerundetes Rechteck 7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360414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8" name="Abgerundetes Rechteck 7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79" name="Abgerundetes Rechteck 7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235339" y="5307344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1" name="Abgerundetes Rechteck 8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1673124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4" name="Abgerundetes Rechteck 8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5" name="Abgerundetes Rechteck 8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1548049" y="381320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7" name="Abgerundetes Rechteck 8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2457182" y="2355059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6" name="Abgerundetes Rechteck 95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2332107" y="2355059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Abgerundetes Rechteck 98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0" name="Abgerundetes Rechteck 99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1" name="Gruppieren 100"/>
          <p:cNvGrpSpPr/>
          <p:nvPr/>
        </p:nvGrpSpPr>
        <p:grpSpPr>
          <a:xfrm>
            <a:off x="1256462" y="1727527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2" name="Abgerundetes Rechteck 101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1131387" y="1727527"/>
            <a:ext cx="72008" cy="504056"/>
            <a:chOff x="4788025" y="1484784"/>
            <a:chExt cx="72008" cy="5040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Abgerundetes Rechteck 104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6" name="Abgerundetes Rechteck 105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8397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8" name="Abgerundetes Rechteck 107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09" name="Abgerundetes Rechteck 108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423322" y="2894765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1" name="Abgerundetes Rechteck 110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2" name="Abgerundetes Rechteck 111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1381769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Abgerundetes Rechteck 113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5" name="Abgerundetes Rechteck 114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grpSp>
        <p:nvGrpSpPr>
          <p:cNvPr id="116" name="Gruppieren 115"/>
          <p:cNvGrpSpPr/>
          <p:nvPr/>
        </p:nvGrpSpPr>
        <p:grpSpPr>
          <a:xfrm>
            <a:off x="1256694" y="5122181"/>
            <a:ext cx="72008" cy="504056"/>
            <a:chOff x="4788025" y="1484784"/>
            <a:chExt cx="72008" cy="50405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7" name="Abgerundetes Rechteck 116"/>
            <p:cNvSpPr/>
            <p:nvPr/>
          </p:nvSpPr>
          <p:spPr bwMode="auto">
            <a:xfrm>
              <a:off x="4788025" y="1644320"/>
              <a:ext cx="72008" cy="344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  <p:sp>
          <p:nvSpPr>
            <p:cNvPr id="118" name="Abgerundetes Rechteck 117"/>
            <p:cNvSpPr/>
            <p:nvPr/>
          </p:nvSpPr>
          <p:spPr bwMode="auto">
            <a:xfrm>
              <a:off x="4788025" y="1484784"/>
              <a:ext cx="72008" cy="169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eaLnBrk="1" hangingPunct="1"/>
              <a:endPara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Sans UHH" panose="020B0502050302020203" pitchFamily="34" charset="0"/>
                <a:cs typeface="TheSans UHH Regular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5220072" y="1727527"/>
            <a:ext cx="2597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REF allele: </a:t>
            </a:r>
            <a:r>
              <a:rPr lang="de-DE" dirty="0" err="1"/>
              <a:t>yellow</a:t>
            </a:r>
            <a:endParaRPr lang="de-DE" dirty="0"/>
          </a:p>
          <a:p>
            <a:r>
              <a:rPr lang="de-DE" dirty="0"/>
              <a:t>ALT allele: pink</a:t>
            </a:r>
          </a:p>
          <a:p>
            <a:r>
              <a:rPr lang="de-DE" dirty="0" smtClean="0"/>
              <a:t>10 </a:t>
            </a:r>
            <a:r>
              <a:rPr lang="de-DE" dirty="0" err="1" smtClean="0"/>
              <a:t>individuals</a:t>
            </a:r>
            <a:endParaRPr lang="de-DE" dirty="0" smtClean="0"/>
          </a:p>
          <a:p>
            <a:endParaRPr lang="de-DE" b="1" dirty="0" smtClean="0"/>
          </a:p>
          <a:p>
            <a:r>
              <a:rPr lang="de-DE" b="1" dirty="0" err="1" smtClean="0"/>
              <a:t>nucDNA</a:t>
            </a:r>
            <a:endParaRPr lang="de-DE" b="1" dirty="0" smtClean="0"/>
          </a:p>
          <a:p>
            <a:r>
              <a:rPr lang="de-DE" dirty="0" smtClean="0"/>
              <a:t>20 alleles: 20% ALT alleles</a:t>
            </a:r>
          </a:p>
          <a:p>
            <a:endParaRPr lang="de-DE" dirty="0"/>
          </a:p>
          <a:p>
            <a:r>
              <a:rPr lang="de-DE" dirty="0" err="1" smtClean="0"/>
              <a:t>mtDNA</a:t>
            </a:r>
            <a:endParaRPr lang="de-DE" dirty="0" smtClean="0"/>
          </a:p>
          <a:p>
            <a:r>
              <a:rPr lang="de-DE" dirty="0" smtClean="0"/>
              <a:t>10 alleles: 40% </a:t>
            </a:r>
            <a:r>
              <a:rPr lang="de-DE" dirty="0"/>
              <a:t>ALT alleles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4696267" y="5453977"/>
            <a:ext cx="434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Mismatch</a:t>
            </a:r>
            <a:r>
              <a:rPr lang="de-DE" dirty="0"/>
              <a:t> </a:t>
            </a:r>
            <a:r>
              <a:rPr lang="de-DE" dirty="0" err="1"/>
              <a:t>mtDNA</a:t>
            </a:r>
            <a:r>
              <a:rPr lang="de-DE" dirty="0"/>
              <a:t>/</a:t>
            </a:r>
            <a:r>
              <a:rPr lang="de-DE" dirty="0" err="1"/>
              <a:t>nuc</a:t>
            </a:r>
            <a:r>
              <a:rPr lang="de-DE" dirty="0"/>
              <a:t> loci = </a:t>
            </a:r>
            <a:r>
              <a:rPr lang="de-DE" dirty="0" err="1"/>
              <a:t>hybrids</a:t>
            </a:r>
            <a:r>
              <a:rPr lang="de-DE" dirty="0"/>
              <a:t> in </a:t>
            </a:r>
            <a:r>
              <a:rPr lang="de-DE" dirty="0" err="1"/>
              <a:t>pool</a:t>
            </a:r>
            <a:r>
              <a:rPr lang="de-DE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C71585"/>
      </a:accent1>
      <a:accent2>
        <a:srgbClr val="458B00"/>
      </a:accent2>
      <a:accent3>
        <a:srgbClr val="DAA52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eaLnBrk="1" hangingPunct="1">
          <a:defRPr dirty="0" smtClean="0">
            <a:solidFill>
              <a:schemeClr val="tx1">
                <a:lumMod val="65000"/>
                <a:lumOff val="35000"/>
              </a:schemeClr>
            </a:solidFill>
            <a:latin typeface="TheSans UHH" panose="020B0502050302020203" pitchFamily="34" charset="0"/>
            <a:cs typeface="TheSans UHH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Bildschirmpräsentation (4:3)</PresentationFormat>
  <Paragraphs>152</Paragraphs>
  <Slides>16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TheSans UHH</vt:lpstr>
      <vt:lpstr>TheSans UHH Regular</vt:lpstr>
      <vt:lpstr>Larissa</vt:lpstr>
      <vt:lpstr>PowerPoint-Präsentation</vt:lpstr>
      <vt:lpstr>PowerPoint-Präsentation</vt:lpstr>
      <vt:lpstr>Genomes in diploid Daphnia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Poolseq approaches 1. Schleswig Holstein</vt:lpstr>
      <vt:lpstr>Poolseq approaches 1. Schleswig Holstein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Beeck</dc:creator>
  <cp:lastModifiedBy>Mathilde Cordellier</cp:lastModifiedBy>
  <cp:revision>305</cp:revision>
  <dcterms:created xsi:type="dcterms:W3CDTF">2015-10-28T14:00:02Z</dcterms:created>
  <dcterms:modified xsi:type="dcterms:W3CDTF">2019-07-25T21:10:21Z</dcterms:modified>
</cp:coreProperties>
</file>