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</p:sldMasterIdLst>
  <p:notesMasterIdLst>
    <p:notesMasterId r:id="rId28"/>
  </p:notesMasterIdLst>
  <p:sldIdLst>
    <p:sldId id="268" r:id="rId5"/>
    <p:sldId id="310" r:id="rId6"/>
    <p:sldId id="312" r:id="rId7"/>
    <p:sldId id="337" r:id="rId8"/>
    <p:sldId id="313" r:id="rId9"/>
    <p:sldId id="338" r:id="rId10"/>
    <p:sldId id="314" r:id="rId11"/>
    <p:sldId id="347" r:id="rId12"/>
    <p:sldId id="348" r:id="rId13"/>
    <p:sldId id="341" r:id="rId14"/>
    <p:sldId id="351" r:id="rId15"/>
    <p:sldId id="352" r:id="rId16"/>
    <p:sldId id="353" r:id="rId17"/>
    <p:sldId id="354" r:id="rId18"/>
    <p:sldId id="355" r:id="rId19"/>
    <p:sldId id="322" r:id="rId20"/>
    <p:sldId id="334" r:id="rId21"/>
    <p:sldId id="349" r:id="rId22"/>
    <p:sldId id="350" r:id="rId23"/>
    <p:sldId id="325" r:id="rId24"/>
    <p:sldId id="326" r:id="rId25"/>
    <p:sldId id="327" r:id="rId26"/>
    <p:sldId id="34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6615"/>
    <a:srgbClr val="EB8135"/>
    <a:srgbClr val="F15D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233" autoAdjust="0"/>
  </p:normalViewPr>
  <p:slideViewPr>
    <p:cSldViewPr snapToGrid="0">
      <p:cViewPr varScale="1">
        <p:scale>
          <a:sx n="134" d="100"/>
          <a:sy n="134" d="100"/>
        </p:scale>
        <p:origin x="3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E72422-62B8-4275-91A8-2CAC7CBC63EA}" type="doc">
      <dgm:prSet loTypeId="urn:microsoft.com/office/officeart/2005/8/layout/vList2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FF9C40FF-1E13-45DF-896E-78F070137D09}">
      <dgm:prSet/>
      <dgm:spPr/>
      <dgm:t>
        <a:bodyPr/>
        <a:lstStyle/>
        <a:p>
          <a:r>
            <a:rPr lang="ro-RO" b="1" noProof="0" dirty="0" err="1"/>
            <a:t>ViZDoom</a:t>
          </a:r>
          <a:r>
            <a:rPr lang="ro-RO" noProof="0" dirty="0"/>
            <a:t> – platformă de cercetare pentru antrenarea agenților în medii FPS 3D</a:t>
          </a:r>
        </a:p>
      </dgm:t>
    </dgm:pt>
    <dgm:pt modelId="{A78B36F9-5A6A-4EA8-8962-5FED04AEB825}" type="parTrans" cxnId="{518263F7-5750-4B9A-B357-476E6F2FB326}">
      <dgm:prSet/>
      <dgm:spPr/>
      <dgm:t>
        <a:bodyPr/>
        <a:lstStyle/>
        <a:p>
          <a:endParaRPr lang="en-US"/>
        </a:p>
      </dgm:t>
    </dgm:pt>
    <dgm:pt modelId="{BDC5FE9D-EC8E-4558-886B-7EED1896272D}" type="sibTrans" cxnId="{518263F7-5750-4B9A-B357-476E6F2FB326}">
      <dgm:prSet/>
      <dgm:spPr/>
      <dgm:t>
        <a:bodyPr/>
        <a:lstStyle/>
        <a:p>
          <a:endParaRPr lang="en-US"/>
        </a:p>
      </dgm:t>
    </dgm:pt>
    <dgm:pt modelId="{004FB4F2-4E19-44CD-97C3-289AD01E9447}">
      <dgm:prSet/>
      <dgm:spPr/>
      <dgm:t>
        <a:bodyPr/>
        <a:lstStyle/>
        <a:p>
          <a:r>
            <a:rPr lang="ro-RO" b="1" noProof="0" dirty="0"/>
            <a:t>Arnold</a:t>
          </a:r>
          <a:r>
            <a:rPr lang="ro-RO" noProof="0" dirty="0"/>
            <a:t> – agent RL premiat în competiția Visual </a:t>
          </a:r>
          <a:r>
            <a:rPr lang="ro-RO" noProof="0" dirty="0" err="1"/>
            <a:t>Doom</a:t>
          </a:r>
          <a:r>
            <a:rPr lang="ro-RO" noProof="0" dirty="0"/>
            <a:t> AI, antrenat pe scenarii complexe</a:t>
          </a:r>
        </a:p>
      </dgm:t>
    </dgm:pt>
    <dgm:pt modelId="{EF974101-8129-4DF1-90C5-237C1ED07031}" type="parTrans" cxnId="{C9A83095-5F06-4C28-9E13-67A30E3DCD09}">
      <dgm:prSet/>
      <dgm:spPr/>
      <dgm:t>
        <a:bodyPr/>
        <a:lstStyle/>
        <a:p>
          <a:endParaRPr lang="en-US"/>
        </a:p>
      </dgm:t>
    </dgm:pt>
    <dgm:pt modelId="{C657E77F-642F-4EBC-8717-3803776B3A12}" type="sibTrans" cxnId="{C9A83095-5F06-4C28-9E13-67A30E3DCD09}">
      <dgm:prSet/>
      <dgm:spPr/>
      <dgm:t>
        <a:bodyPr/>
        <a:lstStyle/>
        <a:p>
          <a:endParaRPr lang="en-US"/>
        </a:p>
      </dgm:t>
    </dgm:pt>
    <dgm:pt modelId="{E074632A-A7C6-4F1A-B661-9595B6B29EA7}">
      <dgm:prSet/>
      <dgm:spPr/>
      <dgm:t>
        <a:bodyPr/>
        <a:lstStyle/>
        <a:p>
          <a:r>
            <a:rPr lang="ro-RO" b="1" noProof="0" dirty="0"/>
            <a:t>Lucrări științifice recente</a:t>
          </a:r>
          <a:r>
            <a:rPr lang="ro-RO" noProof="0" dirty="0"/>
            <a:t> – folosesc DQN și CNN pentru învățarea comportamentelor în medii vizuale parțial observabile</a:t>
          </a:r>
        </a:p>
      </dgm:t>
    </dgm:pt>
    <dgm:pt modelId="{E90FDC80-094E-4134-AEBB-9455FDA3BA9E}" type="parTrans" cxnId="{A86B47EC-8B24-429A-B517-5801912A59FB}">
      <dgm:prSet/>
      <dgm:spPr/>
      <dgm:t>
        <a:bodyPr/>
        <a:lstStyle/>
        <a:p>
          <a:endParaRPr lang="en-US"/>
        </a:p>
      </dgm:t>
    </dgm:pt>
    <dgm:pt modelId="{3AD06972-C089-4431-A3C9-E4CD042CAC3D}" type="sibTrans" cxnId="{A86B47EC-8B24-429A-B517-5801912A59FB}">
      <dgm:prSet/>
      <dgm:spPr/>
      <dgm:t>
        <a:bodyPr/>
        <a:lstStyle/>
        <a:p>
          <a:endParaRPr lang="en-US"/>
        </a:p>
      </dgm:t>
    </dgm:pt>
    <dgm:pt modelId="{35A23727-9237-421B-B609-6E834BA22910}">
      <dgm:prSet/>
      <dgm:spPr/>
      <dgm:t>
        <a:bodyPr/>
        <a:lstStyle/>
        <a:p>
          <a:r>
            <a:rPr lang="ro-RO" b="1" noProof="0" dirty="0" err="1"/>
            <a:t>AlphaStar</a:t>
          </a:r>
          <a:r>
            <a:rPr lang="ro-RO" b="1" noProof="0" dirty="0"/>
            <a:t> (</a:t>
          </a:r>
          <a:r>
            <a:rPr lang="ro-RO" b="1" noProof="0" dirty="0" err="1"/>
            <a:t>DeepMind</a:t>
          </a:r>
          <a:r>
            <a:rPr lang="ro-RO" b="1" noProof="0" dirty="0"/>
            <a:t>)</a:t>
          </a:r>
          <a:r>
            <a:rPr lang="ro-RO" noProof="0" dirty="0"/>
            <a:t> – agent RL care a învins jucători profesioniști în </a:t>
          </a:r>
          <a:r>
            <a:rPr lang="ro-RO" noProof="0" dirty="0" err="1"/>
            <a:t>StarCraft</a:t>
          </a:r>
          <a:r>
            <a:rPr lang="ro-RO" noProof="0" dirty="0"/>
            <a:t> II</a:t>
          </a:r>
        </a:p>
      </dgm:t>
    </dgm:pt>
    <dgm:pt modelId="{3E0B17CC-2FF1-4219-AFBA-4AD7331FC7C5}" type="parTrans" cxnId="{7979FAC3-6297-478A-BF91-50BBCD8E446F}">
      <dgm:prSet/>
      <dgm:spPr/>
      <dgm:t>
        <a:bodyPr/>
        <a:lstStyle/>
        <a:p>
          <a:endParaRPr lang="en-US"/>
        </a:p>
      </dgm:t>
    </dgm:pt>
    <dgm:pt modelId="{0F13BB43-A2AE-4C9B-AA26-4346EEC68D10}" type="sibTrans" cxnId="{7979FAC3-6297-478A-BF91-50BBCD8E446F}">
      <dgm:prSet/>
      <dgm:spPr/>
      <dgm:t>
        <a:bodyPr/>
        <a:lstStyle/>
        <a:p>
          <a:endParaRPr lang="en-US"/>
        </a:p>
      </dgm:t>
    </dgm:pt>
    <dgm:pt modelId="{BD3D8F04-567C-43CC-87F6-CCD7A5EED557}">
      <dgm:prSet/>
      <dgm:spPr/>
      <dgm:t>
        <a:bodyPr/>
        <a:lstStyle/>
        <a:p>
          <a:r>
            <a:rPr lang="ro-RO" b="1" noProof="0" dirty="0" err="1"/>
            <a:t>OpenAI</a:t>
          </a:r>
          <a:r>
            <a:rPr lang="ro-RO" b="1" noProof="0" dirty="0"/>
            <a:t> </a:t>
          </a:r>
          <a:r>
            <a:rPr lang="ro-RO" b="1" noProof="0" dirty="0" err="1"/>
            <a:t>Five</a:t>
          </a:r>
          <a:r>
            <a:rPr lang="ro-RO" noProof="0" dirty="0"/>
            <a:t> – sistem bazat pe RL capabil să joace Dota 2 la nivel competitiv împotriva echipelor umane</a:t>
          </a:r>
        </a:p>
      </dgm:t>
    </dgm:pt>
    <dgm:pt modelId="{F764E522-8905-4DD2-BE7C-FEE8C25F8005}" type="parTrans" cxnId="{85FEAA85-E687-42A3-8D97-B193BBAC2FA4}">
      <dgm:prSet/>
      <dgm:spPr/>
      <dgm:t>
        <a:bodyPr/>
        <a:lstStyle/>
        <a:p>
          <a:endParaRPr lang="en-US"/>
        </a:p>
      </dgm:t>
    </dgm:pt>
    <dgm:pt modelId="{CCC978E8-3183-496C-8FF5-B6F322469B4A}" type="sibTrans" cxnId="{85FEAA85-E687-42A3-8D97-B193BBAC2FA4}">
      <dgm:prSet/>
      <dgm:spPr/>
      <dgm:t>
        <a:bodyPr/>
        <a:lstStyle/>
        <a:p>
          <a:endParaRPr lang="en-US"/>
        </a:p>
      </dgm:t>
    </dgm:pt>
    <dgm:pt modelId="{5D772E86-2EB0-4BDC-9D46-BAD8314F0F5A}" type="pres">
      <dgm:prSet presAssocID="{6EE72422-62B8-4275-91A8-2CAC7CBC63EA}" presName="linear" presStyleCnt="0">
        <dgm:presLayoutVars>
          <dgm:animLvl val="lvl"/>
          <dgm:resizeHandles val="exact"/>
        </dgm:presLayoutVars>
      </dgm:prSet>
      <dgm:spPr/>
    </dgm:pt>
    <dgm:pt modelId="{1C6B2B95-AA7C-43E3-AC13-A7D1213ADFC1}" type="pres">
      <dgm:prSet presAssocID="{FF9C40FF-1E13-45DF-896E-78F070137D0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4756D4D-80AD-473D-9BEC-F32682F629CE}" type="pres">
      <dgm:prSet presAssocID="{BDC5FE9D-EC8E-4558-886B-7EED1896272D}" presName="spacer" presStyleCnt="0"/>
      <dgm:spPr/>
    </dgm:pt>
    <dgm:pt modelId="{0CEE20A2-8C92-4579-A4C1-E2C37631C884}" type="pres">
      <dgm:prSet presAssocID="{004FB4F2-4E19-44CD-97C3-289AD01E944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6D93B83-9437-440D-8B05-8D05B136C638}" type="pres">
      <dgm:prSet presAssocID="{C657E77F-642F-4EBC-8717-3803776B3A12}" presName="spacer" presStyleCnt="0"/>
      <dgm:spPr/>
    </dgm:pt>
    <dgm:pt modelId="{81C3E208-083C-4DCF-B602-BF16E49DAB5D}" type="pres">
      <dgm:prSet presAssocID="{E074632A-A7C6-4F1A-B661-9595B6B29EA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4331655-2083-4B9C-8010-FDF2688C4EC1}" type="pres">
      <dgm:prSet presAssocID="{3AD06972-C089-4431-A3C9-E4CD042CAC3D}" presName="spacer" presStyleCnt="0"/>
      <dgm:spPr/>
    </dgm:pt>
    <dgm:pt modelId="{A5540859-CEE9-4681-A7D4-5DFB4A59CC92}" type="pres">
      <dgm:prSet presAssocID="{35A23727-9237-421B-B609-6E834BA2291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C771C4B-53C8-4CC2-A366-07C2B7994323}" type="pres">
      <dgm:prSet presAssocID="{0F13BB43-A2AE-4C9B-AA26-4346EEC68D10}" presName="spacer" presStyleCnt="0"/>
      <dgm:spPr/>
    </dgm:pt>
    <dgm:pt modelId="{AC200980-BC45-42D7-A51A-991121EBE875}" type="pres">
      <dgm:prSet presAssocID="{BD3D8F04-567C-43CC-87F6-CCD7A5EED55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D9A460F-CAAB-4C83-BEC7-3595AE5B5136}" type="presOf" srcId="{004FB4F2-4E19-44CD-97C3-289AD01E9447}" destId="{0CEE20A2-8C92-4579-A4C1-E2C37631C884}" srcOrd="0" destOrd="0" presId="urn:microsoft.com/office/officeart/2005/8/layout/vList2"/>
    <dgm:cxn modelId="{65DA911F-B6B9-4B56-825C-8CF101B248DA}" type="presOf" srcId="{6EE72422-62B8-4275-91A8-2CAC7CBC63EA}" destId="{5D772E86-2EB0-4BDC-9D46-BAD8314F0F5A}" srcOrd="0" destOrd="0" presId="urn:microsoft.com/office/officeart/2005/8/layout/vList2"/>
    <dgm:cxn modelId="{A7D26238-10F3-4802-AE21-5391F35E4052}" type="presOf" srcId="{35A23727-9237-421B-B609-6E834BA22910}" destId="{A5540859-CEE9-4681-A7D4-5DFB4A59CC92}" srcOrd="0" destOrd="0" presId="urn:microsoft.com/office/officeart/2005/8/layout/vList2"/>
    <dgm:cxn modelId="{CBA45853-DD32-4D84-A98C-E543043A8E98}" type="presOf" srcId="{FF9C40FF-1E13-45DF-896E-78F070137D09}" destId="{1C6B2B95-AA7C-43E3-AC13-A7D1213ADFC1}" srcOrd="0" destOrd="0" presId="urn:microsoft.com/office/officeart/2005/8/layout/vList2"/>
    <dgm:cxn modelId="{8282BB7B-C5D8-408A-B66C-CE1C4E2A46EA}" type="presOf" srcId="{E074632A-A7C6-4F1A-B661-9595B6B29EA7}" destId="{81C3E208-083C-4DCF-B602-BF16E49DAB5D}" srcOrd="0" destOrd="0" presId="urn:microsoft.com/office/officeart/2005/8/layout/vList2"/>
    <dgm:cxn modelId="{85FEAA85-E687-42A3-8D97-B193BBAC2FA4}" srcId="{6EE72422-62B8-4275-91A8-2CAC7CBC63EA}" destId="{BD3D8F04-567C-43CC-87F6-CCD7A5EED557}" srcOrd="4" destOrd="0" parTransId="{F764E522-8905-4DD2-BE7C-FEE8C25F8005}" sibTransId="{CCC978E8-3183-496C-8FF5-B6F322469B4A}"/>
    <dgm:cxn modelId="{C9A83095-5F06-4C28-9E13-67A30E3DCD09}" srcId="{6EE72422-62B8-4275-91A8-2CAC7CBC63EA}" destId="{004FB4F2-4E19-44CD-97C3-289AD01E9447}" srcOrd="1" destOrd="0" parTransId="{EF974101-8129-4DF1-90C5-237C1ED07031}" sibTransId="{C657E77F-642F-4EBC-8717-3803776B3A12}"/>
    <dgm:cxn modelId="{542D7D9C-2359-4EA3-8A21-C51A0D7499CD}" type="presOf" srcId="{BD3D8F04-567C-43CC-87F6-CCD7A5EED557}" destId="{AC200980-BC45-42D7-A51A-991121EBE875}" srcOrd="0" destOrd="0" presId="urn:microsoft.com/office/officeart/2005/8/layout/vList2"/>
    <dgm:cxn modelId="{7979FAC3-6297-478A-BF91-50BBCD8E446F}" srcId="{6EE72422-62B8-4275-91A8-2CAC7CBC63EA}" destId="{35A23727-9237-421B-B609-6E834BA22910}" srcOrd="3" destOrd="0" parTransId="{3E0B17CC-2FF1-4219-AFBA-4AD7331FC7C5}" sibTransId="{0F13BB43-A2AE-4C9B-AA26-4346EEC68D10}"/>
    <dgm:cxn modelId="{A86B47EC-8B24-429A-B517-5801912A59FB}" srcId="{6EE72422-62B8-4275-91A8-2CAC7CBC63EA}" destId="{E074632A-A7C6-4F1A-B661-9595B6B29EA7}" srcOrd="2" destOrd="0" parTransId="{E90FDC80-094E-4134-AEBB-9455FDA3BA9E}" sibTransId="{3AD06972-C089-4431-A3C9-E4CD042CAC3D}"/>
    <dgm:cxn modelId="{518263F7-5750-4B9A-B357-476E6F2FB326}" srcId="{6EE72422-62B8-4275-91A8-2CAC7CBC63EA}" destId="{FF9C40FF-1E13-45DF-896E-78F070137D09}" srcOrd="0" destOrd="0" parTransId="{A78B36F9-5A6A-4EA8-8962-5FED04AEB825}" sibTransId="{BDC5FE9D-EC8E-4558-886B-7EED1896272D}"/>
    <dgm:cxn modelId="{741412F6-8385-4B34-9B2C-CCE306756BEF}" type="presParOf" srcId="{5D772E86-2EB0-4BDC-9D46-BAD8314F0F5A}" destId="{1C6B2B95-AA7C-43E3-AC13-A7D1213ADFC1}" srcOrd="0" destOrd="0" presId="urn:microsoft.com/office/officeart/2005/8/layout/vList2"/>
    <dgm:cxn modelId="{D53C59B6-7207-4AAA-9F97-6AF6E9413190}" type="presParOf" srcId="{5D772E86-2EB0-4BDC-9D46-BAD8314F0F5A}" destId="{94756D4D-80AD-473D-9BEC-F32682F629CE}" srcOrd="1" destOrd="0" presId="urn:microsoft.com/office/officeart/2005/8/layout/vList2"/>
    <dgm:cxn modelId="{3B8B748E-C73D-4A86-82AE-CD1F0EEB973F}" type="presParOf" srcId="{5D772E86-2EB0-4BDC-9D46-BAD8314F0F5A}" destId="{0CEE20A2-8C92-4579-A4C1-E2C37631C884}" srcOrd="2" destOrd="0" presId="urn:microsoft.com/office/officeart/2005/8/layout/vList2"/>
    <dgm:cxn modelId="{0995E84F-DC24-45FB-8AF5-98A9521A539B}" type="presParOf" srcId="{5D772E86-2EB0-4BDC-9D46-BAD8314F0F5A}" destId="{66D93B83-9437-440D-8B05-8D05B136C638}" srcOrd="3" destOrd="0" presId="urn:microsoft.com/office/officeart/2005/8/layout/vList2"/>
    <dgm:cxn modelId="{9A3FA941-B0DD-46E5-8D4D-71EF43BDA3E5}" type="presParOf" srcId="{5D772E86-2EB0-4BDC-9D46-BAD8314F0F5A}" destId="{81C3E208-083C-4DCF-B602-BF16E49DAB5D}" srcOrd="4" destOrd="0" presId="urn:microsoft.com/office/officeart/2005/8/layout/vList2"/>
    <dgm:cxn modelId="{7F9AD431-35FB-4230-A332-2F920FEFC5E0}" type="presParOf" srcId="{5D772E86-2EB0-4BDC-9D46-BAD8314F0F5A}" destId="{A4331655-2083-4B9C-8010-FDF2688C4EC1}" srcOrd="5" destOrd="0" presId="urn:microsoft.com/office/officeart/2005/8/layout/vList2"/>
    <dgm:cxn modelId="{85DB2256-9BE8-4826-96F6-856C2A20E871}" type="presParOf" srcId="{5D772E86-2EB0-4BDC-9D46-BAD8314F0F5A}" destId="{A5540859-CEE9-4681-A7D4-5DFB4A59CC92}" srcOrd="6" destOrd="0" presId="urn:microsoft.com/office/officeart/2005/8/layout/vList2"/>
    <dgm:cxn modelId="{E89E95F7-A490-428C-8835-489A17B1E766}" type="presParOf" srcId="{5D772E86-2EB0-4BDC-9D46-BAD8314F0F5A}" destId="{FC771C4B-53C8-4CC2-A366-07C2B7994323}" srcOrd="7" destOrd="0" presId="urn:microsoft.com/office/officeart/2005/8/layout/vList2"/>
    <dgm:cxn modelId="{98F8E323-37A6-4824-A539-CA3E0BAD90C2}" type="presParOf" srcId="{5D772E86-2EB0-4BDC-9D46-BAD8314F0F5A}" destId="{AC200980-BC45-42D7-A51A-991121EBE87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6B2B95-AA7C-43E3-AC13-A7D1213ADFC1}">
      <dsp:nvSpPr>
        <dsp:cNvPr id="0" name=""/>
        <dsp:cNvSpPr/>
      </dsp:nvSpPr>
      <dsp:spPr>
        <a:xfrm>
          <a:off x="0" y="72404"/>
          <a:ext cx="9906000" cy="649843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700" b="1" kern="1200" noProof="0" dirty="0" err="1"/>
            <a:t>ViZDoom</a:t>
          </a:r>
          <a:r>
            <a:rPr lang="ro-RO" sz="1700" kern="1200" noProof="0" dirty="0"/>
            <a:t> – platformă de cercetare pentru antrenarea agenților în medii FPS 3D</a:t>
          </a:r>
        </a:p>
      </dsp:txBody>
      <dsp:txXfrm>
        <a:off x="31723" y="104127"/>
        <a:ext cx="9842554" cy="586397"/>
      </dsp:txXfrm>
    </dsp:sp>
    <dsp:sp modelId="{0CEE20A2-8C92-4579-A4C1-E2C37631C884}">
      <dsp:nvSpPr>
        <dsp:cNvPr id="0" name=""/>
        <dsp:cNvSpPr/>
      </dsp:nvSpPr>
      <dsp:spPr>
        <a:xfrm>
          <a:off x="0" y="771207"/>
          <a:ext cx="9906000" cy="649843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700" b="1" kern="1200" noProof="0" dirty="0"/>
            <a:t>Arnold</a:t>
          </a:r>
          <a:r>
            <a:rPr lang="ro-RO" sz="1700" kern="1200" noProof="0" dirty="0"/>
            <a:t> – agent RL premiat în competiția Visual </a:t>
          </a:r>
          <a:r>
            <a:rPr lang="ro-RO" sz="1700" kern="1200" noProof="0" dirty="0" err="1"/>
            <a:t>Doom</a:t>
          </a:r>
          <a:r>
            <a:rPr lang="ro-RO" sz="1700" kern="1200" noProof="0" dirty="0"/>
            <a:t> AI, antrenat pe scenarii complexe</a:t>
          </a:r>
        </a:p>
      </dsp:txBody>
      <dsp:txXfrm>
        <a:off x="31723" y="802930"/>
        <a:ext cx="9842554" cy="586397"/>
      </dsp:txXfrm>
    </dsp:sp>
    <dsp:sp modelId="{81C3E208-083C-4DCF-B602-BF16E49DAB5D}">
      <dsp:nvSpPr>
        <dsp:cNvPr id="0" name=""/>
        <dsp:cNvSpPr/>
      </dsp:nvSpPr>
      <dsp:spPr>
        <a:xfrm>
          <a:off x="0" y="1470011"/>
          <a:ext cx="9906000" cy="649843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700" b="1" kern="1200" noProof="0" dirty="0"/>
            <a:t>Lucrări științifice recente</a:t>
          </a:r>
          <a:r>
            <a:rPr lang="ro-RO" sz="1700" kern="1200" noProof="0" dirty="0"/>
            <a:t> – folosesc DQN și CNN pentru învățarea comportamentelor în medii vizuale parțial observabile</a:t>
          </a:r>
        </a:p>
      </dsp:txBody>
      <dsp:txXfrm>
        <a:off x="31723" y="1501734"/>
        <a:ext cx="9842554" cy="586397"/>
      </dsp:txXfrm>
    </dsp:sp>
    <dsp:sp modelId="{A5540859-CEE9-4681-A7D4-5DFB4A59CC92}">
      <dsp:nvSpPr>
        <dsp:cNvPr id="0" name=""/>
        <dsp:cNvSpPr/>
      </dsp:nvSpPr>
      <dsp:spPr>
        <a:xfrm>
          <a:off x="0" y="2168814"/>
          <a:ext cx="9906000" cy="649843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700" b="1" kern="1200" noProof="0" dirty="0" err="1"/>
            <a:t>AlphaStar</a:t>
          </a:r>
          <a:r>
            <a:rPr lang="ro-RO" sz="1700" b="1" kern="1200" noProof="0" dirty="0"/>
            <a:t> (</a:t>
          </a:r>
          <a:r>
            <a:rPr lang="ro-RO" sz="1700" b="1" kern="1200" noProof="0" dirty="0" err="1"/>
            <a:t>DeepMind</a:t>
          </a:r>
          <a:r>
            <a:rPr lang="ro-RO" sz="1700" b="1" kern="1200" noProof="0" dirty="0"/>
            <a:t>)</a:t>
          </a:r>
          <a:r>
            <a:rPr lang="ro-RO" sz="1700" kern="1200" noProof="0" dirty="0"/>
            <a:t> – agent RL care a învins jucători profesioniști în </a:t>
          </a:r>
          <a:r>
            <a:rPr lang="ro-RO" sz="1700" kern="1200" noProof="0" dirty="0" err="1"/>
            <a:t>StarCraft</a:t>
          </a:r>
          <a:r>
            <a:rPr lang="ro-RO" sz="1700" kern="1200" noProof="0" dirty="0"/>
            <a:t> II</a:t>
          </a:r>
        </a:p>
      </dsp:txBody>
      <dsp:txXfrm>
        <a:off x="31723" y="2200537"/>
        <a:ext cx="9842554" cy="586397"/>
      </dsp:txXfrm>
    </dsp:sp>
    <dsp:sp modelId="{AC200980-BC45-42D7-A51A-991121EBE875}">
      <dsp:nvSpPr>
        <dsp:cNvPr id="0" name=""/>
        <dsp:cNvSpPr/>
      </dsp:nvSpPr>
      <dsp:spPr>
        <a:xfrm>
          <a:off x="0" y="2867618"/>
          <a:ext cx="9906000" cy="649843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700" b="1" kern="1200" noProof="0" dirty="0" err="1"/>
            <a:t>OpenAI</a:t>
          </a:r>
          <a:r>
            <a:rPr lang="ro-RO" sz="1700" b="1" kern="1200" noProof="0" dirty="0"/>
            <a:t> </a:t>
          </a:r>
          <a:r>
            <a:rPr lang="ro-RO" sz="1700" b="1" kern="1200" noProof="0" dirty="0" err="1"/>
            <a:t>Five</a:t>
          </a:r>
          <a:r>
            <a:rPr lang="ro-RO" sz="1700" kern="1200" noProof="0" dirty="0"/>
            <a:t> – sistem bazat pe RL capabil să joace Dota 2 la nivel competitiv împotriva echipelor umane</a:t>
          </a:r>
        </a:p>
      </dsp:txBody>
      <dsp:txXfrm>
        <a:off x="31723" y="2899341"/>
        <a:ext cx="9842554" cy="5863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E3536-57EF-4077-8BCC-5ADDEC1B61ED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9F1D9-B33E-4D3C-82D0-B0E7A650E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03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C9F1D9-B33E-4D3C-82D0-B0E7A650E8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57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C9F1D9-B33E-4D3C-82D0-B0E7A650E8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10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2C72D0-8789-F664-5F74-EC7E4AE51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74C4ED-CEAE-DFFD-8219-75928D2E84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650B51-2BA7-1DE9-9FEE-6535A4F128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C4784-D019-CD9C-0CD3-49CA4517D7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C9F1D9-B33E-4D3C-82D0-B0E7A650E8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937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E9DE79-F99B-DD24-78AC-DDABC9A70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F0C301-8484-F30C-926C-65249005F7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80A7E9-82E0-78E3-8CD6-5D905A2084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Funcția</a:t>
            </a:r>
            <a:r>
              <a:rPr lang="en-US" dirty="0"/>
              <a:t> de </a:t>
            </a:r>
            <a:r>
              <a:rPr lang="en-US" dirty="0" err="1"/>
              <a:t>recompensă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simplă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eficientă</a:t>
            </a:r>
            <a:r>
              <a:rPr lang="en-US" dirty="0"/>
              <a:t>: </a:t>
            </a:r>
            <a:r>
              <a:rPr lang="en-US" dirty="0" err="1"/>
              <a:t>penalizare</a:t>
            </a:r>
            <a:r>
              <a:rPr lang="en-US" dirty="0"/>
              <a:t> la </a:t>
            </a:r>
            <a:r>
              <a:rPr lang="en-US" dirty="0" err="1"/>
              <a:t>coliziune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recompensă</a:t>
            </a:r>
            <a:r>
              <a:rPr lang="en-US" dirty="0"/>
              <a:t> </a:t>
            </a:r>
            <a:r>
              <a:rPr lang="en-US" dirty="0" err="1"/>
              <a:t>implicită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pas </a:t>
            </a:r>
            <a:r>
              <a:rPr lang="en-US" dirty="0" err="1"/>
              <a:t>supraviețuit</a:t>
            </a:r>
            <a:r>
              <a:rPr lang="en-US" dirty="0"/>
              <a:t>.</a:t>
            </a:r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BE4BE-7035-BCE5-BD4E-31F03BD7E6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C9F1D9-B33E-4D3C-82D0-B0E7A650E8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207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6C311D-0C51-71E3-EBFA-5929D44E8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D7FE6A-EC59-0781-EA84-80F33740A9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A1A2C5-F221-C3E6-AF4C-142050113C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E49CF4-59D6-214F-9EA6-18F789AC86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C9F1D9-B33E-4D3C-82D0-B0E7A650E82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794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65DEF8-8438-5FB6-8D36-1BF7A0712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ABA721-3025-12E4-E9D7-BE66921C8F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C95BCA-C145-C100-15E5-0C083616E7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0A980F-9FDB-1C3A-A26A-61AF6EA510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C9F1D9-B33E-4D3C-82D0-B0E7A650E82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050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9227D-9766-9D80-12AA-0CF4B9A2B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FBB4BB-E40E-DCF0-8EF1-9AE92A6008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E24588-FC98-E844-4167-6F2C1CC35E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60100-EA29-A170-44D7-C33957EDEC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C9F1D9-B33E-4D3C-82D0-B0E7A650E8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80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C9F1D9-B33E-4D3C-82D0-B0E7A650E82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376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C9F1D9-B33E-4D3C-82D0-B0E7A650E82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950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0BF72-7DCA-75B4-791E-F06C22374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177C40-4E3F-DC3F-9B8E-6963362C36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9AD4EF-9977-A066-29E4-4B14F34142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6073A-CB3C-8880-FDD9-2703DA207C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C9F1D9-B33E-4D3C-82D0-B0E7A650E82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112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57CCD9-0DB4-E2F0-139D-F6B05C67D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D16882-3F85-F211-DF54-AD39872CA1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298255-B453-DF62-780D-D14FD4E7D0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DB1DA-4538-343A-3A91-9AEF812FEE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C9F1D9-B33E-4D3C-82D0-B0E7A650E82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17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C9F1D9-B33E-4D3C-82D0-B0E7A650E8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725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C9F1D9-B33E-4D3C-82D0-B0E7A650E82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230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C9F1D9-B33E-4D3C-82D0-B0E7A650E82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404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C9F1D9-B33E-4D3C-82D0-B0E7A650E82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0957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C9F1D9-B33E-4D3C-82D0-B0E7A650E82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02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C9F1D9-B33E-4D3C-82D0-B0E7A650E8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06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Aici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industrie</a:t>
            </a:r>
            <a:r>
              <a:rPr lang="en-US" dirty="0"/>
              <a:t> care de </a:t>
            </a:r>
            <a:r>
              <a:rPr lang="en-US" dirty="0" err="1"/>
              <a:t>asemenea</a:t>
            </a:r>
            <a:r>
              <a:rPr lang="en-US" dirty="0"/>
              <a:t> </a:t>
            </a:r>
            <a:r>
              <a:rPr lang="en-US" dirty="0" err="1"/>
              <a:t>genereaza</a:t>
            </a:r>
            <a:r>
              <a:rPr lang="en-US" dirty="0"/>
              <a:t> </a:t>
            </a:r>
            <a:r>
              <a:rPr lang="en-US" dirty="0" err="1"/>
              <a:t>venituri</a:t>
            </a:r>
            <a:r>
              <a:rPr lang="en-US" dirty="0"/>
              <a:t> </a:t>
            </a:r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/>
              <a:t>mari</a:t>
            </a:r>
            <a:r>
              <a:rPr lang="en-US" dirty="0"/>
              <a:t>. Ma refer la </a:t>
            </a:r>
            <a:r>
              <a:rPr lang="en-US" dirty="0" err="1"/>
              <a:t>fermele</a:t>
            </a:r>
            <a:r>
              <a:rPr lang="en-US" dirty="0"/>
              <a:t> de </a:t>
            </a:r>
            <a:r>
              <a:rPr lang="en-US" dirty="0" err="1"/>
              <a:t>boti</a:t>
            </a:r>
            <a:r>
              <a:rPr lang="en-US" dirty="0"/>
              <a:t>. Un </a:t>
            </a:r>
            <a:r>
              <a:rPr lang="en-US" dirty="0" err="1"/>
              <a:t>scenariu</a:t>
            </a:r>
            <a:r>
              <a:rPr lang="en-US" dirty="0"/>
              <a:t> </a:t>
            </a:r>
            <a:r>
              <a:rPr lang="en-US" dirty="0" err="1"/>
              <a:t>simplu</a:t>
            </a:r>
            <a:r>
              <a:rPr lang="en-US" dirty="0"/>
              <a:t>: un </a:t>
            </a:r>
            <a:r>
              <a:rPr lang="en-US" dirty="0" err="1"/>
              <a:t>jucator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doreste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obtina</a:t>
            </a:r>
            <a:r>
              <a:rPr lang="en-US" dirty="0"/>
              <a:t> un </a:t>
            </a:r>
            <a:r>
              <a:rPr lang="en-US" dirty="0" err="1"/>
              <a:t>obiect</a:t>
            </a:r>
            <a:r>
              <a:rPr lang="en-US" dirty="0"/>
              <a:t> </a:t>
            </a:r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/>
              <a:t>rar</a:t>
            </a:r>
            <a:r>
              <a:rPr lang="en-US" dirty="0"/>
              <a:t>. Dar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acel</a:t>
            </a:r>
            <a:r>
              <a:rPr lang="en-US" dirty="0"/>
              <a:t> </a:t>
            </a:r>
            <a:r>
              <a:rPr lang="en-US" dirty="0" err="1"/>
              <a:t>obiect</a:t>
            </a:r>
            <a:r>
              <a:rPr lang="en-US" dirty="0"/>
              <a:t>, </a:t>
            </a:r>
            <a:r>
              <a:rPr lang="en-US" dirty="0" err="1"/>
              <a:t>jucatorul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faca</a:t>
            </a:r>
            <a:r>
              <a:rPr lang="en-US" dirty="0"/>
              <a:t> </a:t>
            </a:r>
            <a:r>
              <a:rPr lang="en-US" dirty="0" err="1"/>
              <a:t>acelasi</a:t>
            </a:r>
            <a:r>
              <a:rPr lang="en-US" dirty="0"/>
              <a:t> </a:t>
            </a:r>
            <a:r>
              <a:rPr lang="en-US" dirty="0" err="1"/>
              <a:t>lucru</a:t>
            </a:r>
            <a:r>
              <a:rPr lang="en-US" dirty="0"/>
              <a:t> de 10000 de </a:t>
            </a:r>
            <a:r>
              <a:rPr lang="en-US" dirty="0" err="1"/>
              <a:t>ori</a:t>
            </a:r>
            <a:r>
              <a:rPr lang="en-US" dirty="0"/>
              <a:t>. </a:t>
            </a:r>
            <a:r>
              <a:rPr lang="en-US" dirty="0" err="1"/>
              <a:t>Jucatorul</a:t>
            </a:r>
            <a:r>
              <a:rPr lang="en-US" dirty="0"/>
              <a:t> nu are </a:t>
            </a:r>
            <a:r>
              <a:rPr lang="en-US" dirty="0" err="1"/>
              <a:t>timp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faca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lucru</a:t>
            </a:r>
            <a:r>
              <a:rPr lang="en-US" dirty="0"/>
              <a:t>. </a:t>
            </a:r>
            <a:r>
              <a:rPr lang="en-US" dirty="0" err="1"/>
              <a:t>Aici</a:t>
            </a:r>
            <a:r>
              <a:rPr lang="en-US" dirty="0"/>
              <a:t> intervene o </a:t>
            </a:r>
            <a:r>
              <a:rPr lang="en-US" dirty="0" err="1"/>
              <a:t>ferma</a:t>
            </a:r>
            <a:r>
              <a:rPr lang="en-US" dirty="0"/>
              <a:t> de </a:t>
            </a:r>
            <a:r>
              <a:rPr lang="en-US" dirty="0" err="1"/>
              <a:t>boti</a:t>
            </a:r>
            <a:r>
              <a:rPr lang="en-US" dirty="0"/>
              <a:t> care </a:t>
            </a:r>
            <a:r>
              <a:rPr lang="en-US" dirty="0" err="1"/>
              <a:t>obtine</a:t>
            </a:r>
            <a:r>
              <a:rPr lang="en-US" dirty="0"/>
              <a:t> </a:t>
            </a:r>
            <a:r>
              <a:rPr lang="en-US" dirty="0" err="1"/>
              <a:t>acel</a:t>
            </a:r>
            <a:r>
              <a:rPr lang="en-US" dirty="0"/>
              <a:t> </a:t>
            </a:r>
            <a:r>
              <a:rPr lang="en-US" dirty="0" err="1"/>
              <a:t>obiect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jucator</a:t>
            </a:r>
            <a:r>
              <a:rPr lang="en-US" dirty="0"/>
              <a:t> in </a:t>
            </a:r>
            <a:r>
              <a:rPr lang="en-US" dirty="0" err="1"/>
              <a:t>schimbul</a:t>
            </a:r>
            <a:r>
              <a:rPr lang="en-US" dirty="0"/>
              <a:t> a </a:t>
            </a:r>
            <a:r>
              <a:rPr lang="en-US" dirty="0" err="1"/>
              <a:t>niste</a:t>
            </a:r>
            <a:r>
              <a:rPr lang="en-US" dirty="0"/>
              <a:t> bani. </a:t>
            </a:r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dirty="0" err="1"/>
              <a:t>scenariu</a:t>
            </a:r>
            <a:r>
              <a:rPr lang="en-US" dirty="0"/>
              <a:t> </a:t>
            </a:r>
            <a:r>
              <a:rPr lang="en-US" dirty="0" err="1"/>
              <a:t>foarte</a:t>
            </a:r>
            <a:r>
              <a:rPr lang="en-US" dirty="0"/>
              <a:t> mic.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C9F1D9-B33E-4D3C-82D0-B0E7A650E8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81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C9F1D9-B33E-4D3C-82D0-B0E7A650E82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09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C9F1D9-B33E-4D3C-82D0-B0E7A650E8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42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C9F1D9-B33E-4D3C-82D0-B0E7A650E8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1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398B78-45AC-0D86-357F-684A25413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DE7385-77A3-8E67-9E2C-0EC0A06B4A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87597D-DA7C-362D-819E-243FB99EE5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B51784-B794-0485-5B95-748DE74626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C9F1D9-B33E-4D3C-82D0-B0E7A650E8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67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8824E5-02E1-5891-BBCF-B99EEBBA1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A3D6B5-7B38-3871-9ED5-116FCF2110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5F8B45-EBB4-FB7C-2336-6517B49B28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89C12-C6AC-66CE-EB08-6C043F6F55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C9F1D9-B33E-4D3C-82D0-B0E7A650E8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83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184DA70-C731-4C70-880D-CCD4705E623C}" type="datetime1">
              <a:rPr lang="en-US" smtClean="0"/>
              <a:t>7/7/2025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407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0727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61241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164965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2166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51152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77428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09768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90161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768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930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423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388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57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30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7/7/2025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801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7/7/2025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380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7/7/2025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655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13963375_ViZDoom_A_Doom-based_AI_research_platform_for_visual_reinforcement_learning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esearchgate.net/publication/274776341_Continuous_and_Reinforcement_Learning_Methods_for_First-Person_Shooter_Games" TargetMode="External"/><Relationship Id="rId4" Type="http://schemas.openxmlformats.org/officeDocument/2006/relationships/hyperlink" Target="https://link.springer.com/book/10.1007/11553939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8079" y="342253"/>
            <a:ext cx="6253317" cy="3686015"/>
          </a:xfrm>
        </p:spPr>
        <p:txBody>
          <a:bodyPr>
            <a:noAutofit/>
          </a:bodyPr>
          <a:lstStyle/>
          <a:p>
            <a:r>
              <a:rPr lang="ro-RO" sz="4000" noProof="0" dirty="0"/>
              <a:t>Antrenarea </a:t>
            </a:r>
            <a:r>
              <a:rPr lang="ro-RO" sz="4000" noProof="0" dirty="0" err="1"/>
              <a:t>agentilor</a:t>
            </a:r>
            <a:r>
              <a:rPr lang="ro-RO" sz="4000" noProof="0" dirty="0"/>
              <a:t> autonomi in jocuri video folosind </a:t>
            </a:r>
            <a:r>
              <a:rPr lang="ro-RO" sz="4000" noProof="0" dirty="0" err="1"/>
              <a:t>reinforcement</a:t>
            </a:r>
            <a:r>
              <a:rPr lang="ro-RO" sz="4000" noProof="0" dirty="0"/>
              <a:t> </a:t>
            </a:r>
            <a:r>
              <a:rPr lang="ro-RO" sz="4000" noProof="0" dirty="0" err="1"/>
              <a:t>Learning</a:t>
            </a:r>
            <a:endParaRPr lang="ro-RO" sz="4000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3599" y="5072789"/>
            <a:ext cx="6749413" cy="1021498"/>
          </a:xfrm>
        </p:spPr>
        <p:txBody>
          <a:bodyPr>
            <a:normAutofit/>
          </a:bodyPr>
          <a:lstStyle/>
          <a:p>
            <a:r>
              <a:rPr lang="ro-RO" sz="1700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Autor:</a:t>
            </a:r>
            <a:r>
              <a:rPr lang="ro-RO" sz="1800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o-RO" sz="1700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Pop Gabriel-Bogdan</a:t>
            </a:r>
            <a:endParaRPr lang="ro-RO" sz="1800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ro-RO" sz="1700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Coordonator științific: PROF. DR. ING. Florin Ioan Oniga</a:t>
            </a:r>
          </a:p>
        </p:txBody>
      </p:sp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8B8D0-F637-E808-B486-32AE40E3C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noProof="0" dirty="0"/>
              <a:t>Implementare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1F137C-81FE-275F-2A5B-21DC1C4AD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99431"/>
            <a:ext cx="10631488" cy="3965046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sz="2000" b="1" dirty="0" err="1"/>
              <a:t>Implementarea</a:t>
            </a:r>
            <a:r>
              <a:rPr lang="en-US" sz="2000" b="1" dirty="0"/>
              <a:t> </a:t>
            </a:r>
            <a:r>
              <a:rPr lang="en-US" sz="2000" b="1" dirty="0" err="1"/>
              <a:t>proiectului</a:t>
            </a:r>
            <a:r>
              <a:rPr lang="en-US" sz="2000" b="1" dirty="0"/>
              <a:t> a </a:t>
            </a:r>
            <a:r>
              <a:rPr lang="en-US" sz="2000" b="1" dirty="0" err="1"/>
              <a:t>fost</a:t>
            </a:r>
            <a:r>
              <a:rPr lang="en-US" sz="2000" b="1" dirty="0"/>
              <a:t> </a:t>
            </a:r>
            <a:r>
              <a:rPr lang="en-US" sz="2000" b="1" dirty="0" err="1"/>
              <a:t>structurată</a:t>
            </a:r>
            <a:r>
              <a:rPr lang="en-US" sz="2000" b="1" dirty="0"/>
              <a:t> modular, </a:t>
            </a:r>
            <a:r>
              <a:rPr lang="en-US" sz="2000" b="1" dirty="0" err="1"/>
              <a:t>fiecare</a:t>
            </a:r>
            <a:r>
              <a:rPr lang="en-US" sz="2000" b="1" dirty="0"/>
              <a:t> </a:t>
            </a:r>
            <a:r>
              <a:rPr lang="en-US" sz="2000" b="1" dirty="0" err="1"/>
              <a:t>joc</a:t>
            </a:r>
            <a:r>
              <a:rPr lang="en-US" sz="2000" b="1" dirty="0"/>
              <a:t> </a:t>
            </a:r>
            <a:r>
              <a:rPr lang="en-US" sz="2000" b="1" dirty="0" err="1"/>
              <a:t>având</a:t>
            </a:r>
            <a:r>
              <a:rPr lang="en-US" sz="2000" b="1" dirty="0"/>
              <a:t> o </a:t>
            </a:r>
            <a:r>
              <a:rPr lang="en-US" sz="2000" b="1" dirty="0" err="1"/>
              <a:t>arhitectură</a:t>
            </a:r>
            <a:r>
              <a:rPr lang="en-US" sz="2000" b="1" dirty="0"/>
              <a:t> </a:t>
            </a:r>
            <a:r>
              <a:rPr lang="en-US" sz="2000" b="1" dirty="0" err="1"/>
              <a:t>proprie</a:t>
            </a:r>
            <a:r>
              <a:rPr lang="en-US" sz="2000" b="1" dirty="0"/>
              <a:t>, </a:t>
            </a:r>
            <a:r>
              <a:rPr lang="en-US" sz="2000" b="1" dirty="0" err="1"/>
              <a:t>adaptată</a:t>
            </a:r>
            <a:r>
              <a:rPr lang="en-US" sz="2000" b="1" dirty="0"/>
              <a:t> </a:t>
            </a:r>
            <a:r>
              <a:rPr lang="en-US" sz="2000" b="1" dirty="0" err="1"/>
              <a:t>nivelului</a:t>
            </a:r>
            <a:r>
              <a:rPr lang="en-US" sz="2000" b="1" dirty="0"/>
              <a:t> </a:t>
            </a:r>
            <a:r>
              <a:rPr lang="en-US" sz="2000" b="1" dirty="0" err="1"/>
              <a:t>său</a:t>
            </a:r>
            <a:r>
              <a:rPr lang="en-US" sz="2000" b="1" dirty="0"/>
              <a:t> de </a:t>
            </a:r>
            <a:r>
              <a:rPr lang="en-US" sz="2000" b="1" dirty="0" err="1"/>
              <a:t>complexitate</a:t>
            </a:r>
            <a:r>
              <a:rPr lang="en-US" sz="2000" b="1" dirty="0"/>
              <a:t>.</a:t>
            </a:r>
            <a:r>
              <a:rPr lang="en-US" sz="2000" dirty="0"/>
              <a:t> Am </a:t>
            </a:r>
            <a:r>
              <a:rPr lang="en-US" sz="2000" dirty="0" err="1"/>
              <a:t>folosit</a:t>
            </a:r>
            <a:r>
              <a:rPr lang="en-US" sz="2000" dirty="0"/>
              <a:t> </a:t>
            </a:r>
            <a:r>
              <a:rPr lang="en-US" sz="2000" dirty="0" err="1"/>
              <a:t>limbajul</a:t>
            </a:r>
            <a:r>
              <a:rPr lang="en-US" sz="2000" dirty="0"/>
              <a:t> Python, </a:t>
            </a:r>
            <a:r>
              <a:rPr lang="en-US" sz="2000" dirty="0" err="1"/>
              <a:t>împreună</a:t>
            </a:r>
            <a:r>
              <a:rPr lang="en-US" sz="2000" dirty="0"/>
              <a:t> cu </a:t>
            </a:r>
            <a:r>
              <a:rPr lang="en-US" sz="2000" dirty="0" err="1"/>
              <a:t>biblioteci</a:t>
            </a:r>
            <a:r>
              <a:rPr lang="en-US" sz="2000" dirty="0"/>
              <a:t> </a:t>
            </a:r>
            <a:r>
              <a:rPr lang="en-US" sz="2000" dirty="0" err="1"/>
              <a:t>specializate</a:t>
            </a:r>
            <a:r>
              <a:rPr lang="en-US" sz="2000" dirty="0"/>
              <a:t> precum </a:t>
            </a:r>
            <a:r>
              <a:rPr lang="en-US" sz="2000" dirty="0" err="1"/>
              <a:t>PyTorch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rețele</a:t>
            </a:r>
            <a:r>
              <a:rPr lang="en-US" sz="2000" dirty="0"/>
              <a:t> </a:t>
            </a:r>
            <a:r>
              <a:rPr lang="en-US" sz="2000" dirty="0" err="1"/>
              <a:t>neuronale</a:t>
            </a:r>
            <a:r>
              <a:rPr lang="en-US" sz="2000" dirty="0"/>
              <a:t>, NumPy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procesare</a:t>
            </a:r>
            <a:r>
              <a:rPr lang="en-US" sz="2000" dirty="0"/>
              <a:t> </a:t>
            </a:r>
            <a:r>
              <a:rPr lang="en-US" sz="2000" dirty="0" err="1"/>
              <a:t>numerică</a:t>
            </a:r>
            <a:r>
              <a:rPr lang="en-US" sz="2000" dirty="0"/>
              <a:t>, </a:t>
            </a:r>
            <a:r>
              <a:rPr lang="en-US" sz="2000" dirty="0" err="1"/>
              <a:t>Pygame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dezvoltarea</a:t>
            </a:r>
            <a:r>
              <a:rPr lang="en-US" sz="2000" dirty="0"/>
              <a:t> </a:t>
            </a:r>
            <a:r>
              <a:rPr lang="en-US" sz="2000" dirty="0" err="1"/>
              <a:t>jocului</a:t>
            </a:r>
            <a:r>
              <a:rPr lang="en-US" sz="2000" dirty="0"/>
              <a:t> Snake, </a:t>
            </a:r>
            <a:r>
              <a:rPr lang="en-US" sz="2000" dirty="0" err="1"/>
              <a:t>și</a:t>
            </a:r>
            <a:r>
              <a:rPr lang="en-US" sz="2000" dirty="0"/>
              <a:t> </a:t>
            </a:r>
            <a:r>
              <a:rPr lang="en-US" sz="2000" dirty="0" err="1"/>
              <a:t>ViZDoom</a:t>
            </a:r>
            <a:r>
              <a:rPr lang="en-US" sz="2000" dirty="0"/>
              <a:t> API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integrarea</a:t>
            </a:r>
            <a:r>
              <a:rPr lang="en-US" sz="2000" dirty="0"/>
              <a:t> cu </a:t>
            </a:r>
            <a:r>
              <a:rPr lang="en-US" sz="2000" dirty="0" err="1"/>
              <a:t>motorul</a:t>
            </a:r>
            <a:r>
              <a:rPr lang="en-US" sz="2000" dirty="0"/>
              <a:t> Doom. </a:t>
            </a:r>
            <a:r>
              <a:rPr lang="en-US" sz="2000" dirty="0" err="1"/>
              <a:t>Alegerea</a:t>
            </a:r>
            <a:r>
              <a:rPr lang="en-US" sz="2000" dirty="0"/>
              <a:t> </a:t>
            </a:r>
            <a:r>
              <a:rPr lang="en-US" sz="2000" dirty="0" err="1"/>
              <a:t>algoritmilor</a:t>
            </a:r>
            <a:r>
              <a:rPr lang="en-US" sz="2000" dirty="0"/>
              <a:t> de reinforcement </a:t>
            </a:r>
            <a:r>
              <a:rPr lang="en-US" sz="2000" dirty="0" err="1"/>
              <a:t>learninga</a:t>
            </a:r>
            <a:r>
              <a:rPr lang="en-US" sz="2000" dirty="0"/>
              <a:t> </a:t>
            </a:r>
            <a:r>
              <a:rPr lang="en-US" sz="2000" dirty="0" err="1"/>
              <a:t>fost</a:t>
            </a:r>
            <a:r>
              <a:rPr lang="en-US" sz="2000" dirty="0"/>
              <a:t> </a:t>
            </a:r>
            <a:r>
              <a:rPr lang="en-US" sz="2000" dirty="0" err="1"/>
              <a:t>dictată</a:t>
            </a:r>
            <a:r>
              <a:rPr lang="en-US" sz="2000" dirty="0"/>
              <a:t> de natura </a:t>
            </a:r>
            <a:r>
              <a:rPr lang="en-US" sz="2000" dirty="0" err="1"/>
              <a:t>fiecărui</a:t>
            </a:r>
            <a:r>
              <a:rPr lang="en-US" sz="2000" dirty="0"/>
              <a:t> </a:t>
            </a:r>
            <a:r>
              <a:rPr lang="en-US" sz="2000" dirty="0" err="1"/>
              <a:t>joc</a:t>
            </a:r>
            <a:r>
              <a:rPr lang="en-US" sz="2000" dirty="0"/>
              <a:t>: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medii</a:t>
            </a:r>
            <a:r>
              <a:rPr lang="en-US" sz="2000" dirty="0"/>
              <a:t> simple, cum </a:t>
            </a:r>
            <a:r>
              <a:rPr lang="en-US" sz="2000" dirty="0" err="1"/>
              <a:t>este</a:t>
            </a:r>
            <a:r>
              <a:rPr lang="en-US" sz="2000" dirty="0"/>
              <a:t> Snake, am </a:t>
            </a:r>
            <a:r>
              <a:rPr lang="en-US" sz="2000" dirty="0" err="1"/>
              <a:t>folosit</a:t>
            </a:r>
            <a:r>
              <a:rPr lang="en-US" sz="2000" dirty="0"/>
              <a:t> Q-Learning </a:t>
            </a:r>
            <a:r>
              <a:rPr lang="en-US" sz="2000" dirty="0" err="1"/>
              <a:t>clasic</a:t>
            </a:r>
            <a:r>
              <a:rPr lang="en-US" sz="2000" dirty="0"/>
              <a:t> cu o </a:t>
            </a:r>
            <a:r>
              <a:rPr lang="en-US" sz="2000" dirty="0" err="1"/>
              <a:t>matrice</a:t>
            </a:r>
            <a:r>
              <a:rPr lang="en-US" sz="2000" dirty="0"/>
              <a:t> de </a:t>
            </a:r>
            <a:r>
              <a:rPr lang="en-US" sz="2000" dirty="0" err="1"/>
              <a:t>stări</a:t>
            </a:r>
            <a:r>
              <a:rPr lang="en-US" sz="2000" dirty="0"/>
              <a:t> </a:t>
            </a:r>
            <a:r>
              <a:rPr lang="en-US" sz="2000" dirty="0" err="1"/>
              <a:t>discretizate</a:t>
            </a:r>
            <a:r>
              <a:rPr lang="en-US" sz="2000" dirty="0"/>
              <a:t>,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timp</a:t>
            </a:r>
            <a:r>
              <a:rPr lang="en-US" sz="2000" dirty="0"/>
              <a:t> </a:t>
            </a:r>
            <a:r>
              <a:rPr lang="en-US" sz="2000" dirty="0" err="1"/>
              <a:t>ce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Dino </a:t>
            </a:r>
            <a:r>
              <a:rPr lang="en-US" sz="2000" dirty="0" err="1"/>
              <a:t>și</a:t>
            </a:r>
            <a:r>
              <a:rPr lang="en-US" sz="2000" dirty="0"/>
              <a:t> </a:t>
            </a:r>
            <a:r>
              <a:rPr lang="en-US" sz="2000" dirty="0" err="1"/>
              <a:t>ViZDoom</a:t>
            </a:r>
            <a:r>
              <a:rPr lang="en-US" sz="2000" dirty="0"/>
              <a:t> am </a:t>
            </a:r>
            <a:r>
              <a:rPr lang="en-US" sz="2000" dirty="0" err="1"/>
              <a:t>optat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Deep Q-Network (DQN), </a:t>
            </a:r>
            <a:r>
              <a:rPr lang="en-US" sz="2000" dirty="0" err="1"/>
              <a:t>datorită</a:t>
            </a:r>
            <a:r>
              <a:rPr lang="en-US" sz="2000" dirty="0"/>
              <a:t> </a:t>
            </a:r>
            <a:r>
              <a:rPr lang="en-US" sz="2000" dirty="0" err="1"/>
              <a:t>nevoii</a:t>
            </a:r>
            <a:r>
              <a:rPr lang="en-US" sz="2000" dirty="0"/>
              <a:t> de </a:t>
            </a:r>
            <a:r>
              <a:rPr lang="en-US" sz="2000" dirty="0" err="1"/>
              <a:t>procesare</a:t>
            </a:r>
            <a:r>
              <a:rPr lang="en-US" sz="2000" dirty="0"/>
              <a:t> a </a:t>
            </a:r>
            <a:r>
              <a:rPr lang="en-US" sz="2000" dirty="0" err="1"/>
              <a:t>informației</a:t>
            </a:r>
            <a:r>
              <a:rPr lang="en-US" sz="2000" dirty="0"/>
              <a:t> </a:t>
            </a:r>
            <a:r>
              <a:rPr lang="en-US" sz="2000" dirty="0" err="1"/>
              <a:t>vizuale</a:t>
            </a:r>
            <a:r>
              <a:rPr lang="en-US" sz="2000" dirty="0"/>
              <a:t> </a:t>
            </a:r>
            <a:r>
              <a:rPr lang="en-US" sz="2000" dirty="0" err="1"/>
              <a:t>complexe</a:t>
            </a:r>
            <a:r>
              <a:rPr lang="en-US" sz="2000" dirty="0"/>
              <a:t>.</a:t>
            </a:r>
          </a:p>
          <a:p>
            <a:pPr algn="just"/>
            <a:r>
              <a:rPr lang="en-US" sz="2000" b="1" dirty="0"/>
              <a:t>O </a:t>
            </a:r>
            <a:r>
              <a:rPr lang="en-US" sz="2000" b="1" dirty="0" err="1"/>
              <a:t>componentă</a:t>
            </a:r>
            <a:r>
              <a:rPr lang="en-US" sz="2000" b="1" dirty="0"/>
              <a:t> </a:t>
            </a:r>
            <a:r>
              <a:rPr lang="en-US" sz="2000" b="1" dirty="0" err="1"/>
              <a:t>comună</a:t>
            </a:r>
            <a:r>
              <a:rPr lang="en-US" sz="2000" b="1" dirty="0"/>
              <a:t> </a:t>
            </a:r>
            <a:r>
              <a:rPr lang="en-US" sz="2000" b="1" dirty="0" err="1"/>
              <a:t>tuturor</a:t>
            </a:r>
            <a:r>
              <a:rPr lang="en-US" sz="2000" b="1" dirty="0"/>
              <a:t> </a:t>
            </a:r>
            <a:r>
              <a:rPr lang="en-US" sz="2000" b="1" dirty="0" err="1"/>
              <a:t>agenților</a:t>
            </a:r>
            <a:r>
              <a:rPr lang="en-US" sz="2000" b="1" dirty="0"/>
              <a:t> a </a:t>
            </a:r>
            <a:r>
              <a:rPr lang="en-US" sz="2000" b="1" dirty="0" err="1"/>
              <a:t>fost</a:t>
            </a:r>
            <a:r>
              <a:rPr lang="en-US" sz="2000" b="1" dirty="0"/>
              <a:t> </a:t>
            </a:r>
            <a:r>
              <a:rPr lang="en-US" sz="2000" b="1" dirty="0" err="1"/>
              <a:t>structura</a:t>
            </a:r>
            <a:r>
              <a:rPr lang="en-US" sz="2000" b="1" dirty="0"/>
              <a:t> </a:t>
            </a:r>
            <a:r>
              <a:rPr lang="en-US" sz="2000" b="1" dirty="0" err="1"/>
              <a:t>logicii</a:t>
            </a:r>
            <a:r>
              <a:rPr lang="en-US" sz="2000" b="1" dirty="0"/>
              <a:t> de </a:t>
            </a:r>
            <a:r>
              <a:rPr lang="en-US" sz="2000" b="1" dirty="0" err="1"/>
              <a:t>învățare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sz="2000" dirty="0" err="1"/>
              <a:t>folosirea</a:t>
            </a:r>
            <a:r>
              <a:rPr lang="en-US" sz="2000" dirty="0"/>
              <a:t> </a:t>
            </a:r>
            <a:r>
              <a:rPr lang="en-US" sz="2000" dirty="0" err="1"/>
              <a:t>unei</a:t>
            </a:r>
            <a:r>
              <a:rPr lang="en-US" sz="2000" dirty="0"/>
              <a:t> </a:t>
            </a:r>
            <a:r>
              <a:rPr lang="en-US" sz="2000" dirty="0" err="1"/>
              <a:t>politici</a:t>
            </a:r>
            <a:r>
              <a:rPr lang="en-US" sz="2000" dirty="0"/>
              <a:t> </a:t>
            </a:r>
            <a:r>
              <a:rPr lang="el-GR" sz="2000" dirty="0"/>
              <a:t>ε-</a:t>
            </a:r>
            <a:r>
              <a:rPr lang="en-US" sz="2000" dirty="0"/>
              <a:t>greedy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echilibrul</a:t>
            </a:r>
            <a:r>
              <a:rPr lang="en-US" sz="2000" dirty="0"/>
              <a:t> </a:t>
            </a:r>
            <a:r>
              <a:rPr lang="en-US" sz="2000" dirty="0" err="1"/>
              <a:t>dintre</a:t>
            </a:r>
            <a:r>
              <a:rPr lang="en-US" sz="2000" dirty="0"/>
              <a:t> </a:t>
            </a:r>
            <a:r>
              <a:rPr lang="en-US" sz="2000" dirty="0" err="1"/>
              <a:t>explorare</a:t>
            </a:r>
            <a:r>
              <a:rPr lang="en-US" sz="2000" dirty="0"/>
              <a:t> </a:t>
            </a:r>
            <a:r>
              <a:rPr lang="en-US" sz="2000" dirty="0" err="1"/>
              <a:t>și</a:t>
            </a:r>
            <a:r>
              <a:rPr lang="en-US" sz="2000" dirty="0"/>
              <a:t> </a:t>
            </a:r>
            <a:r>
              <a:rPr lang="en-US" sz="2000" dirty="0" err="1"/>
              <a:t>exploatare</a:t>
            </a:r>
            <a:r>
              <a:rPr lang="en-US" sz="2000" dirty="0"/>
              <a:t>, </a:t>
            </a:r>
            <a:r>
              <a:rPr lang="en-US" sz="2000" dirty="0" err="1"/>
              <a:t>aplicarea</a:t>
            </a:r>
            <a:r>
              <a:rPr lang="en-US" sz="2000" dirty="0"/>
              <a:t> </a:t>
            </a:r>
            <a:r>
              <a:rPr lang="en-US" sz="2000" dirty="0" err="1"/>
              <a:t>mecanismului</a:t>
            </a:r>
            <a:r>
              <a:rPr lang="en-US" sz="2000" dirty="0"/>
              <a:t> de experience replay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antrenamente</a:t>
            </a:r>
            <a:r>
              <a:rPr lang="en-US" sz="2000" dirty="0"/>
              <a:t> </a:t>
            </a:r>
            <a:r>
              <a:rPr lang="en-US" sz="2000" dirty="0" err="1"/>
              <a:t>mai</a:t>
            </a:r>
            <a:r>
              <a:rPr lang="en-US" sz="2000" dirty="0"/>
              <a:t> stabile, </a:t>
            </a:r>
            <a:r>
              <a:rPr lang="en-US" sz="2000" dirty="0" err="1"/>
              <a:t>și</a:t>
            </a:r>
            <a:r>
              <a:rPr lang="en-US" sz="2000" dirty="0"/>
              <a:t> </a:t>
            </a:r>
            <a:r>
              <a:rPr lang="en-US" sz="2000" dirty="0" err="1"/>
              <a:t>definirea</a:t>
            </a:r>
            <a:r>
              <a:rPr lang="en-US" sz="2000" dirty="0"/>
              <a:t> </a:t>
            </a:r>
            <a:r>
              <a:rPr lang="en-US" sz="2000" dirty="0" err="1"/>
              <a:t>clară</a:t>
            </a:r>
            <a:r>
              <a:rPr lang="en-US" sz="2000" dirty="0"/>
              <a:t> a </a:t>
            </a:r>
            <a:r>
              <a:rPr lang="en-US" sz="2000" dirty="0" err="1"/>
              <a:t>funcțiilor</a:t>
            </a:r>
            <a:r>
              <a:rPr lang="en-US" sz="2000" dirty="0"/>
              <a:t> de </a:t>
            </a:r>
            <a:r>
              <a:rPr lang="en-US" sz="2000" dirty="0" err="1"/>
              <a:t>recompensă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fiecare</a:t>
            </a:r>
            <a:r>
              <a:rPr lang="en-US" sz="2000" dirty="0"/>
              <a:t> </a:t>
            </a:r>
            <a:r>
              <a:rPr lang="en-US" sz="2000" dirty="0" err="1"/>
              <a:t>mediu</a:t>
            </a:r>
            <a:r>
              <a:rPr lang="en-US" sz="2000" dirty="0"/>
              <a:t>.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cazul</a:t>
            </a:r>
            <a:r>
              <a:rPr lang="en-US" sz="2000" dirty="0"/>
              <a:t> </a:t>
            </a:r>
            <a:r>
              <a:rPr lang="en-US" sz="2000" dirty="0" err="1"/>
              <a:t>jocurilor</a:t>
            </a:r>
            <a:r>
              <a:rPr lang="en-US" sz="2000" dirty="0"/>
              <a:t> </a:t>
            </a:r>
            <a:r>
              <a:rPr lang="en-US" sz="2000" dirty="0" err="1"/>
              <a:t>vizuale</a:t>
            </a:r>
            <a:r>
              <a:rPr lang="en-US" sz="2000" dirty="0"/>
              <a:t>, </a:t>
            </a:r>
            <a:r>
              <a:rPr lang="en-US" sz="2000" dirty="0" err="1"/>
              <a:t>agenții</a:t>
            </a:r>
            <a:r>
              <a:rPr lang="en-US" sz="2000" dirty="0"/>
              <a:t> au </a:t>
            </a:r>
            <a:r>
              <a:rPr lang="en-US" sz="2000" dirty="0" err="1"/>
              <a:t>fost</a:t>
            </a:r>
            <a:r>
              <a:rPr lang="en-US" sz="2000" dirty="0"/>
              <a:t> </a:t>
            </a:r>
            <a:r>
              <a:rPr lang="en-US" sz="2000" dirty="0" err="1"/>
              <a:t>dotați</a:t>
            </a:r>
            <a:r>
              <a:rPr lang="en-US" sz="2000" dirty="0"/>
              <a:t> cu </a:t>
            </a:r>
            <a:r>
              <a:rPr lang="en-US" sz="2000" dirty="0" err="1"/>
              <a:t>rețele</a:t>
            </a:r>
            <a:r>
              <a:rPr lang="en-US" sz="2000" dirty="0"/>
              <a:t> </a:t>
            </a:r>
            <a:r>
              <a:rPr lang="en-US" sz="2000" dirty="0" err="1"/>
              <a:t>neuronale</a:t>
            </a:r>
            <a:r>
              <a:rPr lang="en-US" sz="2000" dirty="0"/>
              <a:t> </a:t>
            </a:r>
            <a:r>
              <a:rPr lang="en-US" sz="2000" dirty="0" err="1"/>
              <a:t>convoluționale</a:t>
            </a:r>
            <a:r>
              <a:rPr lang="en-US" sz="2000" dirty="0"/>
              <a:t> (CNN) </a:t>
            </a:r>
            <a:r>
              <a:rPr lang="en-US" sz="2000" dirty="0" err="1"/>
              <a:t>capabile</a:t>
            </a:r>
            <a:r>
              <a:rPr lang="en-US" sz="2000" dirty="0"/>
              <a:t> </a:t>
            </a:r>
            <a:r>
              <a:rPr lang="en-US" sz="2000" dirty="0" err="1"/>
              <a:t>să</a:t>
            </a:r>
            <a:r>
              <a:rPr lang="en-US" sz="2000" dirty="0"/>
              <a:t> </a:t>
            </a:r>
            <a:r>
              <a:rPr lang="en-US" sz="2000" dirty="0" err="1"/>
              <a:t>extragă</a:t>
            </a:r>
            <a:r>
              <a:rPr lang="en-US" sz="2000" dirty="0"/>
              <a:t> </a:t>
            </a:r>
            <a:r>
              <a:rPr lang="en-US" sz="2000" dirty="0" err="1"/>
              <a:t>caracteristici</a:t>
            </a:r>
            <a:r>
              <a:rPr lang="en-US" sz="2000" dirty="0"/>
              <a:t> din </a:t>
            </a:r>
            <a:r>
              <a:rPr lang="en-US" sz="2000" dirty="0" err="1"/>
              <a:t>imagini</a:t>
            </a:r>
            <a:r>
              <a:rPr lang="en-US" sz="2000" dirty="0"/>
              <a:t> </a:t>
            </a:r>
            <a:r>
              <a:rPr lang="en-US" sz="2000" dirty="0" err="1"/>
              <a:t>și</a:t>
            </a:r>
            <a:r>
              <a:rPr lang="en-US" sz="2000" dirty="0"/>
              <a:t> </a:t>
            </a:r>
            <a:r>
              <a:rPr lang="en-US" sz="2000" dirty="0" err="1"/>
              <a:t>să</a:t>
            </a:r>
            <a:r>
              <a:rPr lang="en-US" sz="2000" dirty="0"/>
              <a:t> </a:t>
            </a:r>
            <a:r>
              <a:rPr lang="en-US" sz="2000" dirty="0" err="1"/>
              <a:t>asocieze</a:t>
            </a:r>
            <a:r>
              <a:rPr lang="en-US" sz="2000" dirty="0"/>
              <a:t> </a:t>
            </a:r>
            <a:r>
              <a:rPr lang="en-US" sz="2000" dirty="0" err="1"/>
              <a:t>stările</a:t>
            </a:r>
            <a:r>
              <a:rPr lang="en-US" sz="2000" dirty="0"/>
              <a:t> cu </a:t>
            </a:r>
            <a:r>
              <a:rPr lang="en-US" sz="2000" dirty="0" err="1"/>
              <a:t>acțiuni</a:t>
            </a:r>
            <a:r>
              <a:rPr lang="en-US" sz="2000" dirty="0"/>
              <a:t> optime. </a:t>
            </a:r>
            <a:r>
              <a:rPr lang="en-US" sz="2000" dirty="0" err="1"/>
              <a:t>Această</a:t>
            </a:r>
            <a:r>
              <a:rPr lang="en-US" sz="2000" dirty="0"/>
              <a:t> </a:t>
            </a:r>
            <a:r>
              <a:rPr lang="en-US" sz="2000" dirty="0" err="1"/>
              <a:t>bază</a:t>
            </a:r>
            <a:r>
              <a:rPr lang="en-US" sz="2000" dirty="0"/>
              <a:t> </a:t>
            </a:r>
            <a:r>
              <a:rPr lang="en-US" sz="2000" dirty="0" err="1"/>
              <a:t>comună</a:t>
            </a:r>
            <a:r>
              <a:rPr lang="en-US" sz="2000" dirty="0"/>
              <a:t> a </a:t>
            </a:r>
            <a:r>
              <a:rPr lang="en-US" sz="2000" dirty="0" err="1"/>
              <a:t>permis</a:t>
            </a:r>
            <a:r>
              <a:rPr lang="en-US" sz="2000" dirty="0"/>
              <a:t> </a:t>
            </a:r>
            <a:r>
              <a:rPr lang="en-US" sz="2000" dirty="0" err="1"/>
              <a:t>testarea</a:t>
            </a:r>
            <a:r>
              <a:rPr lang="en-US" sz="2000" dirty="0"/>
              <a:t> </a:t>
            </a:r>
            <a:r>
              <a:rPr lang="en-US" sz="2000" dirty="0" err="1"/>
              <a:t>și</a:t>
            </a:r>
            <a:r>
              <a:rPr lang="en-US" sz="2000" dirty="0"/>
              <a:t> </a:t>
            </a:r>
            <a:r>
              <a:rPr lang="en-US" sz="2000" dirty="0" err="1"/>
              <a:t>compararea</a:t>
            </a:r>
            <a:r>
              <a:rPr lang="en-US" sz="2000" dirty="0"/>
              <a:t> </a:t>
            </a:r>
            <a:r>
              <a:rPr lang="en-US" sz="2000" dirty="0" err="1"/>
              <a:t>performanțelor</a:t>
            </a:r>
            <a:r>
              <a:rPr lang="en-US" sz="2000" dirty="0"/>
              <a:t> </a:t>
            </a:r>
            <a:r>
              <a:rPr lang="en-US" sz="2000" dirty="0" err="1"/>
              <a:t>între</a:t>
            </a:r>
            <a:r>
              <a:rPr lang="en-US" sz="2000" dirty="0"/>
              <a:t> </a:t>
            </a:r>
            <a:r>
              <a:rPr lang="en-US" sz="2000" dirty="0" err="1"/>
              <a:t>agenți</a:t>
            </a:r>
            <a:r>
              <a:rPr lang="en-US" sz="2000" dirty="0"/>
              <a:t> </a:t>
            </a:r>
            <a:r>
              <a:rPr lang="en-US" sz="2000" dirty="0" err="1"/>
              <a:t>într</a:t>
            </a:r>
            <a:r>
              <a:rPr lang="en-US" sz="2000" dirty="0"/>
              <a:t>-un </a:t>
            </a:r>
            <a:r>
              <a:rPr lang="en-US" sz="2000" dirty="0" err="1"/>
              <a:t>cadru</a:t>
            </a:r>
            <a:r>
              <a:rPr lang="en-US" sz="2000" dirty="0"/>
              <a:t> </a:t>
            </a:r>
            <a:r>
              <a:rPr lang="en-US" sz="2000" dirty="0" err="1"/>
              <a:t>unitar</a:t>
            </a:r>
            <a:r>
              <a:rPr lang="en-US" sz="2000" dirty="0"/>
              <a:t>.</a:t>
            </a:r>
          </a:p>
          <a:p>
            <a:pPr algn="just"/>
            <a:endParaRPr lang="ro-RO" sz="2000" dirty="0"/>
          </a:p>
        </p:txBody>
      </p:sp>
    </p:spTree>
    <p:extLst>
      <p:ext uri="{BB962C8B-B14F-4D97-AF65-F5344CB8AC3E}">
        <p14:creationId xmlns:p14="http://schemas.microsoft.com/office/powerpoint/2010/main" val="1849625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C61F4D-8092-41EC-CE15-16FF13248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2AA250-BD53-2B09-2F7A-51CD64CEF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ro-RO" sz="3200" noProof="0"/>
              <a:t>Implementare</a:t>
            </a:r>
            <a:r>
              <a:rPr lang="en-US" sz="3200" noProof="0"/>
              <a:t> - Snake</a:t>
            </a:r>
            <a:endParaRPr lang="ro-RO" sz="3200" noProof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1EE0F69-D2FB-0D44-3EA4-5D9C8ECDA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sz="1600" b="1" dirty="0" err="1"/>
              <a:t>Pentru</a:t>
            </a:r>
            <a:r>
              <a:rPr lang="en-US" sz="1600" b="1" dirty="0"/>
              <a:t> </a:t>
            </a:r>
            <a:r>
              <a:rPr lang="en-US" sz="1600" b="1" dirty="0" err="1"/>
              <a:t>jocul</a:t>
            </a:r>
            <a:r>
              <a:rPr lang="en-US" sz="1600" b="1" dirty="0"/>
              <a:t> Snake, am </a:t>
            </a:r>
            <a:r>
              <a:rPr lang="en-US" sz="1600" b="1" dirty="0" err="1"/>
              <a:t>construit</a:t>
            </a:r>
            <a:r>
              <a:rPr lang="en-US" sz="1600" b="1" dirty="0"/>
              <a:t> un </a:t>
            </a:r>
            <a:r>
              <a:rPr lang="en-US" sz="1600" b="1" dirty="0" err="1"/>
              <a:t>mediu</a:t>
            </a:r>
            <a:r>
              <a:rPr lang="en-US" sz="1600" b="1" dirty="0"/>
              <a:t> </a:t>
            </a:r>
            <a:r>
              <a:rPr lang="en-US" sz="1600" b="1" dirty="0" err="1"/>
              <a:t>complet</a:t>
            </a:r>
            <a:r>
              <a:rPr lang="en-US" sz="1600" b="1" dirty="0"/>
              <a:t> de la zero </a:t>
            </a:r>
            <a:r>
              <a:rPr lang="en-US" sz="1600" b="1" dirty="0" err="1"/>
              <a:t>folosind</a:t>
            </a:r>
            <a:r>
              <a:rPr lang="en-US" sz="1600" b="1" dirty="0"/>
              <a:t> </a:t>
            </a:r>
            <a:r>
              <a:rPr lang="en-US" sz="1600" b="1" dirty="0" err="1"/>
              <a:t>biblioteca</a:t>
            </a:r>
            <a:r>
              <a:rPr lang="en-US" sz="1600" b="1" dirty="0"/>
              <a:t> </a:t>
            </a:r>
            <a:r>
              <a:rPr lang="en-US" sz="1600" b="1" dirty="0" err="1"/>
              <a:t>Pygame</a:t>
            </a:r>
            <a:r>
              <a:rPr lang="en-US" sz="1600" dirty="0"/>
              <a:t>, care </a:t>
            </a:r>
            <a:r>
              <a:rPr lang="en-US" sz="1600" dirty="0" err="1"/>
              <a:t>oferă</a:t>
            </a:r>
            <a:r>
              <a:rPr lang="en-US" sz="1600" dirty="0"/>
              <a:t> control total </a:t>
            </a:r>
            <a:r>
              <a:rPr lang="en-US" sz="1600" dirty="0" err="1"/>
              <a:t>asupra</a:t>
            </a:r>
            <a:r>
              <a:rPr lang="en-US" sz="1600" dirty="0"/>
              <a:t> </a:t>
            </a:r>
            <a:r>
              <a:rPr lang="en-US" sz="1600" dirty="0" err="1"/>
              <a:t>logicii</a:t>
            </a:r>
            <a:r>
              <a:rPr lang="en-US" sz="1600" dirty="0"/>
              <a:t> de </a:t>
            </a:r>
            <a:r>
              <a:rPr lang="en-US" sz="1600" dirty="0" err="1"/>
              <a:t>joc</a:t>
            </a:r>
            <a:r>
              <a:rPr lang="en-US" sz="1600" dirty="0"/>
              <a:t>, </a:t>
            </a:r>
            <a:r>
              <a:rPr lang="en-US" sz="1600" dirty="0" err="1"/>
              <a:t>graficii</a:t>
            </a:r>
            <a:r>
              <a:rPr lang="en-US" sz="1600" dirty="0"/>
              <a:t> </a:t>
            </a:r>
            <a:r>
              <a:rPr lang="en-US" sz="1600" dirty="0" err="1"/>
              <a:t>și</a:t>
            </a:r>
            <a:r>
              <a:rPr lang="en-US" sz="1600" dirty="0"/>
              <a:t> </a:t>
            </a:r>
            <a:r>
              <a:rPr lang="en-US" sz="1600" dirty="0" err="1"/>
              <a:t>interacțiunii</a:t>
            </a:r>
            <a:r>
              <a:rPr lang="en-US" sz="1600" dirty="0"/>
              <a:t> </a:t>
            </a:r>
            <a:r>
              <a:rPr lang="en-US" sz="1600" dirty="0" err="1"/>
              <a:t>agentului</a:t>
            </a:r>
            <a:r>
              <a:rPr lang="en-US" sz="1600" dirty="0"/>
              <a:t>. </a:t>
            </a:r>
            <a:r>
              <a:rPr lang="en-US" sz="1600" dirty="0" err="1"/>
              <a:t>Reprezentarea</a:t>
            </a:r>
            <a:r>
              <a:rPr lang="en-US" sz="1600" dirty="0"/>
              <a:t> </a:t>
            </a:r>
            <a:r>
              <a:rPr lang="en-US" sz="1600" dirty="0" err="1"/>
              <a:t>stării</a:t>
            </a:r>
            <a:r>
              <a:rPr lang="en-US" sz="1600" dirty="0"/>
              <a:t> a </a:t>
            </a:r>
            <a:r>
              <a:rPr lang="en-US" sz="1600" dirty="0" err="1"/>
              <a:t>fost</a:t>
            </a:r>
            <a:r>
              <a:rPr lang="en-US" sz="1600" dirty="0"/>
              <a:t> </a:t>
            </a:r>
            <a:r>
              <a:rPr lang="en-US" sz="1600" dirty="0" err="1"/>
              <a:t>simplificată</a:t>
            </a:r>
            <a:r>
              <a:rPr lang="en-US" sz="1600" dirty="0"/>
              <a:t> </a:t>
            </a:r>
            <a:r>
              <a:rPr lang="en-US" sz="1600" dirty="0" err="1"/>
              <a:t>pentru</a:t>
            </a:r>
            <a:r>
              <a:rPr lang="en-US" sz="1600" dirty="0"/>
              <a:t> a </a:t>
            </a:r>
            <a:r>
              <a:rPr lang="en-US" sz="1600" dirty="0" err="1"/>
              <a:t>permite</a:t>
            </a:r>
            <a:r>
              <a:rPr lang="en-US" sz="1600" dirty="0"/>
              <a:t> </a:t>
            </a:r>
            <a:r>
              <a:rPr lang="en-US" sz="1600" dirty="0" err="1"/>
              <a:t>folosirea</a:t>
            </a:r>
            <a:r>
              <a:rPr lang="en-US" sz="1600" dirty="0"/>
              <a:t> </a:t>
            </a:r>
            <a:r>
              <a:rPr lang="en-US" sz="1600" dirty="0" err="1"/>
              <a:t>unui</a:t>
            </a:r>
            <a:r>
              <a:rPr lang="en-US" sz="1600" dirty="0"/>
              <a:t> </a:t>
            </a:r>
            <a:r>
              <a:rPr lang="en-US" sz="1600" dirty="0" err="1"/>
              <a:t>algoritm</a:t>
            </a:r>
            <a:r>
              <a:rPr lang="en-US" sz="1600" dirty="0"/>
              <a:t> </a:t>
            </a:r>
            <a:r>
              <a:rPr lang="en-US" sz="1600" dirty="0" err="1"/>
              <a:t>clasic</a:t>
            </a:r>
            <a:r>
              <a:rPr lang="en-US" sz="1600" dirty="0"/>
              <a:t> de Q-Learning, </a:t>
            </a:r>
            <a:r>
              <a:rPr lang="en-US" sz="1600" dirty="0" err="1"/>
              <a:t>fără</a:t>
            </a:r>
            <a:r>
              <a:rPr lang="en-US" sz="1600" dirty="0"/>
              <a:t> </a:t>
            </a:r>
            <a:r>
              <a:rPr lang="en-US" sz="1600" dirty="0" err="1"/>
              <a:t>rețele</a:t>
            </a:r>
            <a:r>
              <a:rPr lang="en-US" sz="1600" dirty="0"/>
              <a:t> </a:t>
            </a:r>
            <a:r>
              <a:rPr lang="en-US" sz="1600" dirty="0" err="1"/>
              <a:t>neuronale</a:t>
            </a:r>
            <a:r>
              <a:rPr lang="en-US" sz="1600" dirty="0"/>
              <a:t>. </a:t>
            </a:r>
            <a:r>
              <a:rPr lang="en-US" sz="1600" dirty="0" err="1"/>
              <a:t>Starea</a:t>
            </a:r>
            <a:r>
              <a:rPr lang="en-US" sz="1600" dirty="0"/>
              <a:t> </a:t>
            </a:r>
            <a:r>
              <a:rPr lang="en-US" sz="1600" dirty="0" err="1"/>
              <a:t>jocului</a:t>
            </a:r>
            <a:r>
              <a:rPr lang="en-US" sz="1600" dirty="0"/>
              <a:t> a </a:t>
            </a:r>
            <a:r>
              <a:rPr lang="en-US" sz="1600" dirty="0" err="1"/>
              <a:t>fost</a:t>
            </a:r>
            <a:r>
              <a:rPr lang="en-US" sz="1600" dirty="0"/>
              <a:t> </a:t>
            </a:r>
            <a:r>
              <a:rPr lang="en-US" sz="1600" dirty="0" err="1"/>
              <a:t>discretizată</a:t>
            </a:r>
            <a:r>
              <a:rPr lang="en-US" sz="1600" dirty="0"/>
              <a:t> </a:t>
            </a:r>
            <a:r>
              <a:rPr lang="en-US" sz="1600" dirty="0" err="1"/>
              <a:t>prin</a:t>
            </a:r>
            <a:r>
              <a:rPr lang="en-US" sz="1600" dirty="0"/>
              <a:t> </a:t>
            </a:r>
            <a:r>
              <a:rPr lang="en-US" sz="1600" dirty="0" err="1"/>
              <a:t>informații</a:t>
            </a:r>
            <a:r>
              <a:rPr lang="en-US" sz="1600" dirty="0"/>
              <a:t> precum </a:t>
            </a:r>
            <a:r>
              <a:rPr lang="en-US" sz="1600" dirty="0" err="1"/>
              <a:t>direcția</a:t>
            </a:r>
            <a:r>
              <a:rPr lang="en-US" sz="1600" dirty="0"/>
              <a:t> </a:t>
            </a:r>
            <a:r>
              <a:rPr lang="en-US" sz="1600" dirty="0" err="1"/>
              <a:t>șarpelui</a:t>
            </a:r>
            <a:r>
              <a:rPr lang="en-US" sz="1600" dirty="0"/>
              <a:t>, </a:t>
            </a:r>
            <a:r>
              <a:rPr lang="en-US" sz="1600" dirty="0" err="1"/>
              <a:t>poziția</a:t>
            </a:r>
            <a:r>
              <a:rPr lang="en-US" sz="1600" dirty="0"/>
              <a:t> </a:t>
            </a:r>
            <a:r>
              <a:rPr lang="en-US" sz="1600" dirty="0" err="1"/>
              <a:t>mărului</a:t>
            </a:r>
            <a:r>
              <a:rPr lang="en-US" sz="1600" dirty="0"/>
              <a:t> </a:t>
            </a:r>
            <a:r>
              <a:rPr lang="en-US" sz="1600" dirty="0" err="1"/>
              <a:t>în</a:t>
            </a:r>
            <a:r>
              <a:rPr lang="en-US" sz="1600" dirty="0"/>
              <a:t> </a:t>
            </a:r>
            <a:r>
              <a:rPr lang="en-US" sz="1600" dirty="0" err="1"/>
              <a:t>raport</a:t>
            </a:r>
            <a:r>
              <a:rPr lang="en-US" sz="1600" dirty="0"/>
              <a:t> cu capul, </a:t>
            </a:r>
            <a:r>
              <a:rPr lang="en-US" sz="1600" dirty="0" err="1"/>
              <a:t>și</a:t>
            </a:r>
            <a:r>
              <a:rPr lang="en-US" sz="1600" dirty="0"/>
              <a:t> </a:t>
            </a:r>
            <a:r>
              <a:rPr lang="en-US" sz="1600" dirty="0" err="1"/>
              <a:t>existența</a:t>
            </a:r>
            <a:r>
              <a:rPr lang="en-US" sz="1600" dirty="0"/>
              <a:t> de </a:t>
            </a:r>
            <a:r>
              <a:rPr lang="en-US" sz="1600" dirty="0" err="1"/>
              <a:t>obstacole</a:t>
            </a:r>
            <a:r>
              <a:rPr lang="en-US" sz="1600" dirty="0"/>
              <a:t> </a:t>
            </a:r>
            <a:r>
              <a:rPr lang="en-US" sz="1600" dirty="0" err="1"/>
              <a:t>în</a:t>
            </a:r>
            <a:r>
              <a:rPr lang="en-US" sz="1600" dirty="0"/>
              <a:t> </a:t>
            </a:r>
            <a:r>
              <a:rPr lang="en-US" sz="1600" dirty="0" err="1"/>
              <a:t>direcțiile</a:t>
            </a:r>
            <a:r>
              <a:rPr lang="en-US" sz="1600" dirty="0"/>
              <a:t> </a:t>
            </a:r>
            <a:r>
              <a:rPr lang="en-US" sz="1600" dirty="0" err="1"/>
              <a:t>disponibile</a:t>
            </a:r>
            <a:r>
              <a:rPr lang="en-US" sz="1600" dirty="0"/>
              <a:t>. </a:t>
            </a:r>
            <a:r>
              <a:rPr lang="en-US" sz="1600" dirty="0" err="1"/>
              <a:t>Acest</a:t>
            </a:r>
            <a:r>
              <a:rPr lang="en-US" sz="1600" dirty="0"/>
              <a:t> mod de </a:t>
            </a:r>
            <a:r>
              <a:rPr lang="en-US" sz="1600" dirty="0" err="1"/>
              <a:t>reprezentare</a:t>
            </a:r>
            <a:r>
              <a:rPr lang="en-US" sz="1600" dirty="0"/>
              <a:t> a </a:t>
            </a:r>
            <a:r>
              <a:rPr lang="en-US" sz="1600" dirty="0" err="1"/>
              <a:t>permis</a:t>
            </a:r>
            <a:r>
              <a:rPr lang="en-US" sz="1600" dirty="0"/>
              <a:t> </a:t>
            </a:r>
            <a:r>
              <a:rPr lang="en-US" sz="1600" dirty="0" err="1"/>
              <a:t>construirea</a:t>
            </a:r>
            <a:r>
              <a:rPr lang="en-US" sz="1600" dirty="0"/>
              <a:t> </a:t>
            </a:r>
            <a:r>
              <a:rPr lang="en-US" sz="1600" dirty="0" err="1"/>
              <a:t>unei</a:t>
            </a:r>
            <a:r>
              <a:rPr lang="en-US" sz="1600" dirty="0"/>
              <a:t> </a:t>
            </a:r>
            <a:r>
              <a:rPr lang="en-US" sz="1600" b="1" dirty="0"/>
              <a:t>Q-Table</a:t>
            </a:r>
            <a:r>
              <a:rPr lang="en-US" sz="1600" dirty="0"/>
              <a:t> </a:t>
            </a:r>
            <a:r>
              <a:rPr lang="en-US" sz="1600" dirty="0" err="1"/>
              <a:t>unde</a:t>
            </a:r>
            <a:r>
              <a:rPr lang="en-US" sz="1600" dirty="0"/>
              <a:t> </a:t>
            </a:r>
            <a:r>
              <a:rPr lang="en-US" sz="1600" dirty="0" err="1"/>
              <a:t>fiecare</a:t>
            </a:r>
            <a:r>
              <a:rPr lang="en-US" sz="1600" dirty="0"/>
              <a:t> </a:t>
            </a:r>
            <a:r>
              <a:rPr lang="en-US" sz="1600" dirty="0" err="1"/>
              <a:t>pereche</a:t>
            </a:r>
            <a:r>
              <a:rPr lang="en-US" sz="1600" dirty="0"/>
              <a:t> stare-</a:t>
            </a:r>
            <a:r>
              <a:rPr lang="en-US" sz="1600" dirty="0" err="1"/>
              <a:t>acțiune</a:t>
            </a:r>
            <a:r>
              <a:rPr lang="en-US" sz="1600" dirty="0"/>
              <a:t> </a:t>
            </a:r>
            <a:r>
              <a:rPr lang="en-US" sz="1600" dirty="0" err="1"/>
              <a:t>primea</a:t>
            </a:r>
            <a:r>
              <a:rPr lang="en-US" sz="1600" dirty="0"/>
              <a:t> un </a:t>
            </a:r>
            <a:r>
              <a:rPr lang="en-US" sz="1600" dirty="0" err="1"/>
              <a:t>scor</a:t>
            </a:r>
            <a:r>
              <a:rPr lang="en-US" sz="1600" dirty="0"/>
              <a:t> </a:t>
            </a:r>
            <a:r>
              <a:rPr lang="en-US" sz="1600" dirty="0" err="1"/>
              <a:t>ajustat</a:t>
            </a:r>
            <a:r>
              <a:rPr lang="en-US" sz="1600" dirty="0"/>
              <a:t> </a:t>
            </a:r>
            <a:r>
              <a:rPr lang="en-US" sz="1600" dirty="0" err="1"/>
              <a:t>în</a:t>
            </a:r>
            <a:r>
              <a:rPr lang="en-US" sz="1600" dirty="0"/>
              <a:t> </a:t>
            </a:r>
            <a:r>
              <a:rPr lang="en-US" sz="1600" dirty="0" err="1"/>
              <a:t>timpul</a:t>
            </a:r>
            <a:r>
              <a:rPr lang="en-US" sz="1600" dirty="0"/>
              <a:t> </a:t>
            </a:r>
            <a:r>
              <a:rPr lang="en-US" sz="1600" dirty="0" err="1"/>
              <a:t>antrenării</a:t>
            </a:r>
            <a:r>
              <a:rPr lang="en-US" sz="1600" dirty="0"/>
              <a:t>.</a:t>
            </a:r>
            <a:endParaRPr lang="ro-RO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4B498B-E62D-B1A2-E248-DCAAFB68B2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400294"/>
            <a:ext cx="5456279" cy="203246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2564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789434-E685-BF9D-AAD2-6620555969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FDF1E-F1A4-1657-5F14-75417A6B0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643" y="618518"/>
            <a:ext cx="6188402" cy="1478570"/>
          </a:xfrm>
        </p:spPr>
        <p:txBody>
          <a:bodyPr>
            <a:normAutofit/>
          </a:bodyPr>
          <a:lstStyle/>
          <a:p>
            <a:r>
              <a:rPr lang="ro-RO" noProof="0" dirty="0"/>
              <a:t>Implementare</a:t>
            </a:r>
            <a:r>
              <a:rPr lang="en-US" noProof="0" dirty="0"/>
              <a:t> - dino</a:t>
            </a:r>
            <a:endParaRPr lang="ro-RO" noProof="0" dirty="0"/>
          </a:p>
        </p:txBody>
      </p:sp>
      <p:sp>
        <p:nvSpPr>
          <p:cNvPr id="11" name="Round Diagonal Corner Rectangle 6">
            <a:extLst>
              <a:ext uri="{FF2B5EF4-FFF2-40B4-BE49-F238E27FC236}">
                <a16:creationId xmlns:a16="http://schemas.microsoft.com/office/drawing/2014/main" id="{C169E84F-4748-4D61-A105-357962627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of a dinosaur and a bird&#10;&#10;AI-generated content may be incorrect.">
            <a:extLst>
              <a:ext uri="{FF2B5EF4-FFF2-40B4-BE49-F238E27FC236}">
                <a16:creationId xmlns:a16="http://schemas.microsoft.com/office/drawing/2014/main" id="{859A8CC2-848E-A60E-25B6-9F0CAA300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6528" y="1137622"/>
            <a:ext cx="2618815" cy="2206352"/>
          </a:xfrm>
          <a:prstGeom prst="rect">
            <a:avLst/>
          </a:prstGeom>
        </p:spPr>
      </p:pic>
      <p:pic>
        <p:nvPicPr>
          <p:cNvPr id="3" name="Picture 2" descr="A black and white text with a letter e&#10;&#10;AI-generated content may be incorrect.">
            <a:extLst>
              <a:ext uri="{FF2B5EF4-FFF2-40B4-BE49-F238E27FC236}">
                <a16:creationId xmlns:a16="http://schemas.microsoft.com/office/drawing/2014/main" id="{610F0784-5452-3FF7-39EE-85A2E1824B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6616" y="4373344"/>
            <a:ext cx="3178638" cy="47679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34E2162-2F15-CD9A-13B4-995607AC9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8643" y="2249487"/>
            <a:ext cx="6188402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b="1" dirty="0" err="1"/>
              <a:t>Implementarea</a:t>
            </a:r>
            <a:r>
              <a:rPr lang="en-US" sz="1700" b="1" dirty="0"/>
              <a:t> </a:t>
            </a:r>
            <a:r>
              <a:rPr lang="en-US" sz="1700" b="1" dirty="0" err="1"/>
              <a:t>agentului</a:t>
            </a:r>
            <a:r>
              <a:rPr lang="en-US" sz="1700" b="1" dirty="0"/>
              <a:t> </a:t>
            </a:r>
            <a:r>
              <a:rPr lang="en-US" sz="1700" b="1" dirty="0" err="1"/>
              <a:t>pentru</a:t>
            </a:r>
            <a:r>
              <a:rPr lang="en-US" sz="1700" b="1" dirty="0"/>
              <a:t> </a:t>
            </a:r>
            <a:r>
              <a:rPr lang="en-US" sz="1700" b="1" dirty="0" err="1"/>
              <a:t>jocul</a:t>
            </a:r>
            <a:r>
              <a:rPr lang="en-US" sz="1700" b="1" dirty="0"/>
              <a:t> Google Dino a </a:t>
            </a:r>
            <a:r>
              <a:rPr lang="en-US" sz="1700" b="1" dirty="0" err="1"/>
              <a:t>implicat</a:t>
            </a:r>
            <a:r>
              <a:rPr lang="en-US" sz="1700" b="1" dirty="0"/>
              <a:t> </a:t>
            </a:r>
            <a:r>
              <a:rPr lang="en-US" sz="1700" b="1" dirty="0" err="1"/>
              <a:t>lucrul</a:t>
            </a:r>
            <a:r>
              <a:rPr lang="en-US" sz="1700" b="1" dirty="0"/>
              <a:t> </a:t>
            </a:r>
            <a:r>
              <a:rPr lang="en-US" sz="1700" b="1" dirty="0" err="1"/>
              <a:t>într</a:t>
            </a:r>
            <a:r>
              <a:rPr lang="en-US" sz="1700" b="1" dirty="0"/>
              <a:t>-un </a:t>
            </a:r>
            <a:r>
              <a:rPr lang="en-US" sz="1700" b="1" dirty="0" err="1"/>
              <a:t>mediu</a:t>
            </a:r>
            <a:r>
              <a:rPr lang="en-US" sz="1700" b="1" dirty="0"/>
              <a:t> </a:t>
            </a:r>
            <a:r>
              <a:rPr lang="en-US" sz="1700" b="1" dirty="0" err="1"/>
              <a:t>parțial</a:t>
            </a:r>
            <a:r>
              <a:rPr lang="en-US" sz="1700" b="1" dirty="0"/>
              <a:t> </a:t>
            </a:r>
            <a:r>
              <a:rPr lang="en-US" sz="1700" b="1" dirty="0" err="1"/>
              <a:t>observabil</a:t>
            </a:r>
            <a:r>
              <a:rPr lang="en-US" sz="1700" b="1" dirty="0"/>
              <a:t>, </a:t>
            </a:r>
            <a:r>
              <a:rPr lang="en-US" sz="1700" b="1" dirty="0" err="1"/>
              <a:t>în</a:t>
            </a:r>
            <a:r>
              <a:rPr lang="en-US" sz="1700" b="1" dirty="0"/>
              <a:t> care </a:t>
            </a:r>
            <a:r>
              <a:rPr lang="en-US" sz="1700" b="1" dirty="0" err="1"/>
              <a:t>agentul</a:t>
            </a:r>
            <a:r>
              <a:rPr lang="en-US" sz="1700" b="1" dirty="0"/>
              <a:t> nu </a:t>
            </a:r>
            <a:r>
              <a:rPr lang="en-US" sz="1700" b="1" dirty="0" err="1"/>
              <a:t>primește</a:t>
            </a:r>
            <a:r>
              <a:rPr lang="en-US" sz="1700" b="1" dirty="0"/>
              <a:t> o stare </a:t>
            </a:r>
            <a:r>
              <a:rPr lang="en-US" sz="1700" b="1" dirty="0" err="1"/>
              <a:t>explicită</a:t>
            </a:r>
            <a:r>
              <a:rPr lang="en-US" sz="1700" b="1" dirty="0"/>
              <a:t>, ci </a:t>
            </a:r>
            <a:r>
              <a:rPr lang="en-US" sz="1700" b="1" dirty="0" err="1"/>
              <a:t>doar</a:t>
            </a:r>
            <a:r>
              <a:rPr lang="en-US" sz="1700" b="1" dirty="0"/>
              <a:t> </a:t>
            </a:r>
            <a:r>
              <a:rPr lang="en-US" sz="1700" b="1" dirty="0" err="1"/>
              <a:t>imagini</a:t>
            </a:r>
            <a:r>
              <a:rPr lang="en-US" sz="1700" b="1" dirty="0"/>
              <a:t> </a:t>
            </a:r>
            <a:r>
              <a:rPr lang="en-US" sz="1700" b="1" dirty="0" err="1"/>
              <a:t>capturate</a:t>
            </a:r>
            <a:r>
              <a:rPr lang="en-US" sz="1700" b="1" dirty="0"/>
              <a:t> din </a:t>
            </a:r>
            <a:r>
              <a:rPr lang="en-US" sz="1700" b="1" dirty="0" err="1"/>
              <a:t>joc</a:t>
            </a:r>
            <a:r>
              <a:rPr lang="en-US" sz="1700" b="1" dirty="0"/>
              <a:t>.</a:t>
            </a:r>
            <a:r>
              <a:rPr lang="en-US" sz="1700" dirty="0"/>
              <a:t> </a:t>
            </a:r>
            <a:r>
              <a:rPr lang="en-US" sz="1700" dirty="0" err="1"/>
              <a:t>Controlul</a:t>
            </a:r>
            <a:r>
              <a:rPr lang="en-US" sz="1700" dirty="0"/>
              <a:t> s-a </a:t>
            </a:r>
            <a:r>
              <a:rPr lang="en-US" sz="1700" dirty="0" err="1"/>
              <a:t>realizat</a:t>
            </a:r>
            <a:r>
              <a:rPr lang="en-US" sz="1700" dirty="0"/>
              <a:t> </a:t>
            </a:r>
            <a:r>
              <a:rPr lang="en-US" sz="1700" dirty="0" err="1"/>
              <a:t>prin</a:t>
            </a:r>
            <a:r>
              <a:rPr lang="en-US" sz="1700" dirty="0"/>
              <a:t> </a:t>
            </a:r>
            <a:r>
              <a:rPr lang="en-US" sz="1700" dirty="0" err="1"/>
              <a:t>simularea</a:t>
            </a:r>
            <a:r>
              <a:rPr lang="en-US" sz="1700" dirty="0"/>
              <a:t> </a:t>
            </a:r>
            <a:r>
              <a:rPr lang="en-US" sz="1700" dirty="0" err="1"/>
              <a:t>tastei</a:t>
            </a:r>
            <a:r>
              <a:rPr lang="en-US" sz="1700" dirty="0"/>
              <a:t> „Space” </a:t>
            </a:r>
            <a:r>
              <a:rPr lang="en-US" sz="1700" dirty="0" err="1"/>
              <a:t>pentru</a:t>
            </a:r>
            <a:r>
              <a:rPr lang="en-US" sz="1700" dirty="0"/>
              <a:t> a </a:t>
            </a:r>
            <a:r>
              <a:rPr lang="en-US" sz="1700" dirty="0" err="1"/>
              <a:t>comanda</a:t>
            </a:r>
            <a:r>
              <a:rPr lang="en-US" sz="1700" dirty="0"/>
              <a:t> </a:t>
            </a:r>
            <a:r>
              <a:rPr lang="en-US" sz="1700" dirty="0" err="1"/>
              <a:t>săritura</a:t>
            </a:r>
            <a:r>
              <a:rPr lang="en-US" sz="1700" dirty="0"/>
              <a:t>, </a:t>
            </a:r>
            <a:r>
              <a:rPr lang="en-US" sz="1700" dirty="0" err="1"/>
              <a:t>în</a:t>
            </a:r>
            <a:r>
              <a:rPr lang="en-US" sz="1700" dirty="0"/>
              <a:t> </a:t>
            </a:r>
            <a:r>
              <a:rPr lang="en-US" sz="1700" dirty="0" err="1"/>
              <a:t>timp</a:t>
            </a:r>
            <a:r>
              <a:rPr lang="en-US" sz="1700" dirty="0"/>
              <a:t> </a:t>
            </a:r>
            <a:r>
              <a:rPr lang="en-US" sz="1700" dirty="0" err="1"/>
              <a:t>ce</a:t>
            </a:r>
            <a:r>
              <a:rPr lang="en-US" sz="1700" dirty="0"/>
              <a:t> </a:t>
            </a:r>
            <a:r>
              <a:rPr lang="en-US" sz="1700" dirty="0" err="1"/>
              <a:t>observarea</a:t>
            </a:r>
            <a:r>
              <a:rPr lang="en-US" sz="1700" dirty="0"/>
              <a:t> </a:t>
            </a:r>
            <a:r>
              <a:rPr lang="en-US" sz="1700" dirty="0" err="1"/>
              <a:t>mediului</a:t>
            </a:r>
            <a:r>
              <a:rPr lang="en-US" sz="1700" dirty="0"/>
              <a:t> s-a </a:t>
            </a:r>
            <a:r>
              <a:rPr lang="en-US" sz="1700" dirty="0" err="1"/>
              <a:t>făcut</a:t>
            </a:r>
            <a:r>
              <a:rPr lang="en-US" sz="1700" dirty="0"/>
              <a:t> </a:t>
            </a:r>
            <a:r>
              <a:rPr lang="en-US" sz="1700" dirty="0" err="1"/>
              <a:t>prin</a:t>
            </a:r>
            <a:r>
              <a:rPr lang="en-US" sz="1700" dirty="0"/>
              <a:t> </a:t>
            </a:r>
            <a:r>
              <a:rPr lang="en-US" sz="1700" dirty="0" err="1"/>
              <a:t>capturi</a:t>
            </a:r>
            <a:r>
              <a:rPr lang="en-US" sz="1700" dirty="0"/>
              <a:t> de </a:t>
            </a:r>
            <a:r>
              <a:rPr lang="en-US" sz="1700" dirty="0" err="1"/>
              <a:t>ecran</a:t>
            </a:r>
            <a:r>
              <a:rPr lang="en-US" sz="1700" dirty="0"/>
              <a:t> convertite </a:t>
            </a:r>
            <a:r>
              <a:rPr lang="en-US" sz="1700" dirty="0" err="1"/>
              <a:t>în</a:t>
            </a:r>
            <a:r>
              <a:rPr lang="en-US" sz="1700" dirty="0"/>
              <a:t> grayscale </a:t>
            </a:r>
            <a:r>
              <a:rPr lang="en-US" sz="1700" dirty="0" err="1"/>
              <a:t>și</a:t>
            </a:r>
            <a:r>
              <a:rPr lang="en-US" sz="1700" dirty="0"/>
              <a:t> </a:t>
            </a:r>
            <a:r>
              <a:rPr lang="en-US" sz="1700" dirty="0" err="1"/>
              <a:t>redimensionate</a:t>
            </a:r>
            <a:r>
              <a:rPr lang="en-US" sz="1700" dirty="0"/>
              <a:t> </a:t>
            </a:r>
            <a:r>
              <a:rPr lang="en-US" sz="1700" dirty="0" err="1"/>
              <a:t>pentru</a:t>
            </a:r>
            <a:r>
              <a:rPr lang="en-US" sz="1700" dirty="0"/>
              <a:t> a reduce </a:t>
            </a:r>
            <a:r>
              <a:rPr lang="en-US" sz="1700" dirty="0" err="1"/>
              <a:t>complexitatea</a:t>
            </a:r>
            <a:r>
              <a:rPr lang="en-US" sz="1700" dirty="0"/>
              <a:t>. </a:t>
            </a:r>
            <a:r>
              <a:rPr lang="en-US" sz="1700" dirty="0" err="1"/>
              <a:t>Aceste</a:t>
            </a:r>
            <a:r>
              <a:rPr lang="en-US" sz="1700" dirty="0"/>
              <a:t> </a:t>
            </a:r>
            <a:r>
              <a:rPr lang="en-US" sz="1700" dirty="0" err="1"/>
              <a:t>imagini</a:t>
            </a:r>
            <a:r>
              <a:rPr lang="en-US" sz="1700" dirty="0"/>
              <a:t> au </a:t>
            </a:r>
            <a:r>
              <a:rPr lang="en-US" sz="1700" dirty="0" err="1"/>
              <a:t>fost</a:t>
            </a:r>
            <a:r>
              <a:rPr lang="en-US" sz="1700" dirty="0"/>
              <a:t> </a:t>
            </a:r>
            <a:r>
              <a:rPr lang="en-US" sz="1700" dirty="0" err="1"/>
              <a:t>procesate</a:t>
            </a:r>
            <a:r>
              <a:rPr lang="en-US" sz="1700" dirty="0"/>
              <a:t> de o </a:t>
            </a:r>
            <a:r>
              <a:rPr lang="en-US" sz="1700" dirty="0" err="1"/>
              <a:t>rețea</a:t>
            </a:r>
            <a:r>
              <a:rPr lang="en-US" sz="1700" dirty="0"/>
              <a:t> </a:t>
            </a:r>
            <a:r>
              <a:rPr lang="en-US" sz="1700" dirty="0" err="1"/>
              <a:t>neuronală</a:t>
            </a:r>
            <a:r>
              <a:rPr lang="en-US" sz="1700" dirty="0"/>
              <a:t> </a:t>
            </a:r>
            <a:r>
              <a:rPr lang="en-US" sz="1700" dirty="0" err="1"/>
              <a:t>convoluțională</a:t>
            </a:r>
            <a:r>
              <a:rPr lang="en-US" sz="1700" dirty="0"/>
              <a:t> (CNN), care a </a:t>
            </a:r>
            <a:r>
              <a:rPr lang="en-US" sz="1700" dirty="0" err="1"/>
              <a:t>învățat</a:t>
            </a:r>
            <a:r>
              <a:rPr lang="en-US" sz="1700" dirty="0"/>
              <a:t> </a:t>
            </a:r>
            <a:r>
              <a:rPr lang="en-US" sz="1700" dirty="0" err="1"/>
              <a:t>să</a:t>
            </a:r>
            <a:r>
              <a:rPr lang="en-US" sz="1700" dirty="0"/>
              <a:t> </a:t>
            </a:r>
            <a:r>
              <a:rPr lang="en-US" sz="1700" dirty="0" err="1"/>
              <a:t>extragă</a:t>
            </a:r>
            <a:r>
              <a:rPr lang="en-US" sz="1700" dirty="0"/>
              <a:t> </a:t>
            </a:r>
            <a:r>
              <a:rPr lang="en-US" sz="1700" dirty="0" err="1"/>
              <a:t>trăsături</a:t>
            </a:r>
            <a:r>
              <a:rPr lang="en-US" sz="1700" dirty="0"/>
              <a:t> </a:t>
            </a:r>
            <a:r>
              <a:rPr lang="en-US" sz="1700" dirty="0" err="1"/>
              <a:t>relevante</a:t>
            </a:r>
            <a:r>
              <a:rPr lang="en-US" sz="1700" dirty="0"/>
              <a:t> precum </a:t>
            </a:r>
            <a:r>
              <a:rPr lang="en-US" sz="1700" dirty="0" err="1"/>
              <a:t>distanța</a:t>
            </a:r>
            <a:r>
              <a:rPr lang="en-US" sz="1700" dirty="0"/>
              <a:t> </a:t>
            </a:r>
            <a:r>
              <a:rPr lang="en-US" sz="1700" dirty="0" err="1"/>
              <a:t>față</a:t>
            </a:r>
            <a:r>
              <a:rPr lang="en-US" sz="1700" dirty="0"/>
              <a:t> de </a:t>
            </a:r>
            <a:r>
              <a:rPr lang="en-US" sz="1700" dirty="0" err="1"/>
              <a:t>obstacole</a:t>
            </a:r>
            <a:r>
              <a:rPr lang="en-US" sz="1700" dirty="0"/>
              <a:t> </a:t>
            </a:r>
            <a:r>
              <a:rPr lang="en-US" sz="1700" dirty="0" err="1"/>
              <a:t>și</a:t>
            </a:r>
            <a:r>
              <a:rPr lang="en-US" sz="1700" dirty="0"/>
              <a:t> </a:t>
            </a:r>
            <a:r>
              <a:rPr lang="en-US" sz="1700" dirty="0" err="1"/>
              <a:t>viteza</a:t>
            </a:r>
            <a:r>
              <a:rPr lang="en-US" sz="1700" dirty="0"/>
              <a:t> de </a:t>
            </a:r>
            <a:r>
              <a:rPr lang="en-US" sz="1700" dirty="0" err="1"/>
              <a:t>deplasare</a:t>
            </a:r>
            <a:r>
              <a:rPr lang="en-US" sz="1700" dirty="0"/>
              <a:t>.</a:t>
            </a:r>
            <a:endParaRPr lang="ro-RO" sz="1700" noProof="0" dirty="0"/>
          </a:p>
        </p:txBody>
      </p:sp>
    </p:spTree>
    <p:extLst>
      <p:ext uri="{BB962C8B-B14F-4D97-AF65-F5344CB8AC3E}">
        <p14:creationId xmlns:p14="http://schemas.microsoft.com/office/powerpoint/2010/main" val="3630469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5212BA-EFBB-AEEF-F772-EF0D57F51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BF3DF-302E-D372-7D4B-452CC3B5E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ro-RO" sz="4000" noProof="0" dirty="0"/>
              <a:t>Implementare</a:t>
            </a:r>
            <a:r>
              <a:rPr lang="en-US" sz="4000" noProof="0" dirty="0"/>
              <a:t> – </a:t>
            </a:r>
            <a:r>
              <a:rPr lang="en-US" sz="4000" noProof="0" dirty="0" err="1"/>
              <a:t>Vizdoom</a:t>
            </a:r>
            <a:br>
              <a:rPr lang="en-US" sz="4000" noProof="0" dirty="0"/>
            </a:br>
            <a:endParaRPr lang="ro-RO" sz="4000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A441DEB-9D8E-D685-8B57-BFE10C6FE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2249487"/>
            <a:ext cx="10031414" cy="3541714"/>
          </a:xfrm>
        </p:spPr>
        <p:txBody>
          <a:bodyPr anchor="t"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sz="2000" b="1" dirty="0" err="1"/>
              <a:t>Pentru</a:t>
            </a:r>
            <a:r>
              <a:rPr lang="en-US" sz="2000" b="1" dirty="0"/>
              <a:t> </a:t>
            </a:r>
            <a:r>
              <a:rPr lang="en-US" sz="2000" b="1" dirty="0" err="1"/>
              <a:t>integrarea</a:t>
            </a:r>
            <a:r>
              <a:rPr lang="en-US" sz="2000" b="1" dirty="0"/>
              <a:t> cu </a:t>
            </a:r>
            <a:r>
              <a:rPr lang="en-US" sz="2000" b="1" dirty="0" err="1"/>
              <a:t>ViZDoom</a:t>
            </a:r>
            <a:r>
              <a:rPr lang="en-US" sz="2000" b="1" dirty="0"/>
              <a:t>, am </a:t>
            </a:r>
            <a:r>
              <a:rPr lang="en-US" sz="2000" b="1" dirty="0" err="1"/>
              <a:t>utilizat</a:t>
            </a:r>
            <a:r>
              <a:rPr lang="en-US" sz="2000" b="1" dirty="0"/>
              <a:t> API-ul </a:t>
            </a:r>
            <a:r>
              <a:rPr lang="en-US" sz="2000" b="1" dirty="0" err="1"/>
              <a:t>oficial</a:t>
            </a:r>
            <a:r>
              <a:rPr lang="en-US" sz="2000" b="1" dirty="0"/>
              <a:t> care </a:t>
            </a:r>
            <a:r>
              <a:rPr lang="en-US" sz="2000" b="1" dirty="0" err="1"/>
              <a:t>permite</a:t>
            </a:r>
            <a:r>
              <a:rPr lang="en-US" sz="2000" b="1" dirty="0"/>
              <a:t> </a:t>
            </a:r>
            <a:r>
              <a:rPr lang="en-US" sz="2000" b="1" dirty="0" err="1"/>
              <a:t>controlul</a:t>
            </a:r>
            <a:r>
              <a:rPr lang="en-US" sz="2000" b="1" dirty="0"/>
              <a:t> </a:t>
            </a:r>
            <a:r>
              <a:rPr lang="en-US" sz="2000" b="1" dirty="0" err="1"/>
              <a:t>jocului</a:t>
            </a:r>
            <a:r>
              <a:rPr lang="en-US" sz="2000" b="1" dirty="0"/>
              <a:t> </a:t>
            </a:r>
            <a:r>
              <a:rPr lang="en-US" sz="2000" b="1" dirty="0" err="1"/>
              <a:t>și</a:t>
            </a:r>
            <a:r>
              <a:rPr lang="en-US" sz="2000" b="1" dirty="0"/>
              <a:t> </a:t>
            </a:r>
            <a:r>
              <a:rPr lang="en-US" sz="2000" b="1" dirty="0" err="1"/>
              <a:t>accesul</a:t>
            </a:r>
            <a:r>
              <a:rPr lang="en-US" sz="2000" b="1" dirty="0"/>
              <a:t> la </a:t>
            </a:r>
            <a:r>
              <a:rPr lang="en-US" sz="2000" b="1" dirty="0" err="1"/>
              <a:t>datele</a:t>
            </a:r>
            <a:r>
              <a:rPr lang="en-US" sz="2000" b="1" dirty="0"/>
              <a:t> </a:t>
            </a:r>
            <a:r>
              <a:rPr lang="en-US" sz="2000" b="1" dirty="0" err="1"/>
              <a:t>vizuale</a:t>
            </a:r>
            <a:r>
              <a:rPr lang="en-US" sz="2000" b="1" dirty="0"/>
              <a:t> </a:t>
            </a:r>
            <a:r>
              <a:rPr lang="en-US" sz="2000" b="1" dirty="0" err="1"/>
              <a:t>în</a:t>
            </a:r>
            <a:r>
              <a:rPr lang="en-US" sz="2000" b="1" dirty="0"/>
              <a:t> </a:t>
            </a:r>
            <a:r>
              <a:rPr lang="en-US" sz="2000" b="1" dirty="0" err="1"/>
              <a:t>timp</a:t>
            </a:r>
            <a:r>
              <a:rPr lang="en-US" sz="2000" b="1" dirty="0"/>
              <a:t> real.</a:t>
            </a:r>
            <a:r>
              <a:rPr lang="en-US" sz="2000" dirty="0"/>
              <a:t> </a:t>
            </a:r>
            <a:r>
              <a:rPr lang="en-US" sz="2000" dirty="0" err="1"/>
              <a:t>Observațiile</a:t>
            </a:r>
            <a:r>
              <a:rPr lang="en-US" sz="2000" dirty="0"/>
              <a:t> au </a:t>
            </a:r>
            <a:r>
              <a:rPr lang="en-US" sz="2000" dirty="0" err="1"/>
              <a:t>fost</a:t>
            </a:r>
            <a:r>
              <a:rPr lang="en-US" sz="2000" dirty="0"/>
              <a:t> sub </a:t>
            </a:r>
            <a:r>
              <a:rPr lang="en-US" sz="2000" dirty="0" err="1"/>
              <a:t>formă</a:t>
            </a:r>
            <a:r>
              <a:rPr lang="en-US" sz="2000" dirty="0"/>
              <a:t> de </a:t>
            </a:r>
            <a:r>
              <a:rPr lang="en-US" sz="2000" dirty="0" err="1"/>
              <a:t>imagini</a:t>
            </a:r>
            <a:r>
              <a:rPr lang="en-US" sz="2000" dirty="0"/>
              <a:t> RGB 84x84, </a:t>
            </a:r>
            <a:r>
              <a:rPr lang="en-US" sz="2000" dirty="0" err="1"/>
              <a:t>redimensionate</a:t>
            </a:r>
            <a:r>
              <a:rPr lang="en-US" sz="2000" dirty="0"/>
              <a:t> </a:t>
            </a:r>
            <a:r>
              <a:rPr lang="en-US" sz="2000" dirty="0" err="1"/>
              <a:t>și</a:t>
            </a:r>
            <a:r>
              <a:rPr lang="en-US" sz="2000" dirty="0"/>
              <a:t> </a:t>
            </a:r>
            <a:r>
              <a:rPr lang="en-US" sz="2000" dirty="0" err="1"/>
              <a:t>normalizate</a:t>
            </a:r>
            <a:r>
              <a:rPr lang="en-US" sz="2000" dirty="0"/>
              <a:t>, </a:t>
            </a:r>
            <a:r>
              <a:rPr lang="en-US" sz="2000" dirty="0" err="1"/>
              <a:t>iar</a:t>
            </a:r>
            <a:r>
              <a:rPr lang="en-US" sz="2000" dirty="0"/>
              <a:t> </a:t>
            </a:r>
            <a:r>
              <a:rPr lang="en-US" sz="2000" dirty="0" err="1"/>
              <a:t>agentul</a:t>
            </a:r>
            <a:r>
              <a:rPr lang="en-US" sz="2000" dirty="0"/>
              <a:t> a </a:t>
            </a:r>
            <a:r>
              <a:rPr lang="en-US" sz="2000" dirty="0" err="1"/>
              <a:t>fost</a:t>
            </a:r>
            <a:r>
              <a:rPr lang="en-US" sz="2000" dirty="0"/>
              <a:t> </a:t>
            </a:r>
            <a:r>
              <a:rPr lang="en-US" sz="2000" dirty="0" err="1"/>
              <a:t>antrenat</a:t>
            </a:r>
            <a:r>
              <a:rPr lang="en-US" sz="2000" dirty="0"/>
              <a:t> cu o </a:t>
            </a:r>
            <a:r>
              <a:rPr lang="en-US" sz="2000" dirty="0" err="1"/>
              <a:t>rețea</a:t>
            </a:r>
            <a:r>
              <a:rPr lang="en-US" sz="2000" dirty="0"/>
              <a:t> </a:t>
            </a:r>
            <a:r>
              <a:rPr lang="en-US" sz="2000" dirty="0" err="1"/>
              <a:t>neuronală</a:t>
            </a:r>
            <a:r>
              <a:rPr lang="en-US" sz="2000" dirty="0"/>
              <a:t> </a:t>
            </a:r>
            <a:r>
              <a:rPr lang="en-US" sz="2000" dirty="0" err="1"/>
              <a:t>convoluțională</a:t>
            </a:r>
            <a:r>
              <a:rPr lang="en-US" sz="2000" dirty="0"/>
              <a:t> (CNN) </a:t>
            </a:r>
            <a:r>
              <a:rPr lang="en-US" sz="2000" dirty="0" err="1"/>
              <a:t>capabilă</a:t>
            </a:r>
            <a:r>
              <a:rPr lang="en-US" sz="2000" dirty="0"/>
              <a:t> </a:t>
            </a:r>
            <a:r>
              <a:rPr lang="en-US" sz="2000" dirty="0" err="1"/>
              <a:t>să</a:t>
            </a:r>
            <a:r>
              <a:rPr lang="en-US" sz="2000" dirty="0"/>
              <a:t> </a:t>
            </a:r>
            <a:r>
              <a:rPr lang="en-US" sz="2000" dirty="0" err="1"/>
              <a:t>prelucreze</a:t>
            </a:r>
            <a:r>
              <a:rPr lang="en-US" sz="2000" dirty="0"/>
              <a:t> </a:t>
            </a:r>
            <a:r>
              <a:rPr lang="en-US" sz="2000" dirty="0" err="1"/>
              <a:t>aceste</a:t>
            </a:r>
            <a:r>
              <a:rPr lang="en-US" sz="2000" dirty="0"/>
              <a:t> cadre </a:t>
            </a:r>
            <a:r>
              <a:rPr lang="en-US" sz="2000" dirty="0" err="1"/>
              <a:t>și</a:t>
            </a:r>
            <a:r>
              <a:rPr lang="en-US" sz="2000" dirty="0"/>
              <a:t> </a:t>
            </a:r>
            <a:r>
              <a:rPr lang="en-US" sz="2000" dirty="0" err="1"/>
              <a:t>să</a:t>
            </a:r>
            <a:r>
              <a:rPr lang="en-US" sz="2000" dirty="0"/>
              <a:t> </a:t>
            </a:r>
            <a:r>
              <a:rPr lang="en-US" sz="2000" dirty="0" err="1"/>
              <a:t>aleagă</a:t>
            </a:r>
            <a:r>
              <a:rPr lang="en-US" sz="2000" dirty="0"/>
              <a:t> o </a:t>
            </a:r>
            <a:r>
              <a:rPr lang="en-US" sz="2000" dirty="0" err="1"/>
              <a:t>acțiune</a:t>
            </a:r>
            <a:r>
              <a:rPr lang="en-US" sz="2000" dirty="0"/>
              <a:t> </a:t>
            </a:r>
            <a:r>
              <a:rPr lang="en-US" sz="2000" dirty="0" err="1"/>
              <a:t>optimă</a:t>
            </a:r>
            <a:r>
              <a:rPr lang="en-US" sz="2000" dirty="0"/>
              <a:t>. </a:t>
            </a:r>
            <a:r>
              <a:rPr lang="en-US" sz="2000" dirty="0" err="1"/>
              <a:t>Setul</a:t>
            </a:r>
            <a:r>
              <a:rPr lang="en-US" sz="2000" dirty="0"/>
              <a:t> de </a:t>
            </a:r>
            <a:r>
              <a:rPr lang="en-US" sz="2000" dirty="0" err="1"/>
              <a:t>acțiuni</a:t>
            </a:r>
            <a:r>
              <a:rPr lang="en-US" sz="2000" dirty="0"/>
              <a:t> </a:t>
            </a:r>
            <a:r>
              <a:rPr lang="en-US" sz="2000" dirty="0" err="1"/>
              <a:t>disponibile</a:t>
            </a:r>
            <a:r>
              <a:rPr lang="en-US" sz="2000" dirty="0"/>
              <a:t> a </a:t>
            </a:r>
            <a:r>
              <a:rPr lang="en-US" sz="2000" dirty="0" err="1"/>
              <a:t>fost</a:t>
            </a:r>
            <a:r>
              <a:rPr lang="en-US" sz="2000" dirty="0"/>
              <a:t> </a:t>
            </a:r>
            <a:r>
              <a:rPr lang="en-US" sz="2000" dirty="0" err="1"/>
              <a:t>redus</a:t>
            </a:r>
            <a:r>
              <a:rPr lang="en-US" sz="2000" dirty="0"/>
              <a:t> la </a:t>
            </a:r>
            <a:r>
              <a:rPr lang="en-US" sz="2000" dirty="0" err="1"/>
              <a:t>combinații</a:t>
            </a:r>
            <a:r>
              <a:rPr lang="en-US" sz="2000" dirty="0"/>
              <a:t> simple (</a:t>
            </a:r>
            <a:r>
              <a:rPr lang="en-US" sz="2000" dirty="0" err="1"/>
              <a:t>mers</a:t>
            </a:r>
            <a:r>
              <a:rPr lang="en-US" sz="2000" dirty="0"/>
              <a:t> </a:t>
            </a:r>
            <a:r>
              <a:rPr lang="en-US" sz="2000" dirty="0" err="1"/>
              <a:t>înainte</a:t>
            </a:r>
            <a:r>
              <a:rPr lang="en-US" sz="2000" dirty="0"/>
              <a:t>, </a:t>
            </a:r>
            <a:r>
              <a:rPr lang="en-US" sz="2000" dirty="0" err="1"/>
              <a:t>rotire</a:t>
            </a:r>
            <a:r>
              <a:rPr lang="en-US" sz="2000" dirty="0"/>
              <a:t> </a:t>
            </a:r>
            <a:r>
              <a:rPr lang="en-US" sz="2000" dirty="0" err="1"/>
              <a:t>stânga</a:t>
            </a:r>
            <a:r>
              <a:rPr lang="en-US" sz="2000" dirty="0"/>
              <a:t>/</a:t>
            </a:r>
            <a:r>
              <a:rPr lang="en-US" sz="2000" dirty="0" err="1"/>
              <a:t>dreapta</a:t>
            </a:r>
            <a:r>
              <a:rPr lang="en-US" sz="2000" dirty="0"/>
              <a:t>, </a:t>
            </a:r>
            <a:r>
              <a:rPr lang="en-US" sz="2000" dirty="0" err="1"/>
              <a:t>tragere</a:t>
            </a:r>
            <a:r>
              <a:rPr lang="en-US" sz="2000" dirty="0"/>
              <a:t>), </a:t>
            </a:r>
            <a:r>
              <a:rPr lang="en-US" sz="2000" dirty="0" err="1"/>
              <a:t>suficient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scenariile</a:t>
            </a:r>
            <a:r>
              <a:rPr lang="en-US" sz="2000" dirty="0"/>
              <a:t> testate. </a:t>
            </a:r>
            <a:r>
              <a:rPr lang="en-US" sz="2000" dirty="0" err="1"/>
              <a:t>Algoritmul</a:t>
            </a:r>
            <a:r>
              <a:rPr lang="en-US" sz="2000" dirty="0"/>
              <a:t> </a:t>
            </a:r>
            <a:r>
              <a:rPr lang="en-US" sz="2000" dirty="0" err="1"/>
              <a:t>folosit</a:t>
            </a:r>
            <a:r>
              <a:rPr lang="en-US" sz="2000" dirty="0"/>
              <a:t> a </a:t>
            </a:r>
            <a:r>
              <a:rPr lang="en-US" sz="2000" dirty="0" err="1"/>
              <a:t>fost</a:t>
            </a:r>
            <a:r>
              <a:rPr lang="en-US" sz="2000" dirty="0"/>
              <a:t> Deep Q-Network, </a:t>
            </a:r>
            <a:r>
              <a:rPr lang="en-US" sz="2000" dirty="0" err="1"/>
              <a:t>adaptat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procesarea</a:t>
            </a:r>
            <a:r>
              <a:rPr lang="en-US" sz="2000" dirty="0"/>
              <a:t> </a:t>
            </a:r>
            <a:r>
              <a:rPr lang="en-US" sz="2000" dirty="0" err="1"/>
              <a:t>vizuală</a:t>
            </a:r>
            <a:r>
              <a:rPr lang="en-US" sz="2000" dirty="0"/>
              <a:t> </a:t>
            </a:r>
            <a:r>
              <a:rPr lang="en-US" sz="2000" dirty="0" err="1"/>
              <a:t>și</a:t>
            </a:r>
            <a:r>
              <a:rPr lang="en-US" sz="2000" dirty="0"/>
              <a:t> </a:t>
            </a:r>
            <a:r>
              <a:rPr lang="en-US" sz="2000" dirty="0" err="1"/>
              <a:t>actualizat</a:t>
            </a:r>
            <a:r>
              <a:rPr lang="en-US" sz="2000" dirty="0"/>
              <a:t> cu target network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stabilitate</a:t>
            </a:r>
            <a:r>
              <a:rPr lang="en-US" sz="2000" dirty="0"/>
              <a:t>.</a:t>
            </a:r>
            <a:endParaRPr lang="ro-RO" sz="2000" noProof="0" dirty="0"/>
          </a:p>
        </p:txBody>
      </p:sp>
    </p:spTree>
    <p:extLst>
      <p:ext uri="{BB962C8B-B14F-4D97-AF65-F5344CB8AC3E}">
        <p14:creationId xmlns:p14="http://schemas.microsoft.com/office/powerpoint/2010/main" val="1400119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EBE3C3-BA04-A076-407B-E01A49724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58E28-C70A-E86D-2D17-0AE06F858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688" y="618518"/>
            <a:ext cx="6736556" cy="1478570"/>
          </a:xfrm>
        </p:spPr>
        <p:txBody>
          <a:bodyPr anchor="b">
            <a:normAutofit/>
          </a:bodyPr>
          <a:lstStyle/>
          <a:p>
            <a:r>
              <a:rPr lang="ro-RO" noProof="0" dirty="0"/>
              <a:t>Implementare</a:t>
            </a:r>
            <a:r>
              <a:rPr lang="en-US" noProof="0" dirty="0"/>
              <a:t> – basic &amp; defend</a:t>
            </a:r>
            <a:endParaRPr lang="ro-RO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8A88FD5-088D-A97E-BE63-545E44EB1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894388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b="1" dirty="0" err="1"/>
              <a:t>În</a:t>
            </a:r>
            <a:r>
              <a:rPr lang="en-US" sz="1700" b="1" dirty="0"/>
              <a:t> </a:t>
            </a:r>
            <a:r>
              <a:rPr lang="en-US" sz="1700" b="1" dirty="0" err="1"/>
              <a:t>scenariul</a:t>
            </a:r>
            <a:r>
              <a:rPr lang="en-US" sz="1700" b="1" dirty="0"/>
              <a:t> </a:t>
            </a:r>
            <a:r>
              <a:rPr lang="en-US" sz="1700" b="1" dirty="0" err="1"/>
              <a:t>basic.wad</a:t>
            </a:r>
            <a:r>
              <a:rPr lang="en-US" sz="1700" b="1" dirty="0"/>
              <a:t>, </a:t>
            </a:r>
            <a:r>
              <a:rPr lang="en-US" sz="1700" b="1" dirty="0" err="1"/>
              <a:t>agentul</a:t>
            </a:r>
            <a:r>
              <a:rPr lang="en-US" sz="1700" b="1" dirty="0"/>
              <a:t> </a:t>
            </a:r>
            <a:r>
              <a:rPr lang="en-US" sz="1700" b="1" dirty="0" err="1"/>
              <a:t>învață</a:t>
            </a:r>
            <a:r>
              <a:rPr lang="en-US" sz="1700" b="1" dirty="0"/>
              <a:t> </a:t>
            </a:r>
            <a:r>
              <a:rPr lang="en-US" sz="1700" b="1" dirty="0" err="1"/>
              <a:t>să</a:t>
            </a:r>
            <a:r>
              <a:rPr lang="en-US" sz="1700" b="1" dirty="0"/>
              <a:t> </a:t>
            </a:r>
            <a:r>
              <a:rPr lang="en-US" sz="1700" b="1" dirty="0" err="1"/>
              <a:t>tragă</a:t>
            </a:r>
            <a:r>
              <a:rPr lang="en-US" sz="1700" b="1" dirty="0"/>
              <a:t> </a:t>
            </a:r>
            <a:r>
              <a:rPr lang="en-US" sz="1700" b="1" dirty="0" err="1"/>
              <a:t>într</a:t>
            </a:r>
            <a:r>
              <a:rPr lang="en-US" sz="1700" b="1" dirty="0"/>
              <a:t>-un </a:t>
            </a:r>
            <a:r>
              <a:rPr lang="en-US" sz="1700" b="1" dirty="0" err="1"/>
              <a:t>inamic</a:t>
            </a:r>
            <a:r>
              <a:rPr lang="en-US" sz="1700" b="1" dirty="0"/>
              <a:t> static din </a:t>
            </a:r>
            <a:r>
              <a:rPr lang="en-US" sz="1700" b="1" dirty="0" err="1"/>
              <a:t>față</a:t>
            </a:r>
            <a:r>
              <a:rPr lang="en-US" sz="1700" b="1" dirty="0"/>
              <a:t>, </a:t>
            </a:r>
            <a:r>
              <a:rPr lang="en-US" sz="1700" b="1" dirty="0" err="1"/>
              <a:t>fiind</a:t>
            </a:r>
            <a:r>
              <a:rPr lang="en-US" sz="1700" b="1" dirty="0"/>
              <a:t> </a:t>
            </a:r>
            <a:r>
              <a:rPr lang="en-US" sz="1700" b="1" dirty="0" err="1"/>
              <a:t>recompensat</a:t>
            </a:r>
            <a:r>
              <a:rPr lang="en-US" sz="1700" b="1" dirty="0"/>
              <a:t> </a:t>
            </a:r>
            <a:r>
              <a:rPr lang="en-US" sz="1700" b="1" dirty="0" err="1"/>
              <a:t>doar</a:t>
            </a:r>
            <a:r>
              <a:rPr lang="en-US" sz="1700" b="1" dirty="0"/>
              <a:t> </a:t>
            </a:r>
            <a:r>
              <a:rPr lang="en-US" sz="1700" b="1" dirty="0" err="1"/>
              <a:t>când</a:t>
            </a:r>
            <a:r>
              <a:rPr lang="en-US" sz="1700" b="1" dirty="0"/>
              <a:t> </a:t>
            </a:r>
            <a:r>
              <a:rPr lang="en-US" sz="1700" b="1" dirty="0" err="1"/>
              <a:t>ținta</a:t>
            </a:r>
            <a:r>
              <a:rPr lang="en-US" sz="1700" b="1" dirty="0"/>
              <a:t> </a:t>
            </a:r>
            <a:r>
              <a:rPr lang="en-US" sz="1700" b="1" dirty="0" err="1"/>
              <a:t>este</a:t>
            </a:r>
            <a:r>
              <a:rPr lang="en-US" sz="1700" b="1" dirty="0"/>
              <a:t> </a:t>
            </a:r>
            <a:r>
              <a:rPr lang="en-US" sz="1700" b="1" dirty="0" err="1"/>
              <a:t>eliminată</a:t>
            </a:r>
            <a:r>
              <a:rPr lang="en-US" sz="1700" b="1" dirty="0"/>
              <a:t>.</a:t>
            </a:r>
            <a:r>
              <a:rPr lang="en-US" sz="1700" dirty="0"/>
              <a:t> </a:t>
            </a:r>
            <a:r>
              <a:rPr lang="en-US" sz="1700" dirty="0" err="1"/>
              <a:t>În</a:t>
            </a:r>
            <a:r>
              <a:rPr lang="en-US" sz="1700" dirty="0"/>
              <a:t> </a:t>
            </a:r>
            <a:r>
              <a:rPr lang="en-US" sz="1700" dirty="0" err="1"/>
              <a:t>defend_the_center.wad</a:t>
            </a:r>
            <a:r>
              <a:rPr lang="en-US" sz="1700" dirty="0"/>
              <a:t>, </a:t>
            </a:r>
            <a:r>
              <a:rPr lang="en-US" sz="1700" dirty="0" err="1"/>
              <a:t>complexitatea</a:t>
            </a:r>
            <a:r>
              <a:rPr lang="en-US" sz="1700" dirty="0"/>
              <a:t> </a:t>
            </a:r>
            <a:r>
              <a:rPr lang="en-US" sz="1700" dirty="0" err="1"/>
              <a:t>crește</a:t>
            </a:r>
            <a:r>
              <a:rPr lang="en-US" sz="1700" dirty="0"/>
              <a:t>: </a:t>
            </a:r>
            <a:r>
              <a:rPr lang="en-US" sz="1700" dirty="0" err="1"/>
              <a:t>inamicii</a:t>
            </a:r>
            <a:r>
              <a:rPr lang="en-US" sz="1700" dirty="0"/>
              <a:t> apar din </a:t>
            </a:r>
            <a:r>
              <a:rPr lang="en-US" sz="1700" dirty="0" err="1"/>
              <a:t>mai</a:t>
            </a:r>
            <a:r>
              <a:rPr lang="en-US" sz="1700" dirty="0"/>
              <a:t> </a:t>
            </a:r>
            <a:r>
              <a:rPr lang="en-US" sz="1700" dirty="0" err="1"/>
              <a:t>multe</a:t>
            </a:r>
            <a:r>
              <a:rPr lang="en-US" sz="1700" dirty="0"/>
              <a:t> </a:t>
            </a:r>
            <a:r>
              <a:rPr lang="en-US" sz="1700" dirty="0" err="1"/>
              <a:t>direcții</a:t>
            </a:r>
            <a:r>
              <a:rPr lang="en-US" sz="1700" dirty="0"/>
              <a:t> </a:t>
            </a:r>
            <a:r>
              <a:rPr lang="en-US" sz="1700" dirty="0" err="1"/>
              <a:t>și</a:t>
            </a:r>
            <a:r>
              <a:rPr lang="en-US" sz="1700" dirty="0"/>
              <a:t> </a:t>
            </a:r>
            <a:r>
              <a:rPr lang="en-US" sz="1700" dirty="0" err="1"/>
              <a:t>trebuie</a:t>
            </a:r>
            <a:r>
              <a:rPr lang="en-US" sz="1700" dirty="0"/>
              <a:t> </a:t>
            </a:r>
            <a:r>
              <a:rPr lang="en-US" sz="1700" dirty="0" err="1"/>
              <a:t>eliminați</a:t>
            </a:r>
            <a:r>
              <a:rPr lang="en-US" sz="1700" dirty="0"/>
              <a:t> rapid </a:t>
            </a:r>
            <a:r>
              <a:rPr lang="en-US" sz="1700" dirty="0" err="1"/>
              <a:t>pentru</a:t>
            </a:r>
            <a:r>
              <a:rPr lang="en-US" sz="1700" dirty="0"/>
              <a:t> a </a:t>
            </a:r>
            <a:r>
              <a:rPr lang="en-US" sz="1700" dirty="0" err="1"/>
              <a:t>supraviețui</a:t>
            </a:r>
            <a:r>
              <a:rPr lang="en-US" sz="1700" dirty="0"/>
              <a:t>. </a:t>
            </a:r>
            <a:r>
              <a:rPr lang="en-US" sz="1700" dirty="0" err="1"/>
              <a:t>Aici</a:t>
            </a:r>
            <a:r>
              <a:rPr lang="en-US" sz="1700" dirty="0"/>
              <a:t>, </a:t>
            </a:r>
            <a:r>
              <a:rPr lang="en-US" sz="1700" dirty="0" err="1"/>
              <a:t>agentul</a:t>
            </a:r>
            <a:r>
              <a:rPr lang="en-US" sz="1700" dirty="0"/>
              <a:t> </a:t>
            </a:r>
            <a:r>
              <a:rPr lang="en-US" sz="1700" dirty="0" err="1"/>
              <a:t>învață</a:t>
            </a:r>
            <a:r>
              <a:rPr lang="en-US" sz="1700" dirty="0"/>
              <a:t> </a:t>
            </a:r>
            <a:r>
              <a:rPr lang="en-US" sz="1700" dirty="0" err="1"/>
              <a:t>să</a:t>
            </a:r>
            <a:r>
              <a:rPr lang="en-US" sz="1700" dirty="0"/>
              <a:t> </a:t>
            </a:r>
            <a:r>
              <a:rPr lang="en-US" sz="1700" dirty="0" err="1"/>
              <a:t>prioritizeze</a:t>
            </a:r>
            <a:r>
              <a:rPr lang="en-US" sz="1700" dirty="0"/>
              <a:t> </a:t>
            </a:r>
            <a:r>
              <a:rPr lang="en-US" sz="1700" dirty="0" err="1"/>
              <a:t>țintele</a:t>
            </a:r>
            <a:r>
              <a:rPr lang="en-US" sz="1700" dirty="0"/>
              <a:t> </a:t>
            </a:r>
            <a:r>
              <a:rPr lang="en-US" sz="1700" dirty="0" err="1"/>
              <a:t>apropiate</a:t>
            </a:r>
            <a:r>
              <a:rPr lang="en-US" sz="1700" dirty="0"/>
              <a:t> </a:t>
            </a:r>
            <a:r>
              <a:rPr lang="en-US" sz="1700" dirty="0" err="1"/>
              <a:t>și</a:t>
            </a:r>
            <a:r>
              <a:rPr lang="en-US" sz="1700" dirty="0"/>
              <a:t> </a:t>
            </a:r>
            <a:r>
              <a:rPr lang="en-US" sz="1700" dirty="0" err="1"/>
              <a:t>să</a:t>
            </a:r>
            <a:r>
              <a:rPr lang="en-US" sz="1700" dirty="0"/>
              <a:t> </a:t>
            </a:r>
            <a:r>
              <a:rPr lang="en-US" sz="1700" dirty="0" err="1"/>
              <a:t>reacționeze</a:t>
            </a:r>
            <a:r>
              <a:rPr lang="en-US" sz="1700" dirty="0"/>
              <a:t> la </a:t>
            </a:r>
            <a:r>
              <a:rPr lang="en-US" sz="1700" dirty="0" err="1"/>
              <a:t>poziționarea</a:t>
            </a:r>
            <a:r>
              <a:rPr lang="en-US" sz="1700" dirty="0"/>
              <a:t> </a:t>
            </a:r>
            <a:r>
              <a:rPr lang="en-US" sz="1700" dirty="0" err="1"/>
              <a:t>acestora</a:t>
            </a:r>
            <a:r>
              <a:rPr lang="en-US" sz="1700" dirty="0"/>
              <a:t> </a:t>
            </a:r>
            <a:r>
              <a:rPr lang="en-US" sz="1700" dirty="0" err="1"/>
              <a:t>în</a:t>
            </a:r>
            <a:r>
              <a:rPr lang="en-US" sz="1700" dirty="0"/>
              <a:t> </a:t>
            </a:r>
            <a:r>
              <a:rPr lang="en-US" sz="1700" dirty="0" err="1"/>
              <a:t>jurul</a:t>
            </a:r>
            <a:r>
              <a:rPr lang="en-US" sz="1700" dirty="0"/>
              <a:t> </a:t>
            </a:r>
            <a:r>
              <a:rPr lang="en-US" sz="1700" dirty="0" err="1"/>
              <a:t>său</a:t>
            </a:r>
            <a:r>
              <a:rPr lang="en-US" sz="1700" dirty="0"/>
              <a:t>. </a:t>
            </a:r>
            <a:r>
              <a:rPr lang="en-US" sz="1700" dirty="0" err="1"/>
              <a:t>Pentru</a:t>
            </a:r>
            <a:r>
              <a:rPr lang="en-US" sz="1700" dirty="0"/>
              <a:t> </a:t>
            </a:r>
            <a:r>
              <a:rPr lang="en-US" sz="1700" dirty="0" err="1"/>
              <a:t>ambele</a:t>
            </a:r>
            <a:r>
              <a:rPr lang="en-US" sz="1700" dirty="0"/>
              <a:t> </a:t>
            </a:r>
            <a:r>
              <a:rPr lang="en-US" sz="1700" dirty="0" err="1"/>
              <a:t>scenarii</a:t>
            </a:r>
            <a:r>
              <a:rPr lang="en-US" sz="1700" dirty="0"/>
              <a:t>, </a:t>
            </a:r>
            <a:r>
              <a:rPr lang="en-US" sz="1700" dirty="0" err="1"/>
              <a:t>comportamentele</a:t>
            </a:r>
            <a:r>
              <a:rPr lang="en-US" sz="1700" dirty="0"/>
              <a:t> </a:t>
            </a:r>
            <a:r>
              <a:rPr lang="en-US" sz="1700" dirty="0" err="1"/>
              <a:t>învățate</a:t>
            </a:r>
            <a:r>
              <a:rPr lang="en-US" sz="1700" dirty="0"/>
              <a:t> sunt </a:t>
            </a:r>
            <a:r>
              <a:rPr lang="en-US" sz="1700" dirty="0" err="1"/>
              <a:t>clare</a:t>
            </a:r>
            <a:r>
              <a:rPr lang="en-US" sz="1700" dirty="0"/>
              <a:t>: </a:t>
            </a:r>
            <a:r>
              <a:rPr lang="en-US" sz="1700" dirty="0" err="1"/>
              <a:t>tragere</a:t>
            </a:r>
            <a:r>
              <a:rPr lang="en-US" sz="1700" dirty="0"/>
              <a:t> </a:t>
            </a:r>
            <a:r>
              <a:rPr lang="en-US" sz="1700" dirty="0" err="1"/>
              <a:t>precisă</a:t>
            </a:r>
            <a:r>
              <a:rPr lang="en-US" sz="1700" dirty="0"/>
              <a:t>, </a:t>
            </a:r>
            <a:r>
              <a:rPr lang="en-US" sz="1700" dirty="0" err="1"/>
              <a:t>rotație</a:t>
            </a:r>
            <a:r>
              <a:rPr lang="en-US" sz="1700" dirty="0"/>
              <a:t> </a:t>
            </a:r>
            <a:r>
              <a:rPr lang="en-US" sz="1700" dirty="0" err="1"/>
              <a:t>spre</a:t>
            </a:r>
            <a:r>
              <a:rPr lang="en-US" sz="1700" dirty="0"/>
              <a:t> </a:t>
            </a:r>
            <a:r>
              <a:rPr lang="en-US" sz="1700" dirty="0" err="1"/>
              <a:t>inamici</a:t>
            </a:r>
            <a:r>
              <a:rPr lang="en-US" sz="1700" dirty="0"/>
              <a:t> </a:t>
            </a:r>
            <a:r>
              <a:rPr lang="en-US" sz="1700" dirty="0" err="1"/>
              <a:t>și</a:t>
            </a:r>
            <a:r>
              <a:rPr lang="en-US" sz="1700" dirty="0"/>
              <a:t> </a:t>
            </a:r>
            <a:r>
              <a:rPr lang="en-US" sz="1700" dirty="0" err="1"/>
              <a:t>reacție</a:t>
            </a:r>
            <a:r>
              <a:rPr lang="en-US" sz="1700" dirty="0"/>
              <a:t> </a:t>
            </a:r>
            <a:r>
              <a:rPr lang="en-US" sz="1700" dirty="0" err="1"/>
              <a:t>rapidă</a:t>
            </a:r>
            <a:r>
              <a:rPr lang="en-US" sz="1700" dirty="0"/>
              <a:t>, </a:t>
            </a:r>
            <a:r>
              <a:rPr lang="en-US" sz="1700" dirty="0" err="1"/>
              <a:t>demonstrând</a:t>
            </a:r>
            <a:r>
              <a:rPr lang="en-US" sz="1700" dirty="0"/>
              <a:t> </a:t>
            </a:r>
            <a:r>
              <a:rPr lang="en-US" sz="1700" dirty="0" err="1"/>
              <a:t>că</a:t>
            </a:r>
            <a:r>
              <a:rPr lang="en-US" sz="1700" dirty="0"/>
              <a:t> </a:t>
            </a:r>
            <a:r>
              <a:rPr lang="en-US" sz="1700" dirty="0" err="1"/>
              <a:t>agentul</a:t>
            </a:r>
            <a:r>
              <a:rPr lang="en-US" sz="1700" dirty="0"/>
              <a:t> </a:t>
            </a:r>
            <a:r>
              <a:rPr lang="en-US" sz="1700" dirty="0" err="1"/>
              <a:t>poate</a:t>
            </a:r>
            <a:r>
              <a:rPr lang="en-US" sz="1700" dirty="0"/>
              <a:t> </a:t>
            </a:r>
            <a:r>
              <a:rPr lang="en-US" sz="1700" dirty="0" err="1"/>
              <a:t>învăța</a:t>
            </a:r>
            <a:r>
              <a:rPr lang="en-US" sz="1700" dirty="0"/>
              <a:t> </a:t>
            </a:r>
            <a:r>
              <a:rPr lang="en-US" sz="1700" dirty="0" err="1"/>
              <a:t>strategii</a:t>
            </a:r>
            <a:r>
              <a:rPr lang="en-US" sz="1700" dirty="0"/>
              <a:t> de </a:t>
            </a:r>
            <a:r>
              <a:rPr lang="en-US" sz="1700" dirty="0" err="1"/>
              <a:t>supraviețuire</a:t>
            </a:r>
            <a:r>
              <a:rPr lang="en-US" sz="1700" dirty="0"/>
              <a:t> </a:t>
            </a:r>
            <a:r>
              <a:rPr lang="en-US" sz="1700" dirty="0" err="1"/>
              <a:t>chiar</a:t>
            </a:r>
            <a:r>
              <a:rPr lang="en-US" sz="1700" dirty="0"/>
              <a:t> </a:t>
            </a:r>
            <a:r>
              <a:rPr lang="en-US" sz="1700" dirty="0" err="1"/>
              <a:t>și</a:t>
            </a:r>
            <a:r>
              <a:rPr lang="en-US" sz="1700" dirty="0"/>
              <a:t> </a:t>
            </a:r>
            <a:r>
              <a:rPr lang="en-US" sz="1700" dirty="0" err="1"/>
              <a:t>în</a:t>
            </a:r>
            <a:r>
              <a:rPr lang="en-US" sz="1700" dirty="0"/>
              <a:t> </a:t>
            </a:r>
            <a:r>
              <a:rPr lang="en-US" sz="1700" dirty="0" err="1"/>
              <a:t>condiții</a:t>
            </a:r>
            <a:r>
              <a:rPr lang="en-US" sz="1700" dirty="0"/>
              <a:t> </a:t>
            </a:r>
            <a:r>
              <a:rPr lang="en-US" sz="1700" dirty="0" err="1"/>
              <a:t>dinamice</a:t>
            </a:r>
            <a:r>
              <a:rPr lang="en-US" sz="1700" dirty="0"/>
              <a:t>.</a:t>
            </a:r>
            <a:endParaRPr lang="ro-RO" sz="1700" dirty="0"/>
          </a:p>
        </p:txBody>
      </p:sp>
      <p:pic>
        <p:nvPicPr>
          <p:cNvPr id="7" name="Picture 6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63F03FDA-FF28-5381-8C6C-59722DA429D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8804" r="2" b="2"/>
          <a:stretch>
            <a:fillRect/>
          </a:stretch>
        </p:blipFill>
        <p:spPr>
          <a:xfrm>
            <a:off x="7755729" y="3502004"/>
            <a:ext cx="3867074" cy="2639472"/>
          </a:xfrm>
          <a:custGeom>
            <a:avLst/>
            <a:gdLst/>
            <a:ahLst/>
            <a:cxnLst/>
            <a:rect l="l" t="t" r="r" b="b"/>
            <a:pathLst>
              <a:path w="3425199" h="2337870">
                <a:moveTo>
                  <a:pt x="166465" y="0"/>
                </a:moveTo>
                <a:lnTo>
                  <a:pt x="3425199" y="0"/>
                </a:lnTo>
                <a:lnTo>
                  <a:pt x="3425199" y="2337870"/>
                </a:lnTo>
                <a:lnTo>
                  <a:pt x="0" y="2337870"/>
                </a:lnTo>
                <a:lnTo>
                  <a:pt x="0" y="166465"/>
                </a:lnTo>
                <a:cubicBezTo>
                  <a:pt x="0" y="74529"/>
                  <a:pt x="74529" y="0"/>
                  <a:pt x="166465" y="0"/>
                </a:cubicBez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 descr="A video game screen with an object pointing at a person in a room&#10;&#10;AI-generated content may be incorrect.">
            <a:extLst>
              <a:ext uri="{FF2B5EF4-FFF2-40B4-BE49-F238E27FC236}">
                <a16:creationId xmlns:a16="http://schemas.microsoft.com/office/drawing/2014/main" id="{DFED4ADA-8BF0-19B3-3236-AED5D1870D0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8963"/>
          <a:stretch>
            <a:fillRect/>
          </a:stretch>
        </p:blipFill>
        <p:spPr>
          <a:xfrm>
            <a:off x="7755729" y="618518"/>
            <a:ext cx="3867074" cy="2639472"/>
          </a:xfrm>
          <a:custGeom>
            <a:avLst/>
            <a:gdLst/>
            <a:ahLst/>
            <a:cxnLst/>
            <a:rect l="l" t="t" r="r" b="b"/>
            <a:pathLst>
              <a:path w="3425199" h="2337870">
                <a:moveTo>
                  <a:pt x="0" y="0"/>
                </a:moveTo>
                <a:lnTo>
                  <a:pt x="3425199" y="0"/>
                </a:lnTo>
                <a:lnTo>
                  <a:pt x="3425199" y="2171405"/>
                </a:lnTo>
                <a:cubicBezTo>
                  <a:pt x="3425199" y="2263341"/>
                  <a:pt x="3350670" y="2337870"/>
                  <a:pt x="3258734" y="2337870"/>
                </a:cubicBezTo>
                <a:lnTo>
                  <a:pt x="0" y="2337870"/>
                </a:ln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703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B0607E-6DEC-2F0B-2619-F5FD8F55D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6DA53-71D2-C049-83CB-00651636E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err="1"/>
              <a:t>Implementare</a:t>
            </a:r>
            <a:r>
              <a:rPr lang="en-US" noProof="0" dirty="0"/>
              <a:t> – </a:t>
            </a:r>
            <a:r>
              <a:rPr lang="en-US" dirty="0" err="1"/>
              <a:t>deadly_corridor</a:t>
            </a:r>
            <a:endParaRPr lang="en-US" noProof="0" dirty="0"/>
          </a:p>
        </p:txBody>
      </p:sp>
      <p:pic>
        <p:nvPicPr>
          <p:cNvPr id="8" name="Picture 7" descr="A video game screen shot&#10;&#10;AI-generated content may be incorrect.">
            <a:extLst>
              <a:ext uri="{FF2B5EF4-FFF2-40B4-BE49-F238E27FC236}">
                <a16:creationId xmlns:a16="http://schemas.microsoft.com/office/drawing/2014/main" id="{E1AA1E5A-050F-0D2E-A0A2-9E42822C0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9149" y="2249487"/>
            <a:ext cx="4093757" cy="354965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55C2EF9-94B6-2BD4-FBB8-1FB7BDFE2FB8}"/>
              </a:ext>
            </a:extLst>
          </p:cNvPr>
          <p:cNvSpPr txBox="1">
            <a:spLocks/>
          </p:cNvSpPr>
          <p:nvPr/>
        </p:nvSpPr>
        <p:spPr>
          <a:xfrm>
            <a:off x="5736431" y="1507330"/>
            <a:ext cx="6150769" cy="5014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 b="1" dirty="0" err="1"/>
              <a:t>Scenariul</a:t>
            </a:r>
            <a:r>
              <a:rPr lang="en-US" sz="1400" b="1" dirty="0"/>
              <a:t> </a:t>
            </a:r>
            <a:r>
              <a:rPr lang="en-US" sz="1400" b="1" dirty="0" err="1"/>
              <a:t>deadly_corridor.wad</a:t>
            </a:r>
            <a:r>
              <a:rPr lang="en-US" sz="1400" b="1" dirty="0"/>
              <a:t> </a:t>
            </a:r>
            <a:r>
              <a:rPr lang="en-US" sz="1400" b="1" dirty="0" err="1"/>
              <a:t>reprezintă</a:t>
            </a:r>
            <a:r>
              <a:rPr lang="en-US" sz="1400" b="1" dirty="0"/>
              <a:t> cel </a:t>
            </a:r>
            <a:r>
              <a:rPr lang="en-US" sz="1400" b="1" dirty="0" err="1"/>
              <a:t>mai</a:t>
            </a:r>
            <a:r>
              <a:rPr lang="en-US" sz="1400" b="1" dirty="0"/>
              <a:t> complex </a:t>
            </a:r>
            <a:r>
              <a:rPr lang="en-US" sz="1400" b="1" dirty="0" err="1"/>
              <a:t>mediu</a:t>
            </a:r>
            <a:r>
              <a:rPr lang="en-US" sz="1400" b="1" dirty="0"/>
              <a:t> din </a:t>
            </a:r>
            <a:r>
              <a:rPr lang="en-US" sz="1400" b="1" dirty="0" err="1"/>
              <a:t>cadrul</a:t>
            </a:r>
            <a:r>
              <a:rPr lang="en-US" sz="1400" b="1" dirty="0"/>
              <a:t> </a:t>
            </a:r>
            <a:r>
              <a:rPr lang="en-US" sz="1400" b="1" dirty="0" err="1"/>
              <a:t>proiectului</a:t>
            </a:r>
            <a:r>
              <a:rPr lang="en-US" sz="1400" b="1" dirty="0"/>
              <a:t>, </a:t>
            </a:r>
            <a:r>
              <a:rPr lang="en-US" sz="1400" b="1" dirty="0" err="1"/>
              <a:t>combinând</a:t>
            </a:r>
            <a:r>
              <a:rPr lang="en-US" sz="1400" b="1" dirty="0"/>
              <a:t> </a:t>
            </a:r>
            <a:r>
              <a:rPr lang="en-US" sz="1400" b="1" dirty="0" err="1"/>
              <a:t>navigarea</a:t>
            </a:r>
            <a:r>
              <a:rPr lang="en-US" sz="1400" b="1" dirty="0"/>
              <a:t> </a:t>
            </a:r>
            <a:r>
              <a:rPr lang="en-US" sz="1400" b="1" dirty="0" err="1"/>
              <a:t>printr</a:t>
            </a:r>
            <a:r>
              <a:rPr lang="en-US" sz="1400" b="1" dirty="0"/>
              <a:t>-un </a:t>
            </a:r>
            <a:r>
              <a:rPr lang="en-US" sz="1400" b="1" dirty="0" err="1"/>
              <a:t>coridor</a:t>
            </a:r>
            <a:r>
              <a:rPr lang="en-US" sz="1400" b="1" dirty="0"/>
              <a:t> </a:t>
            </a:r>
            <a:r>
              <a:rPr lang="en-US" sz="1400" b="1" dirty="0" err="1"/>
              <a:t>îngust</a:t>
            </a:r>
            <a:r>
              <a:rPr lang="en-US" sz="1400" b="1" dirty="0"/>
              <a:t> cu </a:t>
            </a:r>
            <a:r>
              <a:rPr lang="en-US" sz="1400" b="1" dirty="0" err="1"/>
              <a:t>necesitatea</a:t>
            </a:r>
            <a:r>
              <a:rPr lang="en-US" sz="1400" b="1" dirty="0"/>
              <a:t> de a </a:t>
            </a:r>
            <a:r>
              <a:rPr lang="en-US" sz="1400" b="1" dirty="0" err="1"/>
              <a:t>elimina</a:t>
            </a:r>
            <a:r>
              <a:rPr lang="en-US" sz="1400" b="1" dirty="0"/>
              <a:t> </a:t>
            </a:r>
            <a:r>
              <a:rPr lang="en-US" sz="1400" b="1" dirty="0" err="1"/>
              <a:t>inamici</a:t>
            </a:r>
            <a:r>
              <a:rPr lang="en-US" sz="1400" b="1" dirty="0"/>
              <a:t> </a:t>
            </a:r>
            <a:r>
              <a:rPr lang="en-US" sz="1400" b="1" dirty="0" err="1"/>
              <a:t>poziționați</a:t>
            </a:r>
            <a:r>
              <a:rPr lang="en-US" sz="1400" b="1" dirty="0"/>
              <a:t> strategic.</a:t>
            </a:r>
            <a:r>
              <a:rPr lang="en-US" sz="1400" dirty="0"/>
              <a:t> </a:t>
            </a:r>
            <a:r>
              <a:rPr lang="en-US" sz="1400" dirty="0" err="1"/>
              <a:t>Agentul</a:t>
            </a:r>
            <a:r>
              <a:rPr lang="en-US" sz="1400" dirty="0"/>
              <a:t> </a:t>
            </a:r>
            <a:r>
              <a:rPr lang="en-US" sz="1400" dirty="0" err="1"/>
              <a:t>trebuie</a:t>
            </a:r>
            <a:r>
              <a:rPr lang="en-US" sz="1400" dirty="0"/>
              <a:t> </a:t>
            </a:r>
            <a:r>
              <a:rPr lang="en-US" sz="1400" dirty="0" err="1"/>
              <a:t>să</a:t>
            </a:r>
            <a:r>
              <a:rPr lang="en-US" sz="1400" dirty="0"/>
              <a:t> </a:t>
            </a:r>
            <a:r>
              <a:rPr lang="en-US" sz="1400" dirty="0" err="1"/>
              <a:t>coordoneze</a:t>
            </a:r>
            <a:r>
              <a:rPr lang="en-US" sz="1400" dirty="0"/>
              <a:t> </a:t>
            </a:r>
            <a:r>
              <a:rPr lang="en-US" sz="1400" dirty="0" err="1"/>
              <a:t>simultan</a:t>
            </a:r>
            <a:r>
              <a:rPr lang="en-US" sz="1400" dirty="0"/>
              <a:t> </a:t>
            </a:r>
            <a:r>
              <a:rPr lang="en-US" sz="1400" dirty="0" err="1"/>
              <a:t>deplasarea</a:t>
            </a:r>
            <a:r>
              <a:rPr lang="en-US" sz="1400" dirty="0"/>
              <a:t>, </a:t>
            </a:r>
            <a:r>
              <a:rPr lang="en-US" sz="1400" dirty="0" err="1"/>
              <a:t>orientarea</a:t>
            </a:r>
            <a:r>
              <a:rPr lang="en-US" sz="1400" dirty="0"/>
              <a:t> </a:t>
            </a:r>
            <a:r>
              <a:rPr lang="en-US" sz="1400" dirty="0" err="1"/>
              <a:t>și</a:t>
            </a:r>
            <a:r>
              <a:rPr lang="en-US" sz="1400" dirty="0"/>
              <a:t> </a:t>
            </a:r>
            <a:r>
              <a:rPr lang="en-US" sz="1400" dirty="0" err="1"/>
              <a:t>atacul</a:t>
            </a:r>
            <a:r>
              <a:rPr lang="en-US" sz="1400" dirty="0"/>
              <a:t>, </a:t>
            </a:r>
            <a:r>
              <a:rPr lang="en-US" sz="1400" dirty="0" err="1"/>
              <a:t>într</a:t>
            </a:r>
            <a:r>
              <a:rPr lang="en-US" sz="1400" dirty="0"/>
              <a:t>-un </a:t>
            </a:r>
            <a:r>
              <a:rPr lang="en-US" sz="1400" dirty="0" err="1"/>
              <a:t>spațiu</a:t>
            </a:r>
            <a:r>
              <a:rPr lang="en-US" sz="1400" dirty="0"/>
              <a:t> </a:t>
            </a:r>
            <a:r>
              <a:rPr lang="en-US" sz="1400" dirty="0" err="1"/>
              <a:t>parțial</a:t>
            </a:r>
            <a:r>
              <a:rPr lang="en-US" sz="1400" dirty="0"/>
              <a:t> </a:t>
            </a:r>
            <a:r>
              <a:rPr lang="en-US" sz="1400" dirty="0" err="1"/>
              <a:t>observabil</a:t>
            </a:r>
            <a:r>
              <a:rPr lang="en-US" sz="1400" dirty="0"/>
              <a:t>, cu </a:t>
            </a:r>
            <a:r>
              <a:rPr lang="en-US" sz="1400" dirty="0" err="1"/>
              <a:t>obstacole</a:t>
            </a:r>
            <a:r>
              <a:rPr lang="en-US" sz="1400" dirty="0"/>
              <a:t> </a:t>
            </a:r>
            <a:r>
              <a:rPr lang="en-US" sz="1400" dirty="0" err="1"/>
              <a:t>și</a:t>
            </a:r>
            <a:r>
              <a:rPr lang="en-US" sz="1400" dirty="0"/>
              <a:t> </a:t>
            </a:r>
            <a:r>
              <a:rPr lang="en-US" sz="1400" dirty="0" err="1"/>
              <a:t>pericole</a:t>
            </a:r>
            <a:r>
              <a:rPr lang="en-US" sz="1400" dirty="0"/>
              <a:t> </a:t>
            </a:r>
            <a:r>
              <a:rPr lang="en-US" sz="1400" dirty="0" err="1"/>
              <a:t>distribuite</a:t>
            </a:r>
            <a:r>
              <a:rPr lang="en-US" sz="1400" dirty="0"/>
              <a:t> pe </a:t>
            </a:r>
            <a:r>
              <a:rPr lang="en-US" sz="1400" dirty="0" err="1"/>
              <a:t>parcurs</a:t>
            </a:r>
            <a:r>
              <a:rPr lang="en-US" sz="1400" dirty="0"/>
              <a:t>. </a:t>
            </a:r>
            <a:r>
              <a:rPr lang="en-US" sz="1400" dirty="0" err="1"/>
              <a:t>Arhitectura</a:t>
            </a:r>
            <a:r>
              <a:rPr lang="en-US" sz="1400" dirty="0"/>
              <a:t> </a:t>
            </a:r>
            <a:r>
              <a:rPr lang="en-US" sz="1400" dirty="0" err="1"/>
              <a:t>folosită</a:t>
            </a:r>
            <a:r>
              <a:rPr lang="en-US" sz="1400" dirty="0"/>
              <a:t> a </a:t>
            </a:r>
            <a:r>
              <a:rPr lang="en-US" sz="1400" dirty="0" err="1"/>
              <a:t>fost</a:t>
            </a:r>
            <a:r>
              <a:rPr lang="en-US" sz="1400" dirty="0"/>
              <a:t> o </a:t>
            </a:r>
            <a:r>
              <a:rPr lang="en-US" sz="1400" dirty="0" err="1"/>
              <a:t>rețea</a:t>
            </a:r>
            <a:r>
              <a:rPr lang="en-US" sz="1400" dirty="0"/>
              <a:t> CNN </a:t>
            </a:r>
            <a:r>
              <a:rPr lang="en-US" sz="1400" dirty="0" err="1"/>
              <a:t>mai</a:t>
            </a:r>
            <a:r>
              <a:rPr lang="en-US" sz="1400" dirty="0"/>
              <a:t> </a:t>
            </a:r>
            <a:r>
              <a:rPr lang="en-US" sz="1400" dirty="0" err="1"/>
              <a:t>profundă</a:t>
            </a:r>
            <a:r>
              <a:rPr lang="en-US" sz="1400" dirty="0"/>
              <a:t>, cu </a:t>
            </a:r>
            <a:r>
              <a:rPr lang="en-US" sz="1400" dirty="0" err="1"/>
              <a:t>trei</a:t>
            </a:r>
            <a:r>
              <a:rPr lang="en-US" sz="1400" dirty="0"/>
              <a:t> </a:t>
            </a:r>
            <a:r>
              <a:rPr lang="en-US" sz="1400" dirty="0" err="1"/>
              <a:t>straturi</a:t>
            </a:r>
            <a:r>
              <a:rPr lang="en-US" sz="1400" dirty="0"/>
              <a:t> </a:t>
            </a:r>
            <a:r>
              <a:rPr lang="en-US" sz="1400" dirty="0" err="1"/>
              <a:t>convoluționale</a:t>
            </a:r>
            <a:r>
              <a:rPr lang="en-US" sz="1400" dirty="0"/>
              <a:t>, </a:t>
            </a:r>
            <a:r>
              <a:rPr lang="en-US" sz="1400" dirty="0" err="1"/>
              <a:t>capabilă</a:t>
            </a:r>
            <a:r>
              <a:rPr lang="en-US" sz="1400" dirty="0"/>
              <a:t> </a:t>
            </a:r>
            <a:r>
              <a:rPr lang="en-US" sz="1400" dirty="0" err="1"/>
              <a:t>să</a:t>
            </a:r>
            <a:r>
              <a:rPr lang="en-US" sz="1400" dirty="0"/>
              <a:t> </a:t>
            </a:r>
            <a:r>
              <a:rPr lang="en-US" sz="1400" dirty="0" err="1"/>
              <a:t>extragă</a:t>
            </a:r>
            <a:r>
              <a:rPr lang="en-US" sz="1400" dirty="0"/>
              <a:t> </a:t>
            </a:r>
            <a:r>
              <a:rPr lang="en-US" sz="1400" dirty="0" err="1"/>
              <a:t>caracteristici</a:t>
            </a:r>
            <a:r>
              <a:rPr lang="en-US" sz="1400" dirty="0"/>
              <a:t> </a:t>
            </a:r>
            <a:r>
              <a:rPr lang="en-US" sz="1400" dirty="0" err="1"/>
              <a:t>vizuale</a:t>
            </a:r>
            <a:r>
              <a:rPr lang="en-US" sz="1400" dirty="0"/>
              <a:t> </a:t>
            </a:r>
            <a:r>
              <a:rPr lang="en-US" sz="1400" dirty="0" err="1"/>
              <a:t>relevante</a:t>
            </a:r>
            <a:r>
              <a:rPr lang="en-US" sz="1400" dirty="0"/>
              <a:t> </a:t>
            </a:r>
            <a:r>
              <a:rPr lang="en-US" sz="1400" dirty="0" err="1"/>
              <a:t>pentru</a:t>
            </a:r>
            <a:r>
              <a:rPr lang="en-US" sz="1400" dirty="0"/>
              <a:t> a </a:t>
            </a:r>
            <a:r>
              <a:rPr lang="en-US" sz="1400" dirty="0" err="1"/>
              <a:t>lua</a:t>
            </a:r>
            <a:r>
              <a:rPr lang="en-US" sz="1400" dirty="0"/>
              <a:t> </a:t>
            </a:r>
            <a:r>
              <a:rPr lang="en-US" sz="1400" dirty="0" err="1"/>
              <a:t>decizii</a:t>
            </a:r>
            <a:r>
              <a:rPr lang="en-US" sz="1400" dirty="0"/>
              <a:t> </a:t>
            </a:r>
            <a:r>
              <a:rPr lang="en-US" sz="1400" dirty="0" err="1"/>
              <a:t>eficiente</a:t>
            </a:r>
            <a:r>
              <a:rPr lang="en-US" sz="1400" dirty="0"/>
              <a:t> </a:t>
            </a:r>
            <a:r>
              <a:rPr lang="en-US" sz="1400" dirty="0" err="1"/>
              <a:t>în</a:t>
            </a:r>
            <a:r>
              <a:rPr lang="en-US" sz="1400" dirty="0"/>
              <a:t> </a:t>
            </a:r>
            <a:r>
              <a:rPr lang="en-US" sz="1400" dirty="0" err="1"/>
              <a:t>timp</a:t>
            </a:r>
            <a:r>
              <a:rPr lang="en-US" sz="1400" dirty="0"/>
              <a:t> real. </a:t>
            </a:r>
            <a:r>
              <a:rPr lang="en-US" sz="1400" dirty="0" err="1"/>
              <a:t>Observațiile</a:t>
            </a:r>
            <a:r>
              <a:rPr lang="en-US" sz="1400" dirty="0"/>
              <a:t> </a:t>
            </a:r>
            <a:r>
              <a:rPr lang="en-US" sz="1400" dirty="0" err="1"/>
              <a:t>vizuale</a:t>
            </a:r>
            <a:r>
              <a:rPr lang="en-US" sz="1400" dirty="0"/>
              <a:t> au </a:t>
            </a:r>
            <a:r>
              <a:rPr lang="en-US" sz="1400" dirty="0" err="1"/>
              <a:t>fost</a:t>
            </a:r>
            <a:r>
              <a:rPr lang="en-US" sz="1400" dirty="0"/>
              <a:t> </a:t>
            </a:r>
            <a:r>
              <a:rPr lang="en-US" sz="1400" dirty="0" err="1"/>
              <a:t>completate</a:t>
            </a:r>
            <a:r>
              <a:rPr lang="en-US" sz="1400" dirty="0"/>
              <a:t> de un </a:t>
            </a:r>
            <a:r>
              <a:rPr lang="en-US" sz="1400" dirty="0" err="1"/>
              <a:t>sistem</a:t>
            </a:r>
            <a:r>
              <a:rPr lang="en-US" sz="1400" dirty="0"/>
              <a:t> de recompense </a:t>
            </a:r>
            <a:r>
              <a:rPr lang="en-US" sz="1400" dirty="0" err="1"/>
              <a:t>definit</a:t>
            </a:r>
            <a:r>
              <a:rPr lang="en-US" sz="1400" dirty="0"/>
              <a:t> </a:t>
            </a:r>
            <a:r>
              <a:rPr lang="en-US" sz="1400" dirty="0" err="1"/>
              <a:t>pentru</a:t>
            </a:r>
            <a:r>
              <a:rPr lang="en-US" sz="1400" dirty="0"/>
              <a:t> </a:t>
            </a:r>
            <a:r>
              <a:rPr lang="en-US" sz="1400" dirty="0" err="1"/>
              <a:t>progres</a:t>
            </a:r>
            <a:r>
              <a:rPr lang="en-US" sz="1400" dirty="0"/>
              <a:t> </a:t>
            </a:r>
            <a:r>
              <a:rPr lang="en-US" sz="1400" dirty="0" err="1"/>
              <a:t>în</a:t>
            </a:r>
            <a:r>
              <a:rPr lang="en-US" sz="1400" dirty="0"/>
              <a:t> </a:t>
            </a:r>
            <a:r>
              <a:rPr lang="en-US" sz="1400" dirty="0" err="1"/>
              <a:t>nivel</a:t>
            </a:r>
            <a:r>
              <a:rPr lang="en-US" sz="1400" dirty="0"/>
              <a:t>, </a:t>
            </a:r>
            <a:r>
              <a:rPr lang="en-US" sz="1400" dirty="0" err="1"/>
              <a:t>eliminarea</a:t>
            </a:r>
            <a:r>
              <a:rPr lang="en-US" sz="1400" dirty="0"/>
              <a:t> </a:t>
            </a:r>
            <a:r>
              <a:rPr lang="en-US" sz="1400" dirty="0" err="1"/>
              <a:t>inamicilor</a:t>
            </a:r>
            <a:r>
              <a:rPr lang="en-US" sz="1400" dirty="0"/>
              <a:t> </a:t>
            </a:r>
            <a:r>
              <a:rPr lang="en-US" sz="1400" dirty="0" err="1"/>
              <a:t>și</a:t>
            </a:r>
            <a:r>
              <a:rPr lang="en-US" sz="1400" dirty="0"/>
              <a:t> </a:t>
            </a:r>
            <a:r>
              <a:rPr lang="en-US" sz="1400" dirty="0" err="1"/>
              <a:t>evitarea</a:t>
            </a:r>
            <a:r>
              <a:rPr lang="en-US" sz="1400" dirty="0"/>
              <a:t> </a:t>
            </a:r>
            <a:r>
              <a:rPr lang="en-US" sz="1400" dirty="0" err="1"/>
              <a:t>morții</a:t>
            </a:r>
            <a:r>
              <a:rPr lang="en-US" sz="1400" dirty="0"/>
              <a:t>.</a:t>
            </a:r>
            <a:endParaRPr lang="en-US" sz="1400" b="1" dirty="0"/>
          </a:p>
          <a:p>
            <a:pPr>
              <a:lnSpc>
                <a:spcPct val="110000"/>
              </a:lnSpc>
            </a:pPr>
            <a:r>
              <a:rPr lang="en-US" sz="1400" b="1" dirty="0" err="1"/>
              <a:t>Antrenamentul</a:t>
            </a:r>
            <a:r>
              <a:rPr lang="en-US" sz="1400" b="1" dirty="0"/>
              <a:t> a </a:t>
            </a:r>
            <a:r>
              <a:rPr lang="en-US" sz="1400" b="1" dirty="0" err="1"/>
              <a:t>fost</a:t>
            </a:r>
            <a:r>
              <a:rPr lang="en-US" sz="1400" b="1" dirty="0"/>
              <a:t> </a:t>
            </a:r>
            <a:r>
              <a:rPr lang="en-US" sz="1400" b="1" dirty="0" err="1"/>
              <a:t>semnificativ</a:t>
            </a:r>
            <a:r>
              <a:rPr lang="en-US" sz="1400" b="1" dirty="0"/>
              <a:t> </a:t>
            </a:r>
            <a:r>
              <a:rPr lang="en-US" sz="1400" b="1" dirty="0" err="1"/>
              <a:t>mai</a:t>
            </a:r>
            <a:r>
              <a:rPr lang="en-US" sz="1400" b="1" dirty="0"/>
              <a:t> </a:t>
            </a:r>
            <a:r>
              <a:rPr lang="en-US" sz="1400" b="1" dirty="0" err="1"/>
              <a:t>dificil</a:t>
            </a:r>
            <a:r>
              <a:rPr lang="en-US" sz="1400" b="1" dirty="0"/>
              <a:t> </a:t>
            </a:r>
            <a:r>
              <a:rPr lang="en-US" sz="1400" b="1" dirty="0" err="1"/>
              <a:t>și</a:t>
            </a:r>
            <a:r>
              <a:rPr lang="en-US" sz="1400" b="1" dirty="0"/>
              <a:t> </a:t>
            </a:r>
            <a:r>
              <a:rPr lang="en-US" sz="1400" b="1" dirty="0" err="1"/>
              <a:t>mai</a:t>
            </a:r>
            <a:r>
              <a:rPr lang="en-US" sz="1400" b="1" dirty="0"/>
              <a:t> lent </a:t>
            </a:r>
            <a:r>
              <a:rPr lang="en-US" sz="1400" b="1" dirty="0" err="1"/>
              <a:t>față</a:t>
            </a:r>
            <a:r>
              <a:rPr lang="en-US" sz="1400" b="1" dirty="0"/>
              <a:t> de </a:t>
            </a:r>
            <a:r>
              <a:rPr lang="en-US" sz="1400" b="1" dirty="0" err="1"/>
              <a:t>celelalte</a:t>
            </a:r>
            <a:r>
              <a:rPr lang="en-US" sz="1400" b="1" dirty="0"/>
              <a:t> </a:t>
            </a:r>
            <a:r>
              <a:rPr lang="en-US" sz="1400" b="1" dirty="0" err="1"/>
              <a:t>scenarii</a:t>
            </a:r>
            <a:r>
              <a:rPr lang="en-US" sz="1400" b="1" dirty="0"/>
              <a:t>, </a:t>
            </a:r>
            <a:r>
              <a:rPr lang="en-US" sz="1400" b="1" dirty="0" err="1"/>
              <a:t>necesitând</a:t>
            </a:r>
            <a:r>
              <a:rPr lang="en-US" sz="1400" b="1" dirty="0"/>
              <a:t> </a:t>
            </a:r>
            <a:r>
              <a:rPr lang="en-US" sz="1400" b="1" dirty="0" err="1"/>
              <a:t>peste</a:t>
            </a:r>
            <a:r>
              <a:rPr lang="en-US" sz="1400" b="1" dirty="0"/>
              <a:t> 10.000 de </a:t>
            </a:r>
            <a:r>
              <a:rPr lang="en-US" sz="1400" b="1" dirty="0" err="1"/>
              <a:t>episoade</a:t>
            </a:r>
            <a:r>
              <a:rPr lang="en-US" sz="1400" b="1" dirty="0"/>
              <a:t> </a:t>
            </a:r>
            <a:r>
              <a:rPr lang="en-US" sz="1400" b="1" dirty="0" err="1"/>
              <a:t>pentru</a:t>
            </a:r>
            <a:r>
              <a:rPr lang="en-US" sz="1400" b="1" dirty="0"/>
              <a:t> a </a:t>
            </a:r>
            <a:r>
              <a:rPr lang="en-US" sz="1400" b="1" dirty="0" err="1"/>
              <a:t>obține</a:t>
            </a:r>
            <a:r>
              <a:rPr lang="en-US" sz="1400" b="1" dirty="0"/>
              <a:t> </a:t>
            </a:r>
            <a:r>
              <a:rPr lang="en-US" sz="1400" b="1" dirty="0" err="1"/>
              <a:t>rezultate</a:t>
            </a:r>
            <a:r>
              <a:rPr lang="en-US" sz="1400" b="1" dirty="0"/>
              <a:t> </a:t>
            </a:r>
            <a:r>
              <a:rPr lang="en-US" sz="1400" b="1" dirty="0" err="1"/>
              <a:t>coerente</a:t>
            </a:r>
            <a:r>
              <a:rPr lang="en-US" sz="1400" b="1" dirty="0"/>
              <a:t>.</a:t>
            </a:r>
            <a:r>
              <a:rPr lang="en-US" sz="1400" dirty="0"/>
              <a:t> </a:t>
            </a:r>
            <a:r>
              <a:rPr lang="en-US" sz="1400" dirty="0" err="1"/>
              <a:t>Agentul</a:t>
            </a:r>
            <a:r>
              <a:rPr lang="en-US" sz="1400" dirty="0"/>
              <a:t> a </a:t>
            </a:r>
            <a:r>
              <a:rPr lang="en-US" sz="1400" dirty="0" err="1"/>
              <a:t>reușit</a:t>
            </a:r>
            <a:r>
              <a:rPr lang="en-US" sz="1400" dirty="0"/>
              <a:t> </a:t>
            </a:r>
            <a:r>
              <a:rPr lang="en-US" sz="1400" dirty="0" err="1"/>
              <a:t>să</a:t>
            </a:r>
            <a:r>
              <a:rPr lang="en-US" sz="1400" dirty="0"/>
              <a:t> </a:t>
            </a:r>
            <a:r>
              <a:rPr lang="en-US" sz="1400" dirty="0" err="1"/>
              <a:t>dezvolte</a:t>
            </a:r>
            <a:r>
              <a:rPr lang="en-US" sz="1400" dirty="0"/>
              <a:t> </a:t>
            </a:r>
            <a:r>
              <a:rPr lang="en-US" sz="1400" dirty="0" err="1"/>
              <a:t>comportamente</a:t>
            </a:r>
            <a:r>
              <a:rPr lang="en-US" sz="1400" dirty="0"/>
              <a:t> </a:t>
            </a:r>
            <a:r>
              <a:rPr lang="en-US" sz="1400" dirty="0" err="1"/>
              <a:t>emergente</a:t>
            </a:r>
            <a:r>
              <a:rPr lang="en-US" sz="1400" dirty="0"/>
              <a:t> precum </a:t>
            </a:r>
            <a:r>
              <a:rPr lang="en-US" sz="1400" dirty="0" err="1"/>
              <a:t>evitarea</a:t>
            </a:r>
            <a:r>
              <a:rPr lang="en-US" sz="1400" dirty="0"/>
              <a:t> </a:t>
            </a:r>
            <a:r>
              <a:rPr lang="en-US" sz="1400" dirty="0" err="1"/>
              <a:t>automată</a:t>
            </a:r>
            <a:r>
              <a:rPr lang="en-US" sz="1400" dirty="0"/>
              <a:t> a </a:t>
            </a:r>
            <a:r>
              <a:rPr lang="en-US" sz="1400" dirty="0" err="1"/>
              <a:t>pereților</a:t>
            </a:r>
            <a:r>
              <a:rPr lang="en-US" sz="1400" dirty="0"/>
              <a:t>, </a:t>
            </a:r>
            <a:r>
              <a:rPr lang="en-US" sz="1400" dirty="0" err="1"/>
              <a:t>țintirea</a:t>
            </a:r>
            <a:r>
              <a:rPr lang="en-US" sz="1400" dirty="0"/>
              <a:t> </a:t>
            </a:r>
            <a:r>
              <a:rPr lang="en-US" sz="1400" dirty="0" err="1"/>
              <a:t>prioritară</a:t>
            </a:r>
            <a:r>
              <a:rPr lang="en-US" sz="1400" dirty="0"/>
              <a:t> a </a:t>
            </a:r>
            <a:r>
              <a:rPr lang="en-US" sz="1400" dirty="0" err="1"/>
              <a:t>inamicilor</a:t>
            </a:r>
            <a:r>
              <a:rPr lang="en-US" sz="1400" dirty="0"/>
              <a:t> </a:t>
            </a:r>
            <a:r>
              <a:rPr lang="en-US" sz="1400" dirty="0" err="1"/>
              <a:t>apropiați</a:t>
            </a:r>
            <a:r>
              <a:rPr lang="en-US" sz="1400" dirty="0"/>
              <a:t> </a:t>
            </a:r>
            <a:r>
              <a:rPr lang="en-US" sz="1400" dirty="0" err="1"/>
              <a:t>și</a:t>
            </a:r>
            <a:r>
              <a:rPr lang="en-US" sz="1400" dirty="0"/>
              <a:t> </a:t>
            </a:r>
            <a:r>
              <a:rPr lang="en-US" sz="1400" dirty="0" err="1"/>
              <a:t>deplasarea</a:t>
            </a:r>
            <a:r>
              <a:rPr lang="en-US" sz="1400" dirty="0"/>
              <a:t> </a:t>
            </a:r>
            <a:r>
              <a:rPr lang="en-US" sz="1400" dirty="0" err="1"/>
              <a:t>în</a:t>
            </a:r>
            <a:r>
              <a:rPr lang="en-US" sz="1400" dirty="0"/>
              <a:t> zigzag </a:t>
            </a:r>
            <a:r>
              <a:rPr lang="en-US" sz="1400" dirty="0" err="1"/>
              <a:t>pentru</a:t>
            </a:r>
            <a:r>
              <a:rPr lang="en-US" sz="1400" dirty="0"/>
              <a:t> a </a:t>
            </a:r>
            <a:r>
              <a:rPr lang="en-US" sz="1400" dirty="0" err="1"/>
              <a:t>evita</a:t>
            </a:r>
            <a:r>
              <a:rPr lang="en-US" sz="1400" dirty="0"/>
              <a:t> </a:t>
            </a:r>
            <a:r>
              <a:rPr lang="en-US" sz="1400" dirty="0" err="1"/>
              <a:t>focurile</a:t>
            </a:r>
            <a:r>
              <a:rPr lang="en-US" sz="1400" dirty="0"/>
              <a:t> </a:t>
            </a:r>
            <a:r>
              <a:rPr lang="en-US" sz="1400" dirty="0" err="1"/>
              <a:t>inamice</a:t>
            </a:r>
            <a:r>
              <a:rPr lang="en-US" sz="1400" dirty="0"/>
              <a:t>. </a:t>
            </a:r>
            <a:r>
              <a:rPr lang="en-US" sz="1400" dirty="0" err="1"/>
              <a:t>Chiar</a:t>
            </a:r>
            <a:r>
              <a:rPr lang="en-US" sz="1400" dirty="0"/>
              <a:t> </a:t>
            </a:r>
            <a:r>
              <a:rPr lang="en-US" sz="1400" dirty="0" err="1"/>
              <a:t>dacă</a:t>
            </a:r>
            <a:r>
              <a:rPr lang="en-US" sz="1400" dirty="0"/>
              <a:t> rata de </a:t>
            </a:r>
            <a:r>
              <a:rPr lang="en-US" sz="1400" dirty="0" err="1"/>
              <a:t>succes</a:t>
            </a:r>
            <a:r>
              <a:rPr lang="en-US" sz="1400" dirty="0"/>
              <a:t> </a:t>
            </a:r>
            <a:r>
              <a:rPr lang="en-US" sz="1400" dirty="0" err="1"/>
              <a:t>în</a:t>
            </a:r>
            <a:r>
              <a:rPr lang="en-US" sz="1400" dirty="0"/>
              <a:t> </a:t>
            </a:r>
            <a:r>
              <a:rPr lang="en-US" sz="1400" dirty="0" err="1"/>
              <a:t>finalizarea</a:t>
            </a:r>
            <a:r>
              <a:rPr lang="en-US" sz="1400" dirty="0"/>
              <a:t> </a:t>
            </a:r>
            <a:r>
              <a:rPr lang="en-US" sz="1400" dirty="0" err="1"/>
              <a:t>misiunii</a:t>
            </a:r>
            <a:r>
              <a:rPr lang="en-US" sz="1400" dirty="0"/>
              <a:t> a </a:t>
            </a:r>
            <a:r>
              <a:rPr lang="en-US" sz="1400" dirty="0" err="1"/>
              <a:t>fost</a:t>
            </a:r>
            <a:r>
              <a:rPr lang="en-US" sz="1400" dirty="0"/>
              <a:t> </a:t>
            </a:r>
            <a:r>
              <a:rPr lang="en-US" sz="1400" dirty="0" err="1"/>
              <a:t>în</a:t>
            </a:r>
            <a:r>
              <a:rPr lang="en-US" sz="1400" dirty="0"/>
              <a:t> </a:t>
            </a:r>
            <a:r>
              <a:rPr lang="en-US" sz="1400" dirty="0" err="1"/>
              <a:t>jur</a:t>
            </a:r>
            <a:r>
              <a:rPr lang="en-US" sz="1400" dirty="0"/>
              <a:t> de 30%, </a:t>
            </a:r>
            <a:r>
              <a:rPr lang="en-US" sz="1400" dirty="0" err="1"/>
              <a:t>performanța</a:t>
            </a:r>
            <a:r>
              <a:rPr lang="en-US" sz="1400" dirty="0"/>
              <a:t>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semnificativă</a:t>
            </a:r>
            <a:r>
              <a:rPr lang="en-US" sz="1400" dirty="0"/>
              <a:t> </a:t>
            </a:r>
            <a:r>
              <a:rPr lang="en-US" sz="1400" dirty="0" err="1"/>
              <a:t>având</a:t>
            </a:r>
            <a:r>
              <a:rPr lang="en-US" sz="1400" dirty="0"/>
              <a:t> </a:t>
            </a:r>
            <a:r>
              <a:rPr lang="en-US" sz="1400" dirty="0" err="1"/>
              <a:t>în</a:t>
            </a:r>
            <a:r>
              <a:rPr lang="en-US" sz="1400" dirty="0"/>
              <a:t> </a:t>
            </a:r>
            <a:r>
              <a:rPr lang="en-US" sz="1400" dirty="0" err="1"/>
              <a:t>vedere</a:t>
            </a:r>
            <a:r>
              <a:rPr lang="en-US" sz="1400" dirty="0"/>
              <a:t> </a:t>
            </a:r>
            <a:r>
              <a:rPr lang="en-US" sz="1400" dirty="0" err="1"/>
              <a:t>complexitatea</a:t>
            </a:r>
            <a:r>
              <a:rPr lang="en-US" sz="1400" dirty="0"/>
              <a:t> </a:t>
            </a:r>
            <a:r>
              <a:rPr lang="en-US" sz="1400" dirty="0" err="1"/>
              <a:t>mediului</a:t>
            </a:r>
            <a:r>
              <a:rPr lang="en-US" sz="1400" dirty="0"/>
              <a:t> </a:t>
            </a:r>
            <a:r>
              <a:rPr lang="en-US" sz="1400" dirty="0" err="1"/>
              <a:t>și</a:t>
            </a:r>
            <a:r>
              <a:rPr lang="en-US" sz="1400" dirty="0"/>
              <a:t> </a:t>
            </a:r>
            <a:r>
              <a:rPr lang="en-US" sz="1400" dirty="0" err="1"/>
              <a:t>lipsa</a:t>
            </a:r>
            <a:r>
              <a:rPr lang="en-US" sz="1400" dirty="0"/>
              <a:t> </a:t>
            </a:r>
            <a:r>
              <a:rPr lang="en-US" sz="1400" dirty="0" err="1"/>
              <a:t>unei</a:t>
            </a:r>
            <a:r>
              <a:rPr lang="en-US" sz="1400" dirty="0"/>
              <a:t> </a:t>
            </a:r>
            <a:r>
              <a:rPr lang="en-US" sz="1400" dirty="0" err="1"/>
              <a:t>strategii</a:t>
            </a:r>
            <a:r>
              <a:rPr lang="en-US" sz="1400" dirty="0"/>
              <a:t> </a:t>
            </a:r>
            <a:r>
              <a:rPr lang="en-US" sz="1400" dirty="0" err="1"/>
              <a:t>ghidate</a:t>
            </a:r>
            <a:r>
              <a:rPr lang="en-US" sz="1400" dirty="0"/>
              <a:t>. </a:t>
            </a:r>
            <a:r>
              <a:rPr lang="en-US" sz="1400" dirty="0" err="1"/>
              <a:t>Acest</a:t>
            </a:r>
            <a:r>
              <a:rPr lang="en-US" sz="1400" dirty="0"/>
              <a:t> </a:t>
            </a:r>
            <a:r>
              <a:rPr lang="en-US" sz="1400" dirty="0" err="1"/>
              <a:t>scenariu</a:t>
            </a:r>
            <a:r>
              <a:rPr lang="en-US" sz="1400" dirty="0"/>
              <a:t> </a:t>
            </a:r>
            <a:r>
              <a:rPr lang="en-US" sz="1400" dirty="0" err="1"/>
              <a:t>demonstrează</a:t>
            </a:r>
            <a:r>
              <a:rPr lang="en-US" sz="1400" dirty="0"/>
              <a:t> </a:t>
            </a:r>
            <a:r>
              <a:rPr lang="en-US" sz="1400" dirty="0" err="1"/>
              <a:t>capacitatea</a:t>
            </a:r>
            <a:r>
              <a:rPr lang="en-US" sz="1400" dirty="0"/>
              <a:t> RL-</a:t>
            </a:r>
            <a:r>
              <a:rPr lang="en-US" sz="1400" dirty="0" err="1"/>
              <a:t>ului</a:t>
            </a:r>
            <a:r>
              <a:rPr lang="en-US" sz="1400" dirty="0"/>
              <a:t> </a:t>
            </a:r>
            <a:r>
              <a:rPr lang="en-US" sz="1400" dirty="0" err="1"/>
              <a:t>vizual</a:t>
            </a:r>
            <a:r>
              <a:rPr lang="en-US" sz="1400" dirty="0"/>
              <a:t> de a face </a:t>
            </a:r>
            <a:r>
              <a:rPr lang="en-US" sz="1400" dirty="0" err="1"/>
              <a:t>față</a:t>
            </a:r>
            <a:r>
              <a:rPr lang="en-US" sz="1400" dirty="0"/>
              <a:t> </a:t>
            </a:r>
            <a:r>
              <a:rPr lang="en-US" sz="1400" dirty="0" err="1"/>
              <a:t>și</a:t>
            </a:r>
            <a:r>
              <a:rPr lang="en-US" sz="1400" dirty="0"/>
              <a:t> </a:t>
            </a:r>
            <a:r>
              <a:rPr lang="en-US" sz="1400" dirty="0" err="1"/>
              <a:t>în</a:t>
            </a:r>
            <a:r>
              <a:rPr lang="en-US" sz="1400" dirty="0"/>
              <a:t> </a:t>
            </a:r>
            <a:r>
              <a:rPr lang="en-US" sz="1400" dirty="0" err="1"/>
              <a:t>medii</a:t>
            </a:r>
            <a:r>
              <a:rPr lang="en-US" sz="1400" dirty="0"/>
              <a:t> </a:t>
            </a:r>
            <a:r>
              <a:rPr lang="en-US" sz="1400" dirty="0" err="1"/>
              <a:t>realiste</a:t>
            </a:r>
            <a:r>
              <a:rPr lang="en-US" sz="1400" dirty="0"/>
              <a:t>, cu </a:t>
            </a:r>
            <a:r>
              <a:rPr lang="en-US" sz="1400" dirty="0" err="1"/>
              <a:t>cerințe</a:t>
            </a:r>
            <a:r>
              <a:rPr lang="en-US" sz="1400" dirty="0"/>
              <a:t> combinate de </a:t>
            </a:r>
            <a:r>
              <a:rPr lang="en-US" sz="1400" dirty="0" err="1"/>
              <a:t>mișcare</a:t>
            </a:r>
            <a:r>
              <a:rPr lang="en-US" sz="1400" dirty="0"/>
              <a:t> </a:t>
            </a:r>
            <a:r>
              <a:rPr lang="en-US" sz="1400" dirty="0" err="1"/>
              <a:t>și</a:t>
            </a:r>
            <a:r>
              <a:rPr lang="en-US" sz="1400" dirty="0"/>
              <a:t> </a:t>
            </a:r>
            <a:r>
              <a:rPr lang="en-US" sz="1400" dirty="0" err="1"/>
              <a:t>luptă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8514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4A3FB-A2BB-8A52-6D32-B54A5E0C5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noProof="0" dirty="0" err="1"/>
              <a:t>Testare</a:t>
            </a:r>
            <a:r>
              <a:rPr lang="en-US" sz="4000" noProof="0" dirty="0"/>
              <a:t> </a:t>
            </a:r>
            <a:r>
              <a:rPr lang="en-US" sz="4000" noProof="0" dirty="0" err="1"/>
              <a:t>și</a:t>
            </a:r>
            <a:r>
              <a:rPr lang="en-US" sz="4000" noProof="0" dirty="0"/>
              <a:t> </a:t>
            </a:r>
            <a:r>
              <a:rPr lang="en-US" sz="4000" noProof="0" dirty="0" err="1"/>
              <a:t>validare</a:t>
            </a:r>
            <a:endParaRPr lang="en-US" sz="4000" noProof="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898FBE-AF85-6027-9EF8-14A8B00AD258}"/>
              </a:ext>
            </a:extLst>
          </p:cNvPr>
          <p:cNvSpPr txBox="1"/>
          <p:nvPr/>
        </p:nvSpPr>
        <p:spPr>
          <a:xfrm>
            <a:off x="1141411" y="2249487"/>
            <a:ext cx="9617077" cy="35417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just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700" dirty="0" err="1"/>
              <a:t>Fiecare</a:t>
            </a:r>
            <a:r>
              <a:rPr lang="en-US" sz="1700" dirty="0"/>
              <a:t> agent a </a:t>
            </a:r>
            <a:r>
              <a:rPr lang="en-US" sz="1700" dirty="0" err="1"/>
              <a:t>fost</a:t>
            </a:r>
            <a:r>
              <a:rPr lang="en-US" sz="1700" dirty="0"/>
              <a:t> </a:t>
            </a:r>
            <a:r>
              <a:rPr lang="en-US" sz="1700" dirty="0" err="1"/>
              <a:t>testat</a:t>
            </a:r>
            <a:r>
              <a:rPr lang="en-US" sz="1700" dirty="0"/>
              <a:t> </a:t>
            </a:r>
            <a:r>
              <a:rPr lang="en-US" sz="1700" dirty="0" err="1"/>
              <a:t>într</a:t>
            </a:r>
            <a:r>
              <a:rPr lang="en-US" sz="1700" dirty="0"/>
              <a:t>-un </a:t>
            </a:r>
            <a:r>
              <a:rPr lang="en-US" sz="1700" dirty="0" err="1"/>
              <a:t>cadru</a:t>
            </a:r>
            <a:r>
              <a:rPr lang="en-US" sz="1700" dirty="0"/>
              <a:t> </a:t>
            </a:r>
            <a:r>
              <a:rPr lang="en-US" sz="1700" dirty="0" err="1"/>
              <a:t>propriu</a:t>
            </a:r>
            <a:r>
              <a:rPr lang="en-US" sz="1700" dirty="0"/>
              <a:t>, </a:t>
            </a:r>
            <a:r>
              <a:rPr lang="en-US" sz="1700" dirty="0" err="1"/>
              <a:t>după</a:t>
            </a:r>
            <a:r>
              <a:rPr lang="en-US" sz="1700" dirty="0"/>
              <a:t> o </a:t>
            </a:r>
            <a:r>
              <a:rPr lang="en-US" sz="1700" dirty="0" err="1"/>
              <a:t>perioadă</a:t>
            </a:r>
            <a:r>
              <a:rPr lang="en-US" sz="1700" dirty="0"/>
              <a:t> de </a:t>
            </a:r>
            <a:r>
              <a:rPr lang="en-US" sz="1700" dirty="0" err="1"/>
              <a:t>antrenare</a:t>
            </a:r>
            <a:r>
              <a:rPr lang="en-US" sz="1700" dirty="0"/>
              <a:t> de </a:t>
            </a:r>
            <a:r>
              <a:rPr lang="en-US" sz="1700" dirty="0" err="1"/>
              <a:t>câteva</a:t>
            </a:r>
            <a:r>
              <a:rPr lang="en-US" sz="1700" dirty="0"/>
              <a:t> mii de </a:t>
            </a:r>
            <a:r>
              <a:rPr lang="en-US" sz="1700" dirty="0" err="1"/>
              <a:t>episoade</a:t>
            </a:r>
            <a:endParaRPr lang="en-US" sz="1700" dirty="0"/>
          </a:p>
          <a:p>
            <a:pPr indent="-228600" algn="just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700" dirty="0"/>
              <a:t>S-au </a:t>
            </a:r>
            <a:r>
              <a:rPr lang="en-US" sz="1700" dirty="0" err="1"/>
              <a:t>folosit</a:t>
            </a:r>
            <a:r>
              <a:rPr lang="en-US" sz="1700" dirty="0"/>
              <a:t> </a:t>
            </a:r>
            <a:r>
              <a:rPr lang="en-US" sz="1700" b="1" dirty="0" err="1"/>
              <a:t>metode</a:t>
            </a:r>
            <a:r>
              <a:rPr lang="en-US" sz="1700" b="1" dirty="0"/>
              <a:t> </a:t>
            </a:r>
            <a:r>
              <a:rPr lang="en-US" sz="1700" b="1" dirty="0" err="1"/>
              <a:t>cantitative</a:t>
            </a:r>
            <a:r>
              <a:rPr lang="en-US" sz="1700" dirty="0"/>
              <a:t> (</a:t>
            </a:r>
            <a:r>
              <a:rPr lang="en-US" sz="1700" dirty="0" err="1"/>
              <a:t>scor</a:t>
            </a:r>
            <a:r>
              <a:rPr lang="en-US" sz="1700" dirty="0"/>
              <a:t> </a:t>
            </a:r>
            <a:r>
              <a:rPr lang="en-US" sz="1700" dirty="0" err="1"/>
              <a:t>mediu</a:t>
            </a:r>
            <a:r>
              <a:rPr lang="en-US" sz="1700" dirty="0"/>
              <a:t>, </a:t>
            </a:r>
            <a:r>
              <a:rPr lang="en-US" sz="1700" dirty="0" err="1"/>
              <a:t>rată</a:t>
            </a:r>
            <a:r>
              <a:rPr lang="en-US" sz="1700" dirty="0"/>
              <a:t> de </a:t>
            </a:r>
            <a:r>
              <a:rPr lang="en-US" sz="1700" dirty="0" err="1"/>
              <a:t>succes</a:t>
            </a:r>
            <a:r>
              <a:rPr lang="en-US" sz="1700" dirty="0"/>
              <a:t>, </a:t>
            </a:r>
            <a:r>
              <a:rPr lang="en-US" sz="1700" dirty="0" err="1"/>
              <a:t>evoluție</a:t>
            </a:r>
            <a:r>
              <a:rPr lang="en-US" sz="1700" dirty="0"/>
              <a:t> </a:t>
            </a:r>
            <a:r>
              <a:rPr lang="en-US" sz="1700" dirty="0" err="1"/>
              <a:t>în</a:t>
            </a:r>
            <a:r>
              <a:rPr lang="en-US" sz="1700" dirty="0"/>
              <a:t> </a:t>
            </a:r>
            <a:r>
              <a:rPr lang="en-US" sz="1700" dirty="0" err="1"/>
              <a:t>timp</a:t>
            </a:r>
            <a:r>
              <a:rPr lang="en-US" sz="1700" dirty="0"/>
              <a:t>) </a:t>
            </a:r>
            <a:r>
              <a:rPr lang="en-US" sz="1700" dirty="0" err="1"/>
              <a:t>și</a:t>
            </a:r>
            <a:r>
              <a:rPr lang="en-US" sz="1700" dirty="0"/>
              <a:t> </a:t>
            </a:r>
            <a:r>
              <a:rPr lang="en-US" sz="1700" b="1" dirty="0" err="1"/>
              <a:t>observații</a:t>
            </a:r>
            <a:r>
              <a:rPr lang="en-US" sz="1700" b="1" dirty="0"/>
              <a:t> </a:t>
            </a:r>
            <a:r>
              <a:rPr lang="en-US" sz="1700" b="1" dirty="0" err="1"/>
              <a:t>calitative</a:t>
            </a:r>
            <a:r>
              <a:rPr lang="en-US" sz="1700" dirty="0"/>
              <a:t> (</a:t>
            </a:r>
            <a:r>
              <a:rPr lang="en-US" sz="1700" dirty="0" err="1"/>
              <a:t>comportamente</a:t>
            </a:r>
            <a:r>
              <a:rPr lang="en-US" sz="1700" dirty="0"/>
              <a:t> </a:t>
            </a:r>
            <a:r>
              <a:rPr lang="en-US" sz="1700" dirty="0" err="1"/>
              <a:t>în</a:t>
            </a:r>
            <a:r>
              <a:rPr lang="en-US" sz="1700" dirty="0"/>
              <a:t> </a:t>
            </a:r>
            <a:r>
              <a:rPr lang="en-US" sz="1700" dirty="0" err="1"/>
              <a:t>joc</a:t>
            </a:r>
            <a:r>
              <a:rPr lang="en-US" sz="1700" dirty="0"/>
              <a:t>)</a:t>
            </a:r>
          </a:p>
          <a:p>
            <a:pPr indent="-228600" algn="just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700" dirty="0" err="1"/>
              <a:t>Validarea</a:t>
            </a:r>
            <a:r>
              <a:rPr lang="en-US" sz="1700" dirty="0"/>
              <a:t> s-a </a:t>
            </a:r>
            <a:r>
              <a:rPr lang="en-US" sz="1700" dirty="0" err="1"/>
              <a:t>realizat</a:t>
            </a:r>
            <a:r>
              <a:rPr lang="en-US" sz="1700" dirty="0"/>
              <a:t> </a:t>
            </a:r>
            <a:r>
              <a:rPr lang="en-US" sz="1700" dirty="0" err="1"/>
              <a:t>atât</a:t>
            </a:r>
            <a:r>
              <a:rPr lang="en-US" sz="1700" dirty="0"/>
              <a:t> </a:t>
            </a:r>
            <a:r>
              <a:rPr lang="en-US" sz="1700" dirty="0" err="1"/>
              <a:t>prin</a:t>
            </a:r>
            <a:r>
              <a:rPr lang="en-US" sz="1700" dirty="0"/>
              <a:t> </a:t>
            </a:r>
            <a:r>
              <a:rPr lang="en-US" sz="1700" dirty="0" err="1"/>
              <a:t>urmărirea</a:t>
            </a:r>
            <a:r>
              <a:rPr lang="en-US" sz="1700" dirty="0"/>
              <a:t> </a:t>
            </a:r>
            <a:r>
              <a:rPr lang="en-US" sz="1700" dirty="0" err="1"/>
              <a:t>directă</a:t>
            </a:r>
            <a:r>
              <a:rPr lang="en-US" sz="1700" dirty="0"/>
              <a:t> a </a:t>
            </a:r>
            <a:r>
              <a:rPr lang="en-US" sz="1700" dirty="0" err="1"/>
              <a:t>performanței</a:t>
            </a:r>
            <a:r>
              <a:rPr lang="en-US" sz="1700" dirty="0"/>
              <a:t> </a:t>
            </a:r>
            <a:r>
              <a:rPr lang="en-US" sz="1700" dirty="0" err="1"/>
              <a:t>agentului</a:t>
            </a:r>
            <a:r>
              <a:rPr lang="en-US" sz="1700" dirty="0"/>
              <a:t>, </a:t>
            </a:r>
            <a:r>
              <a:rPr lang="en-US" sz="1700" dirty="0" err="1"/>
              <a:t>cât</a:t>
            </a:r>
            <a:r>
              <a:rPr lang="en-US" sz="1700" dirty="0"/>
              <a:t> </a:t>
            </a:r>
            <a:r>
              <a:rPr lang="en-US" sz="1700" dirty="0" err="1"/>
              <a:t>și</a:t>
            </a:r>
            <a:r>
              <a:rPr lang="en-US" sz="1700" dirty="0"/>
              <a:t> </a:t>
            </a:r>
            <a:r>
              <a:rPr lang="en-US" sz="1700" dirty="0" err="1"/>
              <a:t>prin</a:t>
            </a:r>
            <a:r>
              <a:rPr lang="en-US" sz="1700" dirty="0"/>
              <a:t> </a:t>
            </a:r>
            <a:r>
              <a:rPr lang="en-US" sz="1700" b="1" dirty="0" err="1"/>
              <a:t>comparația</a:t>
            </a:r>
            <a:r>
              <a:rPr lang="en-US" sz="1700" b="1" dirty="0"/>
              <a:t> cu </a:t>
            </a:r>
            <a:r>
              <a:rPr lang="en-US" sz="1700" b="1" dirty="0" err="1"/>
              <a:t>rezultatele</a:t>
            </a:r>
            <a:r>
              <a:rPr lang="en-US" sz="1700" b="1" dirty="0"/>
              <a:t> din </a:t>
            </a:r>
            <a:r>
              <a:rPr lang="en-US" sz="1700" b="1" dirty="0" err="1"/>
              <a:t>literatura</a:t>
            </a:r>
            <a:r>
              <a:rPr lang="en-US" sz="1700" b="1" dirty="0"/>
              <a:t> de </a:t>
            </a:r>
            <a:r>
              <a:rPr lang="en-US" sz="1700" b="1" dirty="0" err="1"/>
              <a:t>specialitate</a:t>
            </a:r>
            <a:r>
              <a:rPr lang="en-US" sz="1700" b="1" dirty="0"/>
              <a:t> </a:t>
            </a:r>
            <a:r>
              <a:rPr lang="en-US" sz="1700" b="1" dirty="0" err="1"/>
              <a:t>si</a:t>
            </a:r>
            <a:r>
              <a:rPr lang="en-US" sz="1700" b="1" dirty="0"/>
              <a:t> cu </a:t>
            </a:r>
            <a:r>
              <a:rPr lang="en-US" sz="1700" b="1" dirty="0" err="1"/>
              <a:t>performanta</a:t>
            </a:r>
            <a:r>
              <a:rPr lang="en-US" sz="1700" b="1" dirty="0"/>
              <a:t> </a:t>
            </a:r>
            <a:r>
              <a:rPr lang="en-US" sz="1700" b="1" dirty="0" err="1"/>
              <a:t>jucatorului</a:t>
            </a:r>
            <a:r>
              <a:rPr lang="en-US" sz="1700" b="1" dirty="0"/>
              <a:t> </a:t>
            </a:r>
            <a:r>
              <a:rPr lang="en-US" sz="1700" b="1" dirty="0" err="1"/>
              <a:t>uman</a:t>
            </a:r>
            <a:endParaRPr lang="en-US" sz="1700" dirty="0"/>
          </a:p>
          <a:p>
            <a:pPr indent="-228600" algn="just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700" dirty="0" err="1"/>
              <a:t>Pentru</a:t>
            </a:r>
            <a:r>
              <a:rPr lang="en-US" sz="1700" dirty="0"/>
              <a:t> </a:t>
            </a:r>
            <a:r>
              <a:rPr lang="en-US" sz="1700" dirty="0" err="1"/>
              <a:t>fiecare</a:t>
            </a:r>
            <a:r>
              <a:rPr lang="en-US" sz="1700" dirty="0"/>
              <a:t> </a:t>
            </a:r>
            <a:r>
              <a:rPr lang="en-US" sz="1700" dirty="0" err="1"/>
              <a:t>joc</a:t>
            </a:r>
            <a:r>
              <a:rPr lang="en-US" sz="1700" dirty="0"/>
              <a:t>, s-a </a:t>
            </a:r>
            <a:r>
              <a:rPr lang="en-US" sz="1700" dirty="0" err="1"/>
              <a:t>urmărit</a:t>
            </a:r>
            <a:r>
              <a:rPr lang="en-US" sz="1700" dirty="0"/>
              <a:t>:</a:t>
            </a:r>
          </a:p>
          <a:p>
            <a:pPr marL="742950" lvl="1" indent="-228600" algn="just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700" dirty="0" err="1"/>
              <a:t>Stabilitatea</a:t>
            </a:r>
            <a:r>
              <a:rPr lang="en-US" sz="1700" dirty="0"/>
              <a:t> </a:t>
            </a:r>
            <a:r>
              <a:rPr lang="en-US" sz="1700" dirty="0" err="1"/>
              <a:t>scorurilor</a:t>
            </a:r>
            <a:r>
              <a:rPr lang="en-US" sz="1700" dirty="0"/>
              <a:t> </a:t>
            </a:r>
            <a:r>
              <a:rPr lang="en-US" sz="1700" dirty="0" err="1"/>
              <a:t>în</a:t>
            </a:r>
            <a:r>
              <a:rPr lang="en-US" sz="1700" dirty="0"/>
              <a:t> </a:t>
            </a:r>
            <a:r>
              <a:rPr lang="en-US" sz="1700" dirty="0" err="1"/>
              <a:t>timp</a:t>
            </a:r>
            <a:endParaRPr lang="en-US" sz="1700" dirty="0"/>
          </a:p>
          <a:p>
            <a:pPr marL="742950" lvl="1" indent="-228600" algn="just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700" dirty="0" err="1"/>
              <a:t>Capacitatea</a:t>
            </a:r>
            <a:r>
              <a:rPr lang="en-US" sz="1700" dirty="0"/>
              <a:t> </a:t>
            </a:r>
            <a:r>
              <a:rPr lang="en-US" sz="1700" dirty="0" err="1"/>
              <a:t>agentului</a:t>
            </a:r>
            <a:r>
              <a:rPr lang="en-US" sz="1700" dirty="0"/>
              <a:t> de a se </a:t>
            </a:r>
            <a:r>
              <a:rPr lang="en-US" sz="1700" dirty="0" err="1"/>
              <a:t>adapta</a:t>
            </a:r>
            <a:r>
              <a:rPr lang="en-US" sz="1700" dirty="0"/>
              <a:t> la reguli </a:t>
            </a:r>
            <a:r>
              <a:rPr lang="en-US" sz="1700" dirty="0" err="1"/>
              <a:t>și</a:t>
            </a:r>
            <a:r>
              <a:rPr lang="en-US" sz="1700" dirty="0"/>
              <a:t> stimuli</a:t>
            </a:r>
          </a:p>
          <a:p>
            <a:pPr marL="742950" lvl="1" indent="-228600" algn="just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700" dirty="0" err="1"/>
              <a:t>Gradul</a:t>
            </a:r>
            <a:r>
              <a:rPr lang="en-US" sz="1700" dirty="0"/>
              <a:t> de </a:t>
            </a:r>
            <a:r>
              <a:rPr lang="en-US" sz="1700" dirty="0" err="1"/>
              <a:t>convergență</a:t>
            </a:r>
            <a:r>
              <a:rPr lang="en-US" sz="1700" dirty="0"/>
              <a:t> </a:t>
            </a:r>
            <a:r>
              <a:rPr lang="en-US" sz="1700" dirty="0" err="1"/>
              <a:t>și</a:t>
            </a:r>
            <a:r>
              <a:rPr lang="en-US" sz="1700" dirty="0"/>
              <a:t> </a:t>
            </a:r>
            <a:r>
              <a:rPr lang="en-US" sz="1700" dirty="0" err="1"/>
              <a:t>consistență</a:t>
            </a:r>
            <a:r>
              <a:rPr lang="en-US" sz="1700" dirty="0"/>
              <a:t> a </a:t>
            </a:r>
            <a:r>
              <a:rPr lang="en-US" sz="1700" dirty="0" err="1"/>
              <a:t>comportamentului</a:t>
            </a:r>
            <a:endParaRPr lang="en-US" sz="17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6E35E80-24EC-F6D7-87AB-7511966035A2}"/>
              </a:ext>
            </a:extLst>
          </p:cNvPr>
          <p:cNvSpPr txBox="1">
            <a:spLocks/>
          </p:cNvSpPr>
          <p:nvPr/>
        </p:nvSpPr>
        <p:spPr>
          <a:xfrm>
            <a:off x="772953" y="2453684"/>
            <a:ext cx="5353527" cy="85005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ro-RO" sz="2800" b="1" noProof="0" dirty="0"/>
          </a:p>
        </p:txBody>
      </p:sp>
    </p:spTree>
    <p:extLst>
      <p:ext uri="{BB962C8B-B14F-4D97-AF65-F5344CB8AC3E}">
        <p14:creationId xmlns:p14="http://schemas.microsoft.com/office/powerpoint/2010/main" val="2387361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4A3FB-A2BB-8A52-6D32-B54A5E0C5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Testare și validare -Snake</a:t>
            </a:r>
          </a:p>
        </p:txBody>
      </p:sp>
      <p:sp>
        <p:nvSpPr>
          <p:cNvPr id="48" name="Round Diagonal Corner Rectangle 9">
            <a:extLst>
              <a:ext uri="{FF2B5EF4-FFF2-40B4-BE49-F238E27FC236}">
                <a16:creationId xmlns:a16="http://schemas.microsoft.com/office/drawing/2014/main" id="{A3D1FEF8-5149-4AC1-8D77-B256637FB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of a graph&#10;&#10;AI-generated content may be incorrect.">
            <a:extLst>
              <a:ext uri="{FF2B5EF4-FFF2-40B4-BE49-F238E27FC236}">
                <a16:creationId xmlns:a16="http://schemas.microsoft.com/office/drawing/2014/main" id="{E181D05E-B902-48D4-9C36-F73241C54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177" y="815549"/>
            <a:ext cx="3434830" cy="2533187"/>
          </a:xfrm>
          <a:prstGeom prst="rect">
            <a:avLst/>
          </a:prstGeom>
        </p:spPr>
      </p:pic>
      <p:pic>
        <p:nvPicPr>
          <p:cNvPr id="5" name="Picture 4" descr="A graph showing a number of red and orange lines&#10;&#10;AI-generated content may be incorrect.">
            <a:extLst>
              <a:ext uri="{FF2B5EF4-FFF2-40B4-BE49-F238E27FC236}">
                <a16:creationId xmlns:a16="http://schemas.microsoft.com/office/drawing/2014/main" id="{50F8B35D-293F-382D-2148-6C28D7AC621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8950" y="3399869"/>
            <a:ext cx="5116075" cy="2545247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FB1B00-E54F-F516-6D11-F999C7624B77}"/>
              </a:ext>
            </a:extLst>
          </p:cNvPr>
          <p:cNvSpPr txBox="1"/>
          <p:nvPr/>
        </p:nvSpPr>
        <p:spPr>
          <a:xfrm>
            <a:off x="6569957" y="2249487"/>
            <a:ext cx="4747087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500" dirty="0"/>
              <a:t>Scorul </a:t>
            </a:r>
            <a:r>
              <a:rPr lang="en-US" sz="1500" dirty="0" err="1"/>
              <a:t>agentului</a:t>
            </a:r>
            <a:r>
              <a:rPr lang="en-US" sz="1500" dirty="0"/>
              <a:t> a </a:t>
            </a:r>
            <a:r>
              <a:rPr lang="en-US" sz="1500" dirty="0" err="1"/>
              <a:t>crescut</a:t>
            </a:r>
            <a:r>
              <a:rPr lang="en-US" sz="1500" dirty="0"/>
              <a:t> </a:t>
            </a:r>
            <a:r>
              <a:rPr lang="en-US" sz="1500" dirty="0" err="1"/>
              <a:t>progresiv</a:t>
            </a:r>
            <a:r>
              <a:rPr lang="en-US" sz="1500" dirty="0"/>
              <a:t>, </a:t>
            </a:r>
            <a:r>
              <a:rPr lang="en-US" sz="1500" dirty="0" err="1"/>
              <a:t>atingând</a:t>
            </a:r>
            <a:r>
              <a:rPr lang="en-US" sz="1500" dirty="0"/>
              <a:t> </a:t>
            </a:r>
            <a:r>
              <a:rPr lang="en-US" sz="1500" dirty="0" err="1"/>
              <a:t>valori</a:t>
            </a:r>
            <a:r>
              <a:rPr lang="en-US" sz="1500" dirty="0"/>
              <a:t> stabile </a:t>
            </a:r>
            <a:r>
              <a:rPr lang="en-US" sz="1500" dirty="0" err="1"/>
              <a:t>după</a:t>
            </a:r>
            <a:r>
              <a:rPr lang="en-US" sz="1500" dirty="0"/>
              <a:t> ~350 de </a:t>
            </a:r>
            <a:r>
              <a:rPr lang="en-US" sz="1500" dirty="0" err="1"/>
              <a:t>episoade</a:t>
            </a:r>
            <a:endParaRPr lang="en-US" sz="1500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500" dirty="0" err="1"/>
              <a:t>Recompensa</a:t>
            </a:r>
            <a:r>
              <a:rPr lang="en-US" sz="1500" dirty="0"/>
              <a:t> </a:t>
            </a:r>
            <a:r>
              <a:rPr lang="en-US" sz="1500" dirty="0" err="1"/>
              <a:t>pozitivă</a:t>
            </a:r>
            <a:r>
              <a:rPr lang="en-US" sz="1500" dirty="0"/>
              <a:t> </a:t>
            </a:r>
            <a:r>
              <a:rPr lang="en-US" sz="1500" dirty="0" err="1"/>
              <a:t>pentru</a:t>
            </a:r>
            <a:r>
              <a:rPr lang="en-US" sz="1500" dirty="0"/>
              <a:t> </a:t>
            </a:r>
            <a:r>
              <a:rPr lang="en-US" sz="1500" dirty="0" err="1"/>
              <a:t>măr</a:t>
            </a:r>
            <a:r>
              <a:rPr lang="en-US" sz="1500" dirty="0"/>
              <a:t> </a:t>
            </a:r>
            <a:r>
              <a:rPr lang="en-US" sz="1500" dirty="0" err="1"/>
              <a:t>și</a:t>
            </a:r>
            <a:r>
              <a:rPr lang="en-US" sz="1500" dirty="0"/>
              <a:t> </a:t>
            </a:r>
            <a:r>
              <a:rPr lang="en-US" sz="1500" dirty="0" err="1"/>
              <a:t>penalizarea</a:t>
            </a:r>
            <a:r>
              <a:rPr lang="en-US" sz="1500" dirty="0"/>
              <a:t> </a:t>
            </a:r>
            <a:r>
              <a:rPr lang="en-US" sz="1500" dirty="0" err="1"/>
              <a:t>pentru</a:t>
            </a:r>
            <a:r>
              <a:rPr lang="en-US" sz="1500" dirty="0"/>
              <a:t> </a:t>
            </a:r>
            <a:r>
              <a:rPr lang="en-US" sz="1500" dirty="0" err="1"/>
              <a:t>coliziuni</a:t>
            </a:r>
            <a:r>
              <a:rPr lang="en-US" sz="1500" dirty="0"/>
              <a:t> au </a:t>
            </a:r>
            <a:r>
              <a:rPr lang="en-US" sz="1500" dirty="0" err="1"/>
              <a:t>condus</a:t>
            </a:r>
            <a:r>
              <a:rPr lang="en-US" sz="1500" dirty="0"/>
              <a:t> la </a:t>
            </a:r>
            <a:r>
              <a:rPr lang="en-US" sz="1500" dirty="0" err="1"/>
              <a:t>comportamente</a:t>
            </a:r>
            <a:r>
              <a:rPr lang="en-US" sz="1500" dirty="0"/>
              <a:t> </a:t>
            </a:r>
            <a:r>
              <a:rPr lang="en-US" sz="1500" dirty="0" err="1"/>
              <a:t>inteligente</a:t>
            </a:r>
            <a:r>
              <a:rPr lang="en-US" sz="1500" dirty="0"/>
              <a:t>:</a:t>
            </a:r>
          </a:p>
          <a:p>
            <a:pPr marL="400050" indent="-342900" defTabSz="914400">
              <a:lnSpc>
                <a:spcPct val="110000"/>
              </a:lnSpc>
              <a:spcAft>
                <a:spcPts val="600"/>
              </a:spcAft>
              <a:buSzPct val="125000"/>
              <a:buFont typeface="+mj-lt"/>
              <a:buAutoNum type="arabicPeriod"/>
            </a:pPr>
            <a:r>
              <a:rPr lang="en-US" sz="1500" dirty="0" err="1"/>
              <a:t>Evitarea</a:t>
            </a:r>
            <a:r>
              <a:rPr lang="en-US" sz="1500" dirty="0"/>
              <a:t> </a:t>
            </a:r>
            <a:r>
              <a:rPr lang="en-US" sz="1500" dirty="0" err="1"/>
              <a:t>propriei</a:t>
            </a:r>
            <a:r>
              <a:rPr lang="en-US" sz="1500" dirty="0"/>
              <a:t> </a:t>
            </a:r>
            <a:r>
              <a:rPr lang="en-US" sz="1500" dirty="0" err="1"/>
              <a:t>cozi</a:t>
            </a:r>
            <a:endParaRPr lang="en-US" sz="1500" dirty="0"/>
          </a:p>
          <a:p>
            <a:pPr marL="400050" indent="-342900" defTabSz="914400">
              <a:lnSpc>
                <a:spcPct val="110000"/>
              </a:lnSpc>
              <a:spcAft>
                <a:spcPts val="600"/>
              </a:spcAft>
              <a:buSzPct val="125000"/>
              <a:buFont typeface="+mj-lt"/>
              <a:buAutoNum type="arabicPeriod"/>
            </a:pPr>
            <a:r>
              <a:rPr lang="en-US" sz="1500" dirty="0" err="1"/>
              <a:t>Căutarea</a:t>
            </a:r>
            <a:r>
              <a:rPr lang="en-US" sz="1500" dirty="0"/>
              <a:t> </a:t>
            </a:r>
            <a:r>
              <a:rPr lang="en-US" sz="1500" dirty="0" err="1"/>
              <a:t>directă</a:t>
            </a:r>
            <a:r>
              <a:rPr lang="en-US" sz="1500" dirty="0"/>
              <a:t> a </a:t>
            </a:r>
            <a:r>
              <a:rPr lang="en-US" sz="1500" dirty="0" err="1"/>
              <a:t>mărului</a:t>
            </a:r>
            <a:endParaRPr lang="en-US" sz="1500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500" dirty="0" err="1"/>
              <a:t>Agentul</a:t>
            </a:r>
            <a:r>
              <a:rPr lang="en-US" sz="1500" dirty="0"/>
              <a:t> a </a:t>
            </a:r>
            <a:r>
              <a:rPr lang="en-US" sz="1500" dirty="0" err="1"/>
              <a:t>învățat</a:t>
            </a:r>
            <a:r>
              <a:rPr lang="en-US" sz="1500" dirty="0"/>
              <a:t> </a:t>
            </a:r>
            <a:r>
              <a:rPr lang="en-US" sz="1500" dirty="0" err="1"/>
              <a:t>să</a:t>
            </a:r>
            <a:r>
              <a:rPr lang="en-US" sz="1500" dirty="0"/>
              <a:t> </a:t>
            </a:r>
            <a:r>
              <a:rPr lang="en-US" sz="1500" dirty="0" err="1"/>
              <a:t>supraviețuiască</a:t>
            </a:r>
            <a:r>
              <a:rPr lang="en-US" sz="1500" dirty="0"/>
              <a:t> </a:t>
            </a:r>
            <a:r>
              <a:rPr lang="en-US" sz="1500" dirty="0" err="1"/>
              <a:t>mai</a:t>
            </a:r>
            <a:r>
              <a:rPr lang="en-US" sz="1500" dirty="0"/>
              <a:t> </a:t>
            </a:r>
            <a:r>
              <a:rPr lang="en-US" sz="1500" dirty="0" err="1"/>
              <a:t>mult</a:t>
            </a:r>
            <a:r>
              <a:rPr lang="en-US" sz="1500" dirty="0"/>
              <a:t> </a:t>
            </a:r>
            <a:r>
              <a:rPr lang="en-US" sz="1500" dirty="0" err="1"/>
              <a:t>timp</a:t>
            </a:r>
            <a:r>
              <a:rPr lang="en-US" sz="1500" dirty="0"/>
              <a:t> </a:t>
            </a:r>
            <a:r>
              <a:rPr lang="en-US" sz="1500" dirty="0" err="1"/>
              <a:t>și</a:t>
            </a:r>
            <a:r>
              <a:rPr lang="en-US" sz="1500" dirty="0"/>
              <a:t> </a:t>
            </a:r>
            <a:r>
              <a:rPr lang="en-US" sz="1500" dirty="0" err="1"/>
              <a:t>să</a:t>
            </a:r>
            <a:r>
              <a:rPr lang="en-US" sz="1500" dirty="0"/>
              <a:t> </a:t>
            </a:r>
            <a:r>
              <a:rPr lang="en-US" sz="1500" dirty="0" err="1"/>
              <a:t>anticipeze</a:t>
            </a:r>
            <a:r>
              <a:rPr lang="en-US" sz="1500" dirty="0"/>
              <a:t> </a:t>
            </a:r>
            <a:r>
              <a:rPr lang="en-US" sz="1500" dirty="0" err="1"/>
              <a:t>coliziuni</a:t>
            </a:r>
            <a:endParaRPr lang="en-US" sz="1500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500" b="1" dirty="0" err="1"/>
              <a:t>Rezultatul</a:t>
            </a:r>
            <a:r>
              <a:rPr lang="en-US" sz="1500" b="1" dirty="0"/>
              <a:t> final</a:t>
            </a:r>
            <a:r>
              <a:rPr lang="en-US" sz="1500" dirty="0"/>
              <a:t>: </a:t>
            </a:r>
            <a:r>
              <a:rPr lang="en-US" sz="1500" dirty="0" err="1"/>
              <a:t>comportament</a:t>
            </a:r>
            <a:r>
              <a:rPr lang="en-US" sz="1500" dirty="0"/>
              <a:t> </a:t>
            </a:r>
            <a:r>
              <a:rPr lang="en-US" sz="1500" dirty="0" err="1"/>
              <a:t>optim</a:t>
            </a:r>
            <a:r>
              <a:rPr lang="en-US" sz="1500" dirty="0"/>
              <a:t> </a:t>
            </a:r>
            <a:r>
              <a:rPr lang="en-US" sz="1500" dirty="0" err="1"/>
              <a:t>în</a:t>
            </a:r>
            <a:r>
              <a:rPr lang="en-US" sz="1500" dirty="0"/>
              <a:t> </a:t>
            </a:r>
            <a:r>
              <a:rPr lang="en-US" sz="1500" dirty="0" err="1"/>
              <a:t>majoritatea</a:t>
            </a:r>
            <a:r>
              <a:rPr lang="en-US" sz="1500" dirty="0"/>
              <a:t> </a:t>
            </a:r>
            <a:r>
              <a:rPr lang="en-US" sz="1500" dirty="0" err="1"/>
              <a:t>cazurilor</a:t>
            </a:r>
            <a:r>
              <a:rPr lang="en-US" sz="1500" dirty="0"/>
              <a:t>, </a:t>
            </a:r>
            <a:r>
              <a:rPr lang="en-US" sz="1500" dirty="0" err="1"/>
              <a:t>scor</a:t>
            </a:r>
            <a:r>
              <a:rPr lang="en-US" sz="1500" dirty="0"/>
              <a:t> </a:t>
            </a:r>
            <a:r>
              <a:rPr lang="en-US" sz="1500" dirty="0" err="1"/>
              <a:t>mediu</a:t>
            </a:r>
            <a:r>
              <a:rPr lang="en-US" sz="1500" dirty="0"/>
              <a:t> constant </a:t>
            </a:r>
            <a:r>
              <a:rPr lang="en-US" sz="1500" dirty="0" err="1"/>
              <a:t>și</a:t>
            </a:r>
            <a:r>
              <a:rPr lang="en-US" sz="1500" dirty="0"/>
              <a:t> </a:t>
            </a:r>
            <a:r>
              <a:rPr lang="en-US" sz="1500" dirty="0" err="1"/>
              <a:t>număr</a:t>
            </a:r>
            <a:r>
              <a:rPr lang="en-US" sz="1500" dirty="0"/>
              <a:t> minim de </a:t>
            </a:r>
            <a:r>
              <a:rPr lang="en-US" sz="1500" dirty="0" err="1"/>
              <a:t>coliziuni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755113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B32E49-6284-A863-4B08-53428ADB9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7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7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105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043E17-1EC5-B29E-0E7E-9139EAD6F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>
                <a:solidFill>
                  <a:srgbClr val="FFFFFF"/>
                </a:solidFill>
              </a:rPr>
              <a:t>Testare și validare –Google dino</a:t>
            </a:r>
          </a:p>
        </p:txBody>
      </p:sp>
      <p:sp useBgFill="1">
        <p:nvSpPr>
          <p:cNvPr id="107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aph on a black background&#10;&#10;AI-generated content may be incorrect.">
            <a:extLst>
              <a:ext uri="{FF2B5EF4-FFF2-40B4-BE49-F238E27FC236}">
                <a16:creationId xmlns:a16="http://schemas.microsoft.com/office/drawing/2014/main" id="{6D9BBFCF-F45E-50DD-E4FD-F767D9D159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988" y="1309556"/>
            <a:ext cx="4635583" cy="4242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9177C9-5B1D-06BF-4995-596B8D89D369}"/>
              </a:ext>
            </a:extLst>
          </p:cNvPr>
          <p:cNvSpPr txBox="1"/>
          <p:nvPr/>
        </p:nvSpPr>
        <p:spPr>
          <a:xfrm>
            <a:off x="6569957" y="2249487"/>
            <a:ext cx="4747087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300">
                <a:solidFill>
                  <a:srgbClr val="FFFFFF"/>
                </a:solidFill>
              </a:rPr>
              <a:t>Agentul a fost antrenat cu </a:t>
            </a:r>
            <a:r>
              <a:rPr lang="en-US" sz="1300" b="1">
                <a:solidFill>
                  <a:srgbClr val="FFFFFF"/>
                </a:solidFill>
              </a:rPr>
              <a:t>Deep Q-Network (DQN)</a:t>
            </a:r>
            <a:r>
              <a:rPr lang="en-US" sz="1300">
                <a:solidFill>
                  <a:srgbClr val="FFFFFF"/>
                </a:solidFill>
              </a:rPr>
              <a:t>, pe imagini capturate din joc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300">
                <a:solidFill>
                  <a:srgbClr val="FFFFFF"/>
                </a:solidFill>
              </a:rPr>
              <a:t>Mediu vizual parțial observabil, controlul se face prin simularea tastei de sărit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300">
                <a:solidFill>
                  <a:srgbClr val="FFFFFF"/>
                </a:solidFill>
              </a:rPr>
              <a:t>Procesarea imaginii s-a făcut prin CNN, care a învățat să detecteze obstacolele (ex: cactuși)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300">
                <a:solidFill>
                  <a:srgbClr val="FFFFFF"/>
                </a:solidFill>
              </a:rPr>
              <a:t>După ~3000–5000 episoade, agentul a învățat să sară corect cu anticipație, evitând coliziunile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300">
                <a:solidFill>
                  <a:srgbClr val="FFFFFF"/>
                </a:solidFill>
              </a:rPr>
              <a:t>S-au observat îmbunătățiri treptate: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300">
                <a:solidFill>
                  <a:srgbClr val="FFFFFF"/>
                </a:solidFill>
              </a:rPr>
              <a:t>La început: reacții întârziate și coliziuni frecvente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300">
                <a:solidFill>
                  <a:srgbClr val="FFFFFF"/>
                </a:solidFill>
              </a:rPr>
              <a:t>După antrenament: salturi precise, chiar și la obstacole succesive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300" b="1">
                <a:solidFill>
                  <a:srgbClr val="FFFFFF"/>
                </a:solidFill>
              </a:rPr>
              <a:t>Rezultatul final</a:t>
            </a:r>
            <a:r>
              <a:rPr lang="en-US" sz="1300">
                <a:solidFill>
                  <a:srgbClr val="FFFFFF"/>
                </a:solidFill>
              </a:rPr>
              <a:t>: comportament stabil, scoruri crescute semnificativ față de început, adaptare la viteza crescută a jocului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13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939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7B486D-10BA-4B86-D408-76575CDA1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787F3-B0CC-4DF7-E66A-269E08D6A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Testare și validare -Vizdoom</a:t>
            </a:r>
            <a:endParaRPr lang="en-US" noProof="0" dirty="0"/>
          </a:p>
        </p:txBody>
      </p:sp>
      <p:sp>
        <p:nvSpPr>
          <p:cNvPr id="62" name="Round Diagonal Corner Rectangle 9">
            <a:extLst>
              <a:ext uri="{FF2B5EF4-FFF2-40B4-BE49-F238E27FC236}">
                <a16:creationId xmlns:a16="http://schemas.microsoft.com/office/drawing/2014/main" id="{A3D1FEF8-5149-4AC1-8D77-B256637FB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graph&#10;&#10;AI-generated content may be incorrect.">
            <a:extLst>
              <a:ext uri="{FF2B5EF4-FFF2-40B4-BE49-F238E27FC236}">
                <a16:creationId xmlns:a16="http://schemas.microsoft.com/office/drawing/2014/main" id="{0B11EBB7-1687-05E3-B6CD-C03FF22139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9866" y="1147146"/>
            <a:ext cx="4233826" cy="2201590"/>
          </a:xfrm>
          <a:prstGeom prst="rect">
            <a:avLst/>
          </a:prstGeom>
        </p:spPr>
      </p:pic>
      <p:pic>
        <p:nvPicPr>
          <p:cNvPr id="3" name="Picture 2" descr="A screenshot of a graph&#10;&#10;AI-generated content may be incorrect.">
            <a:extLst>
              <a:ext uri="{FF2B5EF4-FFF2-40B4-BE49-F238E27FC236}">
                <a16:creationId xmlns:a16="http://schemas.microsoft.com/office/drawing/2014/main" id="{EAFAE35F-5AA2-9E51-1C97-3E8FA00F1A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9313" y="3513327"/>
            <a:ext cx="4274933" cy="22015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0C0885-7E4A-FBB7-9299-C4CABD105D85}"/>
              </a:ext>
            </a:extLst>
          </p:cNvPr>
          <p:cNvSpPr txBox="1"/>
          <p:nvPr/>
        </p:nvSpPr>
        <p:spPr>
          <a:xfrm>
            <a:off x="6315075" y="1893093"/>
            <a:ext cx="5541258" cy="4772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400" dirty="0" err="1"/>
              <a:t>Agentul</a:t>
            </a:r>
            <a:r>
              <a:rPr lang="en-US" sz="1400" dirty="0"/>
              <a:t> a </a:t>
            </a:r>
            <a:r>
              <a:rPr lang="en-US" sz="1400" dirty="0" err="1"/>
              <a:t>fost</a:t>
            </a:r>
            <a:r>
              <a:rPr lang="en-US" sz="1400" dirty="0"/>
              <a:t> </a:t>
            </a:r>
            <a:r>
              <a:rPr lang="en-US" sz="1400" dirty="0" err="1"/>
              <a:t>testat</a:t>
            </a:r>
            <a:r>
              <a:rPr lang="en-US" sz="1400" dirty="0"/>
              <a:t> pe </a:t>
            </a:r>
            <a:r>
              <a:rPr lang="en-US" sz="1400" dirty="0" err="1"/>
              <a:t>trei</a:t>
            </a:r>
            <a:r>
              <a:rPr lang="en-US" sz="1400" dirty="0"/>
              <a:t> </a:t>
            </a:r>
            <a:r>
              <a:rPr lang="en-US" sz="1400" dirty="0" err="1"/>
              <a:t>scenarii</a:t>
            </a:r>
            <a:r>
              <a:rPr lang="en-US" sz="1400" dirty="0"/>
              <a:t> cu </a:t>
            </a:r>
            <a:r>
              <a:rPr lang="en-US" sz="1400" dirty="0" err="1"/>
              <a:t>dificultate</a:t>
            </a:r>
            <a:r>
              <a:rPr lang="en-US" sz="1400" dirty="0"/>
              <a:t> </a:t>
            </a:r>
            <a:r>
              <a:rPr lang="en-US" sz="1400" dirty="0" err="1"/>
              <a:t>progresivă</a:t>
            </a:r>
            <a:r>
              <a:rPr lang="en-US" sz="1400" dirty="0"/>
              <a:t>:</a:t>
            </a:r>
          </a:p>
          <a:p>
            <a:pPr defTabSz="914400">
              <a:lnSpc>
                <a:spcPct val="110000"/>
              </a:lnSpc>
              <a:spcAft>
                <a:spcPts val="600"/>
              </a:spcAft>
              <a:buSzPct val="125000"/>
            </a:pPr>
            <a:r>
              <a:rPr lang="en-US" sz="1400" b="1" dirty="0" err="1"/>
              <a:t>basic.wad</a:t>
            </a:r>
            <a:r>
              <a:rPr lang="en-US" sz="1400" dirty="0"/>
              <a:t>, </a:t>
            </a:r>
            <a:r>
              <a:rPr lang="en-US" sz="1400" b="1" dirty="0" err="1"/>
              <a:t>defend_the_center.wad</a:t>
            </a:r>
            <a:r>
              <a:rPr lang="en-US" sz="1400" dirty="0"/>
              <a:t>, </a:t>
            </a:r>
            <a:r>
              <a:rPr lang="en-US" sz="1400" b="1" dirty="0" err="1"/>
              <a:t>deadly_corridor.wad</a:t>
            </a:r>
            <a:endParaRPr lang="en-US" sz="1400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400" dirty="0"/>
              <a:t>A </a:t>
            </a:r>
            <a:r>
              <a:rPr lang="en-US" sz="1400" dirty="0" err="1"/>
              <a:t>fost</a:t>
            </a:r>
            <a:r>
              <a:rPr lang="en-US" sz="1400" dirty="0"/>
              <a:t> </a:t>
            </a:r>
            <a:r>
              <a:rPr lang="en-US" sz="1400" dirty="0" err="1"/>
              <a:t>utilizată</a:t>
            </a:r>
            <a:r>
              <a:rPr lang="en-US" sz="1400" dirty="0"/>
              <a:t> o </a:t>
            </a:r>
            <a:r>
              <a:rPr lang="en-US" sz="1400" b="1" dirty="0" err="1"/>
              <a:t>arhitectură</a:t>
            </a:r>
            <a:r>
              <a:rPr lang="en-US" sz="1400" b="1" dirty="0"/>
              <a:t> CNN</a:t>
            </a:r>
            <a:r>
              <a:rPr lang="en-US" sz="1400" dirty="0"/>
              <a:t> </a:t>
            </a:r>
            <a:r>
              <a:rPr lang="en-US" sz="1400" dirty="0" err="1"/>
              <a:t>pentru</a:t>
            </a:r>
            <a:r>
              <a:rPr lang="en-US" sz="1400" dirty="0"/>
              <a:t> </a:t>
            </a:r>
            <a:r>
              <a:rPr lang="en-US" sz="1400" dirty="0" err="1"/>
              <a:t>procesarea</a:t>
            </a:r>
            <a:r>
              <a:rPr lang="en-US" sz="1400" dirty="0"/>
              <a:t> </a:t>
            </a:r>
            <a:r>
              <a:rPr lang="en-US" sz="1400" dirty="0" err="1"/>
              <a:t>cadrelor</a:t>
            </a:r>
            <a:r>
              <a:rPr lang="en-US" sz="1400" dirty="0"/>
              <a:t> </a:t>
            </a:r>
            <a:r>
              <a:rPr lang="en-US" sz="1400" dirty="0" err="1"/>
              <a:t>vizuale</a:t>
            </a:r>
            <a:endParaRPr lang="en-US" sz="1400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400" b="1" dirty="0" err="1"/>
              <a:t>basic.wad</a:t>
            </a:r>
            <a:r>
              <a:rPr lang="en-US" sz="1400" dirty="0"/>
              <a:t>: </a:t>
            </a:r>
            <a:r>
              <a:rPr lang="en-US" sz="1400" dirty="0" err="1"/>
              <a:t>agentul</a:t>
            </a:r>
            <a:r>
              <a:rPr lang="en-US" sz="1400" dirty="0"/>
              <a:t> a </a:t>
            </a:r>
            <a:r>
              <a:rPr lang="en-US" sz="1400" dirty="0" err="1"/>
              <a:t>învățat</a:t>
            </a:r>
            <a:r>
              <a:rPr lang="en-US" sz="1400" dirty="0"/>
              <a:t> </a:t>
            </a:r>
            <a:r>
              <a:rPr lang="en-US" sz="1400" dirty="0" err="1"/>
              <a:t>să</a:t>
            </a:r>
            <a:r>
              <a:rPr lang="en-US" sz="1400" dirty="0"/>
              <a:t> </a:t>
            </a:r>
            <a:r>
              <a:rPr lang="en-US" sz="1400" dirty="0" err="1"/>
              <a:t>elimine</a:t>
            </a:r>
            <a:r>
              <a:rPr lang="en-US" sz="1400" dirty="0"/>
              <a:t> </a:t>
            </a:r>
            <a:r>
              <a:rPr lang="en-US" sz="1400" dirty="0" err="1"/>
              <a:t>ținta</a:t>
            </a:r>
            <a:r>
              <a:rPr lang="en-US" sz="1400" dirty="0"/>
              <a:t> </a:t>
            </a:r>
            <a:r>
              <a:rPr lang="en-US" sz="1400" dirty="0" err="1"/>
              <a:t>statică</a:t>
            </a:r>
            <a:r>
              <a:rPr lang="en-US" sz="1400" dirty="0"/>
              <a:t>, </a:t>
            </a:r>
            <a:r>
              <a:rPr lang="en-US" sz="1400" dirty="0" err="1"/>
              <a:t>atingând</a:t>
            </a:r>
            <a:r>
              <a:rPr lang="en-US" sz="1400" dirty="0"/>
              <a:t> </a:t>
            </a:r>
            <a:r>
              <a:rPr lang="en-US" sz="1400" dirty="0" err="1"/>
              <a:t>scoruri</a:t>
            </a:r>
            <a:r>
              <a:rPr lang="en-US" sz="1400" dirty="0"/>
              <a:t> de ~85/101 </a:t>
            </a:r>
            <a:r>
              <a:rPr lang="en-US" sz="1400" dirty="0" err="1"/>
              <a:t>după</a:t>
            </a:r>
            <a:r>
              <a:rPr lang="en-US" sz="1400" dirty="0"/>
              <a:t> ~1500 </a:t>
            </a:r>
            <a:r>
              <a:rPr lang="en-US" sz="1400" dirty="0" err="1"/>
              <a:t>episoade</a:t>
            </a:r>
            <a:endParaRPr lang="en-US" sz="1400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400" b="1" dirty="0" err="1"/>
              <a:t>defend_the_center.wad</a:t>
            </a:r>
            <a:r>
              <a:rPr lang="en-US" sz="1400" dirty="0"/>
              <a:t>: </a:t>
            </a:r>
            <a:r>
              <a:rPr lang="en-US" sz="1400" dirty="0" err="1"/>
              <a:t>scoruri</a:t>
            </a:r>
            <a:r>
              <a:rPr lang="en-US" sz="1400" dirty="0"/>
              <a:t> </a:t>
            </a:r>
            <a:r>
              <a:rPr lang="en-US" sz="1400" dirty="0" err="1"/>
              <a:t>peste</a:t>
            </a:r>
            <a:r>
              <a:rPr lang="en-US" sz="1400" dirty="0"/>
              <a:t> 500, </a:t>
            </a:r>
            <a:r>
              <a:rPr lang="en-US" sz="1400" dirty="0" err="1"/>
              <a:t>agentul</a:t>
            </a:r>
            <a:r>
              <a:rPr lang="en-US" sz="1400" dirty="0"/>
              <a:t> </a:t>
            </a:r>
            <a:r>
              <a:rPr lang="en-US" sz="1400" dirty="0" err="1"/>
              <a:t>învață</a:t>
            </a:r>
            <a:r>
              <a:rPr lang="en-US" sz="1400" dirty="0"/>
              <a:t> </a:t>
            </a:r>
            <a:r>
              <a:rPr lang="en-US" sz="1400" dirty="0" err="1"/>
              <a:t>să</a:t>
            </a:r>
            <a:r>
              <a:rPr lang="en-US" sz="1400" dirty="0"/>
              <a:t> </a:t>
            </a:r>
            <a:r>
              <a:rPr lang="en-US" sz="1400" dirty="0" err="1"/>
              <a:t>prioritizeze</a:t>
            </a:r>
            <a:r>
              <a:rPr lang="en-US" sz="1400" dirty="0"/>
              <a:t> </a:t>
            </a:r>
            <a:r>
              <a:rPr lang="en-US" sz="1400" dirty="0" err="1"/>
              <a:t>inamicii</a:t>
            </a:r>
            <a:r>
              <a:rPr lang="en-US" sz="1400" dirty="0"/>
              <a:t> </a:t>
            </a:r>
            <a:r>
              <a:rPr lang="en-US" sz="1400" dirty="0" err="1"/>
              <a:t>și</a:t>
            </a:r>
            <a:r>
              <a:rPr lang="en-US" sz="1400" dirty="0"/>
              <a:t> </a:t>
            </a:r>
            <a:r>
              <a:rPr lang="en-US" sz="1400" dirty="0" err="1"/>
              <a:t>să</a:t>
            </a:r>
            <a:r>
              <a:rPr lang="en-US" sz="1400" dirty="0"/>
              <a:t> </a:t>
            </a:r>
            <a:r>
              <a:rPr lang="en-US" sz="1400" dirty="0" err="1"/>
              <a:t>supraviețuiască</a:t>
            </a:r>
            <a:endParaRPr lang="en-US" sz="1400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400" b="1" dirty="0" err="1"/>
              <a:t>deadly_corridor.wad</a:t>
            </a:r>
            <a:r>
              <a:rPr lang="en-US" sz="1400" dirty="0"/>
              <a:t>: </a:t>
            </a:r>
            <a:r>
              <a:rPr lang="en-US" sz="1400" dirty="0" err="1"/>
              <a:t>provocări</a:t>
            </a:r>
            <a:r>
              <a:rPr lang="en-US" sz="1400" dirty="0"/>
              <a:t> </a:t>
            </a:r>
            <a:r>
              <a:rPr lang="en-US" sz="1400" dirty="0" err="1"/>
              <a:t>complexe</a:t>
            </a:r>
            <a:r>
              <a:rPr lang="en-US" sz="1400" dirty="0"/>
              <a:t> (</a:t>
            </a:r>
            <a:r>
              <a:rPr lang="en-US" sz="1400" dirty="0" err="1"/>
              <a:t>navigare</a:t>
            </a:r>
            <a:r>
              <a:rPr lang="en-US" sz="1400" dirty="0"/>
              <a:t> + </a:t>
            </a:r>
            <a:r>
              <a:rPr lang="en-US" sz="1400" dirty="0" err="1"/>
              <a:t>luptă</a:t>
            </a:r>
            <a:r>
              <a:rPr lang="en-US" sz="1400" dirty="0"/>
              <a:t>), </a:t>
            </a:r>
            <a:r>
              <a:rPr lang="en-US" sz="1400" dirty="0" err="1"/>
              <a:t>agentul</a:t>
            </a:r>
            <a:r>
              <a:rPr lang="en-US" sz="1400" dirty="0"/>
              <a:t> a </a:t>
            </a:r>
            <a:r>
              <a:rPr lang="en-US" sz="1400" dirty="0" err="1"/>
              <a:t>avut</a:t>
            </a:r>
            <a:r>
              <a:rPr lang="en-US" sz="1400" dirty="0"/>
              <a:t> o </a:t>
            </a:r>
            <a:r>
              <a:rPr lang="en-US" sz="1400" dirty="0" err="1"/>
              <a:t>rată</a:t>
            </a:r>
            <a:r>
              <a:rPr lang="en-US" sz="1400" dirty="0"/>
              <a:t> de </a:t>
            </a:r>
            <a:r>
              <a:rPr lang="en-US" sz="1400" dirty="0" err="1"/>
              <a:t>succes</a:t>
            </a:r>
            <a:r>
              <a:rPr lang="en-US" sz="1400" dirty="0"/>
              <a:t> de ~30%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400" dirty="0" err="1"/>
              <a:t>Tragere</a:t>
            </a:r>
            <a:r>
              <a:rPr lang="en-US" sz="1400" dirty="0"/>
              <a:t> </a:t>
            </a:r>
            <a:r>
              <a:rPr lang="en-US" sz="1400" dirty="0" err="1"/>
              <a:t>precisă</a:t>
            </a:r>
            <a:endParaRPr lang="en-US" sz="1400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400" dirty="0" err="1"/>
              <a:t>Evitare</a:t>
            </a:r>
            <a:r>
              <a:rPr lang="en-US" sz="1400" dirty="0"/>
              <a:t> </a:t>
            </a:r>
            <a:r>
              <a:rPr lang="en-US" sz="1400" dirty="0" err="1"/>
              <a:t>obstacole</a:t>
            </a:r>
            <a:endParaRPr lang="en-US" sz="1400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400" dirty="0" err="1"/>
              <a:t>Reacție</a:t>
            </a:r>
            <a:r>
              <a:rPr lang="en-US" sz="1400" dirty="0"/>
              <a:t> la </a:t>
            </a:r>
            <a:r>
              <a:rPr lang="en-US" sz="1400" dirty="0" err="1"/>
              <a:t>poziționarea</a:t>
            </a:r>
            <a:r>
              <a:rPr lang="en-US" sz="1400" dirty="0"/>
              <a:t> </a:t>
            </a:r>
            <a:r>
              <a:rPr lang="en-US" sz="1400" dirty="0" err="1"/>
              <a:t>inamicilor</a:t>
            </a:r>
            <a:endParaRPr lang="en-US" sz="1400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1400" b="1" dirty="0" err="1"/>
              <a:t>Rezultat</a:t>
            </a:r>
            <a:r>
              <a:rPr lang="en-US" sz="1400" b="1" dirty="0"/>
              <a:t> general</a:t>
            </a:r>
            <a:r>
              <a:rPr lang="en-US" sz="1400" dirty="0"/>
              <a:t>: </a:t>
            </a:r>
            <a:r>
              <a:rPr lang="en-US" sz="1400" dirty="0" err="1"/>
              <a:t>performanță</a:t>
            </a:r>
            <a:r>
              <a:rPr lang="en-US" sz="1400" dirty="0"/>
              <a:t> </a:t>
            </a:r>
            <a:r>
              <a:rPr lang="en-US" sz="1400" dirty="0" err="1"/>
              <a:t>comparabilă</a:t>
            </a:r>
            <a:r>
              <a:rPr lang="en-US" sz="1400" dirty="0"/>
              <a:t> cu </a:t>
            </a:r>
            <a:r>
              <a:rPr lang="en-US" sz="1400" dirty="0" err="1"/>
              <a:t>literatura</a:t>
            </a:r>
            <a:r>
              <a:rPr lang="en-US" sz="1400" dirty="0"/>
              <a:t>, </a:t>
            </a:r>
            <a:r>
              <a:rPr lang="en-US" sz="1400" dirty="0" err="1"/>
              <a:t>demonstrând</a:t>
            </a:r>
            <a:r>
              <a:rPr lang="en-US" sz="1400" dirty="0"/>
              <a:t> </a:t>
            </a:r>
            <a:r>
              <a:rPr lang="en-US" sz="1400" dirty="0" err="1"/>
              <a:t>adaptabilitatea</a:t>
            </a:r>
            <a:r>
              <a:rPr lang="en-US" sz="1400" dirty="0"/>
              <a:t> RL </a:t>
            </a:r>
            <a:r>
              <a:rPr lang="en-US" sz="1400" dirty="0" err="1"/>
              <a:t>în</a:t>
            </a:r>
            <a:r>
              <a:rPr lang="en-US" sz="1400" dirty="0"/>
              <a:t> </a:t>
            </a:r>
            <a:r>
              <a:rPr lang="en-US" sz="1400" dirty="0" err="1"/>
              <a:t>medii</a:t>
            </a:r>
            <a:r>
              <a:rPr lang="en-US" sz="1400" dirty="0"/>
              <a:t> 3D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10813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noProof="0" dirty="0"/>
              <a:t>Cuprins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CDCCF6-DD3F-837D-73B9-F25CA2F66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ro-RO" sz="2400" noProof="0" dirty="0">
                <a:latin typeface="Calibri" panose="020F0502020204030204" pitchFamily="34" charset="0"/>
                <a:cs typeface="Calibri" panose="020F0502020204030204" pitchFamily="34" charset="0"/>
              </a:rPr>
              <a:t>Introducere</a:t>
            </a:r>
          </a:p>
          <a:p>
            <a:pPr marL="457200" indent="-457200">
              <a:buFont typeface="+mj-lt"/>
              <a:buAutoNum type="arabicPeriod"/>
            </a:pPr>
            <a:r>
              <a:rPr lang="ro-RO" sz="2400" noProof="0" dirty="0">
                <a:latin typeface="Calibri" panose="020F0502020204030204" pitchFamily="34" charset="0"/>
                <a:cs typeface="Calibri" panose="020F0502020204030204" pitchFamily="34" charset="0"/>
              </a:rPr>
              <a:t>Motivație și scop</a:t>
            </a:r>
          </a:p>
          <a:p>
            <a:pPr marL="457200" indent="-457200">
              <a:buFont typeface="+mj-lt"/>
              <a:buAutoNum type="arabicPeriod"/>
            </a:pPr>
            <a:r>
              <a:rPr lang="ro-RO" sz="24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Aplicatii</a:t>
            </a:r>
            <a:r>
              <a:rPr lang="ro-RO" sz="2400" noProof="0" dirty="0">
                <a:latin typeface="Calibri" panose="020F0502020204030204" pitchFamily="34" charset="0"/>
                <a:cs typeface="Calibri" panose="020F0502020204030204" pitchFamily="34" charset="0"/>
              </a:rPr>
              <a:t> existente</a:t>
            </a:r>
          </a:p>
          <a:p>
            <a:pPr marL="457200" indent="-457200">
              <a:buFont typeface="+mj-lt"/>
              <a:buAutoNum type="arabicPeriod"/>
            </a:pPr>
            <a:r>
              <a:rPr lang="ro-RO" sz="2400" noProof="0" dirty="0">
                <a:latin typeface="Calibri" panose="020F0502020204030204" pitchFamily="34" charset="0"/>
                <a:cs typeface="Calibri" panose="020F0502020204030204" pitchFamily="34" charset="0"/>
              </a:rPr>
              <a:t>Soluția propusă</a:t>
            </a:r>
          </a:p>
          <a:p>
            <a:pPr marL="457200" indent="-457200">
              <a:buFont typeface="+mj-lt"/>
              <a:buAutoNum type="arabicPeriod"/>
            </a:pPr>
            <a:r>
              <a:rPr lang="ro-RO" sz="2400" noProof="0" dirty="0">
                <a:latin typeface="Calibri" panose="020F0502020204030204" pitchFamily="34" charset="0"/>
                <a:cs typeface="Calibri" panose="020F0502020204030204" pitchFamily="34" charset="0"/>
              </a:rPr>
              <a:t>Implementare</a:t>
            </a:r>
          </a:p>
          <a:p>
            <a:pPr marL="457200" indent="-457200">
              <a:buFont typeface="+mj-lt"/>
              <a:buAutoNum type="arabicPeriod"/>
            </a:pPr>
            <a:r>
              <a:rPr lang="ro-RO" sz="2400" noProof="0" dirty="0">
                <a:latin typeface="Calibri" panose="020F0502020204030204" pitchFamily="34" charset="0"/>
                <a:cs typeface="Calibri" panose="020F0502020204030204" pitchFamily="34" charset="0"/>
              </a:rPr>
              <a:t>Testare și validare</a:t>
            </a:r>
          </a:p>
          <a:p>
            <a:pPr marL="457200" indent="-457200">
              <a:buFont typeface="+mj-lt"/>
              <a:buAutoNum type="arabicPeriod"/>
            </a:pPr>
            <a:r>
              <a:rPr lang="ro-RO" sz="24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Dezvoltari</a:t>
            </a:r>
            <a:r>
              <a:rPr lang="ro-RO" sz="2400" noProof="0" dirty="0">
                <a:latin typeface="Calibri" panose="020F0502020204030204" pitchFamily="34" charset="0"/>
                <a:cs typeface="Calibri" panose="020F0502020204030204" pitchFamily="34" charset="0"/>
              </a:rPr>
              <a:t> ulterioare</a:t>
            </a:r>
          </a:p>
          <a:p>
            <a:pPr marL="457200" indent="-457200">
              <a:buFont typeface="+mj-lt"/>
              <a:buAutoNum type="arabicPeriod"/>
            </a:pPr>
            <a:r>
              <a:rPr lang="ro-RO" sz="2400" noProof="0" dirty="0">
                <a:latin typeface="Calibri" panose="020F0502020204030204" pitchFamily="34" charset="0"/>
                <a:cs typeface="Calibri" panose="020F0502020204030204" pitchFamily="34" charset="0"/>
              </a:rPr>
              <a:t>Concluzii</a:t>
            </a:r>
          </a:p>
          <a:p>
            <a:pPr marL="457200" indent="-457200">
              <a:buFont typeface="+mj-lt"/>
              <a:buAutoNum type="arabicPeriod"/>
            </a:pPr>
            <a:r>
              <a:rPr lang="ro-RO" noProof="0" dirty="0">
                <a:latin typeface="Calibri" panose="020F0502020204030204" pitchFamily="34" charset="0"/>
                <a:cs typeface="Calibri" panose="020F0502020204030204" pitchFamily="34" charset="0"/>
              </a:rPr>
              <a:t>Bibliografie</a:t>
            </a:r>
            <a:endParaRPr lang="ro-RO" sz="24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546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DB39B-D03F-6834-2AE1-8BF64364B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noProof="0" dirty="0"/>
              <a:t>Dezvoltări ulterioare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557BF-C28C-758A-A16D-CBD9EBC7E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950" y="1606550"/>
            <a:ext cx="10177461" cy="4184651"/>
          </a:xfrm>
        </p:spPr>
        <p:txBody>
          <a:bodyPr>
            <a:normAutofit lnSpcReduction="10000"/>
          </a:bodyPr>
          <a:lstStyle/>
          <a:p>
            <a:r>
              <a:rPr lang="ro-RO" noProof="0" dirty="0"/>
              <a:t>Integrarea unor algoritmi mai avansați: </a:t>
            </a:r>
            <a:r>
              <a:rPr lang="ro-RO" b="1" noProof="0" dirty="0"/>
              <a:t>PPO</a:t>
            </a:r>
            <a:r>
              <a:rPr lang="ro-RO" noProof="0" dirty="0"/>
              <a:t>, </a:t>
            </a:r>
            <a:r>
              <a:rPr lang="ro-RO" b="1" noProof="0" dirty="0"/>
              <a:t>A3C</a:t>
            </a:r>
            <a:r>
              <a:rPr lang="ro-RO" noProof="0" dirty="0"/>
              <a:t>, </a:t>
            </a:r>
            <a:r>
              <a:rPr lang="ro-RO" b="1" noProof="0" dirty="0" err="1"/>
              <a:t>Double</a:t>
            </a:r>
            <a:r>
              <a:rPr lang="ro-RO" b="1" noProof="0" dirty="0"/>
              <a:t> DQN</a:t>
            </a:r>
            <a:endParaRPr lang="ro-RO" noProof="0" dirty="0"/>
          </a:p>
          <a:p>
            <a:r>
              <a:rPr lang="ro-RO" noProof="0" dirty="0"/>
              <a:t>Folosirea tehnicii de </a:t>
            </a:r>
            <a:r>
              <a:rPr lang="ro-RO" b="1" noProof="0" dirty="0"/>
              <a:t>curriculum </a:t>
            </a:r>
            <a:r>
              <a:rPr lang="ro-RO" b="1" noProof="0" dirty="0" err="1"/>
              <a:t>learning</a:t>
            </a:r>
            <a:r>
              <a:rPr lang="ro-RO" noProof="0" dirty="0"/>
              <a:t> pentru scenarii dificile (ex. </a:t>
            </a:r>
            <a:r>
              <a:rPr lang="ro-RO" noProof="0" dirty="0" err="1"/>
              <a:t>ViZDoom</a:t>
            </a:r>
            <a:r>
              <a:rPr lang="ro-RO" noProof="0" dirty="0"/>
              <a:t>)</a:t>
            </a:r>
          </a:p>
          <a:p>
            <a:r>
              <a:rPr lang="ro-RO" noProof="0" dirty="0"/>
              <a:t>Antrenarea pe hardware dedicat (ex. GPU </a:t>
            </a:r>
            <a:r>
              <a:rPr lang="ro-RO" noProof="0" dirty="0" err="1"/>
              <a:t>multi-core</a:t>
            </a:r>
            <a:r>
              <a:rPr lang="ro-RO" noProof="0" dirty="0"/>
              <a:t>) pentru timpi mai rapizi</a:t>
            </a:r>
          </a:p>
          <a:p>
            <a:r>
              <a:rPr lang="ro-RO" noProof="0" dirty="0"/>
              <a:t>Extinderea la alte jocuri video comerciale sau open-</a:t>
            </a:r>
            <a:r>
              <a:rPr lang="ro-RO" noProof="0" dirty="0" err="1"/>
              <a:t>source</a:t>
            </a:r>
            <a:endParaRPr lang="ro-RO" noProof="0" dirty="0"/>
          </a:p>
          <a:p>
            <a:r>
              <a:rPr lang="ro-RO" noProof="0" dirty="0"/>
              <a:t>Optimizarea recompenselor pentru comportamente mai inteligente (ex. campare, explorare)</a:t>
            </a:r>
          </a:p>
          <a:p>
            <a:r>
              <a:rPr lang="ro-RO" noProof="0" dirty="0"/>
              <a:t>Posibilă aplicare în domenii non-</a:t>
            </a:r>
            <a:r>
              <a:rPr lang="ro-RO" noProof="0" dirty="0" err="1"/>
              <a:t>gaming</a:t>
            </a:r>
            <a:r>
              <a:rPr lang="ro-RO" noProof="0" dirty="0"/>
              <a:t>: </a:t>
            </a:r>
            <a:r>
              <a:rPr lang="ro-RO" b="1" noProof="0" dirty="0"/>
              <a:t>simulări militare, robotică, antrenament virtual</a:t>
            </a:r>
            <a:endParaRPr lang="ro-RO" noProof="0" dirty="0"/>
          </a:p>
          <a:p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697412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F4C2E-E292-53C1-220D-5E2E6E9FA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noProof="0" dirty="0"/>
              <a:t>Concluzii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0B8BC-A353-8642-0B8E-D2CF701AD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o-RO" noProof="0" dirty="0"/>
              <a:t> Agenții antrenați prin </a:t>
            </a:r>
            <a:r>
              <a:rPr lang="ro-RO" b="1" noProof="0" dirty="0" err="1"/>
              <a:t>Reinforcement</a:t>
            </a:r>
            <a:r>
              <a:rPr lang="ro-RO" b="1" noProof="0" dirty="0"/>
              <a:t> </a:t>
            </a:r>
            <a:r>
              <a:rPr lang="ro-RO" b="1" noProof="0" dirty="0" err="1"/>
              <a:t>Learning</a:t>
            </a:r>
            <a:r>
              <a:rPr lang="ro-RO" noProof="0" dirty="0"/>
              <a:t> pot învăța comportamente eficiente în jocuri cu dificultăți diferite</a:t>
            </a:r>
          </a:p>
          <a:p>
            <a:r>
              <a:rPr lang="ro-RO" noProof="0" dirty="0"/>
              <a:t>Performanțele obținute în </a:t>
            </a:r>
            <a:r>
              <a:rPr lang="ro-RO" b="1" noProof="0" dirty="0" err="1"/>
              <a:t>Snake</a:t>
            </a:r>
            <a:r>
              <a:rPr lang="ro-RO" noProof="0" dirty="0"/>
              <a:t>, </a:t>
            </a:r>
            <a:r>
              <a:rPr lang="ro-RO" b="1" noProof="0" dirty="0" err="1"/>
              <a:t>Dino</a:t>
            </a:r>
            <a:r>
              <a:rPr lang="ro-RO" noProof="0" dirty="0"/>
              <a:t> și </a:t>
            </a:r>
            <a:r>
              <a:rPr lang="ro-RO" b="1" noProof="0" dirty="0" err="1"/>
              <a:t>ViZDoom</a:t>
            </a:r>
            <a:r>
              <a:rPr lang="ro-RO" noProof="0" dirty="0"/>
              <a:t> sunt comparabile cu cele din literatura de specialitate si </a:t>
            </a:r>
            <a:r>
              <a:rPr lang="ro-RO" noProof="0" dirty="0" err="1"/>
              <a:t>demonstreaza</a:t>
            </a:r>
            <a:r>
              <a:rPr lang="ro-RO" noProof="0" dirty="0"/>
              <a:t> ca omul este </a:t>
            </a:r>
            <a:r>
              <a:rPr lang="ro-RO" noProof="0" dirty="0" err="1"/>
              <a:t>intrecut</a:t>
            </a:r>
            <a:r>
              <a:rPr lang="ro-RO" noProof="0" dirty="0"/>
              <a:t> de </a:t>
            </a:r>
            <a:r>
              <a:rPr lang="ro-RO" noProof="0" dirty="0" err="1"/>
              <a:t>masina</a:t>
            </a:r>
            <a:endParaRPr lang="ro-RO" noProof="0" dirty="0"/>
          </a:p>
          <a:p>
            <a:r>
              <a:rPr lang="ro-RO" noProof="0" dirty="0"/>
              <a:t>Metodologia aplicată (CNN + DQN) este eficientă și scalabilă pentru medii 2D și 3D</a:t>
            </a:r>
          </a:p>
          <a:p>
            <a:r>
              <a:rPr lang="ro-RO" noProof="0" dirty="0"/>
              <a:t>Complexitatea mediului influențează semnificativ timpul de convergență și stabilitatea agentului</a:t>
            </a:r>
          </a:p>
          <a:p>
            <a:r>
              <a:rPr lang="ro-RO" noProof="0" dirty="0"/>
              <a:t>Lucrarea demonstrează că </a:t>
            </a:r>
            <a:r>
              <a:rPr lang="ro-RO" b="1" noProof="0" dirty="0"/>
              <a:t>AI-</a:t>
            </a:r>
            <a:r>
              <a:rPr lang="ro-RO" b="1" noProof="0" dirty="0" err="1"/>
              <a:t>ul</a:t>
            </a:r>
            <a:r>
              <a:rPr lang="ro-RO" b="1" noProof="0" dirty="0"/>
              <a:t> poate fi antrenat să ia decizii autonome</a:t>
            </a:r>
            <a:r>
              <a:rPr lang="ro-RO" noProof="0" dirty="0"/>
              <a:t> în medii vizuale, fără intervenție umană directă</a:t>
            </a:r>
          </a:p>
        </p:txBody>
      </p:sp>
    </p:spTree>
    <p:extLst>
      <p:ext uri="{BB962C8B-B14F-4D97-AF65-F5344CB8AC3E}">
        <p14:creationId xmlns:p14="http://schemas.microsoft.com/office/powerpoint/2010/main" val="971997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F994C-B3BF-527B-9288-B253B36DE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noProof="0" dirty="0"/>
              <a:t>Bibliografie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AD717-76E0-149A-1FDE-364872D7F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o-RO" sz="1800" u="sng" noProof="0" dirty="0" err="1">
                <a:hlinkClick r:id="rId3"/>
              </a:rPr>
              <a:t>Kempka</a:t>
            </a:r>
            <a:r>
              <a:rPr lang="ro-RO" sz="1800" u="sng" noProof="0" dirty="0">
                <a:hlinkClick r:id="rId3"/>
              </a:rPr>
              <a:t>, Michal &amp; </a:t>
            </a:r>
            <a:r>
              <a:rPr lang="ro-RO" sz="1800" u="sng" noProof="0" dirty="0" err="1">
                <a:hlinkClick r:id="rId3"/>
              </a:rPr>
              <a:t>Wydmuch</a:t>
            </a:r>
            <a:r>
              <a:rPr lang="ro-RO" sz="1800" u="sng" noProof="0" dirty="0">
                <a:hlinkClick r:id="rId3"/>
              </a:rPr>
              <a:t>, </a:t>
            </a:r>
            <a:r>
              <a:rPr lang="ro-RO" sz="1800" u="sng" noProof="0" dirty="0" err="1">
                <a:hlinkClick r:id="rId3"/>
              </a:rPr>
              <a:t>Marek</a:t>
            </a:r>
            <a:r>
              <a:rPr lang="ro-RO" sz="1800" u="sng" noProof="0" dirty="0">
                <a:hlinkClick r:id="rId3"/>
              </a:rPr>
              <a:t> &amp; Runc, </a:t>
            </a:r>
            <a:r>
              <a:rPr lang="ro-RO" sz="1800" u="sng" noProof="0" dirty="0" err="1">
                <a:hlinkClick r:id="rId3"/>
              </a:rPr>
              <a:t>Grzegorz</a:t>
            </a:r>
            <a:r>
              <a:rPr lang="ro-RO" sz="1800" u="sng" noProof="0" dirty="0">
                <a:hlinkClick r:id="rId3"/>
              </a:rPr>
              <a:t> &amp; </a:t>
            </a:r>
            <a:r>
              <a:rPr lang="ro-RO" sz="1800" u="sng" noProof="0" dirty="0" err="1">
                <a:hlinkClick r:id="rId3"/>
              </a:rPr>
              <a:t>Toczek</a:t>
            </a:r>
            <a:r>
              <a:rPr lang="ro-RO" sz="1800" u="sng" noProof="0" dirty="0">
                <a:hlinkClick r:id="rId3"/>
              </a:rPr>
              <a:t>, </a:t>
            </a:r>
            <a:r>
              <a:rPr lang="ro-RO" sz="1800" u="sng" noProof="0" dirty="0" err="1">
                <a:hlinkClick r:id="rId3"/>
              </a:rPr>
              <a:t>Jakub</a:t>
            </a:r>
            <a:r>
              <a:rPr lang="ro-RO" sz="1800" u="sng" noProof="0" dirty="0">
                <a:hlinkClick r:id="rId3"/>
              </a:rPr>
              <a:t> &amp; </a:t>
            </a:r>
            <a:r>
              <a:rPr lang="ro-RO" sz="1800" u="sng" noProof="0" dirty="0" err="1">
                <a:hlinkClick r:id="rId3"/>
              </a:rPr>
              <a:t>Jaśkowski</a:t>
            </a:r>
            <a:r>
              <a:rPr lang="ro-RO" sz="1800" u="sng" noProof="0" dirty="0">
                <a:hlinkClick r:id="rId3"/>
              </a:rPr>
              <a:t>, </a:t>
            </a:r>
            <a:r>
              <a:rPr lang="ro-RO" sz="1800" u="sng" noProof="0" dirty="0" err="1">
                <a:hlinkClick r:id="rId3"/>
              </a:rPr>
              <a:t>Wojciech</a:t>
            </a:r>
            <a:r>
              <a:rPr lang="ro-RO" sz="1800" u="sng" noProof="0" dirty="0">
                <a:hlinkClick r:id="rId3"/>
              </a:rPr>
              <a:t>. (2016). </a:t>
            </a:r>
            <a:r>
              <a:rPr lang="ro-RO" sz="1800" u="sng" noProof="0" dirty="0" err="1">
                <a:hlinkClick r:id="rId3"/>
              </a:rPr>
              <a:t>ViZDoom</a:t>
            </a:r>
            <a:r>
              <a:rPr lang="ro-RO" sz="1800" u="sng" noProof="0" dirty="0">
                <a:hlinkClick r:id="rId3"/>
              </a:rPr>
              <a:t>: A </a:t>
            </a:r>
            <a:r>
              <a:rPr lang="ro-RO" sz="1800" u="sng" noProof="0" dirty="0" err="1">
                <a:hlinkClick r:id="rId3"/>
              </a:rPr>
              <a:t>Doom-based</a:t>
            </a:r>
            <a:r>
              <a:rPr lang="ro-RO" sz="1800" u="sng" noProof="0" dirty="0">
                <a:hlinkClick r:id="rId3"/>
              </a:rPr>
              <a:t> AI </a:t>
            </a:r>
            <a:r>
              <a:rPr lang="ro-RO" sz="1800" u="sng" noProof="0" dirty="0" err="1">
                <a:hlinkClick r:id="rId3"/>
              </a:rPr>
              <a:t>research</a:t>
            </a:r>
            <a:r>
              <a:rPr lang="ro-RO" sz="1800" u="sng" noProof="0" dirty="0">
                <a:hlinkClick r:id="rId3"/>
              </a:rPr>
              <a:t> </a:t>
            </a:r>
            <a:r>
              <a:rPr lang="ro-RO" sz="1800" u="sng" noProof="0" dirty="0" err="1">
                <a:hlinkClick r:id="rId3"/>
              </a:rPr>
              <a:t>platform</a:t>
            </a:r>
            <a:r>
              <a:rPr lang="ro-RO" sz="1800" u="sng" noProof="0" dirty="0">
                <a:hlinkClick r:id="rId3"/>
              </a:rPr>
              <a:t> for </a:t>
            </a:r>
            <a:r>
              <a:rPr lang="ro-RO" sz="1800" u="sng" noProof="0" dirty="0" err="1">
                <a:hlinkClick r:id="rId3"/>
              </a:rPr>
              <a:t>visual</a:t>
            </a:r>
            <a:r>
              <a:rPr lang="ro-RO" sz="1800" u="sng" noProof="0" dirty="0">
                <a:hlinkClick r:id="rId3"/>
              </a:rPr>
              <a:t> </a:t>
            </a:r>
            <a:r>
              <a:rPr lang="ro-RO" sz="1800" u="sng" noProof="0" dirty="0" err="1">
                <a:hlinkClick r:id="rId3"/>
              </a:rPr>
              <a:t>reinforcement</a:t>
            </a:r>
            <a:r>
              <a:rPr lang="ro-RO" sz="1800" u="sng" noProof="0" dirty="0">
                <a:hlinkClick r:id="rId3"/>
              </a:rPr>
              <a:t> </a:t>
            </a:r>
            <a:r>
              <a:rPr lang="ro-RO" sz="1800" u="sng" noProof="0" dirty="0" err="1">
                <a:hlinkClick r:id="rId3"/>
              </a:rPr>
              <a:t>learning</a:t>
            </a:r>
            <a:r>
              <a:rPr lang="ro-RO" sz="1800" u="sng" noProof="0" dirty="0">
                <a:hlinkClick r:id="rId3"/>
              </a:rPr>
              <a:t>. 1-8. 10.1109/CIG.2016.7860433</a:t>
            </a:r>
            <a:r>
              <a:rPr lang="ro-RO" sz="1800" noProof="0" dirty="0"/>
              <a:t>.</a:t>
            </a:r>
          </a:p>
          <a:p>
            <a:pPr lvl="0"/>
            <a:r>
              <a:rPr lang="ro-RO" sz="1800" u="sng" noProof="0" dirty="0">
                <a:hlinkClick r:id="rId4"/>
              </a:rPr>
              <a:t>Mark </a:t>
            </a:r>
            <a:r>
              <a:rPr lang="ro-RO" sz="1800" u="sng" noProof="0" dirty="0" err="1">
                <a:hlinkClick r:id="rId4"/>
              </a:rPr>
              <a:t>Dawes</a:t>
            </a:r>
            <a:r>
              <a:rPr lang="ro-RO" sz="1800" u="sng" noProof="0" dirty="0">
                <a:hlinkClick r:id="rId4"/>
              </a:rPr>
              <a:t> </a:t>
            </a:r>
            <a:r>
              <a:rPr lang="ro-RO" sz="1800" u="sng" noProof="0" dirty="0" err="1">
                <a:hlinkClick r:id="rId4"/>
              </a:rPr>
              <a:t>and</a:t>
            </a:r>
            <a:r>
              <a:rPr lang="ro-RO" sz="1800" u="sng" noProof="0" dirty="0">
                <a:hlinkClick r:id="rId4"/>
              </a:rPr>
              <a:t> Richard </a:t>
            </a:r>
            <a:r>
              <a:rPr lang="ro-RO" sz="1800" u="sng" noProof="0" dirty="0" err="1">
                <a:hlinkClick r:id="rId4"/>
              </a:rPr>
              <a:t>Hall</a:t>
            </a:r>
            <a:r>
              <a:rPr lang="ro-RO" sz="1800" u="sng" noProof="0" dirty="0">
                <a:hlinkClick r:id="rId4"/>
              </a:rPr>
              <a:t>. </a:t>
            </a:r>
            <a:r>
              <a:rPr lang="ro-RO" sz="1800" u="sng" noProof="0" dirty="0" err="1">
                <a:hlinkClick r:id="rId4"/>
              </a:rPr>
              <a:t>Towards</a:t>
            </a:r>
            <a:r>
              <a:rPr lang="ro-RO" sz="1800" u="sng" noProof="0" dirty="0">
                <a:hlinkClick r:id="rId4"/>
              </a:rPr>
              <a:t> </a:t>
            </a:r>
            <a:r>
              <a:rPr lang="ro-RO" sz="1800" u="sng" noProof="0" dirty="0" err="1">
                <a:hlinkClick r:id="rId4"/>
              </a:rPr>
              <a:t>using</a:t>
            </a:r>
            <a:r>
              <a:rPr lang="ro-RO" sz="1800" u="sng" noProof="0" dirty="0">
                <a:hlinkClick r:id="rId4"/>
              </a:rPr>
              <a:t> </a:t>
            </a:r>
            <a:r>
              <a:rPr lang="ro-RO" sz="1800" u="sng" noProof="0" dirty="0" err="1">
                <a:hlinkClick r:id="rId4"/>
              </a:rPr>
              <a:t>first-person</a:t>
            </a:r>
            <a:r>
              <a:rPr lang="ro-RO" sz="1800" u="sng" noProof="0" dirty="0">
                <a:hlinkClick r:id="rId4"/>
              </a:rPr>
              <a:t> </a:t>
            </a:r>
            <a:r>
              <a:rPr lang="ro-RO" sz="1800" u="sng" noProof="0" dirty="0" err="1">
                <a:hlinkClick r:id="rId4"/>
              </a:rPr>
              <a:t>shooter</a:t>
            </a:r>
            <a:r>
              <a:rPr lang="ro-RO" sz="1800" u="sng" noProof="0" dirty="0">
                <a:hlinkClick r:id="rId4"/>
              </a:rPr>
              <a:t> computer </a:t>
            </a:r>
            <a:r>
              <a:rPr lang="ro-RO" sz="1800" u="sng" noProof="0" dirty="0" err="1">
                <a:hlinkClick r:id="rId4"/>
              </a:rPr>
              <a:t>games</a:t>
            </a:r>
            <a:r>
              <a:rPr lang="ro-RO" sz="1800" u="sng" noProof="0" dirty="0">
                <a:hlinkClick r:id="rId4"/>
              </a:rPr>
              <a:t> as an artificial intelligence </a:t>
            </a:r>
            <a:r>
              <a:rPr lang="ro-RO" sz="1800" u="sng" noProof="0" dirty="0" err="1">
                <a:hlinkClick r:id="rId4"/>
              </a:rPr>
              <a:t>testbed</a:t>
            </a:r>
            <a:r>
              <a:rPr lang="ro-RO" sz="1800" u="sng" noProof="0" dirty="0">
                <a:hlinkClick r:id="rId4"/>
              </a:rPr>
              <a:t>. In </a:t>
            </a:r>
            <a:r>
              <a:rPr lang="ro-RO" sz="1800" u="sng" noProof="0" dirty="0" err="1">
                <a:hlinkClick r:id="rId4"/>
              </a:rPr>
              <a:t>Knowledge</a:t>
            </a:r>
            <a:r>
              <a:rPr lang="ro-RO" sz="1800" u="sng" noProof="0" dirty="0">
                <a:hlinkClick r:id="rId4"/>
              </a:rPr>
              <a:t>- </a:t>
            </a:r>
            <a:r>
              <a:rPr lang="ro-RO" sz="1800" u="sng" noProof="0" dirty="0" err="1">
                <a:hlinkClick r:id="rId4"/>
              </a:rPr>
              <a:t>Based</a:t>
            </a:r>
            <a:r>
              <a:rPr lang="ro-RO" sz="1800" u="sng" noProof="0" dirty="0">
                <a:hlinkClick r:id="rId4"/>
              </a:rPr>
              <a:t> </a:t>
            </a:r>
            <a:r>
              <a:rPr lang="ro-RO" sz="1800" u="sng" noProof="0" dirty="0" err="1">
                <a:hlinkClick r:id="rId4"/>
              </a:rPr>
              <a:t>Intelligent</a:t>
            </a:r>
            <a:r>
              <a:rPr lang="ro-RO" sz="1800" u="sng" noProof="0" dirty="0">
                <a:hlinkClick r:id="rId4"/>
              </a:rPr>
              <a:t> Information </a:t>
            </a:r>
            <a:r>
              <a:rPr lang="ro-RO" sz="1800" u="sng" noProof="0" dirty="0" err="1">
                <a:hlinkClick r:id="rId4"/>
              </a:rPr>
              <a:t>and</a:t>
            </a:r>
            <a:r>
              <a:rPr lang="ro-RO" sz="1800" u="sng" noProof="0" dirty="0">
                <a:hlinkClick r:id="rId4"/>
              </a:rPr>
              <a:t> Engineering </a:t>
            </a:r>
            <a:r>
              <a:rPr lang="ro-RO" sz="1800" u="sng" noProof="0" dirty="0" err="1">
                <a:hlinkClick r:id="rId4"/>
              </a:rPr>
              <a:t>Systems</a:t>
            </a:r>
            <a:r>
              <a:rPr lang="ro-RO" sz="1800" u="sng" noProof="0" dirty="0">
                <a:hlinkClick r:id="rId4"/>
              </a:rPr>
              <a:t>, </a:t>
            </a:r>
            <a:r>
              <a:rPr lang="ro-RO" sz="1800" u="sng" noProof="0" dirty="0" err="1">
                <a:hlinkClick r:id="rId4"/>
              </a:rPr>
              <a:t>pages</a:t>
            </a:r>
            <a:r>
              <a:rPr lang="ro-RO" sz="1800" u="sng" noProof="0" dirty="0">
                <a:hlinkClick r:id="rId4"/>
              </a:rPr>
              <a:t> 276–282. Springer, 2005</a:t>
            </a:r>
            <a:r>
              <a:rPr lang="ro-RO" sz="1800" noProof="0" dirty="0"/>
              <a:t>.</a:t>
            </a:r>
          </a:p>
          <a:p>
            <a:pPr lvl="0"/>
            <a:r>
              <a:rPr lang="ro-RO" sz="1800" u="sng" noProof="0" dirty="0">
                <a:hlinkClick r:id="rId5"/>
              </a:rPr>
              <a:t>Tony C Smith </a:t>
            </a:r>
            <a:r>
              <a:rPr lang="ro-RO" sz="1800" u="sng" noProof="0" dirty="0" err="1">
                <a:hlinkClick r:id="rId5"/>
              </a:rPr>
              <a:t>and</a:t>
            </a:r>
            <a:r>
              <a:rPr lang="ro-RO" sz="1800" u="sng" noProof="0" dirty="0">
                <a:hlinkClick r:id="rId5"/>
              </a:rPr>
              <a:t> Jonathan Miles. </a:t>
            </a:r>
            <a:r>
              <a:rPr lang="ro-RO" sz="1800" u="sng" noProof="0" dirty="0" err="1">
                <a:hlinkClick r:id="rId5"/>
              </a:rPr>
              <a:t>Continuous</a:t>
            </a:r>
            <a:r>
              <a:rPr lang="ro-RO" sz="1800" u="sng" noProof="0" dirty="0">
                <a:hlinkClick r:id="rId5"/>
              </a:rPr>
              <a:t> </a:t>
            </a:r>
            <a:r>
              <a:rPr lang="ro-RO" sz="1800" u="sng" noProof="0" dirty="0" err="1">
                <a:hlinkClick r:id="rId5"/>
              </a:rPr>
              <a:t>and</a:t>
            </a:r>
            <a:r>
              <a:rPr lang="ro-RO" sz="1800" u="sng" noProof="0" dirty="0">
                <a:hlinkClick r:id="rId5"/>
              </a:rPr>
              <a:t> </a:t>
            </a:r>
            <a:r>
              <a:rPr lang="ro-RO" sz="1800" u="sng" noProof="0" dirty="0" err="1">
                <a:hlinkClick r:id="rId5"/>
              </a:rPr>
              <a:t>Reinforcement</a:t>
            </a:r>
            <a:r>
              <a:rPr lang="ro-RO" sz="1800" u="sng" noProof="0" dirty="0">
                <a:hlinkClick r:id="rId5"/>
              </a:rPr>
              <a:t> </a:t>
            </a:r>
            <a:r>
              <a:rPr lang="ro-RO" sz="1800" u="sng" noProof="0" dirty="0" err="1">
                <a:hlinkClick r:id="rId5"/>
              </a:rPr>
              <a:t>Learning</a:t>
            </a:r>
            <a:r>
              <a:rPr lang="ro-RO" sz="1800" u="sng" noProof="0" dirty="0">
                <a:hlinkClick r:id="rId5"/>
              </a:rPr>
              <a:t> </a:t>
            </a:r>
            <a:r>
              <a:rPr lang="ro-RO" sz="1800" u="sng" noProof="0" dirty="0" err="1">
                <a:hlinkClick r:id="rId5"/>
              </a:rPr>
              <a:t>Methods</a:t>
            </a:r>
            <a:r>
              <a:rPr lang="ro-RO" sz="1800" u="sng" noProof="0" dirty="0">
                <a:hlinkClick r:id="rId5"/>
              </a:rPr>
              <a:t> for </a:t>
            </a:r>
            <a:r>
              <a:rPr lang="ro-RO" sz="1800" u="sng" noProof="0" dirty="0" err="1">
                <a:hlinkClick r:id="rId5"/>
              </a:rPr>
              <a:t>First-Person</a:t>
            </a:r>
            <a:r>
              <a:rPr lang="ro-RO" sz="1800" u="sng" noProof="0" dirty="0">
                <a:hlinkClick r:id="rId5"/>
              </a:rPr>
              <a:t> </a:t>
            </a:r>
            <a:r>
              <a:rPr lang="ro-RO" sz="1800" u="sng" noProof="0" dirty="0" err="1">
                <a:hlinkClick r:id="rId5"/>
              </a:rPr>
              <a:t>Shooter</a:t>
            </a:r>
            <a:r>
              <a:rPr lang="ro-RO" sz="1800" u="sng" noProof="0" dirty="0">
                <a:hlinkClick r:id="rId5"/>
              </a:rPr>
              <a:t> </a:t>
            </a:r>
            <a:r>
              <a:rPr lang="ro-RO" sz="1800" u="sng" noProof="0" dirty="0" err="1">
                <a:hlinkClick r:id="rId5"/>
              </a:rPr>
              <a:t>Games</a:t>
            </a:r>
            <a:r>
              <a:rPr lang="ro-RO" sz="1800" u="sng" noProof="0" dirty="0">
                <a:hlinkClick r:id="rId5"/>
              </a:rPr>
              <a:t>. Journal on </a:t>
            </a:r>
            <a:r>
              <a:rPr lang="ro-RO" sz="1800" u="sng" noProof="0" dirty="0" err="1">
                <a:hlinkClick r:id="rId5"/>
              </a:rPr>
              <a:t>Computing</a:t>
            </a:r>
            <a:r>
              <a:rPr lang="ro-RO" sz="1800" u="sng" noProof="0" dirty="0">
                <a:hlinkClick r:id="rId5"/>
              </a:rPr>
              <a:t> (</a:t>
            </a:r>
            <a:r>
              <a:rPr lang="ro-RO" sz="1800" u="sng" noProof="0" dirty="0" err="1">
                <a:hlinkClick r:id="rId5"/>
              </a:rPr>
              <a:t>JoC</a:t>
            </a:r>
            <a:r>
              <a:rPr lang="ro-RO" sz="1800" u="sng" noProof="0" dirty="0">
                <a:hlinkClick r:id="rId5"/>
              </a:rPr>
              <a:t>), 1(1), 2014</a:t>
            </a:r>
            <a:r>
              <a:rPr lang="ro-RO" sz="1800" noProof="0" dirty="0"/>
              <a:t>..</a:t>
            </a:r>
          </a:p>
          <a:p>
            <a:pPr lvl="0"/>
            <a:r>
              <a:rPr lang="ro-RO" sz="1800" noProof="0" dirty="0"/>
              <a:t>Alte articole </a:t>
            </a:r>
            <a:r>
              <a:rPr lang="ro-RO" sz="1800" noProof="0" dirty="0" err="1"/>
              <a:t>stiintifice</a:t>
            </a:r>
            <a:r>
              <a:rPr lang="ro-RO" sz="1800" noProof="0" dirty="0"/>
              <a:t>, pagini web si </a:t>
            </a:r>
            <a:r>
              <a:rPr lang="ro-RO" sz="1800" noProof="0" dirty="0" err="1"/>
              <a:t>tutoriale</a:t>
            </a:r>
            <a:endParaRPr lang="ro-RO" sz="1800" noProof="0" dirty="0"/>
          </a:p>
        </p:txBody>
      </p:sp>
    </p:spTree>
    <p:extLst>
      <p:ext uri="{BB962C8B-B14F-4D97-AF65-F5344CB8AC3E}">
        <p14:creationId xmlns:p14="http://schemas.microsoft.com/office/powerpoint/2010/main" val="1109071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CDCCF6-DD3F-837D-73B9-F25CA2F66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o-RO" sz="4000" noProof="0" dirty="0">
                <a:latin typeface="Calibri" panose="020F0502020204030204" pitchFamily="34" charset="0"/>
                <a:cs typeface="Calibri" panose="020F0502020204030204" pitchFamily="34" charset="0"/>
              </a:rPr>
              <a:t>Vă mulțumesc pentru atenție!</a:t>
            </a:r>
          </a:p>
        </p:txBody>
      </p:sp>
    </p:spTree>
    <p:extLst>
      <p:ext uri="{BB962C8B-B14F-4D97-AF65-F5344CB8AC3E}">
        <p14:creationId xmlns:p14="http://schemas.microsoft.com/office/powerpoint/2010/main" val="1609314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noProof="0" dirty="0"/>
          </a:p>
        </p:txBody>
      </p:sp>
      <p:pic>
        <p:nvPicPr>
          <p:cNvPr id="103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AB82EB-F32E-A95B-2760-D0C0DA685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 sz="3200" noProof="0" dirty="0"/>
              <a:t>Introducere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849B90-03BC-3EBA-68A6-A1B0808EF6A6}"/>
              </a:ext>
            </a:extLst>
          </p:cNvPr>
          <p:cNvSpPr txBox="1"/>
          <p:nvPr/>
        </p:nvSpPr>
        <p:spPr>
          <a:xfrm>
            <a:off x="1141412" y="2249487"/>
            <a:ext cx="4459287" cy="3965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 defTabSz="914400">
              <a:lnSpc>
                <a:spcPct val="110000"/>
              </a:lnSpc>
              <a:spcAft>
                <a:spcPts val="600"/>
              </a:spcAft>
              <a:buSzPct val="125000"/>
            </a:pPr>
            <a:r>
              <a:rPr lang="ro-RO" sz="1700" b="1" noProof="0" dirty="0">
                <a:solidFill>
                  <a:schemeClr val="bg1"/>
                </a:solidFill>
              </a:rPr>
              <a:t>Inteligența artificială a devenit o componentă esențială în dezvoltarea jocurilor video moderne</a:t>
            </a:r>
            <a:r>
              <a:rPr lang="ro-RO" sz="1700" noProof="0" dirty="0">
                <a:solidFill>
                  <a:schemeClr val="bg1"/>
                </a:solidFill>
              </a:rPr>
              <a:t>, contribuind la crearea unor experiențe mai realiste, dinamice și captivante pentru jucători. De la algoritmi simpli pentru mișcarea inamicilor, până la agenți autonomi capabili să învețe strategii complexe, AI-</a:t>
            </a:r>
            <a:r>
              <a:rPr lang="ro-RO" sz="1700" noProof="0" dirty="0" err="1">
                <a:solidFill>
                  <a:schemeClr val="bg1"/>
                </a:solidFill>
              </a:rPr>
              <a:t>ul</a:t>
            </a:r>
            <a:r>
              <a:rPr lang="ro-RO" sz="1700" noProof="0" dirty="0">
                <a:solidFill>
                  <a:schemeClr val="bg1"/>
                </a:solidFill>
              </a:rPr>
              <a:t> permite simularea comportamentelor umane și adaptarea în timp real la acțiunile utilizatorului. Un domeniu deosebit de interesant este</a:t>
            </a:r>
            <a:r>
              <a:rPr lang="ro-RO" sz="1700" b="1" noProof="0" dirty="0">
                <a:solidFill>
                  <a:schemeClr val="bg1"/>
                </a:solidFill>
              </a:rPr>
              <a:t> </a:t>
            </a:r>
            <a:r>
              <a:rPr lang="ro-RO" sz="1700" b="1" noProof="0" dirty="0" err="1">
                <a:solidFill>
                  <a:schemeClr val="bg1"/>
                </a:solidFill>
              </a:rPr>
              <a:t>Reinforcement</a:t>
            </a:r>
            <a:r>
              <a:rPr lang="ro-RO" sz="1700" b="1" noProof="0" dirty="0">
                <a:solidFill>
                  <a:schemeClr val="bg1"/>
                </a:solidFill>
              </a:rPr>
              <a:t> </a:t>
            </a:r>
            <a:r>
              <a:rPr lang="ro-RO" sz="1700" b="1" noProof="0" dirty="0" err="1">
                <a:solidFill>
                  <a:schemeClr val="bg1"/>
                </a:solidFill>
              </a:rPr>
              <a:t>Learning</a:t>
            </a:r>
            <a:r>
              <a:rPr lang="ro-RO" sz="1700" noProof="0" dirty="0">
                <a:solidFill>
                  <a:schemeClr val="bg1"/>
                </a:solidFill>
              </a:rPr>
              <a:t>, care oferă agenților posibilitatea de a învăța prin încercare și eroare, asemeni modului în care învață oamenii.</a:t>
            </a:r>
            <a:endParaRPr lang="ro-RO" sz="1700" b="0" i="0" u="none" strike="noStrike" baseline="0" noProof="0" dirty="0">
              <a:solidFill>
                <a:schemeClr val="bg1"/>
              </a:solidFill>
            </a:endParaRPr>
          </a:p>
        </p:txBody>
      </p:sp>
      <p:pic>
        <p:nvPicPr>
          <p:cNvPr id="1026" name="Picture 2" descr="How to Build an AI-Powered Game Bot with PyTorch🔥 and EfficientNet">
            <a:extLst>
              <a:ext uri="{FF2B5EF4-FFF2-40B4-BE49-F238E27FC236}">
                <a16:creationId xmlns:a16="http://schemas.microsoft.com/office/drawing/2014/main" id="{9B013867-2C06-200F-2B82-ABB4B1BC0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445445"/>
            <a:ext cx="5456279" cy="3942161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3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 noProof="0" dirty="0"/>
            </a:p>
          </p:txBody>
        </p:sp>
        <p:sp>
          <p:nvSpPr>
            <p:cNvPr id="103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 noProof="0" dirty="0"/>
            </a:p>
          </p:txBody>
        </p:sp>
        <p:sp>
          <p:nvSpPr>
            <p:cNvPr id="103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 noProof="0" dirty="0"/>
            </a:p>
          </p:txBody>
        </p:sp>
        <p:sp>
          <p:nvSpPr>
            <p:cNvPr id="103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 noProof="0" dirty="0"/>
            </a:p>
          </p:txBody>
        </p:sp>
        <p:sp>
          <p:nvSpPr>
            <p:cNvPr id="104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 noProof="0" dirty="0"/>
            </a:p>
          </p:txBody>
        </p:sp>
        <p:sp>
          <p:nvSpPr>
            <p:cNvPr id="104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 noProof="0" dirty="0"/>
            </a:p>
          </p:txBody>
        </p:sp>
        <p:sp>
          <p:nvSpPr>
            <p:cNvPr id="104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 noProof="0" dirty="0"/>
            </a:p>
          </p:txBody>
        </p:sp>
        <p:sp>
          <p:nvSpPr>
            <p:cNvPr id="104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 noProof="0" dirty="0"/>
            </a:p>
          </p:txBody>
        </p:sp>
        <p:sp>
          <p:nvSpPr>
            <p:cNvPr id="104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 noProof="0" dirty="0"/>
            </a:p>
          </p:txBody>
        </p:sp>
        <p:sp>
          <p:nvSpPr>
            <p:cNvPr id="104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 noProof="0" dirty="0"/>
            </a:p>
          </p:txBody>
        </p:sp>
        <p:sp>
          <p:nvSpPr>
            <p:cNvPr id="104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 noProof="0" dirty="0"/>
            </a:p>
          </p:txBody>
        </p:sp>
        <p:sp>
          <p:nvSpPr>
            <p:cNvPr id="104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ro-RO" noProof="0" dirty="0"/>
            </a:p>
          </p:txBody>
        </p:sp>
        <p:sp>
          <p:nvSpPr>
            <p:cNvPr id="104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 noProof="0" dirty="0"/>
            </a:p>
          </p:txBody>
        </p:sp>
        <p:sp>
          <p:nvSpPr>
            <p:cNvPr id="104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 noProof="0" dirty="0"/>
            </a:p>
          </p:txBody>
        </p:sp>
        <p:sp>
          <p:nvSpPr>
            <p:cNvPr id="105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 noProof="0" dirty="0"/>
            </a:p>
          </p:txBody>
        </p:sp>
        <p:sp>
          <p:nvSpPr>
            <p:cNvPr id="105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 noProof="0" dirty="0"/>
            </a:p>
          </p:txBody>
        </p:sp>
        <p:sp>
          <p:nvSpPr>
            <p:cNvPr id="105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 noProof="0" dirty="0"/>
            </a:p>
          </p:txBody>
        </p:sp>
        <p:sp>
          <p:nvSpPr>
            <p:cNvPr id="105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 noProof="0" dirty="0"/>
            </a:p>
          </p:txBody>
        </p:sp>
        <p:sp>
          <p:nvSpPr>
            <p:cNvPr id="105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 noProof="0" dirty="0"/>
            </a:p>
          </p:txBody>
        </p:sp>
        <p:sp>
          <p:nvSpPr>
            <p:cNvPr id="105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 noProof="0" dirty="0"/>
            </a:p>
          </p:txBody>
        </p:sp>
        <p:sp>
          <p:nvSpPr>
            <p:cNvPr id="105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 noProof="0" dirty="0"/>
            </a:p>
          </p:txBody>
        </p:sp>
        <p:sp>
          <p:nvSpPr>
            <p:cNvPr id="105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 noProof="0" dirty="0"/>
            </a:p>
          </p:txBody>
        </p:sp>
        <p:sp>
          <p:nvSpPr>
            <p:cNvPr id="105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 noProof="0" dirty="0"/>
            </a:p>
          </p:txBody>
        </p:sp>
        <p:sp>
          <p:nvSpPr>
            <p:cNvPr id="105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 noProof="0" dirty="0"/>
            </a:p>
          </p:txBody>
        </p:sp>
        <p:sp>
          <p:nvSpPr>
            <p:cNvPr id="106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 noProof="0" dirty="0"/>
            </a:p>
          </p:txBody>
        </p:sp>
        <p:sp>
          <p:nvSpPr>
            <p:cNvPr id="106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 noProof="0" dirty="0"/>
            </a:p>
          </p:txBody>
        </p:sp>
        <p:sp>
          <p:nvSpPr>
            <p:cNvPr id="106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581223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noProof="0" dirty="0"/>
          </a:p>
        </p:txBody>
      </p:sp>
      <p:pic>
        <p:nvPicPr>
          <p:cNvPr id="2057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AB82EB-F32E-A95B-2760-D0C0DA685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ro-RO" sz="3200" noProof="0" dirty="0"/>
              <a:t>Introducere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E3AC03E-259A-9F8C-7475-073FFF79C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ro-RO" sz="1700" noProof="0" dirty="0">
                <a:solidFill>
                  <a:schemeClr val="bg1"/>
                </a:solidFill>
              </a:rPr>
              <a:t>Industria jocurilor video este una dintre cele mai mari și mai dinamice din lume, cu peste </a:t>
            </a:r>
            <a:r>
              <a:rPr lang="ro-RO" sz="1700" b="1" noProof="0" dirty="0">
                <a:solidFill>
                  <a:schemeClr val="bg1"/>
                </a:solidFill>
              </a:rPr>
              <a:t>3 miliarde de jucători activi</a:t>
            </a:r>
            <a:r>
              <a:rPr lang="ro-RO" sz="1700" noProof="0" dirty="0">
                <a:solidFill>
                  <a:schemeClr val="bg1"/>
                </a:solidFill>
              </a:rPr>
              <a:t> la nivel global. În 202</a:t>
            </a:r>
            <a:r>
              <a:rPr lang="en-US" sz="1700" noProof="0" dirty="0">
                <a:solidFill>
                  <a:schemeClr val="bg1"/>
                </a:solidFill>
              </a:rPr>
              <a:t>3</a:t>
            </a:r>
            <a:r>
              <a:rPr lang="ro-RO" sz="1700" noProof="0" dirty="0">
                <a:solidFill>
                  <a:schemeClr val="bg1"/>
                </a:solidFill>
              </a:rPr>
              <a:t>, aceasta a generat venituri de peste </a:t>
            </a:r>
            <a:r>
              <a:rPr lang="ro-RO" sz="1700" b="1" noProof="0" dirty="0">
                <a:solidFill>
                  <a:schemeClr val="bg1"/>
                </a:solidFill>
              </a:rPr>
              <a:t>1</a:t>
            </a:r>
            <a:r>
              <a:rPr lang="en-US" sz="1700" b="1" noProof="0" dirty="0">
                <a:solidFill>
                  <a:schemeClr val="bg1"/>
                </a:solidFill>
              </a:rPr>
              <a:t>84</a:t>
            </a:r>
            <a:r>
              <a:rPr lang="ro-RO" sz="1700" b="1" noProof="0" dirty="0">
                <a:solidFill>
                  <a:schemeClr val="bg1"/>
                </a:solidFill>
              </a:rPr>
              <a:t> de miliarde de dolari</a:t>
            </a:r>
            <a:r>
              <a:rPr lang="ro-RO" sz="1700" noProof="0" dirty="0">
                <a:solidFill>
                  <a:schemeClr val="bg1"/>
                </a:solidFill>
              </a:rPr>
              <a:t>, depășind industrii precum muzica și filmul. Multe dintre jocurile moderne de la </a:t>
            </a:r>
            <a:r>
              <a:rPr lang="ro-RO" sz="1700" noProof="0" dirty="0" err="1">
                <a:solidFill>
                  <a:schemeClr val="bg1"/>
                </a:solidFill>
              </a:rPr>
              <a:t>shootere</a:t>
            </a:r>
            <a:r>
              <a:rPr lang="ro-RO" sz="1700" noProof="0" dirty="0">
                <a:solidFill>
                  <a:schemeClr val="bg1"/>
                </a:solidFill>
              </a:rPr>
              <a:t> și RPG-uri până la simulatoare și jocuri de strategie  integrează forme variate de </a:t>
            </a:r>
            <a:r>
              <a:rPr lang="ro-RO" sz="1700" b="1" noProof="0" dirty="0">
                <a:solidFill>
                  <a:schemeClr val="bg1"/>
                </a:solidFill>
              </a:rPr>
              <a:t>inteligență artificială</a:t>
            </a:r>
            <a:r>
              <a:rPr lang="ro-RO" sz="1700" noProof="0" dirty="0">
                <a:solidFill>
                  <a:schemeClr val="bg1"/>
                </a:solidFill>
              </a:rPr>
              <a:t>, folosite pentru a controla inamici, personaje non-jucătoare (NPC), sau pentru a adapta nivelul de dificultate în funcție de jucător.</a:t>
            </a:r>
            <a:endParaRPr lang="ro-RO" sz="1700" noProof="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 descr="Video Game Market 2023: Summary and Trends">
            <a:extLst>
              <a:ext uri="{FF2B5EF4-FFF2-40B4-BE49-F238E27FC236}">
                <a16:creationId xmlns:a16="http://schemas.microsoft.com/office/drawing/2014/main" id="{32B95304-1E5C-0DC6-02B3-B02297B70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936510"/>
            <a:ext cx="5456279" cy="2960031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9" name="Group 2058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60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 noProof="0" dirty="0"/>
            </a:p>
          </p:txBody>
        </p:sp>
        <p:sp>
          <p:nvSpPr>
            <p:cNvPr id="2061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 noProof="0" dirty="0"/>
            </a:p>
          </p:txBody>
        </p:sp>
        <p:sp>
          <p:nvSpPr>
            <p:cNvPr id="2062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 noProof="0" dirty="0"/>
            </a:p>
          </p:txBody>
        </p:sp>
        <p:sp>
          <p:nvSpPr>
            <p:cNvPr id="2063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 noProof="0" dirty="0"/>
            </a:p>
          </p:txBody>
        </p:sp>
        <p:sp>
          <p:nvSpPr>
            <p:cNvPr id="2064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 noProof="0" dirty="0"/>
            </a:p>
          </p:txBody>
        </p:sp>
        <p:sp>
          <p:nvSpPr>
            <p:cNvPr id="2065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 noProof="0" dirty="0"/>
            </a:p>
          </p:txBody>
        </p:sp>
        <p:sp>
          <p:nvSpPr>
            <p:cNvPr id="2066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 noProof="0" dirty="0"/>
            </a:p>
          </p:txBody>
        </p:sp>
        <p:sp>
          <p:nvSpPr>
            <p:cNvPr id="2067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 noProof="0" dirty="0"/>
            </a:p>
          </p:txBody>
        </p:sp>
        <p:sp>
          <p:nvSpPr>
            <p:cNvPr id="2068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 noProof="0" dirty="0"/>
            </a:p>
          </p:txBody>
        </p:sp>
        <p:sp>
          <p:nvSpPr>
            <p:cNvPr id="2069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 noProof="0" dirty="0"/>
            </a:p>
          </p:txBody>
        </p:sp>
        <p:sp>
          <p:nvSpPr>
            <p:cNvPr id="2070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 noProof="0" dirty="0"/>
            </a:p>
          </p:txBody>
        </p:sp>
        <p:sp>
          <p:nvSpPr>
            <p:cNvPr id="2071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ro-RO" noProof="0" dirty="0"/>
            </a:p>
          </p:txBody>
        </p:sp>
        <p:sp>
          <p:nvSpPr>
            <p:cNvPr id="2072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 noProof="0" dirty="0"/>
            </a:p>
          </p:txBody>
        </p:sp>
        <p:sp>
          <p:nvSpPr>
            <p:cNvPr id="2073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 noProof="0" dirty="0"/>
            </a:p>
          </p:txBody>
        </p:sp>
        <p:sp>
          <p:nvSpPr>
            <p:cNvPr id="2074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 noProof="0" dirty="0"/>
            </a:p>
          </p:txBody>
        </p:sp>
        <p:sp>
          <p:nvSpPr>
            <p:cNvPr id="2075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 noProof="0" dirty="0"/>
            </a:p>
          </p:txBody>
        </p:sp>
        <p:sp>
          <p:nvSpPr>
            <p:cNvPr id="2076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 noProof="0" dirty="0"/>
            </a:p>
          </p:txBody>
        </p:sp>
        <p:sp>
          <p:nvSpPr>
            <p:cNvPr id="2077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 noProof="0" dirty="0"/>
            </a:p>
          </p:txBody>
        </p:sp>
        <p:sp>
          <p:nvSpPr>
            <p:cNvPr id="2078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 noProof="0" dirty="0"/>
            </a:p>
          </p:txBody>
        </p:sp>
        <p:sp>
          <p:nvSpPr>
            <p:cNvPr id="2079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 noProof="0" dirty="0"/>
            </a:p>
          </p:txBody>
        </p:sp>
        <p:sp>
          <p:nvSpPr>
            <p:cNvPr id="2080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 noProof="0" dirty="0"/>
            </a:p>
          </p:txBody>
        </p:sp>
        <p:sp>
          <p:nvSpPr>
            <p:cNvPr id="2081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 noProof="0" dirty="0"/>
            </a:p>
          </p:txBody>
        </p:sp>
        <p:sp>
          <p:nvSpPr>
            <p:cNvPr id="2082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 noProof="0" dirty="0"/>
            </a:p>
          </p:txBody>
        </p:sp>
        <p:sp>
          <p:nvSpPr>
            <p:cNvPr id="2083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 noProof="0" dirty="0"/>
            </a:p>
          </p:txBody>
        </p:sp>
        <p:sp>
          <p:nvSpPr>
            <p:cNvPr id="2084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 noProof="0" dirty="0"/>
            </a:p>
          </p:txBody>
        </p:sp>
        <p:sp>
          <p:nvSpPr>
            <p:cNvPr id="2085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 noProof="0" dirty="0"/>
            </a:p>
          </p:txBody>
        </p:sp>
        <p:sp>
          <p:nvSpPr>
            <p:cNvPr id="2086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230898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BC248-B5ED-2C44-CA3B-B90955CA7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noProof="0" dirty="0"/>
              <a:t>Motivație și scop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B31B-F66E-BF65-7C91-0F227CCB6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o-RO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Motivație</a:t>
            </a:r>
            <a:endParaRPr lang="ro-RO" sz="2800" noProof="0" dirty="0">
              <a:solidFill>
                <a:srgbClr val="D1661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ro-RO" sz="2800" noProof="0" dirty="0"/>
              <a:t>Pasiunea pentru jocurile video și interesul pentru inteligența artificială m-au determinat să explorez modul în care agenții autonomi pot învăța să joace jocuri prin experiență proprie.</a:t>
            </a:r>
          </a:p>
          <a:p>
            <a:pPr marL="0" indent="0">
              <a:buNone/>
            </a:pPr>
            <a:r>
              <a:rPr lang="ro-RO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Scop:</a:t>
            </a:r>
          </a:p>
          <a:p>
            <a:pPr marL="0" indent="0">
              <a:buNone/>
            </a:pPr>
            <a:r>
              <a:rPr lang="ro-RO" sz="2800" noProof="0" dirty="0"/>
              <a:t>Scopul lucrării este de a dezvolta și analiza agenți care folosesc </a:t>
            </a:r>
            <a:r>
              <a:rPr lang="ro-RO" sz="2800" noProof="0" dirty="0" err="1"/>
              <a:t>reinforcement</a:t>
            </a:r>
            <a:r>
              <a:rPr lang="ro-RO" sz="2800" noProof="0" dirty="0"/>
              <a:t> </a:t>
            </a:r>
            <a:r>
              <a:rPr lang="ro-RO" sz="2800" noProof="0" dirty="0" err="1"/>
              <a:t>learning</a:t>
            </a:r>
            <a:r>
              <a:rPr lang="ro-RO" sz="2800" noProof="0" dirty="0"/>
              <a:t> pentru a învăța comportamente eficiente în medii de joc 2D și 3D, cu dificultăți progresive.</a:t>
            </a:r>
            <a:endParaRPr lang="ro-RO" noProof="0" dirty="0"/>
          </a:p>
        </p:txBody>
      </p:sp>
    </p:spTree>
    <p:extLst>
      <p:ext uri="{BB962C8B-B14F-4D97-AF65-F5344CB8AC3E}">
        <p14:creationId xmlns:p14="http://schemas.microsoft.com/office/powerpoint/2010/main" val="1267430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BC248-B5ED-2C44-CA3B-B90955CA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o-RO" noProof="0" dirty="0" err="1"/>
              <a:t>APLicatii</a:t>
            </a:r>
            <a:r>
              <a:rPr lang="ro-RO" noProof="0" dirty="0"/>
              <a:t> existente</a:t>
            </a:r>
          </a:p>
        </p:txBody>
      </p:sp>
      <p:graphicFrame>
        <p:nvGraphicFramePr>
          <p:cNvPr id="167" name="Content Placeholder 4">
            <a:extLst>
              <a:ext uri="{FF2B5EF4-FFF2-40B4-BE49-F238E27FC236}">
                <a16:creationId xmlns:a16="http://schemas.microsoft.com/office/drawing/2014/main" id="{5FD7DD1A-0115-3DF9-BDA0-C35A44C93D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4595594"/>
              </p:ext>
            </p:extLst>
          </p:nvPr>
        </p:nvGraphicFramePr>
        <p:xfrm>
          <a:off x="1141413" y="1971676"/>
          <a:ext cx="9906000" cy="3589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32938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3B5F3-751B-9AC1-54F1-AC09E882F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2877336" cy="5507328"/>
          </a:xfrm>
        </p:spPr>
        <p:txBody>
          <a:bodyPr>
            <a:normAutofit/>
          </a:bodyPr>
          <a:lstStyle/>
          <a:p>
            <a:r>
              <a:rPr lang="ro-RO" noProof="0" dirty="0"/>
              <a:t>Soluția propusă </a:t>
            </a:r>
            <a:r>
              <a:rPr lang="ro-RO" noProof="0" dirty="0" err="1"/>
              <a:t>Snake</a:t>
            </a:r>
            <a:endParaRPr lang="ro-RO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553BA-B0AE-0721-FCAF-D7A3B5054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0743" y="638650"/>
            <a:ext cx="7034485" cy="3782778"/>
          </a:xfrm>
        </p:spPr>
        <p:txBody>
          <a:bodyPr>
            <a:normAutofit/>
          </a:bodyPr>
          <a:lstStyle/>
          <a:p>
            <a:r>
              <a:rPr lang="ro-RO" noProof="0" dirty="0"/>
              <a:t>Joc 2D simplu, creat de la zero cu </a:t>
            </a:r>
            <a:r>
              <a:rPr lang="ro-RO" noProof="0" dirty="0" err="1"/>
              <a:t>Pygame</a:t>
            </a:r>
            <a:endParaRPr lang="ro-RO" noProof="0" dirty="0"/>
          </a:p>
          <a:p>
            <a:r>
              <a:rPr lang="ro-RO" noProof="0" dirty="0"/>
              <a:t>Mediu complet observabil, cu acțiuni discrete (sus, jos, stânga, dreapta)</a:t>
            </a:r>
          </a:p>
          <a:p>
            <a:r>
              <a:rPr lang="ro-RO" noProof="0" dirty="0"/>
              <a:t>Agentul învață să evite coliziuni și să mănânce cât mai multe mere</a:t>
            </a:r>
          </a:p>
          <a:p>
            <a:r>
              <a:rPr lang="ro-RO" noProof="0" dirty="0"/>
              <a:t>Recompensă: +1 pentru măr, -1 pentru coliziune</a:t>
            </a:r>
          </a:p>
          <a:p>
            <a:r>
              <a:rPr lang="ro-RO" noProof="0" dirty="0"/>
              <a:t>Algoritm: Q-</a:t>
            </a:r>
            <a:r>
              <a:rPr lang="ro-RO" noProof="0" dirty="0" err="1"/>
              <a:t>Learning</a:t>
            </a:r>
            <a:r>
              <a:rPr lang="ro-RO" noProof="0" dirty="0"/>
              <a:t> cu matrice de stări discretizată</a:t>
            </a:r>
          </a:p>
          <a:p>
            <a:endParaRPr lang="ro-RO" noProof="0" dirty="0"/>
          </a:p>
          <a:p>
            <a:endParaRPr lang="ro-RO" noProof="0" dirty="0"/>
          </a:p>
        </p:txBody>
      </p:sp>
      <p:pic>
        <p:nvPicPr>
          <p:cNvPr id="6" name="Picture 5" descr="Pygame Logos Page — pygame v2.6.0 documentation">
            <a:extLst>
              <a:ext uri="{FF2B5EF4-FFF2-40B4-BE49-F238E27FC236}">
                <a16:creationId xmlns:a16="http://schemas.microsoft.com/office/drawing/2014/main" id="{6C3169A0-B4BE-A984-E304-D01D3EDF8B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65840" y="4604942"/>
            <a:ext cx="5431799" cy="1520903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7677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B5D9EF-F348-0822-F433-E33B372EA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39321-4DF8-438E-1756-869409C29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ro-RO" noProof="0" dirty="0"/>
              <a:t>Soluția propusă Google </a:t>
            </a:r>
            <a:r>
              <a:rPr lang="ro-RO" noProof="0" dirty="0" err="1"/>
              <a:t>Dino</a:t>
            </a:r>
            <a:endParaRPr lang="ro-RO" noProof="0" dirty="0"/>
          </a:p>
        </p:txBody>
      </p:sp>
      <p:pic>
        <p:nvPicPr>
          <p:cNvPr id="4098" name="Picture 2" descr="Download Dinosaur, Tyrannosaurus, T-Rex. Royalty-Free Vector Graphic -  Pixabay">
            <a:extLst>
              <a:ext uri="{FF2B5EF4-FFF2-40B4-BE49-F238E27FC236}">
                <a16:creationId xmlns:a16="http://schemas.microsoft.com/office/drawing/2014/main" id="{3FCFE126-A3AF-F631-7ACF-0121D098D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1411" y="2277013"/>
            <a:ext cx="3494597" cy="3494597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49EFE-5DC0-5012-1F05-A8690BE59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2249487"/>
            <a:ext cx="6012832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ro-RO" sz="2000" noProof="0" dirty="0"/>
              <a:t>Joc vizual 2D, controlat prin simularea de taste</a:t>
            </a:r>
          </a:p>
          <a:p>
            <a:pPr>
              <a:lnSpc>
                <a:spcPct val="110000"/>
              </a:lnSpc>
            </a:pPr>
            <a:r>
              <a:rPr lang="ro-RO" sz="2000" noProof="0" dirty="0"/>
              <a:t>Mediu parțial observabil, bazat pe capturi de ecran</a:t>
            </a:r>
          </a:p>
          <a:p>
            <a:pPr>
              <a:lnSpc>
                <a:spcPct val="110000"/>
              </a:lnSpc>
            </a:pPr>
            <a:r>
              <a:rPr lang="ro-RO" sz="2000" noProof="0" dirty="0"/>
              <a:t>Agentul învață să sară pentru a evita obstacole (cactuși + </a:t>
            </a:r>
            <a:r>
              <a:rPr lang="ro-RO" sz="2000" noProof="0" dirty="0" err="1"/>
              <a:t>pasari</a:t>
            </a:r>
            <a:r>
              <a:rPr lang="ro-RO" sz="2000" noProof="0" dirty="0"/>
              <a:t>)</a:t>
            </a:r>
          </a:p>
          <a:p>
            <a:pPr>
              <a:lnSpc>
                <a:spcPct val="110000"/>
              </a:lnSpc>
            </a:pPr>
            <a:r>
              <a:rPr lang="ro-RO" sz="2000" noProof="0" dirty="0"/>
              <a:t>Rețea neuronală </a:t>
            </a:r>
            <a:r>
              <a:rPr lang="ro-RO" sz="2000" noProof="0" dirty="0" err="1"/>
              <a:t>convoluțională</a:t>
            </a:r>
            <a:r>
              <a:rPr lang="ro-RO" sz="2000" noProof="0" dirty="0"/>
              <a:t> (CNN) folosită pentru procesarea imaginilor</a:t>
            </a:r>
          </a:p>
          <a:p>
            <a:pPr>
              <a:lnSpc>
                <a:spcPct val="110000"/>
              </a:lnSpc>
            </a:pPr>
            <a:r>
              <a:rPr lang="ro-RO" sz="2000" noProof="0" dirty="0"/>
              <a:t>Algoritm: Deep Q-</a:t>
            </a:r>
            <a:r>
              <a:rPr lang="ro-RO" sz="2000" noProof="0" dirty="0" err="1"/>
              <a:t>Network</a:t>
            </a:r>
            <a:r>
              <a:rPr lang="ro-RO" sz="2000" noProof="0" dirty="0"/>
              <a:t> (DQN) cu </a:t>
            </a:r>
            <a:r>
              <a:rPr lang="ro-RO" sz="2000" noProof="0" dirty="0" err="1"/>
              <a:t>experience</a:t>
            </a:r>
            <a:r>
              <a:rPr lang="ro-RO" sz="2000" noProof="0" dirty="0"/>
              <a:t> replay și epsilon </a:t>
            </a:r>
            <a:r>
              <a:rPr lang="ro-RO" sz="2000" noProof="0" dirty="0" err="1"/>
              <a:t>decay</a:t>
            </a:r>
            <a:endParaRPr lang="ro-RO" sz="2000" noProof="0" dirty="0"/>
          </a:p>
        </p:txBody>
      </p:sp>
    </p:spTree>
    <p:extLst>
      <p:ext uri="{BB962C8B-B14F-4D97-AF65-F5344CB8AC3E}">
        <p14:creationId xmlns:p14="http://schemas.microsoft.com/office/powerpoint/2010/main" val="4020769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A7464C-8AD2-F8B3-695E-3B89A7F0E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noProof="0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1AEE9B-F742-E05B-27C3-1FF0020B4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ro-RO" sz="3200" noProof="0" dirty="0"/>
              <a:t>Soluția propusă </a:t>
            </a:r>
            <a:r>
              <a:rPr lang="ro-RO" sz="3200" noProof="0" dirty="0" err="1"/>
              <a:t>Vizdoom</a:t>
            </a:r>
            <a:endParaRPr lang="ro-RO" sz="32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FCA30-08C1-DED4-82FC-B5298D95D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ro-RO" sz="1700" noProof="0" dirty="0"/>
              <a:t>Platformă FPS 3D bazată pe </a:t>
            </a:r>
            <a:r>
              <a:rPr lang="ro-RO" sz="1700" noProof="0" dirty="0" err="1"/>
              <a:t>Doom</a:t>
            </a:r>
            <a:r>
              <a:rPr lang="ro-RO" sz="1700" noProof="0" dirty="0"/>
              <a:t>, cu interfață </a:t>
            </a:r>
            <a:r>
              <a:rPr lang="ro-RO" sz="1700" noProof="0" dirty="0" err="1"/>
              <a:t>Python</a:t>
            </a:r>
            <a:endParaRPr lang="ro-RO" sz="1700" noProof="0" dirty="0"/>
          </a:p>
          <a:p>
            <a:pPr>
              <a:lnSpc>
                <a:spcPct val="110000"/>
              </a:lnSpc>
            </a:pPr>
            <a:r>
              <a:rPr lang="ro-RO" sz="1700" noProof="0" dirty="0"/>
              <a:t>Trei scenarii testate: </a:t>
            </a:r>
            <a:r>
              <a:rPr lang="ro-RO" sz="1700" noProof="0" dirty="0" err="1"/>
              <a:t>basic.wad</a:t>
            </a:r>
            <a:r>
              <a:rPr lang="ro-RO" sz="1700" noProof="0" dirty="0"/>
              <a:t>, </a:t>
            </a:r>
            <a:r>
              <a:rPr lang="ro-RO" sz="1700" noProof="0" dirty="0" err="1"/>
              <a:t>defend_the_center.wad</a:t>
            </a:r>
            <a:r>
              <a:rPr lang="ro-RO" sz="1700" noProof="0" dirty="0"/>
              <a:t>, </a:t>
            </a:r>
            <a:r>
              <a:rPr lang="ro-RO" sz="1700" noProof="0" dirty="0" err="1"/>
              <a:t>deadly_corridor.wad</a:t>
            </a:r>
            <a:endParaRPr lang="ro-RO" sz="1700" noProof="0" dirty="0"/>
          </a:p>
          <a:p>
            <a:pPr>
              <a:lnSpc>
                <a:spcPct val="110000"/>
              </a:lnSpc>
            </a:pPr>
            <a:r>
              <a:rPr lang="ro-RO" sz="1700" noProof="0" dirty="0"/>
              <a:t>Rețele CNN adaptate fiecărui scenariu pentru învățarea acțiunilor optime</a:t>
            </a:r>
          </a:p>
          <a:p>
            <a:pPr>
              <a:lnSpc>
                <a:spcPct val="110000"/>
              </a:lnSpc>
            </a:pPr>
            <a:r>
              <a:rPr lang="ro-RO" sz="1700" noProof="0" dirty="0" err="1"/>
              <a:t>Reward</a:t>
            </a:r>
            <a:r>
              <a:rPr lang="ro-RO" sz="1700" noProof="0" dirty="0"/>
              <a:t> </a:t>
            </a:r>
            <a:r>
              <a:rPr lang="ro-RO" sz="1700" noProof="0" dirty="0" err="1"/>
              <a:t>shaping</a:t>
            </a:r>
            <a:r>
              <a:rPr lang="ro-RO" sz="1700" noProof="0" dirty="0"/>
              <a:t> aplicat pentru supraviețuire, eliminarea inamicilor și deplasare</a:t>
            </a:r>
          </a:p>
          <a:p>
            <a:pPr>
              <a:lnSpc>
                <a:spcPct val="110000"/>
              </a:lnSpc>
            </a:pPr>
            <a:r>
              <a:rPr lang="ro-RO" sz="1700" noProof="0" dirty="0"/>
              <a:t>Antrenare în mediu parțial observabil, cu dificultate progresivă</a:t>
            </a:r>
          </a:p>
          <a:p>
            <a:pPr>
              <a:lnSpc>
                <a:spcPct val="110000"/>
              </a:lnSpc>
            </a:pPr>
            <a:endParaRPr lang="ro-RO" sz="1700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DBE37F-36FA-D581-49E3-20603CD1D9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618544"/>
            <a:ext cx="5456279" cy="159596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 noProof="0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 noProof="0" dirty="0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 noProof="0" dirty="0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 noProof="0" dirty="0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 noProof="0" dirty="0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 noProof="0" dirty="0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 noProof="0" dirty="0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 noProof="0" dirty="0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 noProof="0" dirty="0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 noProof="0" dirty="0"/>
            </a:p>
          </p:txBody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ro-RO" noProof="0" dirty="0"/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 noProof="0" dirty="0"/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 noProof="0" dirty="0"/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 noProof="0" dirty="0"/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 noProof="0" dirty="0"/>
            </a:p>
          </p:txBody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 noProof="0" dirty="0"/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 noProof="0" dirty="0"/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 noProof="0" dirty="0"/>
            </a:p>
          </p:txBody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 noProof="0" dirty="0"/>
            </a:p>
          </p:txBody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 noProof="0" dirty="0"/>
            </a:p>
          </p:txBody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 noProof="0" dirty="0"/>
            </a:p>
          </p:txBody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 noProof="0" dirty="0"/>
            </a:p>
          </p:txBody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 noProof="0" dirty="0"/>
            </a:p>
          </p:txBody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 noProof="0" dirty="0"/>
            </a:p>
          </p:txBody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 noProof="0" dirty="0"/>
            </a:p>
          </p:txBody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o-RO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145718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1702</TotalTime>
  <Words>2194</Words>
  <Application>Microsoft Office PowerPoint</Application>
  <PresentationFormat>Widescreen</PresentationFormat>
  <Paragraphs>139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Times New Roman</vt:lpstr>
      <vt:lpstr>Tw Cen MT</vt:lpstr>
      <vt:lpstr>Circuit</vt:lpstr>
      <vt:lpstr>Antrenarea agentilor autonomi in jocuri video folosind reinforcement Learning</vt:lpstr>
      <vt:lpstr>Cuprins</vt:lpstr>
      <vt:lpstr>Introducere</vt:lpstr>
      <vt:lpstr>Introducere</vt:lpstr>
      <vt:lpstr>Motivație și scop</vt:lpstr>
      <vt:lpstr>APLicatii existente</vt:lpstr>
      <vt:lpstr>Soluția propusă Snake</vt:lpstr>
      <vt:lpstr>Soluția propusă Google Dino</vt:lpstr>
      <vt:lpstr>Soluția propusă Vizdoom</vt:lpstr>
      <vt:lpstr>Implementare</vt:lpstr>
      <vt:lpstr>Implementare - Snake</vt:lpstr>
      <vt:lpstr>Implementare - dino</vt:lpstr>
      <vt:lpstr>Implementare – Vizdoom </vt:lpstr>
      <vt:lpstr>Implementare – basic &amp; defend</vt:lpstr>
      <vt:lpstr>Implementare – deadly_corridor</vt:lpstr>
      <vt:lpstr>Testare și validare</vt:lpstr>
      <vt:lpstr>Testare și validare -Snake</vt:lpstr>
      <vt:lpstr>Testare și validare –Google dino</vt:lpstr>
      <vt:lpstr>Testare și validare -Vizdoom</vt:lpstr>
      <vt:lpstr>Dezvoltări ulterioare</vt:lpstr>
      <vt:lpstr>Concluzii</vt:lpstr>
      <vt:lpstr>Bibliografie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DE BARIERĂ CU RECUNOAȘTEREA NUMĂRULUI DE ÎNMATRICULARE</dc:title>
  <dc:creator>Claudiu Mitelu</dc:creator>
  <cp:lastModifiedBy>Gabriel Bogdan Pop</cp:lastModifiedBy>
  <cp:revision>157</cp:revision>
  <dcterms:created xsi:type="dcterms:W3CDTF">2022-07-05T19:21:36Z</dcterms:created>
  <dcterms:modified xsi:type="dcterms:W3CDTF">2025-07-07T15:20:52Z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5b58b62f-6f94-46bd-8089-18e64b0a9abb_Enabled">
    <vt:lpwstr>true</vt:lpwstr>
  </property>
  <property fmtid="{D5CDD505-2E9C-101B-9397-08002B2CF9AE}" pid="4" name="MSIP_Label_5b58b62f-6f94-46bd-8089-18e64b0a9abb_SetDate">
    <vt:lpwstr>2025-07-07T10:00:40Z</vt:lpwstr>
  </property>
  <property fmtid="{D5CDD505-2E9C-101B-9397-08002B2CF9AE}" pid="5" name="MSIP_Label_5b58b62f-6f94-46bd-8089-18e64b0a9abb_Method">
    <vt:lpwstr>Standard</vt:lpwstr>
  </property>
  <property fmtid="{D5CDD505-2E9C-101B-9397-08002B2CF9AE}" pid="6" name="MSIP_Label_5b58b62f-6f94-46bd-8089-18e64b0a9abb_Name">
    <vt:lpwstr>defa4170-0d19-0005-0004-bc88714345d2</vt:lpwstr>
  </property>
  <property fmtid="{D5CDD505-2E9C-101B-9397-08002B2CF9AE}" pid="7" name="MSIP_Label_5b58b62f-6f94-46bd-8089-18e64b0a9abb_SiteId">
    <vt:lpwstr>a6eb79fa-c4a9-4cce-818d-b85274d15305</vt:lpwstr>
  </property>
  <property fmtid="{D5CDD505-2E9C-101B-9397-08002B2CF9AE}" pid="8" name="MSIP_Label_5b58b62f-6f94-46bd-8089-18e64b0a9abb_ActionId">
    <vt:lpwstr>25300ac9-4fed-43b8-bc28-196f16e6746d</vt:lpwstr>
  </property>
  <property fmtid="{D5CDD505-2E9C-101B-9397-08002B2CF9AE}" pid="9" name="MSIP_Label_5b58b62f-6f94-46bd-8089-18e64b0a9abb_ContentBits">
    <vt:lpwstr>0</vt:lpwstr>
  </property>
  <property fmtid="{D5CDD505-2E9C-101B-9397-08002B2CF9AE}" pid="10" name="MSIP_Label_5b58b62f-6f94-46bd-8089-18e64b0a9abb_Tag">
    <vt:lpwstr>10, 3, 0, 1</vt:lpwstr>
  </property>
</Properties>
</file>