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93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3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64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2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7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6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14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6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5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84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75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59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2BF4-F7BA-4BBA-A920-B3432246369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A1BBAF-6274-4848-A1F6-EEDD58752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5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53DF627-76A1-444D-BDAC-E2C4818B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" y="2560497"/>
            <a:ext cx="12186361" cy="1031789"/>
          </a:xfrm>
        </p:spPr>
        <p:txBody>
          <a:bodyPr>
            <a:noAutofit/>
          </a:bodyPr>
          <a:lstStyle/>
          <a:p>
            <a:pPr algn="ctr"/>
            <a:br>
              <a:rPr lang="ru-RU" sz="2400" dirty="0">
                <a:effectLst/>
                <a:ea typeface="Times New Roman" panose="02020603050405020304" pitchFamily="18" charset="0"/>
              </a:rPr>
            </a:br>
            <a:r>
              <a:rPr lang="uk-UA" sz="4000" b="1" dirty="0">
                <a:effectLst/>
                <a:ea typeface="Calibri" panose="020F0502020204030204" pitchFamily="34" charset="0"/>
              </a:rPr>
              <a:t>Веб-сайт «</a:t>
            </a:r>
            <a:r>
              <a:rPr lang="en-US" sz="4000" b="1" dirty="0">
                <a:effectLst/>
                <a:ea typeface="Calibri" panose="020F0502020204030204" pitchFamily="34" charset="0"/>
              </a:rPr>
              <a:t>Shop Rate</a:t>
            </a:r>
            <a:r>
              <a:rPr lang="uk-UA" sz="4000" b="1" dirty="0">
                <a:effectLst/>
                <a:ea typeface="Calibri" panose="020F0502020204030204" pitchFamily="34" charset="0"/>
              </a:rPr>
              <a:t>»</a:t>
            </a:r>
            <a:endParaRPr lang="ru-RU" sz="4000" b="1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9A5E9E29-4D63-4C75-B37E-4356BC62F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862" y="4349193"/>
            <a:ext cx="4804872" cy="240006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uk-U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Виконав: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lnSpc>
                <a:spcPct val="115000"/>
              </a:lnSpc>
              <a:spcBef>
                <a:spcPts val="600"/>
              </a:spcBef>
            </a:pPr>
            <a:r>
              <a:rPr lang="ru-RU" i="1" dirty="0">
                <a:solidFill>
                  <a:schemeClr val="tx1"/>
                </a:solidFill>
              </a:rPr>
              <a:t>Попюк Роман Артурович</a:t>
            </a:r>
          </a:p>
          <a:p>
            <a:pPr algn="l">
              <a:lnSpc>
                <a:spcPct val="115000"/>
              </a:lnSpc>
              <a:spcBef>
                <a:spcPts val="600"/>
              </a:spcBef>
            </a:pPr>
            <a:endParaRPr lang="ru-RU" i="1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ru-RU" dirty="0" err="1">
                <a:solidFill>
                  <a:schemeClr val="tx1"/>
                </a:solidFill>
              </a:rPr>
              <a:t>Керівник</a:t>
            </a:r>
            <a:r>
              <a:rPr lang="ru-RU" dirty="0">
                <a:solidFill>
                  <a:schemeClr val="tx1"/>
                </a:solidFill>
              </a:rPr>
              <a:t>: </a:t>
            </a:r>
          </a:p>
          <a:p>
            <a:pPr algn="l">
              <a:spcBef>
                <a:spcPts val="600"/>
              </a:spcBef>
            </a:pPr>
            <a:r>
              <a:rPr lang="ru-RU" i="1" dirty="0">
                <a:solidFill>
                  <a:schemeClr val="tx1"/>
                </a:solidFill>
              </a:rPr>
              <a:t>Кравчук Оксана </a:t>
            </a:r>
            <a:r>
              <a:rPr lang="ru-RU" i="1" dirty="0" err="1">
                <a:solidFill>
                  <a:schemeClr val="tx1"/>
                </a:solidFill>
              </a:rPr>
              <a:t>Миколаївна</a:t>
            </a:r>
            <a:endParaRPr lang="ru-RU" i="1" dirty="0">
              <a:solidFill>
                <a:schemeClr val="tx1"/>
              </a:solidFill>
            </a:endParaRPr>
          </a:p>
          <a:p>
            <a:pPr algn="l"/>
            <a:endParaRPr lang="ru-RU" sz="5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FAE73-B1E2-4DF5-A13B-9A14D3290CB6}"/>
              </a:ext>
            </a:extLst>
          </p:cNvPr>
          <p:cNvSpPr txBox="1"/>
          <p:nvPr/>
        </p:nvSpPr>
        <p:spPr>
          <a:xfrm>
            <a:off x="381000" y="0"/>
            <a:ext cx="117577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Державний вищий навчальний заклад </a:t>
            </a:r>
          </a:p>
          <a:p>
            <a:pPr algn="ctr"/>
            <a:r>
              <a:rPr lang="uk-UA" sz="2400" dirty="0"/>
              <a:t>«</a:t>
            </a:r>
            <a:r>
              <a:rPr lang="uk-UA" sz="2800" dirty="0"/>
              <a:t>Чернівецький політехнічний коледж</a:t>
            </a:r>
            <a:r>
              <a:rPr lang="uk-UA" sz="2400" dirty="0"/>
              <a:t>»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ABAC3-A3FF-4985-9BDF-AC39C8672943}"/>
              </a:ext>
            </a:extLst>
          </p:cNvPr>
          <p:cNvSpPr txBox="1"/>
          <p:nvPr/>
        </p:nvSpPr>
        <p:spPr>
          <a:xfrm>
            <a:off x="53267" y="8925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спеціальність 121 «Інженерія програмного забезпечення»</a:t>
            </a:r>
            <a:endParaRPr lang="ru-RU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570422-E8B4-4639-99D5-61641407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67" y="5273376"/>
            <a:ext cx="2657557" cy="13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5AD24D-C2B1-4BC5-9D45-8D6F47EF6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045028"/>
            <a:ext cx="9418320" cy="54472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uk-UA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Розробити вебсайт «</a:t>
            </a: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Shop Rate</a:t>
            </a:r>
            <a:r>
              <a:rPr lang="uk-UA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» з </a:t>
            </a:r>
            <a:r>
              <a:rPr lang="uk-UA" sz="2400" dirty="0">
                <a:solidFill>
                  <a:schemeClr val="tx1"/>
                </a:solidFill>
                <a:ea typeface="Times New Roman" panose="02020603050405020304" pitchFamily="18" charset="0"/>
              </a:rPr>
              <a:t>т</a:t>
            </a:r>
            <a:r>
              <a:rPr lang="uk-UA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аким функціоналом: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перегляд інформації про магазини міста, їх рейтинг;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tx1"/>
                </a:solidFill>
                <a:ea typeface="Times New Roman" panose="02020603050405020304" pitchFamily="18" charset="0"/>
              </a:rPr>
              <a:t>створення та редагування акаунтів користувачів;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д</a:t>
            </a:r>
            <a:r>
              <a:rPr lang="uk-UA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одавання відгуків про діяльність магазинів;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tx1"/>
                </a:solidFill>
                <a:ea typeface="Times New Roman" panose="02020603050405020304" pitchFamily="18" charset="0"/>
              </a:rPr>
              <a:t>формування списку улюблених магазинів;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а</a:t>
            </a:r>
            <a:r>
              <a:rPr lang="uk-UA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дміністративна частина.</a:t>
            </a:r>
            <a:endParaRPr lang="ru-RU" sz="24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1E93C-66DB-44F8-B8C0-0147EA39C8C1}"/>
              </a:ext>
            </a:extLst>
          </p:cNvPr>
          <p:cNvSpPr txBox="1"/>
          <p:nvPr/>
        </p:nvSpPr>
        <p:spPr>
          <a:xfrm>
            <a:off x="0" y="214605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ПОСТАНОВКА ЗАДАЧІ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35145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DE7125-827D-4AF6-85F4-21A31A4B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632" y="671804"/>
            <a:ext cx="9535668" cy="5914448"/>
          </a:xfrm>
        </p:spPr>
        <p:txBody>
          <a:bodyPr>
            <a:normAutofit/>
          </a:bodyPr>
          <a:lstStyle/>
          <a:p>
            <a:pPr algn="ctr"/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Діаграма взаємодії адміністратора з вебсайтом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BC467F5-D5B1-436C-857D-2B27B1B18FB0}"/>
              </a:ext>
            </a:extLst>
          </p:cNvPr>
          <p:cNvSpPr/>
          <p:nvPr/>
        </p:nvSpPr>
        <p:spPr>
          <a:xfrm>
            <a:off x="5254107" y="3368898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67A7FD-81E2-40E2-AC8A-56F75FE35FD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811319" y="5171561"/>
            <a:ext cx="259" cy="4387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233B97-431D-4942-96DD-DEC1E583C5A3}"/>
              </a:ext>
            </a:extLst>
          </p:cNvPr>
          <p:cNvCxnSpPr>
            <a:cxnSpLocks/>
          </p:cNvCxnSpPr>
          <p:nvPr/>
        </p:nvCxnSpPr>
        <p:spPr>
          <a:xfrm>
            <a:off x="5543395" y="5284490"/>
            <a:ext cx="5358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BC228A5-1AC2-41E9-83CA-54F6EC966BBC}"/>
              </a:ext>
            </a:extLst>
          </p:cNvPr>
          <p:cNvCxnSpPr/>
          <p:nvPr/>
        </p:nvCxnSpPr>
        <p:spPr>
          <a:xfrm flipH="1">
            <a:off x="5543395" y="5610262"/>
            <a:ext cx="267923" cy="3211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D8003A3-1A11-4F5E-B72E-6E8947F586EB}"/>
              </a:ext>
            </a:extLst>
          </p:cNvPr>
          <p:cNvCxnSpPr>
            <a:cxnSpLocks/>
          </p:cNvCxnSpPr>
          <p:nvPr/>
        </p:nvCxnSpPr>
        <p:spPr>
          <a:xfrm>
            <a:off x="5821061" y="5625354"/>
            <a:ext cx="258181" cy="306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36E9DA-4162-4B2E-B6F7-E8748727F959}"/>
              </a:ext>
            </a:extLst>
          </p:cNvPr>
          <p:cNvSpPr txBox="1"/>
          <p:nvPr/>
        </p:nvSpPr>
        <p:spPr>
          <a:xfrm>
            <a:off x="6321052" y="373260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Авторизація</a:t>
            </a:r>
          </a:p>
          <a:p>
            <a:endParaRPr lang="uk-UA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47AF545-C0E2-45CB-8B85-98AA5472DF4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5811319" y="4007073"/>
            <a:ext cx="1" cy="767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F19F2-22F8-411D-800F-1F75C513F53E}"/>
              </a:ext>
            </a:extLst>
          </p:cNvPr>
          <p:cNvSpPr txBox="1"/>
          <p:nvPr/>
        </p:nvSpPr>
        <p:spPr>
          <a:xfrm>
            <a:off x="4387645" y="1658527"/>
            <a:ext cx="289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Редагування інформації</a:t>
            </a:r>
          </a:p>
          <a:p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C0ECC4-A3EF-43C6-8721-5AA52E9D4DFE}"/>
              </a:ext>
            </a:extLst>
          </p:cNvPr>
          <p:cNvCxnSpPr>
            <a:cxnSpLocks/>
            <a:stCxn id="6" idx="0"/>
            <a:endCxn id="27" idx="4"/>
          </p:cNvCxnSpPr>
          <p:nvPr/>
        </p:nvCxnSpPr>
        <p:spPr>
          <a:xfrm flipH="1" flipV="1">
            <a:off x="5795010" y="2739234"/>
            <a:ext cx="16310" cy="62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B3A274-CB9E-4F27-9485-ACE4A7DF7673}"/>
              </a:ext>
            </a:extLst>
          </p:cNvPr>
          <p:cNvSpPr txBox="1"/>
          <p:nvPr/>
        </p:nvSpPr>
        <p:spPr>
          <a:xfrm>
            <a:off x="5052197" y="5972294"/>
            <a:ext cx="202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i="1" dirty="0"/>
              <a:t>Адміністратор</a:t>
            </a:r>
            <a:endParaRPr lang="ru-RU" i="1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E934253E-4ABB-4DF3-88C2-95924B8A7D1C}"/>
              </a:ext>
            </a:extLst>
          </p:cNvPr>
          <p:cNvSpPr/>
          <p:nvPr/>
        </p:nvSpPr>
        <p:spPr>
          <a:xfrm>
            <a:off x="5237797" y="2101059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E88723-024D-492B-B83F-4FC96D1F20F7}"/>
              </a:ext>
            </a:extLst>
          </p:cNvPr>
          <p:cNvSpPr txBox="1"/>
          <p:nvPr/>
        </p:nvSpPr>
        <p:spPr>
          <a:xfrm>
            <a:off x="7214245" y="2536487"/>
            <a:ext cx="289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Додавання інформації</a:t>
            </a:r>
          </a:p>
          <a:p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521266-6BEA-49BA-8DD5-F992EA6D2DE5}"/>
              </a:ext>
            </a:extLst>
          </p:cNvPr>
          <p:cNvSpPr/>
          <p:nvPr/>
        </p:nvSpPr>
        <p:spPr>
          <a:xfrm>
            <a:off x="7768070" y="2946372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750D8D6E-65F0-4179-B11E-0DAC4DAADF87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6368532" y="3265460"/>
            <a:ext cx="1399538" cy="422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9766627-8790-4E7D-B6B1-72C0E11D0F8E}"/>
              </a:ext>
            </a:extLst>
          </p:cNvPr>
          <p:cNvCxnSpPr>
            <a:cxnSpLocks/>
            <a:stCxn id="6" idx="2"/>
            <a:endCxn id="40" idx="5"/>
          </p:cNvCxnSpPr>
          <p:nvPr/>
        </p:nvCxnSpPr>
        <p:spPr>
          <a:xfrm flipH="1" flipV="1">
            <a:off x="3860601" y="3400291"/>
            <a:ext cx="1393506" cy="287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91BB96-C498-43AC-8504-D92206141E0E}"/>
              </a:ext>
            </a:extLst>
          </p:cNvPr>
          <p:cNvSpPr txBox="1"/>
          <p:nvPr/>
        </p:nvSpPr>
        <p:spPr>
          <a:xfrm>
            <a:off x="2013879" y="2408392"/>
            <a:ext cx="289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Перегляд інформації</a:t>
            </a:r>
          </a:p>
          <a:p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6533E38E-EF51-4A5F-928F-84F1A45D3E06}"/>
              </a:ext>
            </a:extLst>
          </p:cNvPr>
          <p:cNvSpPr/>
          <p:nvPr/>
        </p:nvSpPr>
        <p:spPr>
          <a:xfrm>
            <a:off x="2909380" y="2855575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5E7975-5CE0-43E4-9DA5-4FE6DFA4EABE}"/>
              </a:ext>
            </a:extLst>
          </p:cNvPr>
          <p:cNvSpPr txBox="1"/>
          <p:nvPr/>
        </p:nvSpPr>
        <p:spPr>
          <a:xfrm>
            <a:off x="1818646" y="3822912"/>
            <a:ext cx="289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Видалення інформації</a:t>
            </a:r>
          </a:p>
          <a:p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E523C94-FFF1-447A-83C4-C5B0C4D619F9}"/>
              </a:ext>
            </a:extLst>
          </p:cNvPr>
          <p:cNvSpPr/>
          <p:nvPr/>
        </p:nvSpPr>
        <p:spPr>
          <a:xfrm>
            <a:off x="2714147" y="4270095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FEC0B9A-E8B3-4119-9129-BF92F79BA5BB}"/>
              </a:ext>
            </a:extLst>
          </p:cNvPr>
          <p:cNvCxnSpPr>
            <a:cxnSpLocks/>
            <a:stCxn id="6" idx="3"/>
            <a:endCxn id="49" idx="6"/>
          </p:cNvCxnSpPr>
          <p:nvPr/>
        </p:nvCxnSpPr>
        <p:spPr>
          <a:xfrm flipH="1">
            <a:off x="3828572" y="3913614"/>
            <a:ext cx="1588739" cy="675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EC338D-332C-429C-A713-9B01234CDF81}"/>
              </a:ext>
            </a:extLst>
          </p:cNvPr>
          <p:cNvSpPr txBox="1"/>
          <p:nvPr/>
        </p:nvSpPr>
        <p:spPr>
          <a:xfrm>
            <a:off x="865632" y="40246"/>
            <a:ext cx="9247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ПРОЄКТУВАННЯ ПРОГРАМНОГО ПРОДУКТУ  </a:t>
            </a:r>
            <a:endParaRPr lang="ru-RU" sz="30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1DFB471-D05E-4BD9-ADAA-A5A677D6E288}"/>
              </a:ext>
            </a:extLst>
          </p:cNvPr>
          <p:cNvSpPr/>
          <p:nvPr/>
        </p:nvSpPr>
        <p:spPr>
          <a:xfrm>
            <a:off x="5602028" y="4774685"/>
            <a:ext cx="418582" cy="396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96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A70FA67D-B32D-4346-9CED-5BD04159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470" y="550506"/>
            <a:ext cx="9535668" cy="5567331"/>
          </a:xfrm>
        </p:spPr>
        <p:txBody>
          <a:bodyPr>
            <a:normAutofit/>
          </a:bodyPr>
          <a:lstStyle/>
          <a:p>
            <a:pPr algn="ctr"/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Діаграма взаємодії користувача з вебсайтом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7AA4EEF-93F0-459F-8A97-54CEDE63153E}"/>
              </a:ext>
            </a:extLst>
          </p:cNvPr>
          <p:cNvSpPr/>
          <p:nvPr/>
        </p:nvSpPr>
        <p:spPr>
          <a:xfrm>
            <a:off x="4332313" y="3872435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74DCB96-C330-4096-9A29-866E785A5C1C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4902813" y="5825037"/>
            <a:ext cx="259" cy="4387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6EE14DD-9FD6-440D-84E5-8B762380600D}"/>
              </a:ext>
            </a:extLst>
          </p:cNvPr>
          <p:cNvCxnSpPr>
            <a:cxnSpLocks/>
          </p:cNvCxnSpPr>
          <p:nvPr/>
        </p:nvCxnSpPr>
        <p:spPr>
          <a:xfrm>
            <a:off x="4634889" y="5937966"/>
            <a:ext cx="5358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3C6E0C-9DF2-492C-933B-DC0BE0D2D11F}"/>
              </a:ext>
            </a:extLst>
          </p:cNvPr>
          <p:cNvCxnSpPr>
            <a:cxnSpLocks/>
          </p:cNvCxnSpPr>
          <p:nvPr/>
        </p:nvCxnSpPr>
        <p:spPr>
          <a:xfrm flipH="1">
            <a:off x="4634889" y="6263738"/>
            <a:ext cx="267923" cy="3211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68254CB-E5E8-4676-AF3D-06AC2761E45B}"/>
              </a:ext>
            </a:extLst>
          </p:cNvPr>
          <p:cNvCxnSpPr>
            <a:cxnSpLocks/>
          </p:cNvCxnSpPr>
          <p:nvPr/>
        </p:nvCxnSpPr>
        <p:spPr>
          <a:xfrm>
            <a:off x="4912555" y="6278830"/>
            <a:ext cx="258181" cy="306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186F64-B64A-4020-A86C-C2218A71BD0A}"/>
              </a:ext>
            </a:extLst>
          </p:cNvPr>
          <p:cNvSpPr txBox="1"/>
          <p:nvPr/>
        </p:nvSpPr>
        <p:spPr>
          <a:xfrm>
            <a:off x="3379039" y="437101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Авторизація</a:t>
            </a:r>
          </a:p>
          <a:p>
            <a:endParaRPr lang="uk-UA" sz="16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2DC9392-10A6-4766-B656-31B5308AAC54}"/>
              </a:ext>
            </a:extLst>
          </p:cNvPr>
          <p:cNvCxnSpPr>
            <a:cxnSpLocks/>
            <a:stCxn id="30" idx="0"/>
            <a:endCxn id="29" idx="4"/>
          </p:cNvCxnSpPr>
          <p:nvPr/>
        </p:nvCxnSpPr>
        <p:spPr>
          <a:xfrm flipH="1" flipV="1">
            <a:off x="4889526" y="4510610"/>
            <a:ext cx="13287" cy="917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D8E98E-3DFE-47D2-ABA0-851CEA7569CF}"/>
              </a:ext>
            </a:extLst>
          </p:cNvPr>
          <p:cNvSpPr txBox="1"/>
          <p:nvPr/>
        </p:nvSpPr>
        <p:spPr>
          <a:xfrm>
            <a:off x="2563784" y="2535520"/>
            <a:ext cx="2405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Перегляд магазинів</a:t>
            </a:r>
            <a:endParaRPr lang="ru-RU" sz="16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04400B3-FC05-4888-BEC7-30CED2937B54}"/>
              </a:ext>
            </a:extLst>
          </p:cNvPr>
          <p:cNvCxnSpPr>
            <a:cxnSpLocks/>
            <a:stCxn id="29" idx="0"/>
            <a:endCxn id="40" idx="4"/>
          </p:cNvCxnSpPr>
          <p:nvPr/>
        </p:nvCxnSpPr>
        <p:spPr>
          <a:xfrm flipV="1">
            <a:off x="4889526" y="3393557"/>
            <a:ext cx="17725" cy="47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5F4F1-D221-44F9-8CA0-E3B44C3D88C2}"/>
              </a:ext>
            </a:extLst>
          </p:cNvPr>
          <p:cNvSpPr txBox="1"/>
          <p:nvPr/>
        </p:nvSpPr>
        <p:spPr>
          <a:xfrm>
            <a:off x="3309066" y="5985678"/>
            <a:ext cx="17959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i="1" dirty="0"/>
              <a:t>Користувач</a:t>
            </a:r>
          </a:p>
          <a:p>
            <a:endParaRPr lang="ru-RU" sz="1600" i="1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32D76509-BB64-4791-A9D7-D25ADE810268}"/>
              </a:ext>
            </a:extLst>
          </p:cNvPr>
          <p:cNvSpPr/>
          <p:nvPr/>
        </p:nvSpPr>
        <p:spPr>
          <a:xfrm>
            <a:off x="4350038" y="2755382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898EAF-8B13-47CD-A5D9-B637C2911EB6}"/>
              </a:ext>
            </a:extLst>
          </p:cNvPr>
          <p:cNvSpPr txBox="1"/>
          <p:nvPr/>
        </p:nvSpPr>
        <p:spPr>
          <a:xfrm>
            <a:off x="6962885" y="4445716"/>
            <a:ext cx="4026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Редагування персональних </a:t>
            </a:r>
          </a:p>
          <a:p>
            <a:r>
              <a:rPr lang="uk-UA" sz="1600" dirty="0"/>
              <a:t>даних</a:t>
            </a:r>
          </a:p>
          <a:p>
            <a:endParaRPr lang="ru-RU" sz="1600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DBBC1CCB-6ECC-4CC4-A303-D2127B43D7A9}"/>
              </a:ext>
            </a:extLst>
          </p:cNvPr>
          <p:cNvSpPr/>
          <p:nvPr/>
        </p:nvSpPr>
        <p:spPr>
          <a:xfrm>
            <a:off x="7457115" y="3841845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2A220D5-577C-4832-B8F3-01420DB6A368}"/>
              </a:ext>
            </a:extLst>
          </p:cNvPr>
          <p:cNvCxnSpPr>
            <a:cxnSpLocks/>
            <a:stCxn id="29" idx="6"/>
            <a:endCxn id="42" idx="2"/>
          </p:cNvCxnSpPr>
          <p:nvPr/>
        </p:nvCxnSpPr>
        <p:spPr>
          <a:xfrm flipV="1">
            <a:off x="5446738" y="4160933"/>
            <a:ext cx="2010377" cy="30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069153-A594-4364-97DD-A855BC19EBEC}"/>
              </a:ext>
            </a:extLst>
          </p:cNvPr>
          <p:cNvSpPr txBox="1"/>
          <p:nvPr/>
        </p:nvSpPr>
        <p:spPr>
          <a:xfrm>
            <a:off x="6303952" y="1520360"/>
            <a:ext cx="289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Додавання відгука</a:t>
            </a:r>
          </a:p>
          <a:p>
            <a:endParaRPr lang="ru-RU" sz="1600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22F7FA6B-CC5A-44C3-9E5D-F617F36BF9F7}"/>
              </a:ext>
            </a:extLst>
          </p:cNvPr>
          <p:cNvSpPr/>
          <p:nvPr/>
        </p:nvSpPr>
        <p:spPr>
          <a:xfrm>
            <a:off x="6658317" y="1865176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CB9D37AB-B5D4-458B-9926-60FA55710CC3}"/>
              </a:ext>
            </a:extLst>
          </p:cNvPr>
          <p:cNvCxnSpPr>
            <a:cxnSpLocks/>
            <a:stCxn id="40" idx="6"/>
            <a:endCxn id="67" idx="2"/>
          </p:cNvCxnSpPr>
          <p:nvPr/>
        </p:nvCxnSpPr>
        <p:spPr>
          <a:xfrm flipV="1">
            <a:off x="5464463" y="2184264"/>
            <a:ext cx="1193854" cy="890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692A911-79E6-41B6-8082-8452D9979835}"/>
              </a:ext>
            </a:extLst>
          </p:cNvPr>
          <p:cNvSpPr txBox="1"/>
          <p:nvPr/>
        </p:nvSpPr>
        <p:spPr>
          <a:xfrm>
            <a:off x="2695494" y="1393094"/>
            <a:ext cx="289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Перегляд відгуків</a:t>
            </a:r>
            <a:endParaRPr lang="ru-RU" sz="1600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E2E19FFA-E2FE-4307-BFAB-BB8934740771}"/>
              </a:ext>
            </a:extLst>
          </p:cNvPr>
          <p:cNvSpPr/>
          <p:nvPr/>
        </p:nvSpPr>
        <p:spPr>
          <a:xfrm>
            <a:off x="4291270" y="1546089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E71B4726-0F6F-439A-BB80-2BE716E277BA}"/>
              </a:ext>
            </a:extLst>
          </p:cNvPr>
          <p:cNvCxnSpPr>
            <a:cxnSpLocks/>
            <a:stCxn id="40" idx="0"/>
            <a:endCxn id="73" idx="4"/>
          </p:cNvCxnSpPr>
          <p:nvPr/>
        </p:nvCxnSpPr>
        <p:spPr>
          <a:xfrm flipH="1" flipV="1">
            <a:off x="4848483" y="2184264"/>
            <a:ext cx="58768" cy="571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5948D8-9F20-4DED-80AC-963D5CE234C4}"/>
              </a:ext>
            </a:extLst>
          </p:cNvPr>
          <p:cNvSpPr txBox="1"/>
          <p:nvPr/>
        </p:nvSpPr>
        <p:spPr>
          <a:xfrm>
            <a:off x="331644" y="3411111"/>
            <a:ext cx="3550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Перегляд улюблених </a:t>
            </a:r>
          </a:p>
          <a:p>
            <a:r>
              <a:rPr lang="uk-UA" sz="1600" dirty="0"/>
              <a:t>магазинів</a:t>
            </a:r>
          </a:p>
          <a:p>
            <a:endParaRPr lang="ru-RU" sz="1600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6740896D-053F-4F19-97F7-301C95DA1DBB}"/>
              </a:ext>
            </a:extLst>
          </p:cNvPr>
          <p:cNvSpPr/>
          <p:nvPr/>
        </p:nvSpPr>
        <p:spPr>
          <a:xfrm>
            <a:off x="1202577" y="3841844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85C4951-6983-4292-9CD0-76EF5FA19D0D}"/>
              </a:ext>
            </a:extLst>
          </p:cNvPr>
          <p:cNvCxnSpPr>
            <a:cxnSpLocks/>
            <a:stCxn id="29" idx="2"/>
            <a:endCxn id="46" idx="6"/>
          </p:cNvCxnSpPr>
          <p:nvPr/>
        </p:nvCxnSpPr>
        <p:spPr>
          <a:xfrm flipH="1" flipV="1">
            <a:off x="2317002" y="4160932"/>
            <a:ext cx="2015311" cy="30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52C683A1-909B-4C27-8AA6-51FF8A07DCD3}"/>
              </a:ext>
            </a:extLst>
          </p:cNvPr>
          <p:cNvSpPr/>
          <p:nvPr/>
        </p:nvSpPr>
        <p:spPr>
          <a:xfrm>
            <a:off x="8534448" y="2869680"/>
            <a:ext cx="11144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FB5058B-05B1-40A7-8CB2-405A4189FF7F}"/>
              </a:ext>
            </a:extLst>
          </p:cNvPr>
          <p:cNvCxnSpPr>
            <a:cxnSpLocks/>
            <a:stCxn id="40" idx="5"/>
            <a:endCxn id="51" idx="2"/>
          </p:cNvCxnSpPr>
          <p:nvPr/>
        </p:nvCxnSpPr>
        <p:spPr>
          <a:xfrm flipV="1">
            <a:off x="5301259" y="3188768"/>
            <a:ext cx="3233189" cy="111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ACCB4CC-5418-4E04-92BE-1A5DBC5C2C6C}"/>
              </a:ext>
            </a:extLst>
          </p:cNvPr>
          <p:cNvSpPr txBox="1"/>
          <p:nvPr/>
        </p:nvSpPr>
        <p:spPr>
          <a:xfrm>
            <a:off x="8464115" y="2340171"/>
            <a:ext cx="3032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Редагування улюблених магазинів</a:t>
            </a:r>
          </a:p>
          <a:p>
            <a:endParaRPr lang="uk-UA" sz="1600" dirty="0"/>
          </a:p>
          <a:p>
            <a:endParaRPr lang="ru-RU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E07677-45CE-4341-A3E9-5CD900D09A40}"/>
              </a:ext>
            </a:extLst>
          </p:cNvPr>
          <p:cNvSpPr txBox="1"/>
          <p:nvPr/>
        </p:nvSpPr>
        <p:spPr>
          <a:xfrm>
            <a:off x="865632" y="40246"/>
            <a:ext cx="9247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ПРОЄКТУВАННЯ ПРОГРАМНОГО ПРОДУКТУ  </a:t>
            </a:r>
            <a:endParaRPr lang="ru-RU" sz="300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A757A82E-7C66-48C6-904F-1520A95B952B}"/>
              </a:ext>
            </a:extLst>
          </p:cNvPr>
          <p:cNvSpPr/>
          <p:nvPr/>
        </p:nvSpPr>
        <p:spPr>
          <a:xfrm>
            <a:off x="4693522" y="5428161"/>
            <a:ext cx="418582" cy="396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24611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C7B81-378D-488A-9D07-63B62CEC6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895740"/>
            <a:ext cx="7770161" cy="536510"/>
          </a:xfrm>
        </p:spPr>
        <p:txBody>
          <a:bodyPr>
            <a:normAutofit/>
          </a:bodyPr>
          <a:lstStyle/>
          <a:p>
            <a:pPr algn="ctr"/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Логічна модель даних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BAE27C-4D82-49A2-BC91-CFBC6EE2DB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" y="1432249"/>
            <a:ext cx="9247163" cy="50599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10EDA-ECAF-4DB0-AEC4-DE64B158F9F2}"/>
              </a:ext>
            </a:extLst>
          </p:cNvPr>
          <p:cNvSpPr txBox="1"/>
          <p:nvPr/>
        </p:nvSpPr>
        <p:spPr>
          <a:xfrm>
            <a:off x="865632" y="40246"/>
            <a:ext cx="9247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ПРОЄКТУВАННЯ ПРОГРАМНОГО ПРОДУКТУ 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11190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5FC8BD-328F-4DF1-B337-A9455AAA671C}"/>
              </a:ext>
            </a:extLst>
          </p:cNvPr>
          <p:cNvSpPr txBox="1"/>
          <p:nvPr/>
        </p:nvSpPr>
        <p:spPr>
          <a:xfrm>
            <a:off x="1963807" y="1345845"/>
            <a:ext cx="112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FIGMA</a:t>
            </a:r>
            <a:endParaRPr lang="ru-RU" dirty="0"/>
          </a:p>
        </p:txBody>
      </p:sp>
      <p:pic>
        <p:nvPicPr>
          <p:cNvPr id="1026" name="Picture 2" descr="Free Html Logo Icon of Flat style - Available in SVG, PNG, EPS, AI &amp;amp; Icon  fonts">
            <a:extLst>
              <a:ext uri="{FF2B5EF4-FFF2-40B4-BE49-F238E27FC236}">
                <a16:creationId xmlns:a16="http://schemas.microsoft.com/office/drawing/2014/main" id="{DD79181F-61D3-464D-85C8-5FC087997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07" y="2379414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408E69-FCDC-4B6A-B482-CFD4F246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049"/>
            <a:ext cx="2338700" cy="2448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A0B33-BA7E-4DDF-A154-75A46997A1BB}"/>
              </a:ext>
            </a:extLst>
          </p:cNvPr>
          <p:cNvSpPr txBox="1"/>
          <p:nvPr/>
        </p:nvSpPr>
        <p:spPr>
          <a:xfrm>
            <a:off x="2044716" y="2914748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49722B-9F23-4C6D-84AB-3525D53BF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07" y="5440866"/>
            <a:ext cx="1260000" cy="12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903366-D024-479C-92C2-9FC3E96F1369}"/>
              </a:ext>
            </a:extLst>
          </p:cNvPr>
          <p:cNvSpPr txBox="1"/>
          <p:nvPr/>
        </p:nvSpPr>
        <p:spPr>
          <a:xfrm>
            <a:off x="2046601" y="5971070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  <a:endParaRPr lang="ru-RU" sz="2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43316CD-E612-4916-BA14-D11EEB362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097" y="842770"/>
            <a:ext cx="1260000" cy="12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74A84F-D143-4766-A3C5-FF11FB6E4F36}"/>
              </a:ext>
            </a:extLst>
          </p:cNvPr>
          <p:cNvSpPr txBox="1"/>
          <p:nvPr/>
        </p:nvSpPr>
        <p:spPr>
          <a:xfrm>
            <a:off x="5437241" y="1158116"/>
            <a:ext cx="1207382" cy="581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MAMP</a:t>
            </a:r>
          </a:p>
        </p:txBody>
      </p:sp>
      <p:pic>
        <p:nvPicPr>
          <p:cNvPr id="1034" name="Picture 10" descr="Phpmyadmin Icon #56025 - Free Icons Library">
            <a:extLst>
              <a:ext uri="{FF2B5EF4-FFF2-40B4-BE49-F238E27FC236}">
                <a16:creationId xmlns:a16="http://schemas.microsoft.com/office/drawing/2014/main" id="{FD6CB735-EA2E-4D6E-BCD8-93281358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57" y="2180562"/>
            <a:ext cx="1478041" cy="13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67C21E-E4EA-4B79-B661-6ACB3DF9372F}"/>
              </a:ext>
            </a:extLst>
          </p:cNvPr>
          <p:cNvSpPr txBox="1"/>
          <p:nvPr/>
        </p:nvSpPr>
        <p:spPr>
          <a:xfrm>
            <a:off x="5408663" y="2537785"/>
            <a:ext cx="188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PHPMYADMIN</a:t>
            </a:r>
            <a:endParaRPr lang="ru-RU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43EA754-BE5A-4B99-B552-09B3C41B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54" y="842770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B10ADC-28D0-4604-B7DB-B216973D5D7A}"/>
              </a:ext>
            </a:extLst>
          </p:cNvPr>
          <p:cNvSpPr txBox="1"/>
          <p:nvPr/>
        </p:nvSpPr>
        <p:spPr>
          <a:xfrm>
            <a:off x="10430273" y="14803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</a:t>
            </a:r>
            <a:endParaRPr lang="ru-RU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5F18812D-64CF-4560-B57E-E5B05F219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54" y="2489052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0F60C5-FB4F-4B38-A273-433B85E4754F}"/>
              </a:ext>
            </a:extLst>
          </p:cNvPr>
          <p:cNvSpPr txBox="1"/>
          <p:nvPr/>
        </p:nvSpPr>
        <p:spPr>
          <a:xfrm>
            <a:off x="10449612" y="309125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TYPESCRIPT</a:t>
            </a:r>
            <a:endParaRPr lang="ru-RU" dirty="0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6371F568-A4F6-4336-868F-4794AA78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11" y="4115470"/>
            <a:ext cx="68716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384D9F-0C4D-4DE6-B409-CFC5DD5A2B7E}"/>
              </a:ext>
            </a:extLst>
          </p:cNvPr>
          <p:cNvSpPr txBox="1"/>
          <p:nvPr/>
        </p:nvSpPr>
        <p:spPr>
          <a:xfrm>
            <a:off x="6141557" y="4483588"/>
            <a:ext cx="76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  <a:endParaRPr lang="ru-RU" dirty="0"/>
          </a:p>
        </p:txBody>
      </p:sp>
      <p:pic>
        <p:nvPicPr>
          <p:cNvPr id="1056" name="Picture 32" descr="Chumaky IT - Sergi Golubov">
            <a:extLst>
              <a:ext uri="{FF2B5EF4-FFF2-40B4-BE49-F238E27FC236}">
                <a16:creationId xmlns:a16="http://schemas.microsoft.com/office/drawing/2014/main" id="{7799C57D-A9B8-4B45-9EAA-CB8906B9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39" y="5305334"/>
            <a:ext cx="1855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AACB61-AFDE-4E52-A8A8-70C1A0681AFE}"/>
              </a:ext>
            </a:extLst>
          </p:cNvPr>
          <p:cNvSpPr txBox="1"/>
          <p:nvPr/>
        </p:nvSpPr>
        <p:spPr>
          <a:xfrm>
            <a:off x="5940262" y="5795407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BOOT</a:t>
            </a:r>
          </a:p>
          <a:p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E49BAD8-0332-4611-B8FB-7FC626EB14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9527" y="4004789"/>
            <a:ext cx="1145455" cy="11454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69C294-7DD7-451A-8BC9-5B96C6EDE5CC}"/>
              </a:ext>
            </a:extLst>
          </p:cNvPr>
          <p:cNvSpPr txBox="1"/>
          <p:nvPr/>
        </p:nvSpPr>
        <p:spPr>
          <a:xfrm>
            <a:off x="9942507" y="4437276"/>
            <a:ext cx="18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CODE</a:t>
            </a:r>
            <a:endParaRPr lang="ru-RU" dirty="0"/>
          </a:p>
        </p:txBody>
      </p:sp>
      <p:pic>
        <p:nvPicPr>
          <p:cNvPr id="1068" name="Picture 44" descr="Free Css Icon of Flat style - Available in SVG, PNG, EPS, AI &amp;amp; Icon fonts">
            <a:extLst>
              <a:ext uri="{FF2B5EF4-FFF2-40B4-BE49-F238E27FC236}">
                <a16:creationId xmlns:a16="http://schemas.microsoft.com/office/drawing/2014/main" id="{B69AC19A-8A0A-4970-91EC-1A731C7F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9" y="3692221"/>
            <a:ext cx="1334457" cy="13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93FD1F6-30D0-4CE2-916F-225BCEEF911D}"/>
              </a:ext>
            </a:extLst>
          </p:cNvPr>
          <p:cNvSpPr txBox="1"/>
          <p:nvPr/>
        </p:nvSpPr>
        <p:spPr>
          <a:xfrm>
            <a:off x="2046243" y="425932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  <a:endParaRPr lang="ru-RU" dirty="0"/>
          </a:p>
        </p:txBody>
      </p:sp>
      <p:pic>
        <p:nvPicPr>
          <p:cNvPr id="1070" name="Picture 46">
            <a:extLst>
              <a:ext uri="{FF2B5EF4-FFF2-40B4-BE49-F238E27FC236}">
                <a16:creationId xmlns:a16="http://schemas.microsoft.com/office/drawing/2014/main" id="{C33B3FF0-6015-4453-884D-4A4D0D11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345" y="5444425"/>
            <a:ext cx="981818" cy="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3CD693-E949-4E15-A65E-BDD9E24F2238}"/>
              </a:ext>
            </a:extLst>
          </p:cNvPr>
          <p:cNvSpPr txBox="1"/>
          <p:nvPr/>
        </p:nvSpPr>
        <p:spPr>
          <a:xfrm>
            <a:off x="10091314" y="593533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INTELLJ IDEA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1E99D-933A-44CA-8E6C-5AEFBD5D3E77}"/>
              </a:ext>
            </a:extLst>
          </p:cNvPr>
          <p:cNvSpPr txBox="1"/>
          <p:nvPr/>
        </p:nvSpPr>
        <p:spPr>
          <a:xfrm>
            <a:off x="865632" y="40246"/>
            <a:ext cx="9247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ЗАСОБИ РОЗРОБКИ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0514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1AECC5-7698-4EB2-B765-29ACB36F8E7E}"/>
              </a:ext>
            </a:extLst>
          </p:cNvPr>
          <p:cNvSpPr txBox="1"/>
          <p:nvPr/>
        </p:nvSpPr>
        <p:spPr>
          <a:xfrm>
            <a:off x="865632" y="40246"/>
            <a:ext cx="9247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ДЕМОНСТРАЦІЯ ВЕБСАЙТУ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88840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E6190-A3A2-493F-BFC6-07C76CEC98F0}"/>
              </a:ext>
            </a:extLst>
          </p:cNvPr>
          <p:cNvSpPr txBox="1"/>
          <p:nvPr/>
        </p:nvSpPr>
        <p:spPr>
          <a:xfrm>
            <a:off x="1147665" y="14742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B9AA0-80C9-48CE-B386-59EF9AB4E8EB}"/>
              </a:ext>
            </a:extLst>
          </p:cNvPr>
          <p:cNvSpPr txBox="1"/>
          <p:nvPr/>
        </p:nvSpPr>
        <p:spPr>
          <a:xfrm>
            <a:off x="548623" y="1474237"/>
            <a:ext cx="9715049" cy="3318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uk-UA" sz="2000" dirty="0"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uk-UA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проектовано та розроблено </a:t>
            </a:r>
            <a:r>
              <a:rPr lang="uk-UA" sz="2000" dirty="0"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вебсайт для надання </a:t>
            </a:r>
            <a:r>
              <a:rPr lang="uk-UA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інформації про: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uk-UA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магазини заданого міста;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uk-UA" sz="2000" dirty="0"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відгуки про магазин;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uk-UA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список улюблених магазинів.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2. Набуто навичок при роботі з новими технологіями як </a:t>
            </a:r>
            <a:r>
              <a:rPr lang="en-US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Spring boot</a:t>
            </a:r>
            <a:r>
              <a:rPr lang="uk-UA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uk-UA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 подальшому планується додати новини для магазинів, акції. 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CE5FF-52E5-4D41-8354-191F8FB0D28A}"/>
              </a:ext>
            </a:extLst>
          </p:cNvPr>
          <p:cNvSpPr txBox="1"/>
          <p:nvPr/>
        </p:nvSpPr>
        <p:spPr>
          <a:xfrm>
            <a:off x="865632" y="40246"/>
            <a:ext cx="9247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ВИСНОВОК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45966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5043D-90A8-4697-A86F-08ADB8C09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146" y="2429132"/>
            <a:ext cx="9418320" cy="1387089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48603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715</TotalTime>
  <Words>196</Words>
  <Application>Microsoft Office PowerPoint</Application>
  <PresentationFormat>Широкоэкранный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Bahnschrift Light</vt:lpstr>
      <vt:lpstr>Times New Roman</vt:lpstr>
      <vt:lpstr>Trebuchet MS</vt:lpstr>
      <vt:lpstr>Trebuchet MS (Основной текст)</vt:lpstr>
      <vt:lpstr>Wingdings</vt:lpstr>
      <vt:lpstr>Wingdings 3</vt:lpstr>
      <vt:lpstr>Аспект</vt:lpstr>
      <vt:lpstr> Веб-сайт «Shop Rate»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дипломого проекту: Веб-сайт магазин рейтингу «Shop rate»</dc:title>
  <dc:creator>Рома Попюк</dc:creator>
  <cp:lastModifiedBy>Рома Попюк</cp:lastModifiedBy>
  <cp:revision>115</cp:revision>
  <dcterms:created xsi:type="dcterms:W3CDTF">2021-06-14T10:55:35Z</dcterms:created>
  <dcterms:modified xsi:type="dcterms:W3CDTF">2021-06-21T13:03:07Z</dcterms:modified>
</cp:coreProperties>
</file>