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3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B00-FF7A-46EC-8143-00F3E8D9BD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314-CD3F-44BE-A623-6AD9DE4B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8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B00-FF7A-46EC-8143-00F3E8D9BD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314-CD3F-44BE-A623-6AD9DE4B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2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B00-FF7A-46EC-8143-00F3E8D9BD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314-CD3F-44BE-A623-6AD9DE4B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8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B00-FF7A-46EC-8143-00F3E8D9BD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314-CD3F-44BE-A623-6AD9DE4BC2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8108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B00-FF7A-46EC-8143-00F3E8D9BD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314-CD3F-44BE-A623-6AD9DE4B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2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B00-FF7A-46EC-8143-00F3E8D9BD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314-CD3F-44BE-A623-6AD9DE4B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83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B00-FF7A-46EC-8143-00F3E8D9BD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314-CD3F-44BE-A623-6AD9DE4B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0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B00-FF7A-46EC-8143-00F3E8D9BD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314-CD3F-44BE-A623-6AD9DE4B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09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B00-FF7A-46EC-8143-00F3E8D9BD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314-CD3F-44BE-A623-6AD9DE4B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1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B00-FF7A-46EC-8143-00F3E8D9BD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314-CD3F-44BE-A623-6AD9DE4B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3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B00-FF7A-46EC-8143-00F3E8D9BD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314-CD3F-44BE-A623-6AD9DE4B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B00-FF7A-46EC-8143-00F3E8D9BD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314-CD3F-44BE-A623-6AD9DE4B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0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B00-FF7A-46EC-8143-00F3E8D9BD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314-CD3F-44BE-A623-6AD9DE4B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1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B00-FF7A-46EC-8143-00F3E8D9BD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314-CD3F-44BE-A623-6AD9DE4B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4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B00-FF7A-46EC-8143-00F3E8D9BD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314-CD3F-44BE-A623-6AD9DE4B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7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B00-FF7A-46EC-8143-00F3E8D9BD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314-CD3F-44BE-A623-6AD9DE4B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0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4B00-FF7A-46EC-8143-00F3E8D9BD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D314-CD3F-44BE-A623-6AD9DE4B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1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7D4B00-FF7A-46EC-8143-00F3E8D9BD7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D314-CD3F-44BE-A623-6AD9DE4B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57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s.org/reading-room/whitepapers/testing/security-life-cycle-1-diy-assessment-260" TargetMode="External"/><Relationship Id="rId2" Type="http://schemas.openxmlformats.org/officeDocument/2006/relationships/hyperlink" Target="https://en.wikipedia.org/wiki/Computer_security_mode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C864-2E73-4457-A5FF-75DB3CC26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Intro: Threats, Vulnerabilities</a:t>
            </a:r>
            <a:r>
              <a:rPr lang="en-US"/>
              <a:t>, Risk </a:t>
            </a:r>
            <a:r>
              <a:rPr lang="en-US" dirty="0"/>
              <a:t>and Security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BC85E-63CA-4049-BD66-AE8469986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Aftab Ahmad</a:t>
            </a:r>
          </a:p>
          <a:p>
            <a:r>
              <a:rPr lang="en-US" dirty="0"/>
              <a:t>aftab@acm.org</a:t>
            </a:r>
          </a:p>
        </p:txBody>
      </p:sp>
    </p:spTree>
    <p:extLst>
      <p:ext uri="{BB962C8B-B14F-4D97-AF65-F5344CB8AC3E}">
        <p14:creationId xmlns:p14="http://schemas.microsoft.com/office/powerpoint/2010/main" val="208187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8FA0-2DA1-4ADE-86ED-29D70BD9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security life cycle?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169A-42AF-478F-8925-77A7695B7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Security life cycle (SLC) covers all steps from assessment of security needs to managing day-to-day security</a:t>
            </a:r>
          </a:p>
          <a:p>
            <a:r>
              <a:rPr lang="en-US" dirty="0"/>
              <a:t>International Standard ISO17799 defines four stages of SLC: assessment, design, deploy, and manage</a:t>
            </a:r>
          </a:p>
          <a:p>
            <a:pPr lvl="1"/>
            <a:r>
              <a:rPr lang="en-US" i="1" dirty="0"/>
              <a:t>Assessment</a:t>
            </a:r>
            <a:r>
              <a:rPr lang="en-US" dirty="0"/>
              <a:t> is done via data gathering activities, such as reviews, penetration testing, audits, etc. Risk assessment is computed from the gathered data</a:t>
            </a:r>
          </a:p>
          <a:p>
            <a:pPr lvl="1"/>
            <a:r>
              <a:rPr lang="en-US" i="1" dirty="0"/>
              <a:t>Design</a:t>
            </a:r>
            <a:r>
              <a:rPr lang="en-US" dirty="0"/>
              <a:t> relates to security configuration and process definition – such as how many IDS, firewalls, Honeypot systems may be needed, and how things should flow between personnel within the organization if an incident happens</a:t>
            </a:r>
          </a:p>
          <a:p>
            <a:pPr lvl="1"/>
            <a:r>
              <a:rPr lang="en-US" i="1" dirty="0"/>
              <a:t>Deploy</a:t>
            </a:r>
            <a:r>
              <a:rPr lang="en-US" dirty="0"/>
              <a:t> relates to actual implementation of the design with experts in charge</a:t>
            </a:r>
          </a:p>
          <a:p>
            <a:pPr lvl="1"/>
            <a:r>
              <a:rPr lang="en-US" i="1" dirty="0"/>
              <a:t>Manage</a:t>
            </a:r>
            <a:r>
              <a:rPr lang="en-US" dirty="0"/>
              <a:t> relates to operational and change monitoring, incident response, etc.</a:t>
            </a:r>
          </a:p>
        </p:txBody>
      </p:sp>
    </p:spTree>
    <p:extLst>
      <p:ext uri="{BB962C8B-B14F-4D97-AF65-F5344CB8AC3E}">
        <p14:creationId xmlns:p14="http://schemas.microsoft.com/office/powerpoint/2010/main" val="117285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C620-BF03-4637-8C34-30473BF0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security model in access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94EC0-D483-44D4-A8EC-09A18833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models in access control relate to how the confidentiality and integrity of information can be protected while making the information available to legitimate use.</a:t>
            </a:r>
          </a:p>
          <a:p>
            <a:r>
              <a:rPr lang="en-US" dirty="0"/>
              <a:t>We will make the case for access control, discuss its components and then discuss some security models</a:t>
            </a:r>
          </a:p>
          <a:p>
            <a:r>
              <a:rPr lang="en-US" dirty="0"/>
              <a:t>In the next Module, we will discuss more classification of access control.</a:t>
            </a:r>
          </a:p>
        </p:txBody>
      </p:sp>
    </p:spTree>
    <p:extLst>
      <p:ext uri="{BB962C8B-B14F-4D97-AF65-F5344CB8AC3E}">
        <p14:creationId xmlns:p14="http://schemas.microsoft.com/office/powerpoint/2010/main" val="157671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Password weaknesses can result in adversary having access to protected information</a:t>
            </a:r>
          </a:p>
          <a:p>
            <a:pPr lvl="1"/>
            <a:r>
              <a:rPr lang="en-US" dirty="0"/>
              <a:t>Elaborate access control techniques are required to protect information and information sources</a:t>
            </a:r>
          </a:p>
          <a:p>
            <a:pPr lvl="1"/>
            <a:r>
              <a:rPr lang="en-US" dirty="0"/>
              <a:t>Access control includes authorization in addition to authentication</a:t>
            </a:r>
          </a:p>
          <a:p>
            <a:r>
              <a:rPr lang="en-US" dirty="0"/>
              <a:t>Authentication: Verification of identity</a:t>
            </a:r>
          </a:p>
          <a:p>
            <a:pPr lvl="1"/>
            <a:r>
              <a:rPr lang="en-US" dirty="0"/>
              <a:t>Identity  = public, e.g., email address, name</a:t>
            </a:r>
          </a:p>
          <a:p>
            <a:pPr lvl="1"/>
            <a:r>
              <a:rPr lang="en-US" dirty="0"/>
              <a:t>authentication = private, e.g., password, driver’s  license</a:t>
            </a:r>
          </a:p>
          <a:p>
            <a:r>
              <a:rPr lang="en-US" dirty="0"/>
              <a:t>Authorization: Permissions of accessible resource</a:t>
            </a:r>
          </a:p>
          <a:p>
            <a:r>
              <a:rPr lang="en-US" dirty="0"/>
              <a:t>Access control should be applied within and external to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68356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12EA-83EC-40F1-9D70-89FC96DD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Security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3FAF-6EF8-4084-ACB6-911134CF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models define access policies</a:t>
            </a:r>
          </a:p>
          <a:p>
            <a:r>
              <a:rPr lang="en-US" dirty="0"/>
              <a:t>A security model may classify users in terms of access privilege, or resources, or both</a:t>
            </a:r>
          </a:p>
          <a:p>
            <a:r>
              <a:rPr lang="en-US" dirty="0"/>
              <a:t>A simplified security model is access control list (ACL)</a:t>
            </a:r>
          </a:p>
          <a:p>
            <a:pPr lvl="1"/>
            <a:r>
              <a:rPr lang="en-US" dirty="0"/>
              <a:t>An ACL consists of a list of permissions or blocking of permissions</a:t>
            </a:r>
          </a:p>
          <a:p>
            <a:r>
              <a:rPr lang="en-US" dirty="0"/>
              <a:t>There are many security models</a:t>
            </a:r>
          </a:p>
          <a:p>
            <a:pPr lvl="1"/>
            <a:r>
              <a:rPr lang="en-US" dirty="0"/>
              <a:t>Biba provides data integrity</a:t>
            </a:r>
          </a:p>
          <a:p>
            <a:pPr lvl="1"/>
            <a:r>
              <a:rPr lang="en-US" dirty="0"/>
              <a:t>Bell-</a:t>
            </a:r>
            <a:r>
              <a:rPr lang="en-US" dirty="0" err="1"/>
              <a:t>LaPadula</a:t>
            </a:r>
            <a:r>
              <a:rPr lang="en-US" dirty="0"/>
              <a:t> provides data confidentiality</a:t>
            </a:r>
          </a:p>
          <a:p>
            <a:r>
              <a:rPr lang="en-US" dirty="0"/>
              <a:t>Bell-</a:t>
            </a:r>
            <a:r>
              <a:rPr lang="en-US" dirty="0" err="1"/>
              <a:t>LaPadula</a:t>
            </a:r>
            <a:r>
              <a:rPr lang="en-US" dirty="0"/>
              <a:t> and Biba are part of US military Multi-level Security (MLS) architecture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0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2FAA-D0B1-4D91-856F-A039C780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Bell-</a:t>
            </a:r>
            <a:r>
              <a:rPr lang="en-US" dirty="0" err="1"/>
              <a:t>LaPadula</a:t>
            </a:r>
            <a:r>
              <a:rPr lang="en-US" dirty="0"/>
              <a:t> Model (BLP)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73C0F-8FE3-4A24-8345-843B134E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BLP has three security properties</a:t>
            </a:r>
          </a:p>
          <a:p>
            <a:pPr lvl="1"/>
            <a:r>
              <a:rPr lang="en-US" dirty="0"/>
              <a:t>Simple Security Property, Star (*) Security Property and Discretionary Security Property</a:t>
            </a:r>
          </a:p>
          <a:p>
            <a:r>
              <a:rPr lang="en-US" dirty="0"/>
              <a:t>Simple Security Property blocks a person from having read access to a level higher than his/her clearance</a:t>
            </a:r>
          </a:p>
          <a:p>
            <a:pPr lvl="1"/>
            <a:r>
              <a:rPr lang="en-US" dirty="0"/>
              <a:t>Top secret report can’t be read by those with clearance of secret and below</a:t>
            </a:r>
          </a:p>
          <a:p>
            <a:r>
              <a:rPr lang="en-US" dirty="0"/>
              <a:t>Star (*) Security Property prohibits writing to a level below your clearance</a:t>
            </a:r>
          </a:p>
          <a:p>
            <a:pPr lvl="1"/>
            <a:r>
              <a:rPr lang="en-US" dirty="0"/>
              <a:t>Top secret clearance can’t write a report with secret or lower clearance level</a:t>
            </a:r>
          </a:p>
          <a:p>
            <a:r>
              <a:rPr lang="en-US" dirty="0"/>
              <a:t>Discretionary Security Property restricts access of only specific items</a:t>
            </a:r>
          </a:p>
          <a:p>
            <a:pPr lvl="1"/>
            <a:r>
              <a:rPr lang="en-US" dirty="0"/>
              <a:t>You are only allowed to read or write specific documents and nothing else</a:t>
            </a:r>
          </a:p>
        </p:txBody>
      </p:sp>
    </p:spTree>
    <p:extLst>
      <p:ext uri="{BB962C8B-B14F-4D97-AF65-F5344CB8AC3E}">
        <p14:creationId xmlns:p14="http://schemas.microsoft.com/office/powerpoint/2010/main" val="3813483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916B-692F-4C21-8D50-CAF4E3EB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Bell-</a:t>
            </a:r>
            <a:r>
              <a:rPr lang="en-US" dirty="0" err="1"/>
              <a:t>LaPadula</a:t>
            </a:r>
            <a:r>
              <a:rPr lang="en-US" dirty="0"/>
              <a:t> Model (BLP)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95BE-53F0-483B-82F5-59121389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Implementation of BLP means</a:t>
            </a:r>
          </a:p>
          <a:p>
            <a:pPr lvl="1"/>
            <a:r>
              <a:rPr lang="en-US" dirty="0"/>
              <a:t>Someone from lower clearance can write documents of higher clearance level</a:t>
            </a:r>
          </a:p>
          <a:p>
            <a:pPr lvl="1"/>
            <a:r>
              <a:rPr lang="en-US" dirty="0"/>
              <a:t>This is a problem of integrity – the higher level information is not protected from lower level clearance</a:t>
            </a:r>
          </a:p>
          <a:p>
            <a:r>
              <a:rPr lang="en-US" dirty="0"/>
              <a:t>Also, a person with higher clearance may read documents of lower clearance</a:t>
            </a:r>
          </a:p>
          <a:p>
            <a:pPr lvl="1"/>
            <a:r>
              <a:rPr lang="en-US" dirty="0"/>
              <a:t>This can result in unverified information added to highly sensitive documents</a:t>
            </a:r>
          </a:p>
          <a:p>
            <a:r>
              <a:rPr lang="en-US" dirty="0"/>
              <a:t>It just cares of confidentiality</a:t>
            </a:r>
          </a:p>
          <a:p>
            <a:r>
              <a:rPr lang="en-US" dirty="0"/>
              <a:t>If you write an article for a high quality journal but your references are lower in quality – you have the same problem as BLP has</a:t>
            </a:r>
          </a:p>
          <a:p>
            <a:r>
              <a:rPr lang="en-US" dirty="0"/>
              <a:t>In terms of Operating Systems security, a kernel level process can’t be read by a malicious application (e.g., a virus), it can modify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2417151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C25E-FCA0-4817-BCDB-A5603825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Biba Security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F92E7-7957-44E0-9919-943364273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Biba Model has three rules: Simple Integrity Property, Star (*) Integrity Property, and Invocation Property</a:t>
            </a:r>
          </a:p>
          <a:p>
            <a:r>
              <a:rPr lang="en-US" dirty="0"/>
              <a:t>Simple Integrity Property specifies that you can’t read from a source that has lower clearance level than yours </a:t>
            </a:r>
          </a:p>
          <a:p>
            <a:r>
              <a:rPr lang="en-US" dirty="0"/>
              <a:t>Star (*) Integrity Property specifies that you can’t write to a level that is higher than your clearance</a:t>
            </a:r>
          </a:p>
          <a:p>
            <a:r>
              <a:rPr lang="en-US" dirty="0"/>
              <a:t>Invocation Property requires an equal or higher privilege level to be the only way for a process to access a service </a:t>
            </a:r>
          </a:p>
        </p:txBody>
      </p:sp>
    </p:spTree>
    <p:extLst>
      <p:ext uri="{BB962C8B-B14F-4D97-AF65-F5344CB8AC3E}">
        <p14:creationId xmlns:p14="http://schemas.microsoft.com/office/powerpoint/2010/main" val="1154913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07F4-4A7E-432A-B60B-EBB35058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Biba Security Model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6B3D-A1A0-4F0B-9291-97EBA0A13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Biba fixes the problem of BLP by providing security</a:t>
            </a:r>
          </a:p>
          <a:p>
            <a:r>
              <a:rPr lang="en-US" dirty="0"/>
              <a:t>However, it allows you to read from a source that has a higher level of clearance than yours</a:t>
            </a:r>
          </a:p>
          <a:p>
            <a:pPr lvl="1"/>
            <a:r>
              <a:rPr lang="en-US" dirty="0"/>
              <a:t>This is like making administrator privileges available to lower ranked employees as long as they can’t change anything</a:t>
            </a:r>
          </a:p>
          <a:p>
            <a:r>
              <a:rPr lang="en-US" dirty="0"/>
              <a:t>In terms of the example of writing an article to a high quality journal, Biba allows you write to a low quality journal as long the material you read (references) are of equal or higher quality than yours.</a:t>
            </a:r>
          </a:p>
          <a:p>
            <a:r>
              <a:rPr lang="en-US" dirty="0"/>
              <a:t>In Operating Systems: Biba protects kernel level processes from being modified by applications but can’t protect them from being read by a malicious application such as a virus</a:t>
            </a:r>
          </a:p>
        </p:txBody>
      </p:sp>
    </p:spTree>
    <p:extLst>
      <p:ext uri="{BB962C8B-B14F-4D97-AF65-F5344CB8AC3E}">
        <p14:creationId xmlns:p14="http://schemas.microsoft.com/office/powerpoint/2010/main" val="1135190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2FAD-AE57-43A3-9498-B9F3623C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further reading…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73DC-50B1-4904-8963-61ECDAE75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some discussion in Chapter 1 of Buchanan on risk.</a:t>
            </a:r>
          </a:p>
          <a:p>
            <a:r>
              <a:rPr lang="en-US" dirty="0"/>
              <a:t>NIST has many publications on Risk assessment and management. Two of particular importance are special publication 800-30 and 800-39.</a:t>
            </a:r>
          </a:p>
          <a:p>
            <a:r>
              <a:rPr lang="en-US" dirty="0"/>
              <a:t>For security models, the Wikipedia page does a good job. URL to this page is </a:t>
            </a:r>
            <a:r>
              <a:rPr lang="en-US" dirty="0">
                <a:hlinkClick r:id="rId2"/>
              </a:rPr>
              <a:t>https://en.wikipedia.org/wiki/Computer_security_model</a:t>
            </a:r>
            <a:endParaRPr lang="en-US" dirty="0"/>
          </a:p>
          <a:p>
            <a:r>
              <a:rPr lang="en-US" dirty="0"/>
              <a:t>For Security Life Cycle, refer to the SANS article at </a:t>
            </a:r>
            <a:r>
              <a:rPr lang="en-US" dirty="0">
                <a:hlinkClick r:id="rId3"/>
              </a:rPr>
              <a:t>https://www.sans.org/reading-room/whitepapers/testing/security-life-cycle-1-diy-assessment-260</a:t>
            </a:r>
            <a:endParaRPr lang="en-US" dirty="0"/>
          </a:p>
          <a:p>
            <a:r>
              <a:rPr lang="en-US" dirty="0"/>
              <a:t>Finally, you should not be shocked to read that several governments are training people to attack US systems. See discussion on vulnerabilities here http://www.wrc.noaa.gov/wrso/security_guide/intro-15.htm</a:t>
            </a:r>
          </a:p>
        </p:txBody>
      </p:sp>
    </p:spTree>
    <p:extLst>
      <p:ext uri="{BB962C8B-B14F-4D97-AF65-F5344CB8AC3E}">
        <p14:creationId xmlns:p14="http://schemas.microsoft.com/office/powerpoint/2010/main" val="373193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BB37-E314-4E39-ACE4-C0772808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What you need to know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012C-63F6-44FC-9903-0F423C491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What is the state of the art in computer security?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What are best practices?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What is an adversary and what tool s/he has?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What is US-CERT? How to benefit from it?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Definition of threat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Definitions of vulnerability, risk and risk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How to assess risk?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What is security life cycle?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What is a security model in access control?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How do the following security models work: Bell LaPadula (BLP), Biba,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5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06FB-69C5-4D25-9431-1150CB76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the state-of-the-art in computer security?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1E85-AB99-46DE-B268-9977FD016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Internet is only a few decades old (started in late 1960s)</a:t>
            </a:r>
          </a:p>
          <a:p>
            <a:pPr lvl="1"/>
            <a:r>
              <a:rPr lang="en-US" dirty="0"/>
              <a:t>Security is even newer. Wi-Fi first edition (1999) required no security</a:t>
            </a:r>
          </a:p>
          <a:p>
            <a:r>
              <a:rPr lang="en-US" dirty="0"/>
              <a:t>We do not have a theory about computer or cyber security</a:t>
            </a:r>
          </a:p>
          <a:p>
            <a:pPr lvl="1"/>
            <a:r>
              <a:rPr lang="en-US" dirty="0"/>
              <a:t>This means that we can’t design a computer with a given level of security</a:t>
            </a:r>
          </a:p>
          <a:p>
            <a:pPr lvl="2"/>
            <a:r>
              <a:rPr lang="en-US" dirty="0"/>
              <a:t>We secure an information system (software, hardware) as much as we can and need</a:t>
            </a:r>
          </a:p>
          <a:p>
            <a:r>
              <a:rPr lang="en-US" dirty="0"/>
              <a:t>We use recommendations, experience, tools and best practices</a:t>
            </a:r>
          </a:p>
          <a:p>
            <a:pPr lvl="1"/>
            <a:r>
              <a:rPr lang="en-US" dirty="0"/>
              <a:t>Example of recommendations: NIST Special Publication 800-54r3 on security controls, NIST Cyber Security Framework, Cisco Cyber Security Framework</a:t>
            </a:r>
          </a:p>
          <a:p>
            <a:pPr lvl="1"/>
            <a:r>
              <a:rPr lang="en-US" dirty="0"/>
              <a:t>Example of experience: don’t leave unattended computer for long time</a:t>
            </a:r>
          </a:p>
          <a:p>
            <a:pPr lvl="1"/>
            <a:r>
              <a:rPr lang="en-US" dirty="0"/>
              <a:t>Example of tools: Anti-virus, Firewalls, Analysis tools (Wireshark), IDS (Snort)</a:t>
            </a:r>
          </a:p>
          <a:p>
            <a:pPr lvl="1"/>
            <a:r>
              <a:rPr lang="en-US" dirty="0"/>
              <a:t>Best Practices: </a:t>
            </a:r>
            <a:r>
              <a:rPr lang="en-US" dirty="0" err="1"/>
              <a:t>Nist</a:t>
            </a:r>
            <a:r>
              <a:rPr lang="en-US" dirty="0"/>
              <a:t> Special Publication 800-14, Password enforcement, etc.</a:t>
            </a:r>
          </a:p>
        </p:txBody>
      </p:sp>
    </p:spTree>
    <p:extLst>
      <p:ext uri="{BB962C8B-B14F-4D97-AF65-F5344CB8AC3E}">
        <p14:creationId xmlns:p14="http://schemas.microsoft.com/office/powerpoint/2010/main" val="5053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3A63-F5EA-471C-A86A-F727BF8A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best practices?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BE6E-FB1C-4104-83CB-83CBC451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These are related to user, administrator or developer’s behavior to avoid common pitfalls</a:t>
            </a:r>
          </a:p>
          <a:p>
            <a:r>
              <a:rPr lang="en-US" dirty="0"/>
              <a:t>Password strength may be enforced and tested (e.g., at least 6 letters) – both user and admin</a:t>
            </a:r>
          </a:p>
          <a:p>
            <a:pPr lvl="1"/>
            <a:r>
              <a:rPr lang="en-US" dirty="0"/>
              <a:t>Not use default password – both user and admin</a:t>
            </a:r>
          </a:p>
          <a:p>
            <a:r>
              <a:rPr lang="en-US" dirty="0"/>
              <a:t>Turn off a login session if no keyboard input for 10 minutes - admin</a:t>
            </a:r>
          </a:p>
          <a:p>
            <a:r>
              <a:rPr lang="en-US" dirty="0"/>
              <a:t>Turn off Wi-Fi when a laptops closed – manufacturer / OS vendor / developer</a:t>
            </a:r>
          </a:p>
          <a:p>
            <a:r>
              <a:rPr lang="en-US" dirty="0"/>
              <a:t>Not to advertise SSID in setting up a Wi-Fi access point – user / admin / developer</a:t>
            </a:r>
          </a:p>
          <a:p>
            <a:pPr lvl="1"/>
            <a:r>
              <a:rPr lang="en-US" dirty="0"/>
              <a:t>Each device to be configured with the SSID</a:t>
            </a:r>
          </a:p>
          <a:p>
            <a:r>
              <a:rPr lang="en-US" dirty="0"/>
              <a:t>Patch up Operating System with up-to-date patch – user and admin</a:t>
            </a:r>
          </a:p>
          <a:p>
            <a:r>
              <a:rPr lang="en-US" dirty="0"/>
              <a:t>Read emails about network attacks from known sources – user and admin</a:t>
            </a:r>
          </a:p>
          <a:p>
            <a:pPr lvl="1"/>
            <a:r>
              <a:rPr lang="en-US" dirty="0"/>
              <a:t>Such as your own administrator - user</a:t>
            </a:r>
          </a:p>
          <a:p>
            <a:r>
              <a:rPr lang="en-US" dirty="0"/>
              <a:t>Never give critical information to emails claiming to be from admin - user</a:t>
            </a:r>
          </a:p>
          <a:p>
            <a:r>
              <a:rPr lang="en-US" dirty="0"/>
              <a:t>Not click on links in emails - everybody</a:t>
            </a:r>
          </a:p>
          <a:p>
            <a:r>
              <a:rPr lang="en-US" dirty="0"/>
              <a:t>…the list goes on and on</a:t>
            </a:r>
          </a:p>
        </p:txBody>
      </p:sp>
    </p:spTree>
    <p:extLst>
      <p:ext uri="{BB962C8B-B14F-4D97-AF65-F5344CB8AC3E}">
        <p14:creationId xmlns:p14="http://schemas.microsoft.com/office/powerpoint/2010/main" val="122478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BD88-8A39-4E21-BC36-E23C95D6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adversary and what tool s/he has?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C8082-8DBD-464C-A746-58A1473F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Adversary is the party that wants to attack a system</a:t>
            </a:r>
          </a:p>
          <a:p>
            <a:pPr lvl="1"/>
            <a:r>
              <a:rPr lang="en-US" dirty="0"/>
              <a:t>Adversary does not have a stereotypical existence</a:t>
            </a:r>
          </a:p>
          <a:p>
            <a:pPr lvl="2"/>
            <a:r>
              <a:rPr lang="en-US" dirty="0"/>
              <a:t>It could be a lone hacker, an organization, a Government, an enemy, even a friend!</a:t>
            </a:r>
          </a:p>
          <a:p>
            <a:r>
              <a:rPr lang="en-US" dirty="0"/>
              <a:t>Adversary’s motivation is not universal</a:t>
            </a:r>
          </a:p>
          <a:p>
            <a:pPr lvl="1"/>
            <a:r>
              <a:rPr lang="en-US" dirty="0"/>
              <a:t>Money, revenge, political relations, sociopathy, even self-perceived fun, etc.</a:t>
            </a:r>
          </a:p>
          <a:p>
            <a:r>
              <a:rPr lang="en-US" dirty="0"/>
              <a:t>An attack does not have to have immediate effect, or devastating</a:t>
            </a:r>
          </a:p>
          <a:p>
            <a:pPr lvl="1"/>
            <a:r>
              <a:rPr lang="en-US" dirty="0"/>
              <a:t>Attempt to login, getting in, sending large packets, setting up a trojan, etc.</a:t>
            </a:r>
          </a:p>
          <a:p>
            <a:r>
              <a:rPr lang="en-US" dirty="0"/>
              <a:t>Adversary can use indigenous and available attack tools</a:t>
            </a:r>
          </a:p>
          <a:p>
            <a:pPr lvl="1"/>
            <a:r>
              <a:rPr lang="en-US" dirty="0"/>
              <a:t>Using password checking software for password cracking, port checking for enumeration of OS and network, vulnerability database </a:t>
            </a:r>
          </a:p>
        </p:txBody>
      </p:sp>
    </p:spTree>
    <p:extLst>
      <p:ext uri="{BB962C8B-B14F-4D97-AF65-F5344CB8AC3E}">
        <p14:creationId xmlns:p14="http://schemas.microsoft.com/office/powerpoint/2010/main" val="125080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7DC4-A266-4088-82D5-87EE3EAE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US-CERT? How to benefit from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EF48F-7691-4172-B990-F8EC95075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US-CERT is the United States Computer Emergency Readiness Team</a:t>
            </a:r>
          </a:p>
          <a:p>
            <a:r>
              <a:rPr lang="en-US" dirty="0"/>
              <a:t>According to the RFC 2350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US-CERT publishes four information products on its website and pushes the content of each to subscribers of the National Cyber Awareness System (NCAS)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By signing up for an NCAS subscription, users receive information about </a:t>
            </a:r>
            <a:r>
              <a:rPr lang="en-US" altLang="en-US" u="sng" dirty="0">
                <a:solidFill>
                  <a:srgbClr val="000000"/>
                </a:solidFill>
                <a:latin typeface="Arial Unicode MS"/>
              </a:rPr>
              <a:t>vulnerabilities</a:t>
            </a: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, </a:t>
            </a:r>
            <a:r>
              <a:rPr lang="en-US" altLang="en-US" u="sng" dirty="0">
                <a:solidFill>
                  <a:srgbClr val="000000"/>
                </a:solidFill>
                <a:latin typeface="Arial Unicode MS"/>
              </a:rPr>
              <a:t>incidents</a:t>
            </a: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, and </a:t>
            </a:r>
            <a:r>
              <a:rPr lang="en-US" altLang="en-US" u="sng" dirty="0">
                <a:solidFill>
                  <a:srgbClr val="000000"/>
                </a:solidFill>
                <a:latin typeface="Arial Unicode MS"/>
              </a:rPr>
              <a:t>mitigations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There is no fee for this service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Users can learn about as well as report new incidents on US-CERT website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To learn more or receive one or more NCAS products via email, visit https://www.us-cert.gov/mailing-lists-and-feeds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6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ADB3-8BA5-42F8-8CA6-06BC0F9D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threat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7A39-6920-4BF0-BA58-1CEF52E53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threat is a potential for loss</a:t>
            </a:r>
          </a:p>
          <a:p>
            <a:r>
              <a:rPr lang="en-US" dirty="0"/>
              <a:t>The source of manmade threat can be anything</a:t>
            </a:r>
          </a:p>
          <a:p>
            <a:pPr lvl="1"/>
            <a:r>
              <a:rPr lang="en-US" dirty="0"/>
              <a:t>Vulnerability in software, hardware, protocol, procedure, humans</a:t>
            </a:r>
          </a:p>
          <a:p>
            <a:pPr lvl="1"/>
            <a:r>
              <a:rPr lang="en-US" dirty="0"/>
              <a:t>Unique advantage of enemy or adversary, e.g., insider threat from employees</a:t>
            </a:r>
          </a:p>
          <a:p>
            <a:r>
              <a:rPr lang="en-US" dirty="0"/>
              <a:t>The impact of threat can be measured in terms of risk</a:t>
            </a:r>
          </a:p>
          <a:p>
            <a:pPr lvl="1"/>
            <a:r>
              <a:rPr lang="en-US" dirty="0"/>
              <a:t>Risk is a measurement of possible damage</a:t>
            </a:r>
          </a:p>
          <a:p>
            <a:pPr lvl="1"/>
            <a:r>
              <a:rPr lang="en-US" dirty="0"/>
              <a:t>Risk assessment can be used to prioritize threat countermeasures</a:t>
            </a:r>
          </a:p>
          <a:p>
            <a:r>
              <a:rPr lang="en-US" dirty="0"/>
              <a:t>Threat could be natural</a:t>
            </a:r>
          </a:p>
          <a:p>
            <a:pPr lvl="1"/>
            <a:r>
              <a:rPr lang="en-US" dirty="0"/>
              <a:t>Information systems destroyed due to earthquake</a:t>
            </a:r>
          </a:p>
          <a:p>
            <a:r>
              <a:rPr lang="en-US" dirty="0"/>
              <a:t>Threats could be accidental</a:t>
            </a:r>
          </a:p>
          <a:p>
            <a:pPr lvl="1"/>
            <a:r>
              <a:rPr lang="en-US" dirty="0"/>
              <a:t>Data washed out due to high magnetic fields on airport security equipment</a:t>
            </a:r>
          </a:p>
        </p:txBody>
      </p:sp>
    </p:spTree>
    <p:extLst>
      <p:ext uri="{BB962C8B-B14F-4D97-AF65-F5344CB8AC3E}">
        <p14:creationId xmlns:p14="http://schemas.microsoft.com/office/powerpoint/2010/main" val="297395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A600-C30B-4694-8733-045790EB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Vulnerability, risk and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50EF-893F-4417-840C-507F9AEF4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Vulnerabilities are weaknesses in </a:t>
            </a:r>
            <a:r>
              <a:rPr lang="en-US" dirty="0" err="1"/>
              <a:t>sw</a:t>
            </a:r>
            <a:r>
              <a:rPr lang="en-US" dirty="0"/>
              <a:t>, </a:t>
            </a:r>
            <a:r>
              <a:rPr lang="en-US" dirty="0" err="1"/>
              <a:t>hw</a:t>
            </a:r>
            <a:r>
              <a:rPr lang="en-US" dirty="0"/>
              <a:t>, protocols, organization, etc.</a:t>
            </a:r>
          </a:p>
          <a:p>
            <a:pPr lvl="1"/>
            <a:r>
              <a:rPr lang="en-US" dirty="0"/>
              <a:t>They are the biggest sources of threats</a:t>
            </a:r>
          </a:p>
          <a:p>
            <a:r>
              <a:rPr lang="en-US" dirty="0"/>
              <a:t>Risk is a measure of the impact of vulnerability</a:t>
            </a:r>
          </a:p>
          <a:p>
            <a:pPr lvl="1"/>
            <a:r>
              <a:rPr lang="en-US" dirty="0"/>
              <a:t>Risk can be quantitative or qualitative</a:t>
            </a:r>
          </a:p>
          <a:p>
            <a:pPr lvl="2"/>
            <a:r>
              <a:rPr lang="en-US" dirty="0"/>
              <a:t>It can be measures in dollars, severity, or reputation</a:t>
            </a:r>
          </a:p>
          <a:p>
            <a:r>
              <a:rPr lang="en-US" dirty="0"/>
              <a:t>Risk can be eliminated, or mitigated, or accepted, or averted</a:t>
            </a:r>
          </a:p>
          <a:p>
            <a:pPr lvl="1"/>
            <a:r>
              <a:rPr lang="en-US" dirty="0"/>
              <a:t>There could be a price for each way of dealing with the risk</a:t>
            </a:r>
          </a:p>
          <a:p>
            <a:pPr lvl="1"/>
            <a:r>
              <a:rPr lang="en-US" dirty="0"/>
              <a:t>Elimination may require backup systems, mitigation may require security controls, acceptance may cause controlled damage, and aversion may require insurance</a:t>
            </a:r>
          </a:p>
          <a:p>
            <a:r>
              <a:rPr lang="en-US" dirty="0"/>
              <a:t>Dealing with risk is called </a:t>
            </a:r>
            <a:r>
              <a:rPr lang="en-US" i="1" dirty="0"/>
              <a:t>risk management</a:t>
            </a:r>
            <a:r>
              <a:rPr lang="en-US" dirty="0"/>
              <a:t> </a:t>
            </a:r>
          </a:p>
          <a:p>
            <a:r>
              <a:rPr lang="en-US" dirty="0"/>
              <a:t>Deciding how to manage risk requires an analysis of damage</a:t>
            </a:r>
          </a:p>
          <a:p>
            <a:pPr lvl="1"/>
            <a:r>
              <a:rPr lang="en-US" dirty="0"/>
              <a:t>Such an analysis is called </a:t>
            </a:r>
            <a:r>
              <a:rPr lang="en-US" i="1" dirty="0"/>
              <a:t>risk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3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F4F1-FB9A-404E-8DCE-23E28CC7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assess risk?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0014-5802-4A08-9906-0A5F5ABE2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 system is attacked, there could be multiple sources of damage</a:t>
            </a:r>
          </a:p>
          <a:p>
            <a:pPr lvl="1"/>
            <a:r>
              <a:rPr lang="en-US" dirty="0"/>
              <a:t>Lost business due to reputation, broken software/hardware, employees salaries, premises and infrastructure cost during recovery, etc.</a:t>
            </a:r>
          </a:p>
          <a:p>
            <a:r>
              <a:rPr lang="en-US" dirty="0"/>
              <a:t>To assess risk due to surveillance video broken for three hours, know</a:t>
            </a:r>
          </a:p>
          <a:p>
            <a:pPr lvl="1"/>
            <a:r>
              <a:rPr lang="en-US" dirty="0"/>
              <a:t>What is the probability of that – suppose 0.1</a:t>
            </a:r>
          </a:p>
          <a:p>
            <a:pPr lvl="1"/>
            <a:r>
              <a:rPr lang="en-US" dirty="0"/>
              <a:t>How crucial is it to have the surveillance – let’s say extremely crucial</a:t>
            </a:r>
          </a:p>
          <a:p>
            <a:pPr lvl="1"/>
            <a:r>
              <a:rPr lang="en-US" dirty="0"/>
              <a:t>What are countermeasures – say standby system versus, extra security guard</a:t>
            </a:r>
          </a:p>
          <a:p>
            <a:pPr lvl="1"/>
            <a:r>
              <a:rPr lang="en-US" dirty="0"/>
              <a:t>What are the costs of countermeasures – say, $1000 for back up, $100/</a:t>
            </a:r>
            <a:r>
              <a:rPr lang="en-US" dirty="0" err="1"/>
              <a:t>hr</a:t>
            </a:r>
            <a:r>
              <a:rPr lang="en-US" dirty="0"/>
              <a:t> for security guard</a:t>
            </a:r>
          </a:p>
          <a:p>
            <a:pPr lvl="1"/>
            <a:r>
              <a:rPr lang="en-US" dirty="0"/>
              <a:t>Risk assessment is one of the two - $1000, or 0.1 x $300 =  $30 (making extra security guard as a better choice)</a:t>
            </a:r>
          </a:p>
          <a:p>
            <a:pPr lvl="2"/>
            <a:r>
              <a:rPr lang="en-US" dirty="0"/>
              <a:t>If extra security guard is not available anytime needed then back up system may be cheaper</a:t>
            </a:r>
          </a:p>
        </p:txBody>
      </p:sp>
    </p:spTree>
    <p:extLst>
      <p:ext uri="{BB962C8B-B14F-4D97-AF65-F5344CB8AC3E}">
        <p14:creationId xmlns:p14="http://schemas.microsoft.com/office/powerpoint/2010/main" val="3156803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{20C4BC62-EE7C-974D-8DF6-B27552BB362A}tf10001062</Template>
  <TotalTime>868</TotalTime>
  <Words>1954</Words>
  <Application>Microsoft Macintosh PowerPoint</Application>
  <PresentationFormat>Widescreen</PresentationFormat>
  <Paragraphs>155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Unicode MS</vt:lpstr>
      <vt:lpstr>Arial</vt:lpstr>
      <vt:lpstr>Century Gothic</vt:lpstr>
      <vt:lpstr>Wingdings 3</vt:lpstr>
      <vt:lpstr>Ion</vt:lpstr>
      <vt:lpstr>Intro: Threats, Vulnerabilities, Risk and Security Models</vt:lpstr>
      <vt:lpstr>What you need to know</vt:lpstr>
      <vt:lpstr>What is the state-of-the-art in computer security?</vt:lpstr>
      <vt:lpstr>What are best practices?</vt:lpstr>
      <vt:lpstr>What is an adversary and what tool s/he has?</vt:lpstr>
      <vt:lpstr>What is US-CERT? How to benefit from it?</vt:lpstr>
      <vt:lpstr>Definition of threat</vt:lpstr>
      <vt:lpstr>Vulnerability, risk and risk management</vt:lpstr>
      <vt:lpstr>How to assess risk?</vt:lpstr>
      <vt:lpstr>What is security life cycle?</vt:lpstr>
      <vt:lpstr>What is a security model in access control?</vt:lpstr>
      <vt:lpstr>Access Control</vt:lpstr>
      <vt:lpstr>Computer Security Models</vt:lpstr>
      <vt:lpstr>Bell-LaPadula Model (BLP)</vt:lpstr>
      <vt:lpstr>Bell-LaPadula Model (BLP) - II</vt:lpstr>
      <vt:lpstr>The Biba Security Model</vt:lpstr>
      <vt:lpstr>Biba Security Model - II</vt:lpstr>
      <vt:lpstr>For further reading…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Intro: Threats, Vulnerabilities, Attacks and Security Models</dc:title>
  <dc:creator>Aftab Ahmad</dc:creator>
  <cp:lastModifiedBy>ali.elhachimielalaoui@stu.bmcc.cuny.edu</cp:lastModifiedBy>
  <cp:revision>30</cp:revision>
  <dcterms:created xsi:type="dcterms:W3CDTF">2018-06-02T14:39:07Z</dcterms:created>
  <dcterms:modified xsi:type="dcterms:W3CDTF">2020-08-25T04:47:25Z</dcterms:modified>
</cp:coreProperties>
</file>