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sldIdLst>
    <p:sldId id="256" r:id="rId2"/>
    <p:sldId id="257" r:id="rId3"/>
    <p:sldId id="258" r:id="rId4"/>
    <p:sldId id="270" r:id="rId5"/>
    <p:sldId id="260" r:id="rId6"/>
    <p:sldId id="262" r:id="rId7"/>
    <p:sldId id="263" r:id="rId8"/>
    <p:sldId id="264" r:id="rId9"/>
    <p:sldId id="267" r:id="rId10"/>
    <p:sldId id="265" r:id="rId11"/>
    <p:sldId id="266" r:id="rId12"/>
    <p:sldId id="269"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12/13/20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0338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12/13/20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58228831"/>
      </p:ext>
    </p:extLst>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thedigitalbridges.com/best-information-security-practices/"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digitalbridges.com/best-information-security-practices/" TargetMode="External"/><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www.computerweekly.com/news/450280689/UK-and-European-firms-invest-in-data-protection-ahead-of-GDPR"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mputerweekly.com/news/450280689/UK-and-European-firms-invest-in-data-protection-ahead-of-GDPR" TargetMode="External"/><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hyperlink" Target="https://www.computerweekly.com/news/450280689/UK-and-European-firms-invest-in-data-protection-ahead-of-GDPR"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careeraddict.com/cv-references" TargetMode="External"/><Relationship Id="rId2" Type="http://schemas.openxmlformats.org/officeDocument/2006/relationships/image" Target="../media/image12.jpg"/><Relationship Id="rId1" Type="http://schemas.openxmlformats.org/officeDocument/2006/relationships/slideLayout" Target="../slideLayouts/slideLayout1.xml"/><Relationship Id="rId5" Type="http://schemas.openxmlformats.org/officeDocument/2006/relationships/hyperlink" Target="https://dzone.com/articles/5-important-software-vulnerability-and-attacks-tha#:~:text=A%20software%20vulnerability%20is%20a,re%20exploited%20to%20cause%20damage" TargetMode="External"/><Relationship Id="rId4" Type="http://schemas.openxmlformats.org/officeDocument/2006/relationships/hyperlink" Target="https://resources.whitesourcesoftware.com/blog-whitesource/software-vulnerability#:~:text=At%20its%20core%2C%20a%20software,forgetting%20to%20close%20a%20parenthesi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dailyexcelsior.com/documents-needed-to-apply-for-software-engineering-courses/"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rescendo.ro/en/2016/05/31/information-security-is-the-priority-of-business-decision-makers/"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crescendo.ro/en/2016/05/31/information-security-is-the-priority-of-business-decision-makers/" TargetMode="External"/><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thedigitalbridges.com/best-information-security-practices/"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5A03E-0AE7-4ED9-8329-B1E6DDFCBF1C}"/>
              </a:ext>
            </a:extLst>
          </p:cNvPr>
          <p:cNvPicPr>
            <a:picLocks noChangeAspect="1"/>
          </p:cNvPicPr>
          <p:nvPr/>
        </p:nvPicPr>
        <p:blipFill rotWithShape="1">
          <a:blip r:embed="rId2"/>
          <a:srcRect t="2526" b="13205"/>
          <a:stretch/>
        </p:blipFill>
        <p:spPr>
          <a:xfrm>
            <a:off x="-5" y="16871"/>
            <a:ext cx="12191999" cy="6874861"/>
          </a:xfrm>
          <a:prstGeom prst="rect">
            <a:avLst/>
          </a:prstGeom>
        </p:spPr>
      </p:pic>
      <p:sp>
        <p:nvSpPr>
          <p:cNvPr id="40" name="Rectangle 3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89E7A-A235-3044-BB89-0A2099979422}"/>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The world of software</a:t>
            </a:r>
            <a:br>
              <a:rPr lang="en-US" dirty="0">
                <a:solidFill>
                  <a:schemeClr val="bg1"/>
                </a:solidFill>
              </a:rPr>
            </a:br>
            <a:r>
              <a:rPr lang="en-US" dirty="0">
                <a:solidFill>
                  <a:schemeClr val="bg1"/>
                </a:solidFill>
              </a:rPr>
              <a:t>:</a:t>
            </a:r>
            <a:br>
              <a:rPr lang="en-US" dirty="0">
                <a:solidFill>
                  <a:schemeClr val="bg1"/>
                </a:solidFill>
              </a:rPr>
            </a:br>
            <a:r>
              <a:rPr lang="en-US" dirty="0">
                <a:solidFill>
                  <a:schemeClr val="bg1"/>
                </a:solidFill>
              </a:rPr>
              <a:t> security</a:t>
            </a:r>
          </a:p>
        </p:txBody>
      </p:sp>
      <p:sp>
        <p:nvSpPr>
          <p:cNvPr id="3" name="Subtitle 2">
            <a:extLst>
              <a:ext uri="{FF2B5EF4-FFF2-40B4-BE49-F238E27FC236}">
                <a16:creationId xmlns:a16="http://schemas.microsoft.com/office/drawing/2014/main" id="{89F35FF1-87FD-2D4D-B0CD-F47BCDB64F31}"/>
              </a:ext>
            </a:extLst>
          </p:cNvPr>
          <p:cNvSpPr>
            <a:spLocks noGrp="1"/>
          </p:cNvSpPr>
          <p:nvPr>
            <p:ph type="subTitle" idx="1"/>
          </p:nvPr>
        </p:nvSpPr>
        <p:spPr>
          <a:xfrm>
            <a:off x="1190004" y="5386619"/>
            <a:ext cx="10902016" cy="1454510"/>
          </a:xfrm>
          <a:effectLst>
            <a:outerShdw blurRad="50800" dist="38100" dir="2700000" algn="tl" rotWithShape="0">
              <a:prstClr val="black">
                <a:alpha val="40000"/>
              </a:prstClr>
            </a:outerShdw>
          </a:effectLst>
        </p:spPr>
        <p:txBody>
          <a:bodyPr>
            <a:normAutofit fontScale="77500" lnSpcReduction="20000"/>
          </a:bodyPr>
          <a:lstStyle/>
          <a:p>
            <a:r>
              <a:rPr lang="en-US" sz="1800" dirty="0">
                <a:solidFill>
                  <a:schemeClr val="bg1"/>
                </a:solidFill>
              </a:rPr>
              <a:t>Capstone Experience in Digital Forensics Cybersecurity</a:t>
            </a:r>
          </a:p>
          <a:p>
            <a:endParaRPr lang="en-US" sz="1800" dirty="0">
              <a:solidFill>
                <a:schemeClr val="bg1"/>
              </a:solidFill>
            </a:endParaRPr>
          </a:p>
          <a:p>
            <a:pPr algn="ctr"/>
            <a:r>
              <a:rPr lang="en-US" sz="1800" dirty="0">
                <a:solidFill>
                  <a:schemeClr val="bg1"/>
                </a:solidFill>
              </a:rPr>
              <a:t>			 2020 Fall Term (1)  JOHN JAY NYC						</a:t>
            </a:r>
          </a:p>
          <a:p>
            <a:pPr algn="r"/>
            <a:br>
              <a:rPr lang="en-US" sz="1800" dirty="0">
                <a:solidFill>
                  <a:schemeClr val="bg1"/>
                </a:solidFill>
              </a:rPr>
            </a:br>
            <a:r>
              <a:rPr lang="en-US" sz="1800" dirty="0">
                <a:solidFill>
                  <a:schemeClr val="bg1"/>
                </a:solidFill>
              </a:rPr>
              <a:t>Professor Jennifer Holst</a:t>
            </a:r>
          </a:p>
        </p:txBody>
      </p:sp>
      <p:cxnSp>
        <p:nvCxnSpPr>
          <p:cNvPr id="42" name="Straight Connector 41">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2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3B412589-8515-4D66-860A-BC6B0C2162F7}"/>
              </a:ext>
            </a:extLst>
          </p:cNvPr>
          <p:cNvPicPr>
            <a:picLocks noChangeAspect="1"/>
          </p:cNvPicPr>
          <p:nvPr/>
        </p:nvPicPr>
        <p:blipFill rotWithShape="1">
          <a:blip r:embed="rId2">
            <a:alphaModFix amt="40000"/>
          </a:blip>
          <a:srcRect b="15414"/>
          <a:stretch/>
        </p:blipFill>
        <p:spPr>
          <a:xfrm>
            <a:off x="23" y="2102"/>
            <a:ext cx="12191977" cy="6858022"/>
          </a:xfrm>
          <a:prstGeom prst="rect">
            <a:avLst/>
          </a:prstGeom>
        </p:spPr>
      </p:pic>
      <p:sp>
        <p:nvSpPr>
          <p:cNvPr id="2" name="Title 1">
            <a:extLst>
              <a:ext uri="{FF2B5EF4-FFF2-40B4-BE49-F238E27FC236}">
                <a16:creationId xmlns:a16="http://schemas.microsoft.com/office/drawing/2014/main" id="{CC4BC24D-C914-C24F-A0D4-1B1E5D7153C0}"/>
              </a:ext>
            </a:extLst>
          </p:cNvPr>
          <p:cNvSpPr>
            <a:spLocks noGrp="1"/>
          </p:cNvSpPr>
          <p:nvPr>
            <p:ph type="ctrTitle"/>
          </p:nvPr>
        </p:nvSpPr>
        <p:spPr>
          <a:xfrm>
            <a:off x="0" y="41740"/>
            <a:ext cx="11109459" cy="957461"/>
          </a:xfrm>
        </p:spPr>
        <p:txBody>
          <a:bodyPr vert="horz" lIns="91440" tIns="45720" rIns="91440" bIns="45720" rtlCol="0" anchor="b">
            <a:normAutofit/>
          </a:bodyPr>
          <a:lstStyle/>
          <a:p>
            <a:pPr algn="ctr"/>
            <a:r>
              <a:rPr lang="en-US" altLang="en-US" b="1" u="sng" dirty="0"/>
              <a:t>   Typical Software Security Vulnerabilities</a:t>
            </a:r>
            <a:endParaRPr lang="en-US" b="1" u="sng" kern="1200" cap="all"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34379E96-6591-6E4D-B411-B6D857DF65F3}"/>
              </a:ext>
            </a:extLst>
          </p:cNvPr>
          <p:cNvSpPr>
            <a:spLocks noGrp="1"/>
          </p:cNvSpPr>
          <p:nvPr>
            <p:ph type="subTitle" idx="1"/>
          </p:nvPr>
        </p:nvSpPr>
        <p:spPr>
          <a:xfrm>
            <a:off x="965199" y="2180496"/>
            <a:ext cx="10261602" cy="3678303"/>
          </a:xfrm>
        </p:spPr>
        <p:txBody>
          <a:bodyPr vert="horz" lIns="91440" tIns="45720" rIns="91440" bIns="45720" rtlCol="0" anchor="ctr">
            <a:normAutofit/>
          </a:bodyPr>
          <a:lstStyle/>
          <a:p>
            <a:pPr>
              <a:lnSpc>
                <a:spcPct val="100000"/>
              </a:lnSpc>
              <a:buFont typeface="Wingdings 2" panose="05020102010507070707" pitchFamily="18" charset="2"/>
              <a:buChar char=""/>
            </a:pPr>
            <a:endParaRPr lang="en-US" sz="1200" dirty="0">
              <a:solidFill>
                <a:schemeClr val="tx1">
                  <a:lumMod val="75000"/>
                  <a:lumOff val="25000"/>
                </a:schemeClr>
              </a:solidFill>
            </a:endParaRPr>
          </a:p>
        </p:txBody>
      </p:sp>
      <p:pic>
        <p:nvPicPr>
          <p:cNvPr id="16" name="Picture 4">
            <a:extLst>
              <a:ext uri="{FF2B5EF4-FFF2-40B4-BE49-F238E27FC236}">
                <a16:creationId xmlns:a16="http://schemas.microsoft.com/office/drawing/2014/main" id="{9F963D55-40EC-EC41-9E7B-585A5CBC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61" y="1243012"/>
            <a:ext cx="11622552"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255313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3B412589-8515-4D66-860A-BC6B0C2162F7}"/>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0" y="2102"/>
            <a:ext cx="12191999" cy="6858022"/>
          </a:xfrm>
          <a:prstGeom prst="rect">
            <a:avLst/>
          </a:prstGeom>
        </p:spPr>
      </p:pic>
      <p:sp>
        <p:nvSpPr>
          <p:cNvPr id="2" name="Title 1">
            <a:extLst>
              <a:ext uri="{FF2B5EF4-FFF2-40B4-BE49-F238E27FC236}">
                <a16:creationId xmlns:a16="http://schemas.microsoft.com/office/drawing/2014/main" id="{CC4BC24D-C914-C24F-A0D4-1B1E5D7153C0}"/>
              </a:ext>
            </a:extLst>
          </p:cNvPr>
          <p:cNvSpPr>
            <a:spLocks noGrp="1"/>
          </p:cNvSpPr>
          <p:nvPr>
            <p:ph type="ctrTitle"/>
          </p:nvPr>
        </p:nvSpPr>
        <p:spPr>
          <a:xfrm>
            <a:off x="0" y="41740"/>
            <a:ext cx="11109459" cy="957461"/>
          </a:xfrm>
        </p:spPr>
        <p:txBody>
          <a:bodyPr vert="horz" lIns="91440" tIns="45720" rIns="91440" bIns="45720" rtlCol="0" anchor="b">
            <a:normAutofit/>
          </a:bodyPr>
          <a:lstStyle/>
          <a:p>
            <a:pPr algn="ctr"/>
            <a:r>
              <a:rPr lang="en-US" altLang="zh-CN" b="1" u="sng" dirty="0">
                <a:ea typeface="宋体" panose="02010600030101010101" pitchFamily="2" charset="-122"/>
              </a:rPr>
              <a:t>Sources of Software Vulnerabilities</a:t>
            </a:r>
            <a:endParaRPr lang="en-US" b="1" u="sng" kern="1200" cap="all"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34379E96-6591-6E4D-B411-B6D857DF65F3}"/>
              </a:ext>
            </a:extLst>
          </p:cNvPr>
          <p:cNvSpPr>
            <a:spLocks noGrp="1"/>
          </p:cNvSpPr>
          <p:nvPr>
            <p:ph type="subTitle" idx="1"/>
          </p:nvPr>
        </p:nvSpPr>
        <p:spPr>
          <a:xfrm>
            <a:off x="220717" y="1114098"/>
            <a:ext cx="11698014" cy="5538950"/>
          </a:xfrm>
        </p:spPr>
        <p:txBody>
          <a:bodyPr vert="horz" lIns="91440" tIns="45720" rIns="91440" bIns="45720" rtlCol="0" anchor="ctr">
            <a:normAutofit/>
          </a:bodyPr>
          <a:lstStyle/>
          <a:p>
            <a:pPr marL="457200" indent="-457200">
              <a:lnSpc>
                <a:spcPct val="80000"/>
              </a:lnSpc>
              <a:buFont typeface="Arial" panose="020B0604020202020204" pitchFamily="34" charset="0"/>
              <a:buChar char="•"/>
            </a:pPr>
            <a:r>
              <a:rPr lang="en-US" altLang="zh-CN" sz="2400" b="1" i="1" u="sng" dirty="0">
                <a:solidFill>
                  <a:srgbClr val="00B0F0"/>
                </a:solidFill>
                <a:latin typeface="Comic Sans MS" panose="030F0902030302020204" pitchFamily="66" charset="0"/>
                <a:ea typeface="宋体" panose="02010600030101010101" pitchFamily="2" charset="-122"/>
              </a:rPr>
              <a:t>Bugs in the application or its infrastructure</a:t>
            </a:r>
          </a:p>
          <a:p>
            <a:pPr lvl="1" algn="l">
              <a:lnSpc>
                <a:spcPct val="80000"/>
              </a:lnSpc>
            </a:pPr>
            <a:r>
              <a:rPr lang="en-US" altLang="zh-CN" sz="2000" b="1" dirty="0">
                <a:solidFill>
                  <a:schemeClr val="tx1"/>
                </a:solidFill>
                <a:latin typeface="Comic Sans MS" panose="030F0902030302020204" pitchFamily="66" charset="0"/>
                <a:ea typeface="宋体" panose="02010600030101010101" pitchFamily="2" charset="-122"/>
              </a:rPr>
              <a:t>i.e. doesn't do what it should do</a:t>
            </a:r>
          </a:p>
          <a:p>
            <a:pPr lvl="2" algn="l">
              <a:lnSpc>
                <a:spcPct val="80000"/>
              </a:lnSpc>
            </a:pPr>
            <a:r>
              <a:rPr lang="en-US" altLang="zh-CN" sz="1800" b="1" dirty="0">
                <a:solidFill>
                  <a:schemeClr val="tx1"/>
                </a:solidFill>
                <a:latin typeface="Comic Sans MS" panose="030F0902030302020204" pitchFamily="66" charset="0"/>
                <a:ea typeface="宋体" panose="02010600030101010101" pitchFamily="2" charset="-122"/>
              </a:rPr>
              <a:t>E.g., access flag can be modified by user input</a:t>
            </a:r>
          </a:p>
          <a:p>
            <a:pPr marL="457200" indent="-457200">
              <a:lnSpc>
                <a:spcPct val="80000"/>
              </a:lnSpc>
              <a:buFont typeface="Arial" panose="020B0604020202020204" pitchFamily="34" charset="0"/>
              <a:buChar char="•"/>
            </a:pPr>
            <a:r>
              <a:rPr lang="en-US" altLang="zh-CN" sz="2400" b="1" i="1" u="sng" dirty="0">
                <a:solidFill>
                  <a:srgbClr val="00B0F0"/>
                </a:solidFill>
                <a:latin typeface="Comic Sans MS" panose="030F0902030302020204" pitchFamily="66" charset="0"/>
                <a:ea typeface="宋体" panose="02010600030101010101" pitchFamily="2" charset="-122"/>
              </a:rPr>
              <a:t>Inappropriate features in the infrastructure</a:t>
            </a:r>
          </a:p>
          <a:p>
            <a:pPr lvl="1" algn="l">
              <a:lnSpc>
                <a:spcPct val="80000"/>
              </a:lnSpc>
            </a:pPr>
            <a:r>
              <a:rPr lang="en-US" altLang="zh-CN" sz="2000" b="1" dirty="0">
                <a:solidFill>
                  <a:schemeClr val="tx1"/>
                </a:solidFill>
                <a:latin typeface="Comic Sans MS" panose="030F0902030302020204" pitchFamily="66" charset="0"/>
                <a:ea typeface="宋体" panose="02010600030101010101" pitchFamily="2" charset="-122"/>
              </a:rPr>
              <a:t>i.e. does something that it shouldn't do </a:t>
            </a:r>
            <a:r>
              <a:rPr lang="en-US" altLang="zh-CN" sz="1800" b="1" dirty="0">
                <a:solidFill>
                  <a:schemeClr val="tx1"/>
                </a:solidFill>
                <a:latin typeface="Comic Sans MS" panose="030F0902030302020204" pitchFamily="66" charset="0"/>
                <a:ea typeface="宋体" panose="02010600030101010101" pitchFamily="2" charset="-122"/>
              </a:rPr>
              <a:t>functionality winning over security</a:t>
            </a:r>
          </a:p>
          <a:p>
            <a:pPr lvl="2" algn="l">
              <a:lnSpc>
                <a:spcPct val="80000"/>
              </a:lnSpc>
            </a:pPr>
            <a:r>
              <a:rPr lang="en-US" altLang="zh-CN" sz="1800" b="1" dirty="0">
                <a:solidFill>
                  <a:schemeClr val="tx1"/>
                </a:solidFill>
                <a:latin typeface="Comic Sans MS" panose="030F0902030302020204" pitchFamily="66" charset="0"/>
                <a:ea typeface="宋体" panose="02010600030101010101" pitchFamily="2" charset="-122"/>
              </a:rPr>
              <a:t>E.g., a search function that can display other users info</a:t>
            </a:r>
          </a:p>
          <a:p>
            <a:pPr marL="457200" indent="-457200">
              <a:lnSpc>
                <a:spcPct val="80000"/>
              </a:lnSpc>
              <a:buFont typeface="Arial" panose="020B0604020202020204" pitchFamily="34" charset="0"/>
              <a:buChar char="•"/>
            </a:pPr>
            <a:r>
              <a:rPr lang="en-US" altLang="zh-CN" sz="2400" i="1" dirty="0">
                <a:solidFill>
                  <a:srgbClr val="00B0F0"/>
                </a:solidFill>
                <a:latin typeface="Comic Sans MS" panose="030F0902030302020204" pitchFamily="66" charset="0"/>
                <a:ea typeface="宋体" panose="02010600030101010101" pitchFamily="2" charset="-122"/>
              </a:rPr>
              <a:t>Inappropriate use of features provided by the infrastructure</a:t>
            </a:r>
          </a:p>
          <a:p>
            <a:pPr>
              <a:lnSpc>
                <a:spcPct val="80000"/>
              </a:lnSpc>
            </a:pPr>
            <a:endParaRPr lang="en-US" altLang="zh-CN" sz="2400" dirty="0">
              <a:solidFill>
                <a:schemeClr val="tx1"/>
              </a:solidFill>
              <a:latin typeface="Comic Sans MS" panose="030F0902030302020204" pitchFamily="66" charset="0"/>
              <a:ea typeface="宋体" panose="02010600030101010101" pitchFamily="2" charset="-122"/>
            </a:endParaRPr>
          </a:p>
          <a:p>
            <a:pPr>
              <a:lnSpc>
                <a:spcPct val="80000"/>
              </a:lnSpc>
            </a:pPr>
            <a:r>
              <a:rPr lang="en-US" altLang="zh-CN" sz="2400" b="1" i="1" u="sng" dirty="0">
                <a:solidFill>
                  <a:srgbClr val="0070C0"/>
                </a:solidFill>
                <a:latin typeface="Comic Sans MS" panose="030F0902030302020204" pitchFamily="66" charset="0"/>
                <a:ea typeface="宋体" panose="02010600030101010101" pitchFamily="2" charset="-122"/>
              </a:rPr>
              <a:t>Main causes: </a:t>
            </a:r>
          </a:p>
          <a:p>
            <a:pPr lvl="1" algn="l">
              <a:lnSpc>
                <a:spcPct val="80000"/>
              </a:lnSpc>
            </a:pPr>
            <a:r>
              <a:rPr lang="en-US" altLang="zh-CN" sz="2000" b="1" dirty="0">
                <a:solidFill>
                  <a:schemeClr val="tx1"/>
                </a:solidFill>
                <a:latin typeface="Comic Sans MS" panose="030F0902030302020204" pitchFamily="66" charset="0"/>
                <a:ea typeface="宋体" panose="02010600030101010101" pitchFamily="2" charset="-122"/>
              </a:rPr>
              <a:t>complexity of these features </a:t>
            </a:r>
            <a:r>
              <a:rPr lang="en-US" altLang="zh-CN" sz="1800" b="1" dirty="0">
                <a:solidFill>
                  <a:schemeClr val="tx1"/>
                </a:solidFill>
                <a:latin typeface="Comic Sans MS" panose="030F0902030302020204" pitchFamily="66" charset="0"/>
                <a:ea typeface="宋体" panose="02010600030101010101" pitchFamily="2" charset="-122"/>
              </a:rPr>
              <a:t>functionality winning over security, again </a:t>
            </a:r>
            <a:r>
              <a:rPr lang="en-US" altLang="zh-CN" sz="2000" b="1" dirty="0">
                <a:solidFill>
                  <a:schemeClr val="tx1"/>
                </a:solidFill>
                <a:latin typeface="Comic Sans MS" panose="030F0902030302020204" pitchFamily="66" charset="0"/>
                <a:ea typeface="宋体" panose="02010600030101010101" pitchFamily="2" charset="-122"/>
              </a:rPr>
              <a:t>ignorance of developers</a:t>
            </a:r>
          </a:p>
          <a:p>
            <a:pPr>
              <a:lnSpc>
                <a:spcPct val="100000"/>
              </a:lnSpc>
              <a:buFont typeface="Wingdings 2" panose="05020102010507070707" pitchFamily="18" charset="2"/>
              <a:buChar char=""/>
            </a:pPr>
            <a:endParaRPr lang="en-US" sz="1050" dirty="0">
              <a:solidFill>
                <a:schemeClr val="tx1">
                  <a:lumMod val="75000"/>
                  <a:lumOff val="25000"/>
                </a:schemeClr>
              </a:solidFill>
            </a:endParaRPr>
          </a:p>
        </p:txBody>
      </p:sp>
    </p:spTree>
    <p:extLst>
      <p:ext uri="{BB962C8B-B14F-4D97-AF65-F5344CB8AC3E}">
        <p14:creationId xmlns:p14="http://schemas.microsoft.com/office/powerpoint/2010/main" val="81204085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379E96-6591-6E4D-B411-B6D857DF65F3}"/>
              </a:ext>
            </a:extLst>
          </p:cNvPr>
          <p:cNvSpPr>
            <a:spLocks noGrp="1"/>
          </p:cNvSpPr>
          <p:nvPr>
            <p:ph type="subTitle" idx="1"/>
          </p:nvPr>
        </p:nvSpPr>
        <p:spPr>
          <a:xfrm>
            <a:off x="7889065" y="3945249"/>
            <a:ext cx="3403426" cy="738820"/>
          </a:xfrm>
        </p:spPr>
        <p:txBody>
          <a:bodyPr vert="horz" lIns="91440" tIns="45720" rIns="91440" bIns="45720" rtlCol="0">
            <a:normAutofit/>
          </a:bodyPr>
          <a:lstStyle/>
          <a:p>
            <a:pPr>
              <a:lnSpc>
                <a:spcPct val="100000"/>
              </a:lnSpc>
              <a:buFont typeface="Wingdings 2" panose="05020102010507070707" pitchFamily="18" charset="2"/>
              <a:buChar char=""/>
            </a:pPr>
            <a:endParaRPr lang="en-US" sz="900" dirty="0"/>
          </a:p>
        </p:txBody>
      </p:sp>
      <p:sp>
        <p:nvSpPr>
          <p:cNvPr id="35" name="Rectangle 34">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13" name="Picture 4">
            <a:extLst>
              <a:ext uri="{FF2B5EF4-FFF2-40B4-BE49-F238E27FC236}">
                <a16:creationId xmlns:a16="http://schemas.microsoft.com/office/drawing/2014/main" id="{3B412589-8515-4D66-860A-BC6B0C2162F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718" r="16015"/>
          <a:stretch/>
        </p:blipFill>
        <p:spPr>
          <a:xfrm>
            <a:off x="0" y="75391"/>
            <a:ext cx="6059490" cy="6857990"/>
          </a:xfrm>
          <a:prstGeom prst="rect">
            <a:avLst/>
          </a:prstGeom>
        </p:spPr>
      </p:pic>
      <p:pic>
        <p:nvPicPr>
          <p:cNvPr id="6" name="Picture 5">
            <a:extLst>
              <a:ext uri="{FF2B5EF4-FFF2-40B4-BE49-F238E27FC236}">
                <a16:creationId xmlns:a16="http://schemas.microsoft.com/office/drawing/2014/main" id="{D099FD25-FF87-F146-B93B-82AE45BE6AAB}"/>
              </a:ext>
            </a:extLst>
          </p:cNvPr>
          <p:cNvPicPr>
            <a:picLocks noChangeAspect="1"/>
          </p:cNvPicPr>
          <p:nvPr/>
        </p:nvPicPr>
        <p:blipFill rotWithShape="1">
          <a:blip r:embed="rId4"/>
          <a:srcRect r="6501"/>
          <a:stretch/>
        </p:blipFill>
        <p:spPr>
          <a:xfrm>
            <a:off x="6168980" y="-460"/>
            <a:ext cx="6059510" cy="6858000"/>
          </a:xfrm>
          <a:prstGeom prst="rect">
            <a:avLst/>
          </a:prstGeom>
        </p:spPr>
      </p:pic>
      <p:sp>
        <p:nvSpPr>
          <p:cNvPr id="33" name="Rectangle 32">
            <a:extLst>
              <a:ext uri="{FF2B5EF4-FFF2-40B4-BE49-F238E27FC236}">
                <a16:creationId xmlns:a16="http://schemas.microsoft.com/office/drawing/2014/main" id="{EA66C114-6F0C-49B8-B3D8-EDD59127F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C2D3E61-5493-AA41-B4BF-6954837388D5}"/>
              </a:ext>
            </a:extLst>
          </p:cNvPr>
          <p:cNvSpPr txBox="1"/>
          <p:nvPr/>
        </p:nvSpPr>
        <p:spPr>
          <a:xfrm>
            <a:off x="357188" y="257175"/>
            <a:ext cx="5372100" cy="2308324"/>
          </a:xfrm>
          <a:prstGeom prst="rect">
            <a:avLst/>
          </a:prstGeom>
          <a:noFill/>
        </p:spPr>
        <p:txBody>
          <a:bodyPr wrap="square" rtlCol="0">
            <a:spAutoFit/>
          </a:bodyPr>
          <a:lstStyle/>
          <a:p>
            <a:pPr algn="ctr"/>
            <a:r>
              <a:rPr lang="en-US" sz="2400" b="1" dirty="0">
                <a:solidFill>
                  <a:schemeClr val="bg1"/>
                </a:solidFill>
                <a:highlight>
                  <a:srgbClr val="808080"/>
                </a:highlight>
              </a:rPr>
              <a:t>More and more organizations today are seeing vulnerabilities in their code exploited. For instance, here we presented the table that shows the top 10 software products with the most security flaws in 2016 </a:t>
            </a:r>
          </a:p>
        </p:txBody>
      </p:sp>
    </p:spTree>
    <p:extLst>
      <p:ext uri="{BB962C8B-B14F-4D97-AF65-F5344CB8AC3E}">
        <p14:creationId xmlns:p14="http://schemas.microsoft.com/office/powerpoint/2010/main" val="247200300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3B412589-8515-4D66-860A-BC6B0C2162F7}"/>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1" y="0"/>
            <a:ext cx="12191999" cy="6858000"/>
          </a:xfrm>
          <a:prstGeom prst="rect">
            <a:avLst/>
          </a:prstGeom>
        </p:spPr>
      </p:pic>
      <p:sp>
        <p:nvSpPr>
          <p:cNvPr id="2" name="Title 1">
            <a:extLst>
              <a:ext uri="{FF2B5EF4-FFF2-40B4-BE49-F238E27FC236}">
                <a16:creationId xmlns:a16="http://schemas.microsoft.com/office/drawing/2014/main" id="{CC4BC24D-C914-C24F-A0D4-1B1E5D7153C0}"/>
              </a:ext>
            </a:extLst>
          </p:cNvPr>
          <p:cNvSpPr>
            <a:spLocks noGrp="1"/>
          </p:cNvSpPr>
          <p:nvPr>
            <p:ph type="ctrTitle"/>
          </p:nvPr>
        </p:nvSpPr>
        <p:spPr>
          <a:xfrm>
            <a:off x="0" y="41740"/>
            <a:ext cx="12192000" cy="957461"/>
          </a:xfrm>
        </p:spPr>
        <p:txBody>
          <a:bodyPr vert="horz" lIns="91440" tIns="45720" rIns="91440" bIns="45720" rtlCol="0" anchor="b">
            <a:normAutofit/>
          </a:bodyPr>
          <a:lstStyle/>
          <a:p>
            <a:pPr algn="ctr"/>
            <a:r>
              <a:rPr lang="en-US" altLang="zh-CN" b="1" i="1" u="sng" dirty="0">
                <a:solidFill>
                  <a:schemeClr val="tx1"/>
                </a:solidFill>
                <a:ea typeface="宋体" panose="02010600030101010101" pitchFamily="2" charset="-122"/>
              </a:rPr>
              <a:t>Countermeasures and More Vulnerabilities</a:t>
            </a:r>
            <a:endParaRPr lang="en-US" b="1" i="1" u="sng" kern="1200" cap="all"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34379E96-6591-6E4D-B411-B6D857DF65F3}"/>
              </a:ext>
            </a:extLst>
          </p:cNvPr>
          <p:cNvSpPr>
            <a:spLocks noGrp="1"/>
          </p:cNvSpPr>
          <p:nvPr>
            <p:ph type="subTitle" idx="1"/>
          </p:nvPr>
        </p:nvSpPr>
        <p:spPr>
          <a:xfrm>
            <a:off x="47453" y="964100"/>
            <a:ext cx="12144546" cy="5539964"/>
          </a:xfrm>
        </p:spPr>
        <p:txBody>
          <a:bodyPr vert="horz" lIns="91440" tIns="45720" rIns="91440" bIns="45720" rtlCol="0" anchor="ctr">
            <a:normAutofit/>
          </a:bodyPr>
          <a:lstStyle/>
          <a:p>
            <a:r>
              <a:rPr lang="en-US" altLang="zh-CN" sz="2400" b="1" u="sng" dirty="0">
                <a:solidFill>
                  <a:srgbClr val="FF0000"/>
                </a:solidFill>
                <a:ea typeface="宋体" panose="02010600030101010101" pitchFamily="2" charset="-122"/>
              </a:rPr>
              <a:t>Countermeasures can lead to new vulnerabilities</a:t>
            </a:r>
          </a:p>
          <a:p>
            <a:pPr marL="914400" lvl="1" indent="-457200" algn="l">
              <a:buFont typeface="Arial" panose="020B0604020202020204" pitchFamily="34" charset="0"/>
              <a:buChar char="•"/>
            </a:pPr>
            <a:r>
              <a:rPr lang="en-US" altLang="zh-CN" sz="3200" dirty="0">
                <a:solidFill>
                  <a:srgbClr val="00B0F0"/>
                </a:solidFill>
                <a:ea typeface="宋体" panose="02010600030101010101" pitchFamily="2" charset="-122"/>
              </a:rPr>
              <a:t>E.g., if we only allow three incorrect logins, as a countermeasure to brute-force attacks (account be frozen), which new vulnerability do we introduce?</a:t>
            </a:r>
          </a:p>
          <a:p>
            <a:pPr marL="1200150" lvl="2" indent="-285750" algn="l">
              <a:buFont typeface="Wingdings" pitchFamily="2" charset="2"/>
              <a:buChar char="ü"/>
            </a:pPr>
            <a:r>
              <a:rPr lang="en-US" altLang="zh-CN" sz="1800" b="1" dirty="0">
                <a:solidFill>
                  <a:srgbClr val="C00000"/>
                </a:solidFill>
                <a:ea typeface="宋体" panose="02010600030101010101" pitchFamily="2" charset="-122"/>
              </a:rPr>
              <a:t>DENIAL OF SERVICE ATTACK</a:t>
            </a:r>
          </a:p>
          <a:p>
            <a:pPr marL="914400" lvl="1" indent="-457200" algn="l">
              <a:buFont typeface="Arial" panose="020B0604020202020204" pitchFamily="34" charset="0"/>
              <a:buChar char="•"/>
            </a:pPr>
            <a:r>
              <a:rPr lang="en-US" altLang="zh-CN" sz="3200" dirty="0">
                <a:solidFill>
                  <a:srgbClr val="00B0F0"/>
                </a:solidFill>
                <a:ea typeface="宋体" panose="02010600030101010101" pitchFamily="2" charset="-122"/>
              </a:rPr>
              <a:t>If a countermeasure relies on new software, bugs in this new software may mean </a:t>
            </a:r>
            <a:r>
              <a:rPr lang="en-US" altLang="zh-CN" sz="2800" dirty="0">
                <a:solidFill>
                  <a:srgbClr val="00B0F0"/>
                </a:solidFill>
                <a:ea typeface="宋体" panose="02010600030101010101" pitchFamily="2" charset="-122"/>
              </a:rPr>
              <a:t>that it is ineffective, or worse still, that it introduces more weaknesses</a:t>
            </a:r>
          </a:p>
          <a:p>
            <a:pPr lvl="2" algn="l"/>
            <a:r>
              <a:rPr lang="en-US" altLang="zh-CN" sz="2800" dirty="0">
                <a:solidFill>
                  <a:srgbClr val="00B0F0"/>
                </a:solidFill>
                <a:ea typeface="宋体" panose="02010600030101010101" pitchFamily="2" charset="-122"/>
              </a:rPr>
              <a:t>E.g., Witty worm appeared in Mar 2004 exploited ISS security software</a:t>
            </a:r>
          </a:p>
          <a:p>
            <a:pPr>
              <a:lnSpc>
                <a:spcPct val="100000"/>
              </a:lnSpc>
              <a:buFont typeface="Wingdings 2" panose="05020102010507070707" pitchFamily="18" charset="2"/>
              <a:buChar char=""/>
            </a:pPr>
            <a:endParaRPr lang="en-US" sz="1100" dirty="0">
              <a:solidFill>
                <a:schemeClr val="tx1">
                  <a:lumMod val="75000"/>
                  <a:lumOff val="25000"/>
                </a:schemeClr>
              </a:solidFill>
            </a:endParaRPr>
          </a:p>
        </p:txBody>
      </p:sp>
    </p:spTree>
    <p:extLst>
      <p:ext uri="{BB962C8B-B14F-4D97-AF65-F5344CB8AC3E}">
        <p14:creationId xmlns:p14="http://schemas.microsoft.com/office/powerpoint/2010/main" val="8580112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3B412589-8515-4D66-860A-BC6B0C2162F7}"/>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1" y="0"/>
            <a:ext cx="12191999" cy="6858000"/>
          </a:xfrm>
          <a:prstGeom prst="rect">
            <a:avLst/>
          </a:prstGeom>
        </p:spPr>
      </p:pic>
      <p:sp>
        <p:nvSpPr>
          <p:cNvPr id="2" name="Title 1">
            <a:extLst>
              <a:ext uri="{FF2B5EF4-FFF2-40B4-BE49-F238E27FC236}">
                <a16:creationId xmlns:a16="http://schemas.microsoft.com/office/drawing/2014/main" id="{CC4BC24D-C914-C24F-A0D4-1B1E5D7153C0}"/>
              </a:ext>
            </a:extLst>
          </p:cNvPr>
          <p:cNvSpPr>
            <a:spLocks noGrp="1"/>
          </p:cNvSpPr>
          <p:nvPr>
            <p:ph type="ctrTitle"/>
          </p:nvPr>
        </p:nvSpPr>
        <p:spPr>
          <a:xfrm>
            <a:off x="0" y="41740"/>
            <a:ext cx="12192000" cy="957461"/>
          </a:xfrm>
        </p:spPr>
        <p:txBody>
          <a:bodyPr vert="horz" lIns="91440" tIns="45720" rIns="91440" bIns="45720" rtlCol="0" anchor="b">
            <a:normAutofit/>
          </a:bodyPr>
          <a:lstStyle/>
          <a:p>
            <a:pPr algn="ctr"/>
            <a:r>
              <a:rPr lang="en-US" altLang="zh-CN" b="1" i="1" u="sng" dirty="0">
                <a:solidFill>
                  <a:srgbClr val="00B0F0"/>
                </a:solidFill>
                <a:ea typeface="宋体" panose="02010600030101010101" pitchFamily="2" charset="-122"/>
              </a:rPr>
              <a:t>Countermeasures</a:t>
            </a:r>
            <a:endParaRPr lang="en-US" b="1" i="1" u="sng" kern="1200" cap="all" dirty="0">
              <a:solidFill>
                <a:srgbClr val="00B0F0"/>
              </a:solidFill>
              <a:latin typeface="+mj-lt"/>
              <a:ea typeface="+mj-ea"/>
              <a:cs typeface="+mj-cs"/>
            </a:endParaRPr>
          </a:p>
        </p:txBody>
      </p:sp>
      <p:sp>
        <p:nvSpPr>
          <p:cNvPr id="3" name="Subtitle 2">
            <a:extLst>
              <a:ext uri="{FF2B5EF4-FFF2-40B4-BE49-F238E27FC236}">
                <a16:creationId xmlns:a16="http://schemas.microsoft.com/office/drawing/2014/main" id="{34379E96-6591-6E4D-B411-B6D857DF65F3}"/>
              </a:ext>
            </a:extLst>
          </p:cNvPr>
          <p:cNvSpPr>
            <a:spLocks noGrp="1"/>
          </p:cNvSpPr>
          <p:nvPr>
            <p:ph type="subTitle" idx="1"/>
          </p:nvPr>
        </p:nvSpPr>
        <p:spPr>
          <a:xfrm>
            <a:off x="47453" y="964099"/>
            <a:ext cx="12144546" cy="2661969"/>
          </a:xfrm>
        </p:spPr>
        <p:txBody>
          <a:bodyPr vert="horz" lIns="91440" tIns="45720" rIns="91440" bIns="45720" rtlCol="0" anchor="ctr">
            <a:normAutofit/>
          </a:bodyPr>
          <a:lstStyle/>
          <a:p>
            <a:pPr>
              <a:lnSpc>
                <a:spcPct val="90000"/>
              </a:lnSpc>
            </a:pPr>
            <a:r>
              <a:rPr lang="en-US" altLang="zh-CN" sz="2000" dirty="0">
                <a:ea typeface="宋体" panose="02010600030101010101" pitchFamily="2" charset="-122"/>
              </a:rPr>
              <a:t>What are the methods and technologies, available to us if we want to provide security?</a:t>
            </a:r>
          </a:p>
          <a:p>
            <a:pPr marL="742950" lvl="1" indent="-285750" algn="l">
              <a:lnSpc>
                <a:spcPct val="90000"/>
              </a:lnSpc>
              <a:buFont typeface="Arial" panose="020B0604020202020204" pitchFamily="34" charset="0"/>
              <a:buChar char="•"/>
            </a:pPr>
            <a:r>
              <a:rPr lang="en-US" altLang="zh-CN" sz="1800" dirty="0">
                <a:ea typeface="宋体" panose="02010600030101010101" pitchFamily="2" charset="-122"/>
              </a:rPr>
              <a:t>security in the software development lifecycle</a:t>
            </a:r>
          </a:p>
          <a:p>
            <a:pPr marL="742950" lvl="1" indent="-285750" algn="l">
              <a:lnSpc>
                <a:spcPct val="90000"/>
              </a:lnSpc>
              <a:buFont typeface="Arial" panose="020B0604020202020204" pitchFamily="34" charset="0"/>
              <a:buChar char="•"/>
            </a:pPr>
            <a:r>
              <a:rPr lang="en-US" altLang="zh-CN" sz="1800" dirty="0">
                <a:ea typeface="宋体" panose="02010600030101010101" pitchFamily="2" charset="-122"/>
              </a:rPr>
              <a:t>engineering &amp; design principles</a:t>
            </a:r>
          </a:p>
          <a:p>
            <a:pPr marL="742950" lvl="1" indent="-285750" algn="l">
              <a:lnSpc>
                <a:spcPct val="90000"/>
              </a:lnSpc>
              <a:buFont typeface="Arial" panose="020B0604020202020204" pitchFamily="34" charset="0"/>
              <a:buChar char="•"/>
            </a:pPr>
            <a:r>
              <a:rPr lang="en-US" altLang="zh-CN" sz="1800" dirty="0">
                <a:ea typeface="宋体" panose="02010600030101010101" pitchFamily="2" charset="-122"/>
              </a:rPr>
              <a:t>security technologies</a:t>
            </a:r>
          </a:p>
          <a:p>
            <a:pPr>
              <a:lnSpc>
                <a:spcPct val="100000"/>
              </a:lnSpc>
            </a:pPr>
            <a:endParaRPr lang="en-US" sz="1100" dirty="0">
              <a:solidFill>
                <a:schemeClr val="tx1">
                  <a:lumMod val="75000"/>
                  <a:lumOff val="25000"/>
                </a:schemeClr>
              </a:solidFill>
            </a:endParaRPr>
          </a:p>
        </p:txBody>
      </p:sp>
      <p:pic>
        <p:nvPicPr>
          <p:cNvPr id="9" name="Picture 4">
            <a:extLst>
              <a:ext uri="{FF2B5EF4-FFF2-40B4-BE49-F238E27FC236}">
                <a16:creationId xmlns:a16="http://schemas.microsoft.com/office/drawing/2014/main" id="{F9AD8D7F-C270-904F-AA49-0D74CD453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952" y="3334408"/>
            <a:ext cx="9559002" cy="267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8914681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3B412589-8515-4D66-860A-BC6B0C2162F7}"/>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1" y="0"/>
            <a:ext cx="12191999" cy="6858000"/>
          </a:xfrm>
          <a:prstGeom prst="rect">
            <a:avLst/>
          </a:prstGeom>
        </p:spPr>
      </p:pic>
      <p:sp>
        <p:nvSpPr>
          <p:cNvPr id="2" name="Title 1">
            <a:extLst>
              <a:ext uri="{FF2B5EF4-FFF2-40B4-BE49-F238E27FC236}">
                <a16:creationId xmlns:a16="http://schemas.microsoft.com/office/drawing/2014/main" id="{CC4BC24D-C914-C24F-A0D4-1B1E5D7153C0}"/>
              </a:ext>
            </a:extLst>
          </p:cNvPr>
          <p:cNvSpPr>
            <a:spLocks noGrp="1"/>
          </p:cNvSpPr>
          <p:nvPr>
            <p:ph type="ctrTitle"/>
          </p:nvPr>
        </p:nvSpPr>
        <p:spPr>
          <a:xfrm>
            <a:off x="0" y="-251909"/>
            <a:ext cx="12192000" cy="957461"/>
          </a:xfrm>
        </p:spPr>
        <p:txBody>
          <a:bodyPr vert="horz" lIns="91440" tIns="45720" rIns="91440" bIns="45720" rtlCol="0" anchor="b">
            <a:normAutofit/>
          </a:bodyPr>
          <a:lstStyle/>
          <a:p>
            <a:pPr algn="ctr"/>
            <a:r>
              <a:rPr lang="en-US" altLang="zh-CN" b="1" i="1" u="sng" dirty="0">
                <a:solidFill>
                  <a:srgbClr val="00B0F0"/>
                </a:solidFill>
                <a:ea typeface="宋体" panose="02010600030101010101" pitchFamily="2" charset="-122"/>
              </a:rPr>
              <a:t>Countermeasures</a:t>
            </a:r>
            <a:endParaRPr lang="en-US" b="1" i="1" u="sng" kern="1200" cap="all" dirty="0">
              <a:solidFill>
                <a:srgbClr val="00B0F0"/>
              </a:solidFill>
              <a:latin typeface="+mj-lt"/>
              <a:ea typeface="+mj-ea"/>
              <a:cs typeface="+mj-cs"/>
            </a:endParaRPr>
          </a:p>
        </p:txBody>
      </p:sp>
      <p:sp>
        <p:nvSpPr>
          <p:cNvPr id="3" name="Subtitle 2">
            <a:extLst>
              <a:ext uri="{FF2B5EF4-FFF2-40B4-BE49-F238E27FC236}">
                <a16:creationId xmlns:a16="http://schemas.microsoft.com/office/drawing/2014/main" id="{34379E96-6591-6E4D-B411-B6D857DF65F3}"/>
              </a:ext>
            </a:extLst>
          </p:cNvPr>
          <p:cNvSpPr>
            <a:spLocks noGrp="1"/>
          </p:cNvSpPr>
          <p:nvPr>
            <p:ph type="subTitle" idx="1"/>
          </p:nvPr>
        </p:nvSpPr>
        <p:spPr>
          <a:xfrm>
            <a:off x="0" y="800548"/>
            <a:ext cx="6505904" cy="6057451"/>
          </a:xfrm>
        </p:spPr>
        <p:txBody>
          <a:bodyPr vert="horz" lIns="91440" tIns="45720" rIns="91440" bIns="45720" rtlCol="0" anchor="ctr">
            <a:normAutofit fontScale="55000" lnSpcReduction="20000"/>
          </a:bodyPr>
          <a:lstStyle/>
          <a:p>
            <a:pPr>
              <a:lnSpc>
                <a:spcPct val="90000"/>
              </a:lnSpc>
            </a:pPr>
            <a:endParaRPr lang="en-US" altLang="zh-CN" sz="2800" b="1" dirty="0">
              <a:solidFill>
                <a:srgbClr val="0070C0"/>
              </a:solidFill>
              <a:ea typeface="宋体" panose="02010600030101010101" pitchFamily="2" charset="-122"/>
            </a:endParaRPr>
          </a:p>
          <a:p>
            <a:pPr>
              <a:lnSpc>
                <a:spcPct val="90000"/>
              </a:lnSpc>
            </a:pPr>
            <a:endParaRPr lang="en-US" altLang="zh-CN" sz="2800" b="1" dirty="0">
              <a:solidFill>
                <a:srgbClr val="0070C0"/>
              </a:solidFill>
              <a:ea typeface="宋体" panose="02010600030101010101" pitchFamily="2" charset="-122"/>
            </a:endParaRPr>
          </a:p>
          <a:p>
            <a:pPr>
              <a:lnSpc>
                <a:spcPct val="90000"/>
              </a:lnSpc>
            </a:pPr>
            <a:r>
              <a:rPr lang="en-US" altLang="zh-CN" sz="3300" b="1" dirty="0">
                <a:solidFill>
                  <a:srgbClr val="0070C0"/>
                </a:solidFill>
                <a:ea typeface="宋体" panose="02010600030101010101" pitchFamily="2" charset="-122"/>
              </a:rPr>
              <a:t>Cryptography</a:t>
            </a:r>
          </a:p>
          <a:p>
            <a:pPr marL="342900" indent="-342900">
              <a:lnSpc>
                <a:spcPct val="90000"/>
              </a:lnSpc>
              <a:buFont typeface="Arial" panose="020B0604020202020204" pitchFamily="34" charset="0"/>
              <a:buChar char="•"/>
            </a:pPr>
            <a:r>
              <a:rPr lang="en-US" altLang="zh-CN" sz="2300" b="1" dirty="0">
                <a:solidFill>
                  <a:schemeClr val="tx1"/>
                </a:solidFill>
                <a:ea typeface="宋体" panose="02010600030101010101" pitchFamily="2" charset="-122"/>
              </a:rPr>
              <a:t>for threats related to insecure communication and storage</a:t>
            </a:r>
          </a:p>
          <a:p>
            <a:pPr marL="342900" indent="-342900">
              <a:lnSpc>
                <a:spcPct val="90000"/>
              </a:lnSpc>
              <a:buFont typeface="Arial" panose="020B0604020202020204" pitchFamily="34" charset="0"/>
              <a:buChar char="•"/>
            </a:pPr>
            <a:r>
              <a:rPr lang="en-US" altLang="zh-CN" sz="2300" b="1" dirty="0">
                <a:solidFill>
                  <a:schemeClr val="tx1"/>
                </a:solidFill>
                <a:ea typeface="宋体" panose="02010600030101010101" pitchFamily="2" charset="-122"/>
              </a:rPr>
              <a:t>Covered in other courses</a:t>
            </a:r>
          </a:p>
          <a:p>
            <a:pPr>
              <a:lnSpc>
                <a:spcPct val="90000"/>
              </a:lnSpc>
            </a:pPr>
            <a:r>
              <a:rPr lang="en-US" altLang="zh-CN" sz="3300" b="1" dirty="0">
                <a:solidFill>
                  <a:srgbClr val="0070C0"/>
                </a:solidFill>
                <a:ea typeface="宋体" panose="02010600030101010101" pitchFamily="2" charset="-122"/>
              </a:rPr>
              <a:t>Access control</a:t>
            </a:r>
          </a:p>
          <a:p>
            <a:pPr marL="342900" indent="-342900">
              <a:lnSpc>
                <a:spcPct val="90000"/>
              </a:lnSpc>
              <a:buFont typeface="Arial" panose="020B0604020202020204" pitchFamily="34" charset="0"/>
              <a:buChar char="•"/>
            </a:pPr>
            <a:r>
              <a:rPr lang="en-US" altLang="zh-CN" sz="2300" b="1" dirty="0">
                <a:solidFill>
                  <a:schemeClr val="tx1"/>
                </a:solidFill>
                <a:ea typeface="宋体" panose="02010600030101010101" pitchFamily="2" charset="-122"/>
              </a:rPr>
              <a:t>for threats related to misbehaving users</a:t>
            </a:r>
          </a:p>
          <a:p>
            <a:pPr marL="342900" indent="-342900">
              <a:lnSpc>
                <a:spcPct val="90000"/>
              </a:lnSpc>
              <a:buFont typeface="Arial" panose="020B0604020202020204" pitchFamily="34" charset="0"/>
              <a:buChar char="•"/>
            </a:pPr>
            <a:r>
              <a:rPr lang="en-US" altLang="zh-CN" sz="2300" b="1" dirty="0">
                <a:solidFill>
                  <a:schemeClr val="tx1"/>
                </a:solidFill>
                <a:ea typeface="宋体" panose="02010600030101010101" pitchFamily="2" charset="-122"/>
              </a:rPr>
              <a:t>E.g., role-based access control</a:t>
            </a:r>
          </a:p>
          <a:p>
            <a:pPr>
              <a:lnSpc>
                <a:spcPct val="90000"/>
              </a:lnSpc>
            </a:pPr>
            <a:r>
              <a:rPr lang="en-US" altLang="zh-CN" sz="3300" b="1" dirty="0">
                <a:solidFill>
                  <a:srgbClr val="0070C0"/>
                </a:solidFill>
                <a:ea typeface="宋体" panose="02010600030101010101" pitchFamily="2" charset="-122"/>
              </a:rPr>
              <a:t>Language-based security</a:t>
            </a:r>
          </a:p>
          <a:p>
            <a:pPr marL="342900" indent="-342900">
              <a:lnSpc>
                <a:spcPct val="90000"/>
              </a:lnSpc>
              <a:buFont typeface="Arial" panose="020B0604020202020204" pitchFamily="34" charset="0"/>
              <a:buChar char="•"/>
            </a:pPr>
            <a:r>
              <a:rPr lang="en-US" altLang="zh-CN" sz="2300" b="1" dirty="0">
                <a:solidFill>
                  <a:schemeClr val="tx1"/>
                </a:solidFill>
                <a:ea typeface="宋体" panose="02010600030101010101" pitchFamily="2" charset="-122"/>
              </a:rPr>
              <a:t>for threats related to misbehaving programs</a:t>
            </a:r>
          </a:p>
          <a:p>
            <a:pPr marL="342900" indent="-342900">
              <a:lnSpc>
                <a:spcPct val="90000"/>
              </a:lnSpc>
              <a:buFont typeface="Arial" panose="020B0604020202020204" pitchFamily="34" charset="0"/>
              <a:buChar char="•"/>
            </a:pPr>
            <a:r>
              <a:rPr lang="en-US" altLang="zh-CN" sz="2100" b="1" dirty="0">
                <a:solidFill>
                  <a:schemeClr val="tx1"/>
                </a:solidFill>
                <a:ea typeface="宋体" panose="02010600030101010101" pitchFamily="2" charset="-122"/>
              </a:rPr>
              <a:t>typing, memory-safety</a:t>
            </a:r>
          </a:p>
          <a:p>
            <a:pPr marL="342900" indent="-342900">
              <a:lnSpc>
                <a:spcPct val="90000"/>
              </a:lnSpc>
              <a:buFont typeface="Arial" panose="020B0604020202020204" pitchFamily="34" charset="0"/>
              <a:buChar char="•"/>
            </a:pPr>
            <a:r>
              <a:rPr lang="en-US" altLang="zh-CN" sz="2100" b="1" dirty="0">
                <a:solidFill>
                  <a:schemeClr val="tx1"/>
                </a:solidFill>
                <a:ea typeface="宋体" panose="02010600030101010101" pitchFamily="2" charset="-122"/>
              </a:rPr>
              <a:t>sandboxing</a:t>
            </a:r>
          </a:p>
          <a:p>
            <a:pPr marL="342900" indent="-342900">
              <a:lnSpc>
                <a:spcPct val="90000"/>
              </a:lnSpc>
              <a:buFont typeface="Arial" panose="020B0604020202020204" pitchFamily="34" charset="0"/>
              <a:buChar char="•"/>
            </a:pPr>
            <a:r>
              <a:rPr lang="en-US" altLang="zh-CN" sz="2300" b="1" dirty="0">
                <a:solidFill>
                  <a:schemeClr val="tx1"/>
                </a:solidFill>
                <a:ea typeface="宋体" panose="02010600030101010101" pitchFamily="2" charset="-122"/>
              </a:rPr>
              <a:t>E.g., Java, .NET/C#</a:t>
            </a:r>
          </a:p>
          <a:p>
            <a:r>
              <a:rPr lang="en-US" altLang="zh-CN" sz="3300" b="1" dirty="0">
                <a:solidFill>
                  <a:srgbClr val="0070C0"/>
                </a:solidFill>
                <a:ea typeface="宋体" panose="02010600030101010101" pitchFamily="2" charset="-122"/>
              </a:rPr>
              <a:t>These technologies may be provided by the infrastructure/platform an application builds on,</a:t>
            </a:r>
          </a:p>
          <a:p>
            <a:pPr marL="342900" indent="-342900">
              <a:buFont typeface="Arial" panose="020B0604020202020204" pitchFamily="34" charset="0"/>
              <a:buChar char="•"/>
            </a:pPr>
            <a:r>
              <a:rPr lang="en-US" altLang="zh-CN" sz="2300" b="1" dirty="0">
                <a:solidFill>
                  <a:schemeClr val="tx1"/>
                </a:solidFill>
                <a:ea typeface="宋体" panose="02010600030101010101" pitchFamily="2" charset="-122"/>
              </a:rPr>
              <a:t>networking infrastructure</a:t>
            </a:r>
          </a:p>
          <a:p>
            <a:pPr marL="342900" indent="-342900">
              <a:buFont typeface="Arial" panose="020B0604020202020204" pitchFamily="34" charset="0"/>
              <a:buChar char="•"/>
            </a:pPr>
            <a:r>
              <a:rPr lang="en-US" altLang="zh-CN" sz="2100" b="1" dirty="0">
                <a:solidFill>
                  <a:schemeClr val="tx1"/>
                </a:solidFill>
                <a:ea typeface="宋体" panose="02010600030101010101" pitchFamily="2" charset="-122"/>
              </a:rPr>
              <a:t>which may e.g. use SSL</a:t>
            </a:r>
          </a:p>
          <a:p>
            <a:pPr marL="342900" indent="-342900">
              <a:buFont typeface="Arial" panose="020B0604020202020204" pitchFamily="34" charset="0"/>
              <a:buChar char="•"/>
            </a:pPr>
            <a:r>
              <a:rPr lang="en-US" altLang="zh-CN" sz="2300" b="1" dirty="0">
                <a:solidFill>
                  <a:schemeClr val="tx1"/>
                </a:solidFill>
                <a:ea typeface="宋体" panose="02010600030101010101" pitchFamily="2" charset="-122"/>
              </a:rPr>
              <a:t>operating system or database system</a:t>
            </a:r>
          </a:p>
          <a:p>
            <a:pPr marL="342900" indent="-342900">
              <a:buFont typeface="Arial" panose="020B0604020202020204" pitchFamily="34" charset="0"/>
              <a:buChar char="•"/>
            </a:pPr>
            <a:r>
              <a:rPr lang="en-US" altLang="zh-CN" sz="2100" b="1" dirty="0">
                <a:solidFill>
                  <a:schemeClr val="tx1"/>
                </a:solidFill>
                <a:ea typeface="宋体" panose="02010600030101010101" pitchFamily="2" charset="-122"/>
              </a:rPr>
              <a:t>providing e.g. access control</a:t>
            </a:r>
          </a:p>
          <a:p>
            <a:pPr marL="342900" indent="-342900">
              <a:buFont typeface="Arial" panose="020B0604020202020204" pitchFamily="34" charset="0"/>
              <a:buChar char="•"/>
            </a:pPr>
            <a:r>
              <a:rPr lang="en-US" altLang="zh-CN" sz="2300" b="1" dirty="0">
                <a:solidFill>
                  <a:schemeClr val="tx1"/>
                </a:solidFill>
                <a:ea typeface="宋体" panose="02010600030101010101" pitchFamily="2" charset="-122"/>
              </a:rPr>
              <a:t>programming platform</a:t>
            </a:r>
          </a:p>
          <a:p>
            <a:pPr marL="342900" indent="-342900">
              <a:buFont typeface="Arial" panose="020B0604020202020204" pitchFamily="34" charset="0"/>
              <a:buChar char="•"/>
            </a:pPr>
            <a:r>
              <a:rPr lang="en-US" altLang="zh-CN" sz="2100" b="1" dirty="0">
                <a:solidFill>
                  <a:schemeClr val="tx1"/>
                </a:solidFill>
                <a:ea typeface="宋体" panose="02010600030101010101" pitchFamily="2" charset="-122"/>
              </a:rPr>
              <a:t>for instance Java or .NET sandboxing</a:t>
            </a:r>
          </a:p>
          <a:p>
            <a:pPr>
              <a:lnSpc>
                <a:spcPct val="90000"/>
              </a:lnSpc>
            </a:pPr>
            <a:endParaRPr lang="en-US" altLang="zh-CN" sz="2300" dirty="0">
              <a:solidFill>
                <a:schemeClr val="tx1"/>
              </a:solidFill>
              <a:ea typeface="宋体" panose="02010600030101010101" pitchFamily="2" charset="-122"/>
            </a:endParaRPr>
          </a:p>
          <a:p>
            <a:pPr marL="342900" indent="-342900">
              <a:lnSpc>
                <a:spcPct val="90000"/>
              </a:lnSpc>
              <a:buFont typeface="Arial" panose="020B0604020202020204" pitchFamily="34" charset="0"/>
              <a:buChar char="•"/>
            </a:pPr>
            <a:endParaRPr lang="en-US" altLang="zh-CN" sz="2300" dirty="0">
              <a:solidFill>
                <a:schemeClr val="tx1"/>
              </a:solidFill>
              <a:ea typeface="宋体" panose="02010600030101010101" pitchFamily="2" charset="-122"/>
            </a:endParaRPr>
          </a:p>
          <a:p>
            <a:pPr>
              <a:lnSpc>
                <a:spcPct val="90000"/>
              </a:lnSpc>
            </a:pPr>
            <a:endParaRPr lang="en-US" altLang="zh-CN" sz="2300" dirty="0">
              <a:solidFill>
                <a:schemeClr val="tx1"/>
              </a:solidFill>
              <a:ea typeface="宋体" panose="02010600030101010101" pitchFamily="2" charset="-122"/>
            </a:endParaRPr>
          </a:p>
          <a:p>
            <a:pPr>
              <a:lnSpc>
                <a:spcPct val="100000"/>
              </a:lnSpc>
            </a:pPr>
            <a:endParaRPr lang="en-US" sz="1100" dirty="0">
              <a:solidFill>
                <a:schemeClr val="tx1">
                  <a:lumMod val="75000"/>
                  <a:lumOff val="25000"/>
                </a:schemeClr>
              </a:solidFill>
            </a:endParaRPr>
          </a:p>
        </p:txBody>
      </p:sp>
      <p:sp>
        <p:nvSpPr>
          <p:cNvPr id="4" name="TextBox 3">
            <a:extLst>
              <a:ext uri="{FF2B5EF4-FFF2-40B4-BE49-F238E27FC236}">
                <a16:creationId xmlns:a16="http://schemas.microsoft.com/office/drawing/2014/main" id="{BA3FEE2C-55FB-704F-A7F3-69F6F1830E1C}"/>
              </a:ext>
            </a:extLst>
          </p:cNvPr>
          <p:cNvSpPr txBox="1"/>
          <p:nvPr/>
        </p:nvSpPr>
        <p:spPr>
          <a:xfrm>
            <a:off x="6327227" y="800547"/>
            <a:ext cx="5770180" cy="6309420"/>
          </a:xfrm>
          <a:prstGeom prst="rect">
            <a:avLst/>
          </a:prstGeom>
          <a:noFill/>
        </p:spPr>
        <p:txBody>
          <a:bodyPr wrap="square" rtlCol="0">
            <a:spAutoFit/>
          </a:bodyPr>
          <a:lstStyle/>
          <a:p>
            <a:r>
              <a:rPr lang="en-US" altLang="zh-CN" sz="2400" b="1" dirty="0">
                <a:solidFill>
                  <a:srgbClr val="002060"/>
                </a:solidFill>
                <a:ea typeface="宋体" panose="02010600030101010101" pitchFamily="2" charset="-122"/>
              </a:rPr>
              <a:t>SPOOFING IDENTITY</a:t>
            </a:r>
          </a:p>
          <a:p>
            <a:pPr marL="342900" indent="-342900">
              <a:buFont typeface="Arial" panose="020B0604020202020204" pitchFamily="34" charset="0"/>
              <a:buChar char="•"/>
            </a:pPr>
            <a:r>
              <a:rPr lang="en-US" altLang="zh-CN" sz="1600" b="1" dirty="0">
                <a:solidFill>
                  <a:schemeClr val="bg1"/>
                </a:solidFill>
                <a:ea typeface="宋体" panose="02010600030101010101" pitchFamily="2" charset="-122"/>
              </a:rPr>
              <a:t>AUTHENTICATION, PROTECT KEYS &amp; PASSWORDS, ...</a:t>
            </a:r>
          </a:p>
          <a:p>
            <a:pPr marL="342900" indent="-342900">
              <a:buFont typeface="Arial" panose="020B0604020202020204" pitchFamily="34" charset="0"/>
              <a:buChar char="•"/>
            </a:pPr>
            <a:endParaRPr lang="en-US" altLang="zh-CN" sz="1600" b="1" dirty="0">
              <a:solidFill>
                <a:schemeClr val="bg1"/>
              </a:solidFill>
              <a:ea typeface="宋体" panose="02010600030101010101" pitchFamily="2" charset="-122"/>
            </a:endParaRPr>
          </a:p>
          <a:p>
            <a:r>
              <a:rPr lang="en-US" altLang="zh-CN" sz="2400" b="1" dirty="0">
                <a:solidFill>
                  <a:srgbClr val="002060"/>
                </a:solidFill>
                <a:ea typeface="宋体" panose="02010600030101010101" pitchFamily="2" charset="-122"/>
              </a:rPr>
              <a:t>TAMPERING WITH DATA</a:t>
            </a:r>
          </a:p>
          <a:p>
            <a:pPr marL="342900" indent="-342900">
              <a:buFont typeface="Arial" panose="020B0604020202020204" pitchFamily="34" charset="0"/>
              <a:buChar char="•"/>
            </a:pPr>
            <a:r>
              <a:rPr lang="en-US" altLang="zh-CN" sz="1600" b="1" dirty="0">
                <a:solidFill>
                  <a:schemeClr val="bg1"/>
                </a:solidFill>
                <a:ea typeface="宋体" panose="02010600030101010101" pitchFamily="2" charset="-122"/>
              </a:rPr>
              <a:t>ACCESS CONTROL, HASHES, DIGITAL SIGNATURES, MACS (MESSAGE AUTHENTICATION CODES), WRITE-ONCE STORAGE...</a:t>
            </a:r>
          </a:p>
          <a:p>
            <a:endParaRPr lang="en-US" altLang="zh-CN" sz="1600" b="1" dirty="0">
              <a:solidFill>
                <a:schemeClr val="bg1"/>
              </a:solidFill>
              <a:ea typeface="宋体" panose="02010600030101010101" pitchFamily="2" charset="-122"/>
            </a:endParaRPr>
          </a:p>
          <a:p>
            <a:r>
              <a:rPr lang="en-US" altLang="zh-CN" sz="2400" b="1" dirty="0">
                <a:solidFill>
                  <a:srgbClr val="002060"/>
                </a:solidFill>
                <a:ea typeface="宋体" panose="02010600030101010101" pitchFamily="2" charset="-122"/>
              </a:rPr>
              <a:t>REPUDIATION</a:t>
            </a:r>
          </a:p>
          <a:p>
            <a:pPr marL="342900" indent="-342900">
              <a:buFont typeface="Arial" panose="020B0604020202020204" pitchFamily="34" charset="0"/>
              <a:buChar char="•"/>
            </a:pPr>
            <a:r>
              <a:rPr lang="en-US" altLang="zh-CN" sz="1600" b="1" dirty="0">
                <a:solidFill>
                  <a:schemeClr val="bg1"/>
                </a:solidFill>
                <a:ea typeface="宋体" panose="02010600030101010101" pitchFamily="2" charset="-122"/>
              </a:rPr>
              <a:t>LOGGING, AUDIT TRAILS, DIGITAL SIGNATURES, ...</a:t>
            </a:r>
          </a:p>
          <a:p>
            <a:endParaRPr lang="en-US" altLang="zh-CN" sz="2400" b="1" dirty="0">
              <a:solidFill>
                <a:srgbClr val="002060"/>
              </a:solidFill>
              <a:ea typeface="宋体" panose="02010600030101010101" pitchFamily="2" charset="-122"/>
            </a:endParaRPr>
          </a:p>
          <a:p>
            <a:r>
              <a:rPr lang="en-US" altLang="zh-CN" sz="2400" b="1" dirty="0">
                <a:solidFill>
                  <a:srgbClr val="002060"/>
                </a:solidFill>
                <a:ea typeface="宋体" panose="02010600030101010101" pitchFamily="2" charset="-122"/>
              </a:rPr>
              <a:t>INFORMATION DISCLOSURE</a:t>
            </a:r>
          </a:p>
          <a:p>
            <a:pPr marL="342900" indent="-342900">
              <a:buFont typeface="Arial" panose="020B0604020202020204" pitchFamily="34" charset="0"/>
              <a:buChar char="•"/>
            </a:pPr>
            <a:r>
              <a:rPr lang="en-US" altLang="zh-CN" sz="1600" b="1" dirty="0">
                <a:solidFill>
                  <a:schemeClr val="bg1"/>
                </a:solidFill>
                <a:ea typeface="宋体" panose="02010600030101010101" pitchFamily="2" charset="-122"/>
              </a:rPr>
              <a:t>ACCESS CONTROL, ENCRYPTION, NOT STORING SECRETS, ...</a:t>
            </a:r>
          </a:p>
          <a:p>
            <a:endParaRPr lang="en-US" altLang="zh-CN" sz="2400" b="1" dirty="0">
              <a:solidFill>
                <a:srgbClr val="002060"/>
              </a:solidFill>
              <a:ea typeface="宋体" panose="02010600030101010101" pitchFamily="2" charset="-122"/>
            </a:endParaRPr>
          </a:p>
          <a:p>
            <a:r>
              <a:rPr lang="en-US" altLang="zh-CN" sz="2400" b="1" dirty="0">
                <a:solidFill>
                  <a:srgbClr val="002060"/>
                </a:solidFill>
                <a:ea typeface="宋体" panose="02010600030101010101" pitchFamily="2" charset="-122"/>
              </a:rPr>
              <a:t>DENIAL OF SERVICE</a:t>
            </a:r>
          </a:p>
          <a:p>
            <a:pPr marL="342900" indent="-342900">
              <a:buFont typeface="Arial" panose="020B0604020202020204" pitchFamily="34" charset="0"/>
              <a:buChar char="•"/>
            </a:pPr>
            <a:r>
              <a:rPr lang="en-US" altLang="zh-CN" sz="1600" b="1" dirty="0">
                <a:solidFill>
                  <a:schemeClr val="bg1"/>
                </a:solidFill>
                <a:ea typeface="宋体" panose="02010600030101010101" pitchFamily="2" charset="-122"/>
              </a:rPr>
              <a:t>GRACEFUL DEGRADATION, FILTERING, INCREASE SERVER RESOURCES</a:t>
            </a:r>
          </a:p>
          <a:p>
            <a:endParaRPr lang="en-US" altLang="zh-CN" sz="2400" b="1" dirty="0">
              <a:solidFill>
                <a:srgbClr val="002060"/>
              </a:solidFill>
              <a:ea typeface="宋体" panose="02010600030101010101" pitchFamily="2" charset="-122"/>
            </a:endParaRPr>
          </a:p>
          <a:p>
            <a:r>
              <a:rPr lang="en-US" altLang="zh-CN" sz="2400" b="1" dirty="0">
                <a:solidFill>
                  <a:srgbClr val="002060"/>
                </a:solidFill>
                <a:ea typeface="宋体" panose="02010600030101010101" pitchFamily="2" charset="-122"/>
              </a:rPr>
              <a:t>ELEVATION OF PRIVILEGE</a:t>
            </a:r>
          </a:p>
          <a:p>
            <a:pPr marL="342900" indent="-342900">
              <a:buFont typeface="Arial" panose="020B0604020202020204" pitchFamily="34" charset="0"/>
              <a:buChar char="•"/>
            </a:pPr>
            <a:r>
              <a:rPr lang="en-US" altLang="zh-CN" sz="1600" b="1" dirty="0">
                <a:solidFill>
                  <a:schemeClr val="bg1"/>
                </a:solidFill>
                <a:ea typeface="宋体" panose="02010600030101010101" pitchFamily="2" charset="-122"/>
              </a:rPr>
              <a:t>ACCESS CONTROL, SANDBOXING, ...</a:t>
            </a:r>
          </a:p>
          <a:p>
            <a:endParaRPr lang="en-US" sz="1400" dirty="0"/>
          </a:p>
        </p:txBody>
      </p:sp>
    </p:spTree>
    <p:extLst>
      <p:ext uri="{BB962C8B-B14F-4D97-AF65-F5344CB8AC3E}">
        <p14:creationId xmlns:p14="http://schemas.microsoft.com/office/powerpoint/2010/main" val="209420816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3B412589-8515-4D66-860A-BC6B0C2162F7}"/>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0" y="36786"/>
            <a:ext cx="12192000" cy="6784427"/>
          </a:xfrm>
          <a:prstGeom prst="rect">
            <a:avLst/>
          </a:prstGeom>
        </p:spPr>
      </p:pic>
      <p:sp>
        <p:nvSpPr>
          <p:cNvPr id="6" name="Subtitle 5">
            <a:extLst>
              <a:ext uri="{FF2B5EF4-FFF2-40B4-BE49-F238E27FC236}">
                <a16:creationId xmlns:a16="http://schemas.microsoft.com/office/drawing/2014/main" id="{5C7AB84E-AD14-0C42-9E9A-F80214935675}"/>
              </a:ext>
            </a:extLst>
          </p:cNvPr>
          <p:cNvSpPr>
            <a:spLocks noGrp="1"/>
          </p:cNvSpPr>
          <p:nvPr>
            <p:ph type="subTitle" idx="1"/>
          </p:nvPr>
        </p:nvSpPr>
        <p:spPr>
          <a:xfrm>
            <a:off x="95250" y="3956383"/>
            <a:ext cx="12001500" cy="2828044"/>
          </a:xfrm>
        </p:spPr>
        <p:txBody>
          <a:bodyPr>
            <a:normAutofit fontScale="77500" lnSpcReduction="20000"/>
          </a:bodyPr>
          <a:lstStyle/>
          <a:p>
            <a:pPr marL="285750" indent="-285750">
              <a:buClr>
                <a:schemeClr val="bg1"/>
              </a:buClr>
              <a:buFont typeface="Arial" panose="020B0604020202020204" pitchFamily="34" charset="0"/>
              <a:buChar char="•"/>
            </a:pPr>
            <a:r>
              <a:rPr lang="en-US" sz="1900" b="1" dirty="0">
                <a:solidFill>
                  <a:schemeClr val="tx1"/>
                </a:solidFill>
                <a:highlight>
                  <a:srgbClr val="000000"/>
                </a:highlight>
              </a:rPr>
              <a:t>Source: Gary McGraw, Software security, Security &amp; Privacy Magazine, IEEE, Vol 2, No. 2, pp. 80-83, 2004.</a:t>
            </a:r>
          </a:p>
          <a:p>
            <a:pPr marL="285750" indent="-285750">
              <a:buClr>
                <a:schemeClr val="bg1"/>
              </a:buClr>
              <a:buFont typeface="Arial" panose="020B0604020202020204" pitchFamily="34" charset="0"/>
              <a:buChar char="•"/>
            </a:pPr>
            <a:r>
              <a:rPr lang="en-US" sz="1900" b="1" dirty="0">
                <a:solidFill>
                  <a:schemeClr val="tx1"/>
                </a:solidFill>
                <a:highlight>
                  <a:srgbClr val="000000"/>
                </a:highlight>
              </a:rPr>
              <a:t>GABRIEL AVNER, JANUARY 31, 2019, Software Vulnerability 101 : </a:t>
            </a:r>
            <a:r>
              <a:rPr lang="en-US" sz="1900" b="1" dirty="0">
                <a:solidFill>
                  <a:schemeClr val="tx1"/>
                </a:solidFill>
                <a:highlight>
                  <a:srgbClr val="000000"/>
                </a:highlight>
                <a:hlinkClick r:id="rId4"/>
              </a:rPr>
              <a:t>https://resources.whitesourcesoftware.com/blog-whitesource/software-vulnerability#:~:text=At%20its%20core%2C%20a%20software,forgetting%20to%20close%20a%20parenthesis</a:t>
            </a:r>
            <a:r>
              <a:rPr lang="en-US" sz="1900" b="1" dirty="0">
                <a:solidFill>
                  <a:schemeClr val="tx1"/>
                </a:solidFill>
                <a:highlight>
                  <a:srgbClr val="000000"/>
                </a:highlight>
              </a:rPr>
              <a:t>.</a:t>
            </a:r>
          </a:p>
          <a:p>
            <a:pPr marL="285750" indent="-285750">
              <a:buClr>
                <a:schemeClr val="bg1"/>
              </a:buClr>
              <a:buFont typeface="Arial" panose="020B0604020202020204" pitchFamily="34" charset="0"/>
              <a:buChar char="•"/>
            </a:pPr>
            <a:r>
              <a:rPr lang="en-US" sz="1900" b="1" dirty="0">
                <a:solidFill>
                  <a:schemeClr val="tx1"/>
                </a:solidFill>
                <a:highlight>
                  <a:srgbClr val="000000"/>
                </a:highlight>
              </a:rPr>
              <a:t>Somesh Mohanty,  Mar. 08, 18 · Security Zone · Analysis : </a:t>
            </a:r>
            <a:r>
              <a:rPr lang="en-US" sz="1900" b="1" dirty="0">
                <a:solidFill>
                  <a:schemeClr val="tx1"/>
                </a:solidFill>
                <a:highlight>
                  <a:srgbClr val="000000"/>
                </a:highlight>
                <a:hlinkClick r:id="rId5"/>
              </a:rPr>
              <a:t>https://dzone.com/articles/5-important-software-vulnerability-and-attacks-tha#:~:text=A%20software%20vulnerability%20is%20a,re%20exploited%20to%20cause%20damage</a:t>
            </a:r>
            <a:r>
              <a:rPr lang="en-US" sz="1900" b="1" dirty="0">
                <a:solidFill>
                  <a:schemeClr val="tx1"/>
                </a:solidFill>
                <a:highlight>
                  <a:srgbClr val="000000"/>
                </a:highlight>
              </a:rPr>
              <a:t>.</a:t>
            </a:r>
          </a:p>
          <a:p>
            <a:pPr marL="285750" indent="-285750">
              <a:buClr>
                <a:schemeClr val="bg1"/>
              </a:buClr>
              <a:buFont typeface="Arial" panose="020B0604020202020204" pitchFamily="34" charset="0"/>
              <a:buChar char="•"/>
            </a:pPr>
            <a:r>
              <a:rPr lang="en-US" sz="1900" b="1" dirty="0">
                <a:solidFill>
                  <a:schemeClr val="tx1"/>
                </a:solidFill>
                <a:highlight>
                  <a:srgbClr val="000000"/>
                </a:highlight>
              </a:rPr>
              <a:t>https://</a:t>
            </a:r>
            <a:r>
              <a:rPr lang="en-US" sz="1900" b="1" dirty="0" err="1">
                <a:solidFill>
                  <a:schemeClr val="tx1"/>
                </a:solidFill>
                <a:highlight>
                  <a:srgbClr val="000000"/>
                </a:highlight>
              </a:rPr>
              <a:t>www.synopsys.com</a:t>
            </a:r>
            <a:r>
              <a:rPr lang="en-US" sz="1900" b="1" dirty="0">
                <a:solidFill>
                  <a:schemeClr val="tx1"/>
                </a:solidFill>
                <a:highlight>
                  <a:srgbClr val="000000"/>
                </a:highlight>
              </a:rPr>
              <a:t>/glossary/what-is-</a:t>
            </a:r>
            <a:r>
              <a:rPr lang="en-US" sz="1900" b="1" dirty="0" err="1">
                <a:solidFill>
                  <a:schemeClr val="tx1"/>
                </a:solidFill>
                <a:highlight>
                  <a:srgbClr val="000000"/>
                </a:highlight>
              </a:rPr>
              <a:t>sdlc.html</a:t>
            </a:r>
            <a:endParaRPr lang="en-US" sz="1900" b="1" dirty="0">
              <a:solidFill>
                <a:schemeClr val="tx1"/>
              </a:solidFill>
              <a:highlight>
                <a:srgbClr val="000000"/>
              </a:highlight>
            </a:endParaRPr>
          </a:p>
          <a:p>
            <a:pPr marL="285750" indent="-285750">
              <a:buFont typeface="Arial" panose="020B0604020202020204" pitchFamily="34" charset="0"/>
              <a:buChar char="•"/>
            </a:pPr>
            <a:endParaRPr lang="en-US" sz="1200" b="1" dirty="0">
              <a:solidFill>
                <a:schemeClr val="tx1"/>
              </a:solidFill>
              <a:highlight>
                <a:srgbClr val="000000"/>
              </a:highlight>
            </a:endParaRPr>
          </a:p>
          <a:p>
            <a:pPr marL="285750" indent="-285750">
              <a:buFont typeface="Arial" panose="020B0604020202020204" pitchFamily="34" charset="0"/>
              <a:buChar char="•"/>
            </a:pPr>
            <a:br>
              <a:rPr lang="en-US" b="1" dirty="0">
                <a:solidFill>
                  <a:schemeClr val="tx1"/>
                </a:solidFill>
              </a:rPr>
            </a:br>
            <a:endParaRPr lang="en-US" b="1"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8118370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AD70EF-A085-4944-A909-E8BADF3BDE35}"/>
              </a:ext>
            </a:extLst>
          </p:cNvPr>
          <p:cNvSpPr>
            <a:spLocks noGrp="1"/>
          </p:cNvSpPr>
          <p:nvPr>
            <p:ph type="ctrTitle"/>
          </p:nvPr>
        </p:nvSpPr>
        <p:spPr>
          <a:xfrm>
            <a:off x="314325" y="1005839"/>
            <a:ext cx="3864242" cy="685013"/>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What is </a:t>
            </a:r>
            <a:r>
              <a:rPr lang="en-US" sz="2800" b="1" kern="1200" cap="all" dirty="0">
                <a:solidFill>
                  <a:srgbClr val="C00000"/>
                </a:solidFill>
                <a:latin typeface="+mj-lt"/>
                <a:ea typeface="+mj-ea"/>
                <a:cs typeface="+mj-cs"/>
              </a:rPr>
              <a:t>a software </a:t>
            </a:r>
            <a:r>
              <a:rPr lang="en-US" sz="2800" b="0" kern="1200" cap="all" dirty="0">
                <a:solidFill>
                  <a:schemeClr val="tx1">
                    <a:lumMod val="75000"/>
                    <a:lumOff val="25000"/>
                  </a:schemeClr>
                </a:solidFill>
                <a:latin typeface="+mj-lt"/>
                <a:ea typeface="+mj-ea"/>
                <a:cs typeface="+mj-cs"/>
              </a:rPr>
              <a:t>?</a:t>
            </a:r>
          </a:p>
        </p:txBody>
      </p:sp>
      <p:sp>
        <p:nvSpPr>
          <p:cNvPr id="35" name="Rectangle 3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BBB158B3-26BB-E841-AD90-4C7B0A7B0B10}"/>
              </a:ext>
            </a:extLst>
          </p:cNvPr>
          <p:cNvSpPr txBox="1"/>
          <p:nvPr/>
        </p:nvSpPr>
        <p:spPr>
          <a:xfrm>
            <a:off x="314326" y="1816605"/>
            <a:ext cx="5109012" cy="4878485"/>
          </a:xfrm>
          <a:prstGeom prst="rect">
            <a:avLst/>
          </a:prstGeom>
        </p:spPr>
        <p:txBody>
          <a:bodyPr vert="horz" lIns="91440" tIns="45720" rIns="91440" bIns="45720" rtlCol="0" anchor="ctr">
            <a:normAutofit fontScale="92500" lnSpcReduction="10000"/>
          </a:bodyPr>
          <a:lstStyle/>
          <a:p>
            <a:pPr marL="285750" indent="-285750" defTabSz="457200">
              <a:lnSpc>
                <a:spcPct val="150000"/>
              </a:lnSpc>
              <a:spcBef>
                <a:spcPct val="20000"/>
              </a:spcBef>
              <a:spcAft>
                <a:spcPts val="600"/>
              </a:spcAft>
              <a:buClr>
                <a:schemeClr val="accent1"/>
              </a:buClr>
              <a:buSzPct val="92000"/>
              <a:buFont typeface="Wingdings 2" panose="05020102010507070707" pitchFamily="18" charset="2"/>
              <a:buChar char=""/>
            </a:pPr>
            <a:r>
              <a:rPr lang="en-US" sz="1400" b="1" dirty="0">
                <a:solidFill>
                  <a:schemeClr val="tx1">
                    <a:lumMod val="75000"/>
                    <a:lumOff val="25000"/>
                  </a:schemeClr>
                </a:solidFill>
              </a:rPr>
              <a:t>Software is a collection of data or computer instructions that tell the computer how to work. This is in contrast to physical hardware, from which the system is built and actually performs the work. In computer science and software engineering, computer software is all information processed by computer systems, programs and data. Computer software includes computer programs, libraries and related non-executable data, such as online documentation or digital media. Computer hardware and software require each other and neither can be realistically used on its own.</a:t>
            </a:r>
          </a:p>
          <a:p>
            <a:pPr marL="285750" indent="-285750" defTabSz="457200">
              <a:lnSpc>
                <a:spcPct val="150000"/>
              </a:lnSpc>
              <a:spcBef>
                <a:spcPct val="20000"/>
              </a:spcBef>
              <a:spcAft>
                <a:spcPts val="600"/>
              </a:spcAft>
              <a:buClr>
                <a:schemeClr val="accent1"/>
              </a:buClr>
              <a:buSzPct val="92000"/>
              <a:buFont typeface="Wingdings 2" panose="05020102010507070707" pitchFamily="18" charset="2"/>
              <a:buChar char=""/>
            </a:pPr>
            <a:r>
              <a:rPr lang="en-US" sz="1400" b="1" dirty="0">
                <a:solidFill>
                  <a:schemeClr val="tx1">
                    <a:lumMod val="75000"/>
                    <a:lumOff val="25000"/>
                  </a:schemeClr>
                </a:solidFill>
              </a:rPr>
              <a:t>The majority of software is written in high-level programming languages. They are easier and more efficient for programmers because they are closer to natural languages than machine languages.[1] High-level languages are translated into machine language using a compiler or an interpreter or a combination of the two.</a:t>
            </a:r>
          </a:p>
        </p:txBody>
      </p:sp>
      <p:pic>
        <p:nvPicPr>
          <p:cNvPr id="12" name="Picture 11">
            <a:extLst>
              <a:ext uri="{FF2B5EF4-FFF2-40B4-BE49-F238E27FC236}">
                <a16:creationId xmlns:a16="http://schemas.microsoft.com/office/drawing/2014/main" id="{A160F48C-78E8-488B-991E-DF351B6339C2}"/>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5423338" y="0"/>
            <a:ext cx="6771562" cy="6858000"/>
          </a:xfrm>
          <a:prstGeom prst="rect">
            <a:avLst/>
          </a:prstGeom>
        </p:spPr>
      </p:pic>
    </p:spTree>
    <p:extLst>
      <p:ext uri="{BB962C8B-B14F-4D97-AF65-F5344CB8AC3E}">
        <p14:creationId xmlns:p14="http://schemas.microsoft.com/office/powerpoint/2010/main" val="150297111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AD70EF-A085-4944-A909-E8BADF3BDE35}"/>
              </a:ext>
            </a:extLst>
          </p:cNvPr>
          <p:cNvSpPr>
            <a:spLocks noGrp="1"/>
          </p:cNvSpPr>
          <p:nvPr>
            <p:ph type="ctrTitle"/>
          </p:nvPr>
        </p:nvSpPr>
        <p:spPr>
          <a:xfrm>
            <a:off x="6777384" y="453643"/>
            <a:ext cx="5414596" cy="1188720"/>
          </a:xfrm>
        </p:spPr>
        <p:txBody>
          <a:bodyPr vert="horz" lIns="91440" tIns="45720" rIns="91440" bIns="45720" rtlCol="0" anchor="b">
            <a:normAutofit/>
          </a:bodyPr>
          <a:lstStyle/>
          <a:p>
            <a:pPr algn="ctr"/>
            <a:r>
              <a:rPr lang="en-US" sz="2400" b="0" kern="1200" cap="all" dirty="0">
                <a:solidFill>
                  <a:schemeClr val="tx1">
                    <a:lumMod val="75000"/>
                    <a:lumOff val="25000"/>
                  </a:schemeClr>
                </a:solidFill>
                <a:latin typeface="+mj-lt"/>
                <a:ea typeface="+mj-ea"/>
                <a:cs typeface="+mj-cs"/>
              </a:rPr>
              <a:t>What is </a:t>
            </a:r>
            <a:r>
              <a:rPr lang="en-US" sz="2400" b="1" kern="1200" cap="all" dirty="0">
                <a:solidFill>
                  <a:srgbClr val="C00000"/>
                </a:solidFill>
                <a:latin typeface="+mj-lt"/>
                <a:ea typeface="+mj-ea"/>
                <a:cs typeface="+mj-cs"/>
              </a:rPr>
              <a:t>Software Security</a:t>
            </a:r>
            <a:r>
              <a:rPr lang="en-US" sz="2400" b="0" kern="1200" cap="all" dirty="0">
                <a:solidFill>
                  <a:schemeClr val="tx1">
                    <a:lumMod val="75000"/>
                    <a:lumOff val="25000"/>
                  </a:schemeClr>
                </a:solidFill>
                <a:latin typeface="+mj-lt"/>
                <a:ea typeface="+mj-ea"/>
                <a:cs typeface="+mj-cs"/>
              </a:rPr>
              <a:t>?</a:t>
            </a:r>
          </a:p>
        </p:txBody>
      </p:sp>
      <p:pic>
        <p:nvPicPr>
          <p:cNvPr id="12" name="Picture 11">
            <a:extLst>
              <a:ext uri="{FF2B5EF4-FFF2-40B4-BE49-F238E27FC236}">
                <a16:creationId xmlns:a16="http://schemas.microsoft.com/office/drawing/2014/main" id="{A160F48C-78E8-488B-991E-DF351B6339C2}"/>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0" y="0"/>
            <a:ext cx="6777364" cy="6858000"/>
          </a:xfrm>
          <a:prstGeom prst="rect">
            <a:avLst/>
          </a:prstGeom>
        </p:spPr>
      </p:pic>
      <p:sp>
        <p:nvSpPr>
          <p:cNvPr id="35" name="Rectangle 3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BBB158B3-26BB-E841-AD90-4C7B0A7B0B10}"/>
              </a:ext>
            </a:extLst>
          </p:cNvPr>
          <p:cNvSpPr txBox="1"/>
          <p:nvPr/>
        </p:nvSpPr>
        <p:spPr>
          <a:xfrm>
            <a:off x="7031421" y="1890877"/>
            <a:ext cx="5034455" cy="4875682"/>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b="1"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Software security is the idea of engineering software so that it continues to function correctly under malicious attack. </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The software security field is a relatively new one. The first books and academic classes on the topic appeared in 2001, demonstrating how recently developers, architects and computer scientists have started systematically studying how to build secure software. The field’s recent appearance is one reason why best practices are neither widely adopted nor obvious.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Software security best practices leverage good software engineering practice and involve thinking about security early in the </a:t>
            </a:r>
            <a:r>
              <a:rPr lang="en-US" b="1" i="1" u="sng" dirty="0">
                <a:solidFill>
                  <a:srgbClr val="FF0000"/>
                </a:solidFill>
              </a:rPr>
              <a:t>software development lifecycle</a:t>
            </a:r>
            <a:r>
              <a:rPr lang="en-US" b="1" dirty="0">
                <a:solidFill>
                  <a:schemeClr val="tx1">
                    <a:lumMod val="75000"/>
                    <a:lumOff val="25000"/>
                  </a:schemeClr>
                </a:solidFill>
              </a:rPr>
              <a:t>.</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b="1" dirty="0">
              <a:solidFill>
                <a:schemeClr val="tx1">
                  <a:lumMod val="75000"/>
                  <a:lumOff val="25000"/>
                </a:schemeClr>
              </a:solidFill>
            </a:endParaRPr>
          </a:p>
        </p:txBody>
      </p:sp>
    </p:spTree>
    <p:extLst>
      <p:ext uri="{BB962C8B-B14F-4D97-AF65-F5344CB8AC3E}">
        <p14:creationId xmlns:p14="http://schemas.microsoft.com/office/powerpoint/2010/main" val="32484809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AD70EF-A085-4944-A909-E8BADF3BDE35}"/>
              </a:ext>
            </a:extLst>
          </p:cNvPr>
          <p:cNvSpPr>
            <a:spLocks noGrp="1"/>
          </p:cNvSpPr>
          <p:nvPr>
            <p:ph type="ctrTitle"/>
          </p:nvPr>
        </p:nvSpPr>
        <p:spPr>
          <a:xfrm>
            <a:off x="6777384" y="453643"/>
            <a:ext cx="5414596" cy="1188720"/>
          </a:xfrm>
        </p:spPr>
        <p:txBody>
          <a:bodyPr vert="horz" lIns="91440" tIns="45720" rIns="91440" bIns="45720" rtlCol="0" anchor="b">
            <a:normAutofit/>
          </a:bodyPr>
          <a:lstStyle/>
          <a:p>
            <a:pPr algn="ctr"/>
            <a:r>
              <a:rPr lang="en-US" sz="2400" b="0" kern="1200" cap="all" dirty="0">
                <a:solidFill>
                  <a:schemeClr val="tx1">
                    <a:lumMod val="75000"/>
                    <a:lumOff val="25000"/>
                  </a:schemeClr>
                </a:solidFill>
                <a:latin typeface="+mj-lt"/>
                <a:ea typeface="+mj-ea"/>
                <a:cs typeface="+mj-cs"/>
              </a:rPr>
              <a:t>What is </a:t>
            </a:r>
            <a:r>
              <a:rPr lang="en-US" sz="2400" b="1" kern="1200" cap="all" dirty="0">
                <a:solidFill>
                  <a:srgbClr val="C00000"/>
                </a:solidFill>
                <a:latin typeface="+mj-lt"/>
                <a:ea typeface="+mj-ea"/>
                <a:cs typeface="+mj-cs"/>
              </a:rPr>
              <a:t>Software Security</a:t>
            </a:r>
            <a:r>
              <a:rPr lang="en-US" sz="2400" b="0" kern="1200" cap="all" dirty="0">
                <a:solidFill>
                  <a:schemeClr val="tx1">
                    <a:lumMod val="75000"/>
                    <a:lumOff val="25000"/>
                  </a:schemeClr>
                </a:solidFill>
                <a:latin typeface="+mj-lt"/>
                <a:ea typeface="+mj-ea"/>
                <a:cs typeface="+mj-cs"/>
              </a:rPr>
              <a:t>?</a:t>
            </a:r>
          </a:p>
        </p:txBody>
      </p:sp>
      <p:sp>
        <p:nvSpPr>
          <p:cNvPr id="35" name="Rectangle 3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BBB158B3-26BB-E841-AD90-4C7B0A7B0B10}"/>
              </a:ext>
            </a:extLst>
          </p:cNvPr>
          <p:cNvSpPr txBox="1"/>
          <p:nvPr/>
        </p:nvSpPr>
        <p:spPr>
          <a:xfrm>
            <a:off x="7031421" y="1890877"/>
            <a:ext cx="5034455" cy="4875682"/>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b="1"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Software security is the idea of engineering software so that it continues to function correctly under malicious attack. </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The software security field is a relatively new one. The first books and academic classes on the topic appeared in 2001, demonstrating how recently developers, architects and computer scientists have started systematically studying how to build secure software. The field’s recent appearance is one reason why best practices are neither widely adopted nor obvious.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Software security best practices leverage good software engineering practice and involve thinking about security early in the </a:t>
            </a:r>
            <a:r>
              <a:rPr lang="en-US" b="1" i="1" u="sng" dirty="0">
                <a:solidFill>
                  <a:srgbClr val="FF0000"/>
                </a:solidFill>
              </a:rPr>
              <a:t>software development lifecycle</a:t>
            </a:r>
            <a:r>
              <a:rPr lang="en-US" b="1" dirty="0">
                <a:solidFill>
                  <a:schemeClr val="tx1">
                    <a:lumMod val="75000"/>
                    <a:lumOff val="25000"/>
                  </a:schemeClr>
                </a:solidFill>
              </a:rPr>
              <a:t>.</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b="1" dirty="0">
              <a:solidFill>
                <a:schemeClr val="tx1">
                  <a:lumMod val="75000"/>
                  <a:lumOff val="25000"/>
                </a:schemeClr>
              </a:solidFill>
            </a:endParaRPr>
          </a:p>
        </p:txBody>
      </p:sp>
      <p:pic>
        <p:nvPicPr>
          <p:cNvPr id="12" name="Picture 11">
            <a:extLst>
              <a:ext uri="{FF2B5EF4-FFF2-40B4-BE49-F238E27FC236}">
                <a16:creationId xmlns:a16="http://schemas.microsoft.com/office/drawing/2014/main" id="{A160F48C-78E8-488B-991E-DF351B6339C2}"/>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2500" y="-22331"/>
            <a:ext cx="12191980" cy="6858000"/>
          </a:xfrm>
          <a:prstGeom prst="rect">
            <a:avLst/>
          </a:prstGeom>
        </p:spPr>
      </p:pic>
      <p:pic>
        <p:nvPicPr>
          <p:cNvPr id="11" name="Picture 4">
            <a:extLst>
              <a:ext uri="{FF2B5EF4-FFF2-40B4-BE49-F238E27FC236}">
                <a16:creationId xmlns:a16="http://schemas.microsoft.com/office/drawing/2014/main" id="{88857890-6219-8248-86CA-5FC3FE1A4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05840"/>
            <a:ext cx="12192000" cy="5829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TextBox 3">
            <a:extLst>
              <a:ext uri="{FF2B5EF4-FFF2-40B4-BE49-F238E27FC236}">
                <a16:creationId xmlns:a16="http://schemas.microsoft.com/office/drawing/2014/main" id="{A3C1C3D4-C8BB-D441-B747-C13691667D06}"/>
              </a:ext>
            </a:extLst>
          </p:cNvPr>
          <p:cNvSpPr txBox="1"/>
          <p:nvPr/>
        </p:nvSpPr>
        <p:spPr>
          <a:xfrm>
            <a:off x="45988" y="22331"/>
            <a:ext cx="12143492" cy="769441"/>
          </a:xfrm>
          <a:prstGeom prst="rect">
            <a:avLst/>
          </a:prstGeom>
          <a:noFill/>
        </p:spPr>
        <p:txBody>
          <a:bodyPr wrap="square" rtlCol="0">
            <a:spAutoFit/>
          </a:bodyPr>
          <a:lstStyle/>
          <a:p>
            <a:pPr algn="ctr"/>
            <a:r>
              <a:rPr lang="en-US" sz="4400" b="1" i="1" dirty="0">
                <a:highlight>
                  <a:srgbClr val="008080"/>
                </a:highlight>
              </a:rPr>
              <a:t>SECURITY CONCEPTS</a:t>
            </a:r>
          </a:p>
        </p:txBody>
      </p:sp>
    </p:spTree>
    <p:extLst>
      <p:ext uri="{BB962C8B-B14F-4D97-AF65-F5344CB8AC3E}">
        <p14:creationId xmlns:p14="http://schemas.microsoft.com/office/powerpoint/2010/main" val="41404870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BDEC86-ABF3-4673-981F-EFE325A3C04B}"/>
              </a:ext>
            </a:extLst>
          </p:cNvPr>
          <p:cNvPicPr>
            <a:picLocks noChangeAspect="1"/>
          </p:cNvPicPr>
          <p:nvPr/>
        </p:nvPicPr>
        <p:blipFill rotWithShape="1">
          <a:blip r:embed="rId2"/>
          <a:srcRect t="5462" b="10268"/>
          <a:stretch/>
        </p:blipFill>
        <p:spPr>
          <a:xfrm>
            <a:off x="-3047" y="10"/>
            <a:ext cx="12191999" cy="6857990"/>
          </a:xfrm>
          <a:prstGeom prst="rect">
            <a:avLst/>
          </a:prstGeom>
        </p:spPr>
      </p:pic>
      <p:sp>
        <p:nvSpPr>
          <p:cNvPr id="45" name="Rectangle 4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CA415-1D6B-2F4A-8C6E-68084C397C22}"/>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a:solidFill>
                  <a:schemeClr val="bg1"/>
                </a:solidFill>
              </a:rPr>
              <a:t>Software Development Life Cycle </a:t>
            </a:r>
          </a:p>
        </p:txBody>
      </p:sp>
      <p:sp>
        <p:nvSpPr>
          <p:cNvPr id="3" name="Subtitle 2">
            <a:extLst>
              <a:ext uri="{FF2B5EF4-FFF2-40B4-BE49-F238E27FC236}">
                <a16:creationId xmlns:a16="http://schemas.microsoft.com/office/drawing/2014/main" id="{F4406265-C542-4640-9D48-5F699515568F}"/>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1800">
                <a:solidFill>
                  <a:schemeClr val="bg1"/>
                </a:solidFill>
              </a:rPr>
              <a:t> </a:t>
            </a:r>
          </a:p>
        </p:txBody>
      </p:sp>
      <p:cxnSp>
        <p:nvCxnSpPr>
          <p:cNvPr id="47" name="Straight Connector 46">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33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BDEC86-ABF3-4673-981F-EFE325A3C04B}"/>
              </a:ext>
            </a:extLst>
          </p:cNvPr>
          <p:cNvPicPr>
            <a:picLocks noChangeAspect="1"/>
          </p:cNvPicPr>
          <p:nvPr/>
        </p:nvPicPr>
        <p:blipFill rotWithShape="1">
          <a:blip r:embed="rId2"/>
          <a:srcRect t="5462" b="10268"/>
          <a:stretch/>
        </p:blipFill>
        <p:spPr>
          <a:xfrm>
            <a:off x="8377" y="-9572"/>
            <a:ext cx="12191999" cy="6857990"/>
          </a:xfrm>
          <a:prstGeom prst="rect">
            <a:avLst/>
          </a:prstGeom>
        </p:spPr>
      </p:pic>
      <p:sp>
        <p:nvSpPr>
          <p:cNvPr id="52" name="Rectangle 5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234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4406265-C542-4640-9D48-5F699515568F}"/>
              </a:ext>
            </a:extLst>
          </p:cNvPr>
          <p:cNvSpPr>
            <a:spLocks noGrp="1"/>
          </p:cNvSpPr>
          <p:nvPr>
            <p:ph type="subTitle" idx="1"/>
          </p:nvPr>
        </p:nvSpPr>
        <p:spPr>
          <a:xfrm>
            <a:off x="3047" y="2356"/>
            <a:ext cx="12192000" cy="645219"/>
          </a:xfrm>
        </p:spPr>
        <p:txBody>
          <a:bodyPr anchor="t">
            <a:normAutofit/>
          </a:bodyPr>
          <a:lstStyle/>
          <a:p>
            <a:pPr algn="ctr"/>
            <a:r>
              <a:rPr lang="en-US" sz="2400" b="1" u="sng" dirty="0">
                <a:solidFill>
                  <a:srgbClr val="00B050"/>
                </a:solidFill>
              </a:rPr>
              <a:t>What is SDLC (Software Development Life Cycle)?</a:t>
            </a:r>
          </a:p>
        </p:txBody>
      </p:sp>
      <p:sp>
        <p:nvSpPr>
          <p:cNvPr id="54" name="Rectangle 53">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34655"/>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8FE8E8-5B5A-CA4B-A15C-7DEDA30397E9}"/>
              </a:ext>
            </a:extLst>
          </p:cNvPr>
          <p:cNvSpPr txBox="1"/>
          <p:nvPr/>
        </p:nvSpPr>
        <p:spPr>
          <a:xfrm>
            <a:off x="178676" y="647575"/>
            <a:ext cx="12019416" cy="1754326"/>
          </a:xfrm>
          <a:prstGeom prst="rect">
            <a:avLst/>
          </a:prstGeom>
          <a:noFill/>
        </p:spPr>
        <p:txBody>
          <a:bodyPr wrap="square" rtlCol="0">
            <a:spAutoFit/>
          </a:bodyPr>
          <a:lstStyle/>
          <a:p>
            <a:pPr marL="285750" indent="-285750">
              <a:buFont typeface="Wingdings" pitchFamily="2" charset="2"/>
              <a:buChar char="§"/>
            </a:pPr>
            <a:r>
              <a:rPr lang="en-US" b="1" i="1" dirty="0">
                <a:solidFill>
                  <a:schemeClr val="bg1"/>
                </a:solidFill>
              </a:rPr>
              <a:t>The Software Development Life Cycle (SDLC) is a structured process that enables the production of high-quality, low-cost software, in the shortest possible production time.</a:t>
            </a:r>
          </a:p>
          <a:p>
            <a:pPr marL="285750" indent="-285750">
              <a:buFont typeface="Wingdings" pitchFamily="2" charset="2"/>
              <a:buChar char="§"/>
            </a:pPr>
            <a:r>
              <a:rPr lang="en-US" b="1" i="1" dirty="0">
                <a:solidFill>
                  <a:schemeClr val="bg1"/>
                </a:solidFill>
              </a:rPr>
              <a:t>The goal of the SDLC is to produce superior software that meets and exceeds all customer expectations and demands.</a:t>
            </a:r>
          </a:p>
          <a:p>
            <a:pPr marL="285750" indent="-285750">
              <a:buFont typeface="Wingdings" pitchFamily="2" charset="2"/>
              <a:buChar char="§"/>
            </a:pPr>
            <a:r>
              <a:rPr lang="en-US" b="1" i="1" dirty="0">
                <a:solidFill>
                  <a:schemeClr val="bg1"/>
                </a:solidFill>
              </a:rPr>
              <a:t>The SDLC defines and outlines a detailed plan with stages, or phases, that each encompass their own process and deliverables.</a:t>
            </a:r>
          </a:p>
          <a:p>
            <a:pPr marL="285750" indent="-285750">
              <a:buFont typeface="Wingdings" pitchFamily="2" charset="2"/>
              <a:buChar char="§"/>
            </a:pPr>
            <a:r>
              <a:rPr lang="en-US" b="1" i="1" dirty="0">
                <a:solidFill>
                  <a:schemeClr val="bg1"/>
                </a:solidFill>
              </a:rPr>
              <a:t>Adherence to the SDLC enhances development speed and minimizes project risks and costs associated with alternative methods of production</a:t>
            </a:r>
          </a:p>
        </p:txBody>
      </p:sp>
      <p:sp>
        <p:nvSpPr>
          <p:cNvPr id="6" name="TextBox 5">
            <a:extLst>
              <a:ext uri="{FF2B5EF4-FFF2-40B4-BE49-F238E27FC236}">
                <a16:creationId xmlns:a16="http://schemas.microsoft.com/office/drawing/2014/main" id="{93D309E7-D272-1B4B-8D1D-C557D318D790}"/>
              </a:ext>
            </a:extLst>
          </p:cNvPr>
          <p:cNvSpPr txBox="1"/>
          <p:nvPr/>
        </p:nvSpPr>
        <p:spPr>
          <a:xfrm>
            <a:off x="21325" y="2382699"/>
            <a:ext cx="12182860" cy="523220"/>
          </a:xfrm>
          <a:prstGeom prst="rect">
            <a:avLst/>
          </a:prstGeom>
          <a:noFill/>
        </p:spPr>
        <p:txBody>
          <a:bodyPr wrap="square" rtlCol="0">
            <a:spAutoFit/>
          </a:bodyPr>
          <a:lstStyle/>
          <a:p>
            <a:pPr algn="ctr"/>
            <a:r>
              <a:rPr lang="en-US" sz="2800" b="1" u="sng" dirty="0">
                <a:solidFill>
                  <a:schemeClr val="accent2">
                    <a:lumMod val="75000"/>
                  </a:schemeClr>
                </a:solidFill>
              </a:rPr>
              <a:t>How was the SDLC created?</a:t>
            </a:r>
            <a:endParaRPr lang="en-US" b="1" u="sng" dirty="0">
              <a:solidFill>
                <a:schemeClr val="accent2">
                  <a:lumMod val="75000"/>
                </a:schemeClr>
              </a:solidFill>
            </a:endParaRPr>
          </a:p>
        </p:txBody>
      </p:sp>
      <p:sp>
        <p:nvSpPr>
          <p:cNvPr id="8" name="TextBox 7">
            <a:extLst>
              <a:ext uri="{FF2B5EF4-FFF2-40B4-BE49-F238E27FC236}">
                <a16:creationId xmlns:a16="http://schemas.microsoft.com/office/drawing/2014/main" id="{13885981-12A7-4147-9165-9788766DEA5A}"/>
              </a:ext>
            </a:extLst>
          </p:cNvPr>
          <p:cNvSpPr txBox="1"/>
          <p:nvPr/>
        </p:nvSpPr>
        <p:spPr>
          <a:xfrm>
            <a:off x="19421" y="2905919"/>
            <a:ext cx="12182860" cy="1754326"/>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chemeClr val="bg1"/>
                </a:solidFill>
              </a:rPr>
              <a:t>In the 1950s and 1960s, computer science progressed rapidly. This swift evolution sparked the beginnings of a production framework that eventually grew into the SDLC we know today.</a:t>
            </a:r>
          </a:p>
          <a:p>
            <a:pPr marL="285750" indent="-285750">
              <a:buFont typeface="Arial" panose="020B0604020202020204" pitchFamily="34" charset="0"/>
              <a:buChar char="•"/>
            </a:pPr>
            <a:r>
              <a:rPr lang="en-US" b="1" i="1" dirty="0">
                <a:solidFill>
                  <a:schemeClr val="bg1"/>
                </a:solidFill>
              </a:rPr>
              <a:t>Prior to the 1950s, computing was not elaborate enough to necessitate a detailed approach like the SDLC. As the complexity and scale of programming grew, the concept of structured programming emerged.</a:t>
            </a:r>
          </a:p>
          <a:p>
            <a:pPr marL="285750" indent="-285750">
              <a:buFont typeface="Arial" panose="020B0604020202020204" pitchFamily="34" charset="0"/>
              <a:buChar char="•"/>
            </a:pPr>
            <a:r>
              <a:rPr lang="en-US" b="1" i="1" dirty="0">
                <a:solidFill>
                  <a:schemeClr val="bg1"/>
                </a:solidFill>
              </a:rPr>
              <a:t> Over time, structured programming demanded more tactical development models, thus sparking the beginnings of the SDLC (ii). </a:t>
            </a:r>
          </a:p>
          <a:p>
            <a:pPr marL="285750" indent="-285750">
              <a:buFont typeface="Arial" panose="020B0604020202020204" pitchFamily="34" charset="0"/>
              <a:buChar char="•"/>
            </a:pPr>
            <a:endParaRPr lang="en-US" b="1" i="1" dirty="0"/>
          </a:p>
        </p:txBody>
      </p:sp>
      <p:sp>
        <p:nvSpPr>
          <p:cNvPr id="9" name="TextBox 8">
            <a:extLst>
              <a:ext uri="{FF2B5EF4-FFF2-40B4-BE49-F238E27FC236}">
                <a16:creationId xmlns:a16="http://schemas.microsoft.com/office/drawing/2014/main" id="{C708A9A1-378B-5C4E-9BBB-B44929A0D9D1}"/>
              </a:ext>
            </a:extLst>
          </p:cNvPr>
          <p:cNvSpPr txBox="1"/>
          <p:nvPr/>
        </p:nvSpPr>
        <p:spPr>
          <a:xfrm>
            <a:off x="-33510" y="4482414"/>
            <a:ext cx="12175244" cy="800219"/>
          </a:xfrm>
          <a:prstGeom prst="rect">
            <a:avLst/>
          </a:prstGeom>
          <a:noFill/>
        </p:spPr>
        <p:txBody>
          <a:bodyPr wrap="square" rtlCol="0">
            <a:spAutoFit/>
          </a:bodyPr>
          <a:lstStyle/>
          <a:p>
            <a:pPr algn="ctr"/>
            <a:r>
              <a:rPr lang="en-US" sz="2800" b="1" u="sng" dirty="0">
                <a:solidFill>
                  <a:srgbClr val="FF0000"/>
                </a:solidFill>
              </a:rPr>
              <a:t>Why is the SDLC important?</a:t>
            </a:r>
          </a:p>
          <a:p>
            <a:pPr algn="ctr"/>
            <a:endParaRPr lang="en-US" dirty="0"/>
          </a:p>
        </p:txBody>
      </p:sp>
      <p:sp>
        <p:nvSpPr>
          <p:cNvPr id="10" name="TextBox 9">
            <a:extLst>
              <a:ext uri="{FF2B5EF4-FFF2-40B4-BE49-F238E27FC236}">
                <a16:creationId xmlns:a16="http://schemas.microsoft.com/office/drawing/2014/main" id="{4B1E3840-C953-684C-815B-FFB53AF70531}"/>
              </a:ext>
            </a:extLst>
          </p:cNvPr>
          <p:cNvSpPr txBox="1"/>
          <p:nvPr/>
        </p:nvSpPr>
        <p:spPr>
          <a:xfrm>
            <a:off x="16755" y="5049003"/>
            <a:ext cx="12208754" cy="2862322"/>
          </a:xfrm>
          <a:prstGeom prst="rect">
            <a:avLst/>
          </a:prstGeom>
          <a:noFill/>
        </p:spPr>
        <p:txBody>
          <a:bodyPr wrap="square" rtlCol="0">
            <a:spAutoFit/>
          </a:bodyPr>
          <a:lstStyle/>
          <a:p>
            <a:r>
              <a:rPr lang="en-US" b="1" dirty="0">
                <a:solidFill>
                  <a:schemeClr val="bg1"/>
                </a:solidFill>
              </a:rPr>
              <a:t>Here, are some prime reasons why SDLC is important for developing a software system:</a:t>
            </a:r>
          </a:p>
          <a:p>
            <a:pPr marL="285750" indent="-285750">
              <a:buFont typeface="Wingdings" pitchFamily="2" charset="2"/>
              <a:buChar char="Ø"/>
            </a:pPr>
            <a:r>
              <a:rPr lang="en-US" b="1" dirty="0">
                <a:solidFill>
                  <a:schemeClr val="bg1"/>
                </a:solidFill>
              </a:rPr>
              <a:t>It provides a standardized framework that defines activities and deliverables</a:t>
            </a:r>
          </a:p>
          <a:p>
            <a:pPr marL="285750" indent="-285750">
              <a:buFont typeface="Wingdings" pitchFamily="2" charset="2"/>
              <a:buChar char="Ø"/>
            </a:pPr>
            <a:r>
              <a:rPr lang="en-US" b="1" dirty="0">
                <a:solidFill>
                  <a:schemeClr val="bg1"/>
                </a:solidFill>
              </a:rPr>
              <a:t>It aids in project planning, estimating, and scheduling</a:t>
            </a:r>
          </a:p>
          <a:p>
            <a:pPr marL="285750" indent="-285750">
              <a:buFont typeface="Wingdings" pitchFamily="2" charset="2"/>
              <a:buChar char="Ø"/>
            </a:pPr>
            <a:r>
              <a:rPr lang="en-US" b="1" dirty="0">
                <a:solidFill>
                  <a:schemeClr val="bg1"/>
                </a:solidFill>
              </a:rPr>
              <a:t>It makes project tracking and control easier</a:t>
            </a:r>
          </a:p>
          <a:p>
            <a:pPr marL="285750" indent="-285750">
              <a:buFont typeface="Wingdings" pitchFamily="2" charset="2"/>
              <a:buChar char="Ø"/>
            </a:pPr>
            <a:r>
              <a:rPr lang="en-US" b="1" dirty="0">
                <a:solidFill>
                  <a:schemeClr val="bg1"/>
                </a:solidFill>
              </a:rPr>
              <a:t>It decreases project management expenses and the overall cost of production</a:t>
            </a:r>
          </a:p>
          <a:p>
            <a:br>
              <a:rPr lang="en-US" b="1" dirty="0">
                <a:solidFill>
                  <a:schemeClr val="bg1"/>
                </a:solidFill>
              </a:rPr>
            </a:br>
            <a:br>
              <a:rPr lang="en-US" b="1" dirty="0">
                <a:solidFill>
                  <a:schemeClr val="bg1"/>
                </a:solidFill>
              </a:rPr>
            </a:br>
            <a:endParaRPr lang="en-US" b="1" dirty="0">
              <a:solidFill>
                <a:schemeClr val="bg1"/>
              </a:solidFill>
            </a:endParaRPr>
          </a:p>
          <a:p>
            <a:br>
              <a:rPr lang="en-US" dirty="0"/>
            </a:br>
            <a:endParaRPr lang="en-US" dirty="0"/>
          </a:p>
        </p:txBody>
      </p:sp>
    </p:spTree>
    <p:extLst>
      <p:ext uri="{BB962C8B-B14F-4D97-AF65-F5344CB8AC3E}">
        <p14:creationId xmlns:p14="http://schemas.microsoft.com/office/powerpoint/2010/main" val="170230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BDEC86-ABF3-4673-981F-EFE325A3C04B}"/>
              </a:ext>
            </a:extLst>
          </p:cNvPr>
          <p:cNvPicPr>
            <a:picLocks noChangeAspect="1"/>
          </p:cNvPicPr>
          <p:nvPr/>
        </p:nvPicPr>
        <p:blipFill rotWithShape="1">
          <a:blip r:embed="rId2"/>
          <a:srcRect t="5462" b="10268"/>
          <a:stretch/>
        </p:blipFill>
        <p:spPr>
          <a:xfrm>
            <a:off x="6093" y="-2346"/>
            <a:ext cx="12191999" cy="6857990"/>
          </a:xfrm>
          <a:prstGeom prst="rect">
            <a:avLst/>
          </a:prstGeom>
        </p:spPr>
      </p:pic>
      <p:sp>
        <p:nvSpPr>
          <p:cNvPr id="52" name="Rectangle 5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234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4406265-C542-4640-9D48-5F699515568F}"/>
              </a:ext>
            </a:extLst>
          </p:cNvPr>
          <p:cNvSpPr>
            <a:spLocks noGrp="1"/>
          </p:cNvSpPr>
          <p:nvPr>
            <p:ph type="subTitle" idx="1"/>
          </p:nvPr>
        </p:nvSpPr>
        <p:spPr>
          <a:xfrm>
            <a:off x="3047" y="2356"/>
            <a:ext cx="12192000" cy="645219"/>
          </a:xfrm>
        </p:spPr>
        <p:txBody>
          <a:bodyPr anchor="t">
            <a:normAutofit fontScale="25000" lnSpcReduction="20000"/>
          </a:bodyPr>
          <a:lstStyle/>
          <a:p>
            <a:pPr algn="ctr"/>
            <a:r>
              <a:rPr lang="en-US" sz="16000" b="1" u="sng" dirty="0">
                <a:solidFill>
                  <a:srgbClr val="00B050"/>
                </a:solidFill>
              </a:rPr>
              <a:t>SDLC Phases</a:t>
            </a:r>
          </a:p>
          <a:p>
            <a:pPr algn="ctr"/>
            <a:br>
              <a:rPr lang="en-US" sz="2400" b="1" u="sng" dirty="0">
                <a:solidFill>
                  <a:srgbClr val="00B050"/>
                </a:solidFill>
              </a:rPr>
            </a:br>
            <a:endParaRPr lang="en-US" sz="2400" b="1" u="sng" dirty="0">
              <a:solidFill>
                <a:srgbClr val="00B050"/>
              </a:solidFill>
            </a:endParaRPr>
          </a:p>
        </p:txBody>
      </p:sp>
      <p:sp>
        <p:nvSpPr>
          <p:cNvPr id="54" name="Rectangle 53">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34655"/>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8FE8E8-5B5A-CA4B-A15C-7DEDA30397E9}"/>
              </a:ext>
            </a:extLst>
          </p:cNvPr>
          <p:cNvSpPr txBox="1"/>
          <p:nvPr/>
        </p:nvSpPr>
        <p:spPr>
          <a:xfrm>
            <a:off x="178676" y="647575"/>
            <a:ext cx="12019416" cy="6586418"/>
          </a:xfrm>
          <a:prstGeom prst="rect">
            <a:avLst/>
          </a:prstGeom>
          <a:noFill/>
        </p:spPr>
        <p:txBody>
          <a:bodyPr wrap="square" rtlCol="0">
            <a:spAutoFit/>
          </a:bodyPr>
          <a:lstStyle/>
          <a:p>
            <a:endParaRPr lang="en-US" sz="1600" b="1" dirty="0"/>
          </a:p>
          <a:p>
            <a:r>
              <a:rPr lang="en-US" sz="1700" b="1" u="sng" dirty="0"/>
              <a:t>Planning phase</a:t>
            </a:r>
          </a:p>
          <a:p>
            <a:pPr marL="285750" indent="-285750">
              <a:buFont typeface="Arial" panose="020B0604020202020204" pitchFamily="34" charset="0"/>
              <a:buChar char="•"/>
            </a:pPr>
            <a:r>
              <a:rPr lang="en-US" sz="1700" dirty="0">
                <a:solidFill>
                  <a:schemeClr val="bg1"/>
                </a:solidFill>
              </a:rPr>
              <a:t>The planning phase encompasses all aspects of project and product management. This typically includes resource allocation, capacity planning, project scheduling, cost estimation, and provisioning</a:t>
            </a:r>
          </a:p>
          <a:p>
            <a:pPr marL="285750" indent="-285750">
              <a:buFont typeface="Arial" panose="020B0604020202020204" pitchFamily="34" charset="0"/>
              <a:buChar char="•"/>
            </a:pPr>
            <a:r>
              <a:rPr lang="en-US" sz="1700" dirty="0">
                <a:solidFill>
                  <a:schemeClr val="bg1"/>
                </a:solidFill>
              </a:rPr>
              <a:t>During the planning phase, the development team collects input from stakeholders involved in the project; customers, sales, internal and external experts, and developers. This input is synthesized into a detailed definition of the requirements for creating the desired software.</a:t>
            </a:r>
          </a:p>
          <a:p>
            <a:pPr marL="285750" indent="-285750">
              <a:buFont typeface="Arial" panose="020B0604020202020204" pitchFamily="34" charset="0"/>
              <a:buChar char="•"/>
            </a:pPr>
            <a:r>
              <a:rPr lang="en-US" sz="1700" dirty="0">
                <a:solidFill>
                  <a:schemeClr val="bg1"/>
                </a:solidFill>
              </a:rPr>
              <a:t>Expectations are clearly defined during this stage as well; the team determines not only what is desired in the software, but also what is NOT. The tangible deliverables produced from this phase include project plans, estimated costs, projected schedules, and procurement needs.</a:t>
            </a:r>
          </a:p>
          <a:p>
            <a:endParaRPr lang="en-US" sz="1700" b="1" dirty="0"/>
          </a:p>
          <a:p>
            <a:r>
              <a:rPr lang="en-US" sz="1700" b="1" u="sng" dirty="0"/>
              <a:t>Coding phase</a:t>
            </a:r>
            <a:endParaRPr lang="en-US" sz="1700" u="sng" dirty="0"/>
          </a:p>
          <a:p>
            <a:pPr marL="285750" indent="-285750">
              <a:buFont typeface="Courier New" panose="02070309020205020404" pitchFamily="49" charset="0"/>
              <a:buChar char="o"/>
            </a:pPr>
            <a:r>
              <a:rPr lang="en-US" sz="1700" dirty="0">
                <a:solidFill>
                  <a:schemeClr val="bg1"/>
                </a:solidFill>
              </a:rPr>
              <a:t>The coding phase includes system design in an integrated development environment. It also includes static code analysis and code review for multiple types of devices.</a:t>
            </a:r>
          </a:p>
          <a:p>
            <a:pPr marL="285750" indent="-285750">
              <a:buFont typeface="Courier New" panose="02070309020205020404" pitchFamily="49" charset="0"/>
              <a:buChar char="o"/>
            </a:pPr>
            <a:endParaRPr lang="en-US" sz="1700" dirty="0">
              <a:solidFill>
                <a:schemeClr val="bg1"/>
              </a:solidFill>
            </a:endParaRPr>
          </a:p>
          <a:p>
            <a:r>
              <a:rPr lang="en-US" sz="1700" b="1" u="sng" dirty="0"/>
              <a:t>Building Phase</a:t>
            </a:r>
            <a:endParaRPr lang="en-US" sz="1700" u="sng" dirty="0"/>
          </a:p>
          <a:p>
            <a:pPr marL="285750" indent="-285750">
              <a:buFont typeface="Wingdings" pitchFamily="2" charset="2"/>
              <a:buChar char="§"/>
            </a:pPr>
            <a:r>
              <a:rPr lang="en-US" sz="1700" dirty="0">
                <a:solidFill>
                  <a:schemeClr val="bg1"/>
                </a:solidFill>
              </a:rPr>
              <a:t>The building phase takes the code requirements determined earlier and uses those to begin actually building the software.</a:t>
            </a:r>
          </a:p>
          <a:p>
            <a:pPr marL="285750" indent="-285750">
              <a:buFont typeface="Wingdings" pitchFamily="2" charset="2"/>
              <a:buChar char="q"/>
            </a:pPr>
            <a:endParaRPr lang="en-US" sz="1700" dirty="0">
              <a:solidFill>
                <a:schemeClr val="bg1"/>
              </a:solidFill>
            </a:endParaRPr>
          </a:p>
          <a:p>
            <a:r>
              <a:rPr lang="en-US" sz="1700" b="1" u="sng" dirty="0"/>
              <a:t>Testing Phase</a:t>
            </a:r>
          </a:p>
          <a:p>
            <a:pPr marL="285750" indent="-285750">
              <a:buFont typeface="Wingdings" pitchFamily="2" charset="2"/>
              <a:buChar char="Ø"/>
            </a:pPr>
            <a:r>
              <a:rPr lang="en-US" sz="1700" dirty="0">
                <a:solidFill>
                  <a:schemeClr val="bg1"/>
                </a:solidFill>
              </a:rPr>
              <a:t>Once the software is complete, and it is deployed in the testing environment. The testing team starts testing the functionality of the entire system.</a:t>
            </a:r>
          </a:p>
          <a:p>
            <a:pPr marL="285750" indent="-285750">
              <a:buFont typeface="Wingdings" pitchFamily="2" charset="2"/>
              <a:buChar char="Ø"/>
            </a:pPr>
            <a:r>
              <a:rPr lang="en-US" sz="1700" dirty="0">
                <a:solidFill>
                  <a:schemeClr val="bg1"/>
                </a:solidFill>
              </a:rPr>
              <a:t>During this phase, QA and testing team may find some bugs/defects which they communicate to developers.</a:t>
            </a:r>
          </a:p>
          <a:p>
            <a:pPr marL="285750" indent="-285750">
              <a:buFont typeface="Wingdings" pitchFamily="2" charset="2"/>
              <a:buChar char="Ø"/>
            </a:pPr>
            <a:r>
              <a:rPr lang="en-US" sz="1700" dirty="0">
                <a:solidFill>
                  <a:schemeClr val="bg1"/>
                </a:solidFill>
              </a:rPr>
              <a:t>This process continues until the software is bug-free, stable, and working according to the business needs of that system.</a:t>
            </a:r>
          </a:p>
          <a:p>
            <a:r>
              <a:rPr lang="en-US" sz="1600" dirty="0"/>
              <a:t> </a:t>
            </a:r>
          </a:p>
          <a:p>
            <a:endParaRPr lang="en-US" sz="1600" i="1" dirty="0">
              <a:solidFill>
                <a:schemeClr val="bg1"/>
              </a:solidFill>
            </a:endParaRPr>
          </a:p>
        </p:txBody>
      </p:sp>
    </p:spTree>
    <p:extLst>
      <p:ext uri="{BB962C8B-B14F-4D97-AF65-F5344CB8AC3E}">
        <p14:creationId xmlns:p14="http://schemas.microsoft.com/office/powerpoint/2010/main" val="262146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BDEC86-ABF3-4673-981F-EFE325A3C04B}"/>
              </a:ext>
            </a:extLst>
          </p:cNvPr>
          <p:cNvPicPr>
            <a:picLocks noChangeAspect="1"/>
          </p:cNvPicPr>
          <p:nvPr/>
        </p:nvPicPr>
        <p:blipFill rotWithShape="1">
          <a:blip r:embed="rId2"/>
          <a:srcRect t="5462" b="10268"/>
          <a:stretch/>
        </p:blipFill>
        <p:spPr>
          <a:xfrm>
            <a:off x="6093" y="-2346"/>
            <a:ext cx="12191999" cy="6857990"/>
          </a:xfrm>
          <a:prstGeom prst="rect">
            <a:avLst/>
          </a:prstGeom>
        </p:spPr>
      </p:pic>
      <p:sp>
        <p:nvSpPr>
          <p:cNvPr id="52" name="Rectangle 5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234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4406265-C542-4640-9D48-5F699515568F}"/>
              </a:ext>
            </a:extLst>
          </p:cNvPr>
          <p:cNvSpPr>
            <a:spLocks noGrp="1"/>
          </p:cNvSpPr>
          <p:nvPr>
            <p:ph type="subTitle" idx="1"/>
          </p:nvPr>
        </p:nvSpPr>
        <p:spPr>
          <a:xfrm>
            <a:off x="3047" y="2356"/>
            <a:ext cx="12192000" cy="645219"/>
          </a:xfrm>
        </p:spPr>
        <p:txBody>
          <a:bodyPr anchor="t">
            <a:normAutofit fontScale="25000" lnSpcReduction="20000"/>
          </a:bodyPr>
          <a:lstStyle/>
          <a:p>
            <a:pPr algn="ctr"/>
            <a:r>
              <a:rPr lang="en-US" sz="16000" b="1" u="sng" dirty="0">
                <a:solidFill>
                  <a:srgbClr val="00B050"/>
                </a:solidFill>
              </a:rPr>
              <a:t>SDLC Phases</a:t>
            </a:r>
          </a:p>
          <a:p>
            <a:pPr algn="ctr"/>
            <a:br>
              <a:rPr lang="en-US" sz="2400" b="1" u="sng" dirty="0">
                <a:solidFill>
                  <a:srgbClr val="00B050"/>
                </a:solidFill>
              </a:rPr>
            </a:br>
            <a:endParaRPr lang="en-US" sz="2400" b="1" u="sng" dirty="0">
              <a:solidFill>
                <a:srgbClr val="00B050"/>
              </a:solidFill>
            </a:endParaRPr>
          </a:p>
        </p:txBody>
      </p:sp>
      <p:sp>
        <p:nvSpPr>
          <p:cNvPr id="54" name="Rectangle 53">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34655"/>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8FE8E8-5B5A-CA4B-A15C-7DEDA30397E9}"/>
              </a:ext>
            </a:extLst>
          </p:cNvPr>
          <p:cNvSpPr txBox="1"/>
          <p:nvPr/>
        </p:nvSpPr>
        <p:spPr>
          <a:xfrm>
            <a:off x="184769" y="491800"/>
            <a:ext cx="12019416" cy="6894195"/>
          </a:xfrm>
          <a:prstGeom prst="rect">
            <a:avLst/>
          </a:prstGeom>
          <a:noFill/>
        </p:spPr>
        <p:txBody>
          <a:bodyPr wrap="square" rtlCol="0">
            <a:spAutoFit/>
          </a:bodyPr>
          <a:lstStyle/>
          <a:p>
            <a:pPr>
              <a:lnSpc>
                <a:spcPct val="150000"/>
              </a:lnSpc>
            </a:pPr>
            <a:endParaRPr lang="en-US" sz="1600" b="1" dirty="0"/>
          </a:p>
          <a:p>
            <a:pPr>
              <a:lnSpc>
                <a:spcPct val="150000"/>
              </a:lnSpc>
            </a:pPr>
            <a:endParaRPr lang="en-US" dirty="0"/>
          </a:p>
          <a:p>
            <a:pPr>
              <a:lnSpc>
                <a:spcPct val="150000"/>
              </a:lnSpc>
            </a:pPr>
            <a:r>
              <a:rPr lang="en-US" sz="2000" b="1" u="sng" dirty="0"/>
              <a:t>Release Phase</a:t>
            </a:r>
          </a:p>
          <a:p>
            <a:pPr marL="285750" indent="-285750">
              <a:lnSpc>
                <a:spcPct val="150000"/>
              </a:lnSpc>
              <a:buFont typeface="Wingdings" pitchFamily="2" charset="2"/>
              <a:buChar char="v"/>
            </a:pPr>
            <a:r>
              <a:rPr lang="en-US" sz="1600" dirty="0">
                <a:solidFill>
                  <a:schemeClr val="bg1"/>
                </a:solidFill>
              </a:rPr>
              <a:t>The release phase involves the team packaging, managing and deploying releases across different environments.</a:t>
            </a:r>
          </a:p>
          <a:p>
            <a:pPr>
              <a:lnSpc>
                <a:spcPct val="150000"/>
              </a:lnSpc>
            </a:pPr>
            <a:endParaRPr lang="en-US" dirty="0"/>
          </a:p>
          <a:p>
            <a:pPr>
              <a:lnSpc>
                <a:spcPct val="150000"/>
              </a:lnSpc>
            </a:pPr>
            <a:r>
              <a:rPr lang="en-US" sz="2000" b="1" u="sng" dirty="0"/>
              <a:t>Deploy Phase</a:t>
            </a:r>
          </a:p>
          <a:p>
            <a:pPr marL="285750" indent="-285750">
              <a:lnSpc>
                <a:spcPct val="150000"/>
              </a:lnSpc>
              <a:buFont typeface="Wingdings" pitchFamily="2" charset="2"/>
              <a:buChar char="Ø"/>
            </a:pPr>
            <a:r>
              <a:rPr lang="en-US" sz="1600" dirty="0">
                <a:solidFill>
                  <a:schemeClr val="bg1"/>
                </a:solidFill>
              </a:rPr>
              <a:t>In the deployment phase, the software is officially released into the production environment. </a:t>
            </a:r>
          </a:p>
          <a:p>
            <a:pPr marL="285750" indent="-285750">
              <a:lnSpc>
                <a:spcPct val="150000"/>
              </a:lnSpc>
              <a:buFont typeface="Wingdings" pitchFamily="2" charset="2"/>
              <a:buChar char="Ø"/>
            </a:pPr>
            <a:endParaRPr lang="en-US" sz="1600" dirty="0">
              <a:solidFill>
                <a:schemeClr val="bg1"/>
              </a:solidFill>
            </a:endParaRPr>
          </a:p>
          <a:p>
            <a:pPr>
              <a:lnSpc>
                <a:spcPct val="150000"/>
              </a:lnSpc>
            </a:pPr>
            <a:r>
              <a:rPr lang="en-US" sz="2000" b="1" u="sng" dirty="0"/>
              <a:t>Operate Phase</a:t>
            </a:r>
          </a:p>
          <a:p>
            <a:pPr marL="285750" indent="-285750">
              <a:lnSpc>
                <a:spcPct val="150000"/>
              </a:lnSpc>
              <a:buFont typeface="Arial" panose="020B0604020202020204" pitchFamily="34" charset="0"/>
              <a:buChar char="•"/>
            </a:pPr>
            <a:r>
              <a:rPr lang="en-US" dirty="0">
                <a:solidFill>
                  <a:schemeClr val="bg1"/>
                </a:solidFill>
              </a:rPr>
              <a:t>The operate phase entails the use of the software in the production environment.</a:t>
            </a:r>
          </a:p>
          <a:p>
            <a:pPr>
              <a:lnSpc>
                <a:spcPct val="150000"/>
              </a:lnSpc>
            </a:pPr>
            <a:endParaRPr lang="en-US" dirty="0"/>
          </a:p>
          <a:p>
            <a:pPr>
              <a:lnSpc>
                <a:spcPct val="150000"/>
              </a:lnSpc>
            </a:pPr>
            <a:r>
              <a:rPr lang="en-US" sz="2000" b="1" dirty="0"/>
              <a:t>Monitor Phase</a:t>
            </a:r>
            <a:endParaRPr lang="en-US" sz="2000" dirty="0"/>
          </a:p>
          <a:p>
            <a:pPr marL="285750" indent="-285750">
              <a:lnSpc>
                <a:spcPct val="150000"/>
              </a:lnSpc>
              <a:buFont typeface="Wingdings" pitchFamily="2" charset="2"/>
              <a:buChar char="§"/>
            </a:pPr>
            <a:r>
              <a:rPr lang="en-US" dirty="0">
                <a:solidFill>
                  <a:schemeClr val="bg1"/>
                </a:solidFill>
              </a:rPr>
              <a:t>In the monitor phase, various elements of the software are monitored. These could include the overall system performance, user experience, new security vulnerabilities, an analysis of bugs or errors in the system.</a:t>
            </a:r>
          </a:p>
          <a:p>
            <a:pPr>
              <a:lnSpc>
                <a:spcPct val="150000"/>
              </a:lnSpc>
            </a:pPr>
            <a:endParaRPr lang="en-US" sz="1600" dirty="0">
              <a:solidFill>
                <a:schemeClr val="bg1"/>
              </a:solidFill>
            </a:endParaRPr>
          </a:p>
          <a:p>
            <a:pPr>
              <a:lnSpc>
                <a:spcPct val="150000"/>
              </a:lnSpc>
            </a:pPr>
            <a:r>
              <a:rPr lang="en-US" sz="1600" dirty="0"/>
              <a:t> </a:t>
            </a:r>
          </a:p>
          <a:p>
            <a:endParaRPr lang="en-US" sz="1600" i="1" dirty="0">
              <a:solidFill>
                <a:schemeClr val="bg1"/>
              </a:solidFill>
            </a:endParaRPr>
          </a:p>
        </p:txBody>
      </p:sp>
    </p:spTree>
    <p:extLst>
      <p:ext uri="{BB962C8B-B14F-4D97-AF65-F5344CB8AC3E}">
        <p14:creationId xmlns:p14="http://schemas.microsoft.com/office/powerpoint/2010/main" val="87599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3B412589-8515-4D66-860A-BC6B0C2162F7}"/>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1" y="-22"/>
            <a:ext cx="12118428" cy="6858022"/>
          </a:xfrm>
          <a:prstGeom prst="rect">
            <a:avLst/>
          </a:prstGeom>
        </p:spPr>
      </p:pic>
      <p:sp>
        <p:nvSpPr>
          <p:cNvPr id="2" name="Title 1">
            <a:extLst>
              <a:ext uri="{FF2B5EF4-FFF2-40B4-BE49-F238E27FC236}">
                <a16:creationId xmlns:a16="http://schemas.microsoft.com/office/drawing/2014/main" id="{CC4BC24D-C914-C24F-A0D4-1B1E5D7153C0}"/>
              </a:ext>
            </a:extLst>
          </p:cNvPr>
          <p:cNvSpPr>
            <a:spLocks noGrp="1"/>
          </p:cNvSpPr>
          <p:nvPr>
            <p:ph type="ctrTitle"/>
          </p:nvPr>
        </p:nvSpPr>
        <p:spPr>
          <a:xfrm>
            <a:off x="0" y="41740"/>
            <a:ext cx="11109459" cy="957461"/>
          </a:xfrm>
        </p:spPr>
        <p:txBody>
          <a:bodyPr vert="horz" lIns="91440" tIns="45720" rIns="91440" bIns="45720" rtlCol="0" anchor="b">
            <a:normAutofit/>
          </a:bodyPr>
          <a:lstStyle/>
          <a:p>
            <a:pPr algn="ctr"/>
            <a:r>
              <a:rPr lang="en-US" altLang="en-US" b="1" u="sng" dirty="0">
                <a:solidFill>
                  <a:srgbClr val="C00000"/>
                </a:solidFill>
              </a:rPr>
              <a:t>Software vulnerabilities</a:t>
            </a:r>
            <a:endParaRPr lang="en-US" b="1" u="sng" kern="1200" cap="all" dirty="0">
              <a:solidFill>
                <a:srgbClr val="C00000"/>
              </a:solidFill>
              <a:latin typeface="+mj-lt"/>
              <a:ea typeface="+mj-ea"/>
              <a:cs typeface="+mj-cs"/>
            </a:endParaRPr>
          </a:p>
        </p:txBody>
      </p:sp>
      <p:sp>
        <p:nvSpPr>
          <p:cNvPr id="4" name="TextBox 3">
            <a:extLst>
              <a:ext uri="{FF2B5EF4-FFF2-40B4-BE49-F238E27FC236}">
                <a16:creationId xmlns:a16="http://schemas.microsoft.com/office/drawing/2014/main" id="{53A3B1F1-2AF2-174B-9BBC-0C7A7F6552BF}"/>
              </a:ext>
            </a:extLst>
          </p:cNvPr>
          <p:cNvSpPr txBox="1"/>
          <p:nvPr/>
        </p:nvSpPr>
        <p:spPr>
          <a:xfrm>
            <a:off x="231228" y="1485736"/>
            <a:ext cx="11655972" cy="5847755"/>
          </a:xfrm>
          <a:prstGeom prst="rect">
            <a:avLst/>
          </a:prstGeom>
          <a:noFill/>
        </p:spPr>
        <p:txBody>
          <a:bodyPr wrap="square" rtlCol="0">
            <a:spAutoFit/>
          </a:bodyPr>
          <a:lstStyle/>
          <a:p>
            <a:r>
              <a:rPr lang="en-US" sz="3200" b="1" u="sng" dirty="0">
                <a:solidFill>
                  <a:schemeClr val="bg1">
                    <a:lumMod val="95000"/>
                    <a:lumOff val="5000"/>
                  </a:schemeClr>
                </a:solidFill>
                <a:highlight>
                  <a:srgbClr val="008080"/>
                </a:highlight>
                <a:latin typeface="Comic Sans MS" panose="030F0902030302020204" pitchFamily="66" charset="0"/>
              </a:rPr>
              <a:t>What Do We Mean By Software Vulnerability?</a:t>
            </a:r>
          </a:p>
          <a:p>
            <a:endParaRPr lang="en-US" sz="2400" dirty="0"/>
          </a:p>
          <a:p>
            <a:r>
              <a:rPr lang="en-US" sz="2400" dirty="0"/>
              <a:t>A software vulnerability is a glitch, flaw, or weakness present in the software or in an OS (Operating System). The severity of software vulnerabilities advances at an exponential rate. Of course, all systems include vulnerabilities. The thing is whether or not they’re exploited to cause damage.</a:t>
            </a:r>
          </a:p>
          <a:p>
            <a:endParaRPr lang="en-US" sz="2400" dirty="0"/>
          </a:p>
          <a:p>
            <a:r>
              <a:rPr lang="en-US" sz="2400" dirty="0"/>
              <a:t>Software vulnerabilities are explained by three ideal factors. These are:</a:t>
            </a:r>
          </a:p>
          <a:p>
            <a:endParaRPr lang="en-US" sz="2400" dirty="0"/>
          </a:p>
          <a:p>
            <a:pPr marL="914400" lvl="1" indent="-457200">
              <a:buFont typeface="+mj-lt"/>
              <a:buAutoNum type="arabicPeriod"/>
            </a:pPr>
            <a:r>
              <a:rPr lang="en-US" sz="2400" b="1" dirty="0">
                <a:solidFill>
                  <a:srgbClr val="00B0F0"/>
                </a:solidFill>
              </a:rPr>
              <a:t>Existence</a:t>
            </a:r>
            <a:r>
              <a:rPr lang="en-US" sz="2400" b="1" dirty="0"/>
              <a:t> </a:t>
            </a:r>
            <a:r>
              <a:rPr lang="en-US" sz="2400" dirty="0"/>
              <a:t>– The existence of a vulnerability in the software.</a:t>
            </a:r>
          </a:p>
          <a:p>
            <a:pPr marL="914400" lvl="1" indent="-457200">
              <a:buFont typeface="+mj-lt"/>
              <a:buAutoNum type="arabicPeriod"/>
            </a:pPr>
            <a:r>
              <a:rPr lang="en-US" sz="2400" b="1" dirty="0">
                <a:solidFill>
                  <a:srgbClr val="00B0F0"/>
                </a:solidFill>
              </a:rPr>
              <a:t>Access</a:t>
            </a:r>
            <a:r>
              <a:rPr lang="en-US" sz="2400" b="1" dirty="0"/>
              <a:t> </a:t>
            </a:r>
            <a:r>
              <a:rPr lang="en-US" sz="2400" dirty="0"/>
              <a:t>– The possibility that hackers gain access to the vulnerability.</a:t>
            </a:r>
          </a:p>
          <a:p>
            <a:pPr marL="914400" lvl="1" indent="-457200">
              <a:buFont typeface="+mj-lt"/>
              <a:buAutoNum type="arabicPeriod"/>
            </a:pPr>
            <a:r>
              <a:rPr lang="en-US" sz="2400" b="1" dirty="0">
                <a:solidFill>
                  <a:srgbClr val="00B0F0"/>
                </a:solidFill>
              </a:rPr>
              <a:t>Exploit</a:t>
            </a:r>
            <a:r>
              <a:rPr lang="en-US" sz="2400" dirty="0"/>
              <a:t> – The capability of the hacker to take advantage of that vulnerability via tools or with certain techniques.</a:t>
            </a:r>
          </a:p>
          <a:p>
            <a:endParaRPr lang="en-US" dirty="0"/>
          </a:p>
          <a:p>
            <a:br>
              <a:rPr lang="en-US" dirty="0"/>
            </a:br>
            <a:endParaRPr lang="en-US" dirty="0"/>
          </a:p>
        </p:txBody>
      </p:sp>
    </p:spTree>
    <p:extLst>
      <p:ext uri="{BB962C8B-B14F-4D97-AF65-F5344CB8AC3E}">
        <p14:creationId xmlns:p14="http://schemas.microsoft.com/office/powerpoint/2010/main" val="27489013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75</TotalTime>
  <Words>1160</Words>
  <Application>Microsoft Macintosh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Comic Sans MS</vt:lpstr>
      <vt:lpstr>Courier New</vt:lpstr>
      <vt:lpstr>Tw Cen MT</vt:lpstr>
      <vt:lpstr>Wingdings</vt:lpstr>
      <vt:lpstr>Wingdings 2</vt:lpstr>
      <vt:lpstr>DividendVTI</vt:lpstr>
      <vt:lpstr>The world of software :  security</vt:lpstr>
      <vt:lpstr>What is a software ?</vt:lpstr>
      <vt:lpstr>What is Software Security?</vt:lpstr>
      <vt:lpstr>What is Software Security?</vt:lpstr>
      <vt:lpstr>Software Development Life Cycle </vt:lpstr>
      <vt:lpstr>PowerPoint Presentation</vt:lpstr>
      <vt:lpstr>PowerPoint Presentation</vt:lpstr>
      <vt:lpstr>PowerPoint Presentation</vt:lpstr>
      <vt:lpstr>Software vulnerabilities</vt:lpstr>
      <vt:lpstr>   Typical Software Security Vulnerabilities</vt:lpstr>
      <vt:lpstr>Sources of Software Vulnerabilities</vt:lpstr>
      <vt:lpstr>PowerPoint Presentation</vt:lpstr>
      <vt:lpstr>Countermeasures and More Vulnerabilities</vt:lpstr>
      <vt:lpstr>Countermeasures</vt:lpstr>
      <vt:lpstr>Countermeasures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of software :  security</dc:title>
  <dc:creator>ali.elhachimielalaoui@stu.bmcc.cuny.edu</dc:creator>
  <cp:lastModifiedBy>ali.elhachimielalaoui@stu.bmcc.cuny.edu</cp:lastModifiedBy>
  <cp:revision>7</cp:revision>
  <dcterms:created xsi:type="dcterms:W3CDTF">2020-12-13T22:06:16Z</dcterms:created>
  <dcterms:modified xsi:type="dcterms:W3CDTF">2020-12-13T23:21:17Z</dcterms:modified>
</cp:coreProperties>
</file>