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9" r:id="rId1"/>
  </p:sldMasterIdLst>
  <p:notesMasterIdLst>
    <p:notesMasterId r:id="rId15"/>
  </p:notesMasterIdLst>
  <p:sldIdLst>
    <p:sldId id="256" r:id="rId2"/>
    <p:sldId id="257" r:id="rId3"/>
    <p:sldId id="336" r:id="rId4"/>
    <p:sldId id="337" r:id="rId5"/>
    <p:sldId id="260" r:id="rId6"/>
    <p:sldId id="261" r:id="rId7"/>
    <p:sldId id="338" r:id="rId8"/>
    <p:sldId id="339" r:id="rId9"/>
    <p:sldId id="263" r:id="rId10"/>
    <p:sldId id="341" r:id="rId11"/>
    <p:sldId id="340" r:id="rId12"/>
    <p:sldId id="342" r:id="rId13"/>
    <p:sldId id="343" r:id="rId14"/>
  </p:sldIdLst>
  <p:sldSz cx="9144000" cy="5143500" type="screen16x9"/>
  <p:notesSz cx="6858000" cy="9144000"/>
  <p:embeddedFontLst>
    <p:embeddedFont>
      <p:font typeface="Hammersmith One" panose="020B0604020202020204" charset="0"/>
      <p:regular r:id="rId16"/>
    </p:embeddedFont>
    <p:embeddedFont>
      <p:font typeface="Roboto Condensed Light" panose="02000000000000000000" pitchFamily="2" charset="0"/>
      <p:regular r:id="rId17"/>
      <p:italic r:id="rId18"/>
    </p:embeddedFont>
    <p:embeddedFont>
      <p:font typeface="Ubuntu"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0B25D5-E6F6-4899-BF1B-1B189E10C952}">
  <a:tblStyle styleId="{EE0B25D5-E6F6-4899-BF1B-1B189E10C95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4896D2C-5477-40FE-8198-F62FFA2B9114}"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4E7E7"/>
          </a:solidFill>
        </a:fill>
      </a:tcStyle>
    </a:wholeTbl>
    <a:band1H>
      <a:tcTxStyle/>
      <a:tcStyle>
        <a:tcBdr/>
        <a:fill>
          <a:solidFill>
            <a:srgbClr val="E8CCCB"/>
          </a:solidFill>
        </a:fill>
      </a:tcStyle>
    </a:band1H>
    <a:band2H>
      <a:tcTxStyle/>
      <a:tcStyle>
        <a:tcBdr/>
      </a:tcStyle>
    </a:band2H>
    <a:band1V>
      <a:tcTxStyle/>
      <a:tcStyle>
        <a:tcBdr/>
        <a:fill>
          <a:solidFill>
            <a:srgbClr val="E8CCCB"/>
          </a:solidFill>
        </a:fill>
      </a:tcStyle>
    </a:band1V>
    <a:band2V>
      <a:tcTxStyle/>
      <a:tcStyle>
        <a:tcBdr/>
      </a:tcStyle>
    </a:band2V>
    <a:lastCol>
      <a:tcTxStyle b="on" i="off">
        <a:font>
          <a:latin typeface="Calibri"/>
          <a:ea typeface="Calibri"/>
          <a:cs typeface="Calibri"/>
        </a:font>
        <a:srgbClr val="FFFFFF"/>
      </a:tcTxStyle>
      <a:tcStyle>
        <a:tcBdr/>
        <a:fill>
          <a:solidFill>
            <a:srgbClr val="FCBD24"/>
          </a:solidFill>
        </a:fill>
      </a:tcStyle>
    </a:lastCol>
    <a:firstCol>
      <a:tcTxStyle b="on" i="off">
        <a:font>
          <a:latin typeface="Calibri"/>
          <a:ea typeface="Calibri"/>
          <a:cs typeface="Calibri"/>
        </a:font>
        <a:srgbClr val="FFFFFF"/>
      </a:tcTxStyle>
      <a:tcStyle>
        <a:tcBdr/>
        <a:fill>
          <a:solidFill>
            <a:srgbClr val="FCBD24"/>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FCBD24"/>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FCBD24"/>
          </a:solidFill>
        </a:fill>
      </a:tcStyle>
    </a:firstRow>
    <a:neCell>
      <a:tcTxStyle/>
      <a:tcStyle>
        <a:tcBdr/>
      </a:tcStyle>
    </a:neCell>
    <a:nwCell>
      <a:tcTxStyle/>
      <a:tcStyle>
        <a:tcBdr/>
      </a:tcStyle>
    </a:nwCell>
  </a:tblStyle>
  <a:tblStyle styleId="{9EBF9E44-B289-41DC-9797-A5788453F67D}" styleName="Table_2">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CF3"/>
          </a:solidFill>
        </a:fill>
      </a:tcStyle>
    </a:wholeTbl>
    <a:band1H>
      <a:tcTxStyle/>
      <a:tcStyle>
        <a:tcBdr/>
        <a:fill>
          <a:solidFill>
            <a:srgbClr val="CBD7E6"/>
          </a:solidFill>
        </a:fill>
      </a:tcStyle>
    </a:band1H>
    <a:band2H>
      <a:tcTxStyle/>
      <a:tcStyle>
        <a:tcBdr/>
      </a:tcStyle>
    </a:band2H>
    <a:band1V>
      <a:tcTxStyle/>
      <a:tcStyle>
        <a:tcBdr/>
        <a:fill>
          <a:solidFill>
            <a:srgbClr val="CBD7E6"/>
          </a:solidFill>
        </a:fill>
      </a:tcStyle>
    </a:band1V>
    <a:band2V>
      <a:tcTxStyle/>
      <a:tcStyle>
        <a:tcBdr/>
      </a:tcStyle>
    </a:band2V>
    <a:lastCol>
      <a:tcTxStyle b="on" i="off">
        <a:font>
          <a:latin typeface="Calibri"/>
          <a:ea typeface="Calibri"/>
          <a:cs typeface="Calibri"/>
        </a:font>
        <a:srgbClr val="FFFFFF"/>
      </a:tcTxStyle>
      <a:tcStyle>
        <a:tcBdr/>
        <a:fill>
          <a:solidFill>
            <a:srgbClr val="5EB2FC"/>
          </a:solidFill>
        </a:fill>
      </a:tcStyle>
    </a:lastCol>
    <a:firstCol>
      <a:tcTxStyle b="on" i="off">
        <a:font>
          <a:latin typeface="Calibri"/>
          <a:ea typeface="Calibri"/>
          <a:cs typeface="Calibri"/>
        </a:font>
        <a:srgbClr val="FFFFFF"/>
      </a:tcTxStyle>
      <a:tcStyle>
        <a:tcBdr/>
        <a:fill>
          <a:solidFill>
            <a:srgbClr val="5EB2FC"/>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EB2FC"/>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EB2FC"/>
          </a:solidFill>
        </a:fill>
      </a:tcStyle>
    </a:firstRow>
    <a:neCell>
      <a:tcTxStyle/>
      <a:tcStyle>
        <a:tcBdr/>
      </a:tcStyle>
    </a:neCell>
    <a:nwCell>
      <a:tcTxStyle/>
      <a:tcStyle>
        <a:tcBdr/>
      </a:tcStyle>
    </a:nwCell>
  </a:tblStyle>
  <a:tblStyle styleId="{F9B0E558-4D0A-44AB-8F1B-B93539B7FEE6}" styleName="Table_3">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 styleId="{51CB8586-64BB-4B56-B6F4-3976944B13B5}" styleName="Table_4">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0ED"/>
          </a:solidFill>
        </a:fill>
      </a:tcStyle>
    </a:wholeTbl>
    <a:band1H>
      <a:tcTxStyle/>
      <a:tcStyle>
        <a:tcBdr/>
        <a:fill>
          <a:solidFill>
            <a:srgbClr val="CADFD8"/>
          </a:solidFill>
        </a:fill>
      </a:tcStyle>
    </a:band1H>
    <a:band2H>
      <a:tcTxStyle/>
      <a:tcStyle>
        <a:tcBdr/>
      </a:tcStyle>
    </a:band2H>
    <a:band1V>
      <a:tcTxStyle/>
      <a:tcStyle>
        <a:tcBdr/>
        <a:fill>
          <a:solidFill>
            <a:srgbClr val="CADFD8"/>
          </a:solidFill>
        </a:fill>
      </a:tcStyle>
    </a:band1V>
    <a:band2V>
      <a:tcTxStyle/>
      <a:tcStyle>
        <a:tcBdr/>
      </a:tcStyle>
    </a:band2V>
    <a:lastCol>
      <a:tcTxStyle b="on" i="off">
        <a:font>
          <a:latin typeface="Calibri"/>
          <a:ea typeface="Calibri"/>
          <a:cs typeface="Calibri"/>
        </a:font>
        <a:srgbClr val="FFFFFF"/>
      </a:tcTxStyle>
      <a:tcStyle>
        <a:tcBdr/>
        <a:fill>
          <a:solidFill>
            <a:srgbClr val="69E781"/>
          </a:solidFill>
        </a:fill>
      </a:tcStyle>
    </a:lastCol>
    <a:firstCol>
      <a:tcTxStyle b="on" i="off">
        <a:font>
          <a:latin typeface="Calibri"/>
          <a:ea typeface="Calibri"/>
          <a:cs typeface="Calibri"/>
        </a:font>
        <a:srgbClr val="FFFFFF"/>
      </a:tcTxStyle>
      <a:tcStyle>
        <a:tcBdr/>
        <a:fill>
          <a:solidFill>
            <a:srgbClr val="69E78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69E78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69E781"/>
          </a:solidFill>
        </a:fill>
      </a:tcStyle>
    </a:firstRow>
    <a:neCell>
      <a:tcTxStyle/>
      <a:tcStyle>
        <a:tcBdr/>
      </a:tcStyle>
    </a:neCell>
    <a:nwCell>
      <a:tcTxStyle/>
      <a:tcStyle>
        <a:tcBdr/>
      </a:tcStyle>
    </a:nwCell>
  </a:tblStyle>
  <a:tblStyle styleId="{B2B9592A-83BB-4CA7-A61F-DCE6570E53BB}" styleName="Table_5">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DEFE6"/>
          </a:solidFill>
        </a:fill>
      </a:tcStyle>
    </a:wholeTbl>
    <a:band1H>
      <a:tcTxStyle/>
      <a:tcStyle>
        <a:tcBdr/>
        <a:fill>
          <a:solidFill>
            <a:srgbClr val="FADECA"/>
          </a:solidFill>
        </a:fill>
      </a:tcStyle>
    </a:band1H>
    <a:band2H>
      <a:tcTxStyle/>
      <a:tcStyle>
        <a:tcBdr/>
      </a:tcStyle>
    </a:band2H>
    <a:band1V>
      <a:tcTxStyle/>
      <a:tcStyle>
        <a:tcBdr/>
        <a:fill>
          <a:solidFill>
            <a:srgbClr val="FADECA"/>
          </a:solidFill>
        </a:fill>
      </a:tcStyle>
    </a:band1V>
    <a:band2V>
      <a:tcTxStyle/>
      <a:tcStyle>
        <a:tcBdr/>
      </a:tcStyle>
    </a:band2V>
    <a:lastCol>
      <a:tcTxStyle b="on" i="off">
        <a:font>
          <a:latin typeface="Calibri"/>
          <a:ea typeface="Calibri"/>
          <a:cs typeface="Calibri"/>
        </a:font>
        <a:srgbClr val="FFFFFF"/>
      </a:tcTxStyle>
      <a:tcStyle>
        <a:tcBdr/>
        <a:fill>
          <a:solidFill>
            <a:srgbClr val="4949E7"/>
          </a:solidFill>
        </a:fill>
      </a:tcStyle>
    </a:lastCol>
    <a:firstCol>
      <a:tcTxStyle b="on" i="off">
        <a:font>
          <a:latin typeface="Calibri"/>
          <a:ea typeface="Calibri"/>
          <a:cs typeface="Calibri"/>
        </a:font>
        <a:srgbClr val="FFFFFF"/>
      </a:tcTxStyle>
      <a:tcStyle>
        <a:tcBdr/>
        <a:fill>
          <a:solidFill>
            <a:srgbClr val="4949E7"/>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949E7"/>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949E7"/>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0" d="100"/>
          <a:sy n="140" d="100"/>
        </p:scale>
        <p:origin x="996" y="9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8" name="Google Shape;13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c33250489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4796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8"/>
        <p:cNvGrpSpPr/>
        <p:nvPr/>
      </p:nvGrpSpPr>
      <p:grpSpPr>
        <a:xfrm>
          <a:off x="0" y="0"/>
          <a:ext cx="0" cy="0"/>
          <a:chOff x="0" y="0"/>
          <a:chExt cx="0" cy="0"/>
        </a:xfrm>
      </p:grpSpPr>
      <p:sp>
        <p:nvSpPr>
          <p:cNvPr id="1379" name="Google Shape;1379;gc6a01074ef_0_21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0" name="Google Shape;1380;gc6a01074ef_0_21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0160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c33250489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735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8"/>
        <p:cNvGrpSpPr/>
        <p:nvPr/>
      </p:nvGrpSpPr>
      <p:grpSpPr>
        <a:xfrm>
          <a:off x="0" y="0"/>
          <a:ext cx="0" cy="0"/>
          <a:chOff x="0" y="0"/>
          <a:chExt cx="0" cy="0"/>
        </a:xfrm>
      </p:grpSpPr>
      <p:sp>
        <p:nvSpPr>
          <p:cNvPr id="1379" name="Google Shape;1379;gc6a01074ef_0_21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0" name="Google Shape;1380;gc6a01074ef_0_21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785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8425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7979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c33250489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c6a01074ef_0_20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c6a01074ef_0_20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8"/>
        <p:cNvGrpSpPr/>
        <p:nvPr/>
      </p:nvGrpSpPr>
      <p:grpSpPr>
        <a:xfrm>
          <a:off x="0" y="0"/>
          <a:ext cx="0" cy="0"/>
          <a:chOff x="0" y="0"/>
          <a:chExt cx="0" cy="0"/>
        </a:xfrm>
      </p:grpSpPr>
      <p:sp>
        <p:nvSpPr>
          <p:cNvPr id="1379" name="Google Shape;1379;gc6a01074ef_0_21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0" name="Google Shape;1380;gc6a01074ef_0_21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3174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c33250489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4883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8"/>
        <p:cNvGrpSpPr/>
        <p:nvPr/>
      </p:nvGrpSpPr>
      <p:grpSpPr>
        <a:xfrm>
          <a:off x="0" y="0"/>
          <a:ext cx="0" cy="0"/>
          <a:chOff x="0" y="0"/>
          <a:chExt cx="0" cy="0"/>
        </a:xfrm>
      </p:grpSpPr>
      <p:sp>
        <p:nvSpPr>
          <p:cNvPr id="1379" name="Google Shape;1379;gc6a01074ef_0_21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0" name="Google Shape;1380;gc6a01074ef_0_21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4"/>
          <p:cNvSpPr/>
          <p:nvPr/>
        </p:nvSpPr>
        <p:spPr>
          <a:xfrm rot="-1762095" flipH="1">
            <a:off x="-645480" y="2383695"/>
            <a:ext cx="2540453" cy="378144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8139625" y="1901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95" name="Google Shape;95;p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0" name="Google Shape;110;p7"/>
          <p:cNvSpPr txBox="1">
            <a:spLocks noGrp="1"/>
          </p:cNvSpPr>
          <p:nvPr>
            <p:ph type="body" idx="1"/>
          </p:nvPr>
        </p:nvSpPr>
        <p:spPr>
          <a:xfrm>
            <a:off x="713225" y="1122325"/>
            <a:ext cx="7717500" cy="3580500"/>
          </a:xfrm>
          <a:prstGeom prst="rect">
            <a:avLst/>
          </a:prstGeom>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marL="914400" lvl="1" indent="-317500">
              <a:spcBef>
                <a:spcPts val="0"/>
              </a:spcBef>
              <a:spcAft>
                <a:spcPts val="0"/>
              </a:spcAft>
              <a:buClr>
                <a:schemeClr val="accent1"/>
              </a:buClr>
              <a:buSzPts val="1400"/>
              <a:buFont typeface="Hammersmith One"/>
              <a:buAutoNum type="alphaLcPeriod"/>
              <a:defRPr sz="1600"/>
            </a:lvl2pPr>
            <a:lvl3pPr marL="1371600" lvl="2" indent="-317500">
              <a:spcBef>
                <a:spcPts val="0"/>
              </a:spcBef>
              <a:spcAft>
                <a:spcPts val="0"/>
              </a:spcAft>
              <a:buClr>
                <a:srgbClr val="FEDD4F"/>
              </a:buClr>
              <a:buSzPts val="1400"/>
              <a:buFont typeface="Hammersmith One"/>
              <a:buAutoNum type="romanLcPeriod"/>
              <a:defRPr sz="1200"/>
            </a:lvl3pPr>
            <a:lvl4pPr marL="1828800" lvl="3" indent="-317500">
              <a:spcBef>
                <a:spcPts val="0"/>
              </a:spcBef>
              <a:spcAft>
                <a:spcPts val="0"/>
              </a:spcAft>
              <a:buClr>
                <a:srgbClr val="FEDD4F"/>
              </a:buClr>
              <a:buSzPts val="1400"/>
              <a:buFont typeface="Hammersmith One"/>
              <a:buAutoNum type="arabicPeriod"/>
              <a:defRPr sz="1200"/>
            </a:lvl4pPr>
            <a:lvl5pPr marL="2286000" lvl="4" indent="-317500">
              <a:spcBef>
                <a:spcPts val="0"/>
              </a:spcBef>
              <a:spcAft>
                <a:spcPts val="0"/>
              </a:spcAft>
              <a:buClr>
                <a:srgbClr val="FEDD4F"/>
              </a:buClr>
              <a:buSzPts val="1400"/>
              <a:buFont typeface="Hammersmith One"/>
              <a:buAutoNum type="alphaLcPeriod"/>
              <a:defRPr sz="1200"/>
            </a:lvl5pPr>
            <a:lvl6pPr marL="2743200" lvl="5" indent="-317500">
              <a:spcBef>
                <a:spcPts val="0"/>
              </a:spcBef>
              <a:spcAft>
                <a:spcPts val="0"/>
              </a:spcAft>
              <a:buClr>
                <a:srgbClr val="FEDD4F"/>
              </a:buClr>
              <a:buSzPts val="1400"/>
              <a:buFont typeface="Hammersmith One"/>
              <a:buAutoNum type="romanLcPeriod"/>
              <a:defRPr sz="1200"/>
            </a:lvl6pPr>
            <a:lvl7pPr marL="3200400" lvl="6" indent="-317500">
              <a:spcBef>
                <a:spcPts val="0"/>
              </a:spcBef>
              <a:spcAft>
                <a:spcPts val="0"/>
              </a:spcAft>
              <a:buClr>
                <a:srgbClr val="FEDD4F"/>
              </a:buClr>
              <a:buSzPts val="1400"/>
              <a:buFont typeface="Hammersmith One"/>
              <a:buAutoNum type="arabicPeriod"/>
              <a:defRPr sz="1200"/>
            </a:lvl7pPr>
            <a:lvl8pPr marL="3657600" lvl="7" indent="-317500">
              <a:spcBef>
                <a:spcPts val="0"/>
              </a:spcBef>
              <a:spcAft>
                <a:spcPts val="0"/>
              </a:spcAft>
              <a:buClr>
                <a:srgbClr val="FEDD4F"/>
              </a:buClr>
              <a:buSzPts val="1400"/>
              <a:buFont typeface="Hammersmith One"/>
              <a:buAutoNum type="alphaLcPeriod"/>
              <a:defRPr sz="1200"/>
            </a:lvl8pPr>
            <a:lvl9pPr marL="4114800" lvl="8" indent="-317500">
              <a:spcBef>
                <a:spcPts val="0"/>
              </a:spcBef>
              <a:spcAft>
                <a:spcPts val="0"/>
              </a:spcAft>
              <a:buClr>
                <a:srgbClr val="FEDD4F"/>
              </a:buClr>
              <a:buSzPts val="1400"/>
              <a:buFont typeface="Hammersmith One"/>
              <a:buAutoNum type="romanLcPeriod"/>
              <a:defRPr sz="1200"/>
            </a:lvl9pPr>
          </a:lstStyle>
          <a:p>
            <a:endParaRPr/>
          </a:p>
        </p:txBody>
      </p:sp>
      <p:grpSp>
        <p:nvGrpSpPr>
          <p:cNvPr id="111" name="Google Shape;111;p7"/>
          <p:cNvGrpSpPr/>
          <p:nvPr/>
        </p:nvGrpSpPr>
        <p:grpSpPr>
          <a:xfrm>
            <a:off x="8039875" y="1772525"/>
            <a:ext cx="2052600" cy="2052600"/>
            <a:chOff x="-1185375" y="1414000"/>
            <a:chExt cx="2052600" cy="2052600"/>
          </a:xfrm>
        </p:grpSpPr>
        <p:sp>
          <p:nvSpPr>
            <p:cNvPr id="112" name="Google Shape;112;p7"/>
            <p:cNvSpPr/>
            <p:nvPr/>
          </p:nvSpPr>
          <p:spPr>
            <a:xfrm>
              <a:off x="-1185375" y="1414000"/>
              <a:ext cx="2052600" cy="2052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1140322" y="1463656"/>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730833" y="1637371"/>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620381" y="1470575"/>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212008" y="1463656"/>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197481" y="1576386"/>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348160" y="1599422"/>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1074782" y="2080254"/>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924060" y="1822561"/>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1010358" y="1944488"/>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821687" y="1731707"/>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413315" y="1731707"/>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3825" y="1731707"/>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404547" y="1766218"/>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1136884" y="2350540"/>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1028753" y="2094050"/>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620381" y="2094050"/>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212008" y="2094050"/>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197481" y="2092890"/>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605853" y="2092890"/>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1131125" y="2435678"/>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821687" y="2435678"/>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413315" y="2435678"/>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3825" y="2435678"/>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404547" y="2435678"/>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1028753" y="2801503"/>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620381" y="2801503"/>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212008" y="2801503"/>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97481" y="2801503"/>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605853" y="2886598"/>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636497" y="3228269"/>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671008" y="3143131"/>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413315" y="3143131"/>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3825" y="3143131"/>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404547" y="3228269"/>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7"/>
          <p:cNvSpPr/>
          <p:nvPr/>
        </p:nvSpPr>
        <p:spPr>
          <a:xfrm flipH="1">
            <a:off x="-817503" y="2575150"/>
            <a:ext cx="2540578" cy="378149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2">
  <p:cSld name="CUSTOM_24_1">
    <p:spTree>
      <p:nvGrpSpPr>
        <p:cNvPr id="1" name="Shape 402"/>
        <p:cNvGrpSpPr/>
        <p:nvPr/>
      </p:nvGrpSpPr>
      <p:grpSpPr>
        <a:xfrm>
          <a:off x="0" y="0"/>
          <a:ext cx="0" cy="0"/>
          <a:chOff x="0" y="0"/>
          <a:chExt cx="0" cy="0"/>
        </a:xfrm>
      </p:grpSpPr>
      <p:sp>
        <p:nvSpPr>
          <p:cNvPr id="403" name="Google Shape;403;p1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4" name="Google Shape;404;p19"/>
          <p:cNvSpPr txBox="1">
            <a:spLocks noGrp="1"/>
          </p:cNvSpPr>
          <p:nvPr>
            <p:ph type="subTitle" idx="1"/>
          </p:nvPr>
        </p:nvSpPr>
        <p:spPr>
          <a:xfrm>
            <a:off x="713250" y="1123450"/>
            <a:ext cx="7717500" cy="3442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AutoNum type="arabicPeriod"/>
              <a:defRPr sz="1600"/>
            </a:lvl1pPr>
            <a:lvl2pPr lvl="1">
              <a:spcBef>
                <a:spcPts val="0"/>
              </a:spcBef>
              <a:spcAft>
                <a:spcPts val="0"/>
              </a:spcAft>
              <a:buClr>
                <a:schemeClr val="accent1"/>
              </a:buClr>
              <a:buSzPts val="1400"/>
              <a:buAutoNum type="alphaLcPeriod"/>
              <a:defRPr sz="1600"/>
            </a:lvl2pPr>
            <a:lvl3pPr lvl="2">
              <a:spcBef>
                <a:spcPts val="0"/>
              </a:spcBef>
              <a:spcAft>
                <a:spcPts val="0"/>
              </a:spcAft>
              <a:buSzPts val="1400"/>
              <a:buAutoNum type="romanLcPeriod"/>
              <a:defRPr/>
            </a:lvl3pPr>
            <a:lvl4pPr lvl="3">
              <a:spcBef>
                <a:spcPts val="0"/>
              </a:spcBef>
              <a:spcAft>
                <a:spcPts val="0"/>
              </a:spcAft>
              <a:buSzPts val="1400"/>
              <a:buAutoNum type="arabicPeriod"/>
              <a:defRPr/>
            </a:lvl4pPr>
            <a:lvl5pPr lvl="4">
              <a:spcBef>
                <a:spcPts val="0"/>
              </a:spcBef>
              <a:spcAft>
                <a:spcPts val="0"/>
              </a:spcAft>
              <a:buSzPts val="1400"/>
              <a:buAutoNum type="alphaLcPeriod"/>
              <a:defRPr/>
            </a:lvl5pPr>
            <a:lvl6pPr lvl="5">
              <a:spcBef>
                <a:spcPts val="0"/>
              </a:spcBef>
              <a:spcAft>
                <a:spcPts val="0"/>
              </a:spcAft>
              <a:buSzPts val="1400"/>
              <a:buAutoNum type="romanLcPeriod"/>
              <a:defRPr/>
            </a:lvl6pPr>
            <a:lvl7pPr lvl="6">
              <a:spcBef>
                <a:spcPts val="0"/>
              </a:spcBef>
              <a:spcAft>
                <a:spcPts val="0"/>
              </a:spcAft>
              <a:buSzPts val="1400"/>
              <a:buAutoNum type="arabicPeriod"/>
              <a:defRPr/>
            </a:lvl7pPr>
            <a:lvl8pPr lvl="7">
              <a:spcBef>
                <a:spcPts val="0"/>
              </a:spcBef>
              <a:spcAft>
                <a:spcPts val="0"/>
              </a:spcAft>
              <a:buSzPts val="1400"/>
              <a:buAutoNum type="alphaLcPeriod"/>
              <a:defRPr/>
            </a:lvl8pPr>
            <a:lvl9pPr lvl="8">
              <a:spcBef>
                <a:spcPts val="0"/>
              </a:spcBef>
              <a:spcAft>
                <a:spcPts val="0"/>
              </a:spcAft>
              <a:buSzPts val="1400"/>
              <a:buAutoNum type="romanLcPeriod"/>
              <a:defRPr/>
            </a:lvl9pPr>
          </a:lstStyle>
          <a:p>
            <a:endParaRPr/>
          </a:p>
        </p:txBody>
      </p:sp>
      <p:sp>
        <p:nvSpPr>
          <p:cNvPr id="405" name="Google Shape;405;p19"/>
          <p:cNvSpPr/>
          <p:nvPr/>
        </p:nvSpPr>
        <p:spPr>
          <a:xfrm>
            <a:off x="-598400" y="3985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rot="7619243">
            <a:off x="7150868" y="2766901"/>
            <a:ext cx="3210914" cy="319760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19"/>
          <p:cNvGrpSpPr/>
          <p:nvPr/>
        </p:nvGrpSpPr>
        <p:grpSpPr>
          <a:xfrm>
            <a:off x="7295305" y="-672969"/>
            <a:ext cx="2270935" cy="2260334"/>
            <a:chOff x="6762468" y="1386456"/>
            <a:chExt cx="2270935" cy="2260334"/>
          </a:xfrm>
        </p:grpSpPr>
        <p:sp>
          <p:nvSpPr>
            <p:cNvPr id="408" name="Google Shape;408;p19"/>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
  <p:cSld name="CUSTOM_32_2">
    <p:spTree>
      <p:nvGrpSpPr>
        <p:cNvPr id="1" name="Shape 972"/>
        <p:cNvGrpSpPr/>
        <p:nvPr/>
      </p:nvGrpSpPr>
      <p:grpSpPr>
        <a:xfrm>
          <a:off x="0" y="0"/>
          <a:ext cx="0" cy="0"/>
          <a:chOff x="0" y="0"/>
          <a:chExt cx="0" cy="0"/>
        </a:xfrm>
      </p:grpSpPr>
      <p:sp>
        <p:nvSpPr>
          <p:cNvPr id="973" name="Google Shape;973;p39"/>
          <p:cNvSpPr/>
          <p:nvPr/>
        </p:nvSpPr>
        <p:spPr>
          <a:xfrm rot="672094">
            <a:off x="-3534661" y="414138"/>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9"/>
          <p:cNvSpPr/>
          <p:nvPr/>
        </p:nvSpPr>
        <p:spPr>
          <a:xfrm>
            <a:off x="8264550" y="465501"/>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6" name="Google Shape;976;p39"/>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050"/>
              <a:buFont typeface="Ubuntu"/>
              <a:buChar char="●"/>
              <a:defRPr sz="1600"/>
            </a:lvl1pPr>
            <a:lvl2pPr lvl="1" rtl="0">
              <a:spcBef>
                <a:spcPts val="0"/>
              </a:spcBef>
              <a:spcAft>
                <a:spcPts val="0"/>
              </a:spcAft>
              <a:buClr>
                <a:schemeClr val="dk1"/>
              </a:buClr>
              <a:buSzPts val="1400"/>
              <a:buFont typeface="Ubuntu"/>
              <a:buAutoNum type="alphaLcPeriod"/>
              <a:defRPr sz="1600"/>
            </a:lvl2pPr>
            <a:lvl3pPr lvl="2" rtl="0">
              <a:spcBef>
                <a:spcPts val="0"/>
              </a:spcBef>
              <a:spcAft>
                <a:spcPts val="0"/>
              </a:spcAft>
              <a:buClr>
                <a:schemeClr val="dk1"/>
              </a:buClr>
              <a:buSzPts val="1400"/>
              <a:buFont typeface="Ubuntu"/>
              <a:buAutoNum type="romanLcPeriod"/>
              <a:defRPr/>
            </a:lvl3pPr>
            <a:lvl4pPr lvl="3" rtl="0">
              <a:spcBef>
                <a:spcPts val="0"/>
              </a:spcBef>
              <a:spcAft>
                <a:spcPts val="0"/>
              </a:spcAft>
              <a:buClr>
                <a:schemeClr val="dk1"/>
              </a:buClr>
              <a:buSzPts val="1400"/>
              <a:buFont typeface="Ubuntu"/>
              <a:buAutoNum type="arabicPeriod"/>
              <a:defRPr/>
            </a:lvl4pPr>
            <a:lvl5pPr lvl="4" rtl="0">
              <a:spcBef>
                <a:spcPts val="0"/>
              </a:spcBef>
              <a:spcAft>
                <a:spcPts val="0"/>
              </a:spcAft>
              <a:buClr>
                <a:schemeClr val="dk1"/>
              </a:buClr>
              <a:buSzPts val="1400"/>
              <a:buFont typeface="Ubuntu"/>
              <a:buAutoNum type="alphaLcPeriod"/>
              <a:defRPr/>
            </a:lvl5pPr>
            <a:lvl6pPr lvl="5" rtl="0">
              <a:spcBef>
                <a:spcPts val="0"/>
              </a:spcBef>
              <a:spcAft>
                <a:spcPts val="0"/>
              </a:spcAft>
              <a:buClr>
                <a:schemeClr val="dk1"/>
              </a:buClr>
              <a:buSzPts val="1400"/>
              <a:buFont typeface="Ubuntu"/>
              <a:buAutoNum type="romanLcPeriod"/>
              <a:defRPr/>
            </a:lvl6pPr>
            <a:lvl7pPr lvl="6" rtl="0">
              <a:spcBef>
                <a:spcPts val="0"/>
              </a:spcBef>
              <a:spcAft>
                <a:spcPts val="0"/>
              </a:spcAft>
              <a:buClr>
                <a:schemeClr val="dk1"/>
              </a:buClr>
              <a:buSzPts val="1400"/>
              <a:buFont typeface="Ubuntu"/>
              <a:buAutoNum type="arabicPeriod"/>
              <a:defRPr/>
            </a:lvl7pPr>
            <a:lvl8pPr lvl="7" rtl="0">
              <a:spcBef>
                <a:spcPts val="0"/>
              </a:spcBef>
              <a:spcAft>
                <a:spcPts val="0"/>
              </a:spcAft>
              <a:buClr>
                <a:schemeClr val="dk1"/>
              </a:buClr>
              <a:buSzPts val="1400"/>
              <a:buFont typeface="Ubuntu"/>
              <a:buAutoNum type="alphaLcPeriod"/>
              <a:defRPr/>
            </a:lvl8pPr>
            <a:lvl9pPr lvl="8" rtl="0">
              <a:spcBef>
                <a:spcPts val="0"/>
              </a:spcBef>
              <a:spcAft>
                <a:spcPts val="0"/>
              </a:spcAft>
              <a:buClr>
                <a:schemeClr val="dk1"/>
              </a:buClr>
              <a:buSzPts val="1400"/>
              <a:buFont typeface="Ubuntu"/>
              <a:buAutoNum type="romanLcPeriod"/>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65" r:id="rId5"/>
    <p:sldLayoutId id="214748368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9"/>
        <p:cNvGrpSpPr/>
        <p:nvPr/>
      </p:nvGrpSpPr>
      <p:grpSpPr>
        <a:xfrm>
          <a:off x="0" y="0"/>
          <a:ext cx="0" cy="0"/>
          <a:chOff x="0" y="0"/>
          <a:chExt cx="0" cy="0"/>
        </a:xfrm>
      </p:grpSpPr>
      <p:sp>
        <p:nvSpPr>
          <p:cNvPr id="1320" name="Google Shape;1320;p54"/>
          <p:cNvSpPr txBox="1">
            <a:spLocks noGrp="1"/>
          </p:cNvSpPr>
          <p:nvPr>
            <p:ph type="ctrTitle"/>
          </p:nvPr>
        </p:nvSpPr>
        <p:spPr>
          <a:xfrm>
            <a:off x="1283100" y="333150"/>
            <a:ext cx="65778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solidFill>
                  <a:schemeClr val="accent2"/>
                </a:solidFill>
              </a:rPr>
              <a:t>Bangla News Content Classification using Machine Learning Techniques</a:t>
            </a:r>
            <a:endParaRPr sz="3200" dirty="0">
              <a:solidFill>
                <a:schemeClr val="accent2"/>
              </a:solidFill>
            </a:endParaRPr>
          </a:p>
        </p:txBody>
      </p:sp>
      <p:sp>
        <p:nvSpPr>
          <p:cNvPr id="1321" name="Google Shape;1321;p54"/>
          <p:cNvSpPr txBox="1">
            <a:spLocks noGrp="1"/>
          </p:cNvSpPr>
          <p:nvPr>
            <p:ph type="subTitle" idx="1"/>
          </p:nvPr>
        </p:nvSpPr>
        <p:spPr>
          <a:xfrm>
            <a:off x="1283100" y="2528700"/>
            <a:ext cx="6577800" cy="12152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Presented By:</a:t>
            </a:r>
          </a:p>
          <a:p>
            <a:pPr marL="0" lvl="0" indent="0" algn="ctr" rtl="0">
              <a:spcBef>
                <a:spcPts val="0"/>
              </a:spcBef>
              <a:spcAft>
                <a:spcPts val="0"/>
              </a:spcAft>
              <a:buClr>
                <a:schemeClr val="dk1"/>
              </a:buClr>
              <a:buSzPts val="1100"/>
              <a:buFont typeface="Arial"/>
              <a:buNone/>
            </a:pPr>
            <a:r>
              <a:rPr lang="en-US" dirty="0"/>
              <a:t>Towkir Ahmed – 17.01.04.110</a:t>
            </a:r>
          </a:p>
          <a:p>
            <a:pPr marL="0" lvl="0" indent="0" algn="ctr" rtl="0">
              <a:spcBef>
                <a:spcPts val="0"/>
              </a:spcBef>
              <a:spcAft>
                <a:spcPts val="0"/>
              </a:spcAft>
              <a:buClr>
                <a:schemeClr val="dk1"/>
              </a:buClr>
              <a:buSzPts val="1100"/>
              <a:buFont typeface="Arial"/>
              <a:buNone/>
            </a:pPr>
            <a:r>
              <a:rPr lang="en-US" dirty="0"/>
              <a:t>Md Siam Islam – 17.01.04.124</a:t>
            </a:r>
          </a:p>
          <a:p>
            <a:pPr marL="0" lvl="0" indent="0" algn="ctr" rtl="0">
              <a:spcBef>
                <a:spcPts val="0"/>
              </a:spcBef>
              <a:spcAft>
                <a:spcPts val="0"/>
              </a:spcAft>
              <a:buClr>
                <a:schemeClr val="dk1"/>
              </a:buClr>
              <a:buSzPts val="1100"/>
              <a:buFont typeface="Arial"/>
              <a:buNone/>
            </a:pPr>
            <a:r>
              <a:rPr lang="en-US" dirty="0" err="1"/>
              <a:t>Popin</a:t>
            </a:r>
            <a:r>
              <a:rPr lang="en-US" dirty="0"/>
              <a:t> </a:t>
            </a:r>
            <a:r>
              <a:rPr lang="en-US" dirty="0" err="1"/>
              <a:t>Saha</a:t>
            </a:r>
            <a:r>
              <a:rPr lang="en-US" dirty="0"/>
              <a:t> – 17.01.04.132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sp>
        <p:nvSpPr>
          <p:cNvPr id="1362" name="Google Shape;1362;p5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t>Confusion Matrix and Classification Report</a:t>
            </a:r>
            <a:endParaRPr sz="2800" dirty="0"/>
          </a:p>
        </p:txBody>
      </p:sp>
      <p:sp>
        <p:nvSpPr>
          <p:cNvPr id="1363" name="Google Shape;1363;p58"/>
          <p:cNvSpPr txBox="1">
            <a:spLocks noGrp="1"/>
          </p:cNvSpPr>
          <p:nvPr>
            <p:ph type="body" idx="1"/>
          </p:nvPr>
        </p:nvSpPr>
        <p:spPr>
          <a:xfrm>
            <a:off x="713250" y="1019503"/>
            <a:ext cx="7717500" cy="3709446"/>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lang="en-US" sz="1200" dirty="0"/>
          </a:p>
          <a:p>
            <a:pPr marL="0" lvl="0" indent="0" algn="l" rtl="0">
              <a:lnSpc>
                <a:spcPct val="100000"/>
              </a:lnSpc>
              <a:spcBef>
                <a:spcPts val="0"/>
              </a:spcBef>
              <a:spcAft>
                <a:spcPts val="0"/>
              </a:spcAft>
              <a:buNone/>
            </a:pPr>
            <a:endParaRPr lang="en-US" sz="1200" dirty="0"/>
          </a:p>
          <a:p>
            <a:pPr marL="0" lvl="0" indent="0" algn="l" rtl="0">
              <a:lnSpc>
                <a:spcPct val="100000"/>
              </a:lnSpc>
              <a:spcBef>
                <a:spcPts val="0"/>
              </a:spcBef>
              <a:spcAft>
                <a:spcPts val="0"/>
              </a:spcAft>
              <a:buNone/>
            </a:pPr>
            <a:endParaRPr lang="en-US" sz="1200" dirty="0"/>
          </a:p>
          <a:p>
            <a:pPr marL="0" lvl="0" indent="0" algn="l" rtl="0">
              <a:lnSpc>
                <a:spcPct val="100000"/>
              </a:lnSpc>
              <a:spcBef>
                <a:spcPts val="0"/>
              </a:spcBef>
              <a:spcAft>
                <a:spcPts val="0"/>
              </a:spcAft>
              <a:buNone/>
            </a:pPr>
            <a:endParaRPr lang="en-US" sz="1200" dirty="0"/>
          </a:p>
          <a:p>
            <a:pPr marL="0" lvl="0" indent="0" algn="l" rtl="0">
              <a:lnSpc>
                <a:spcPct val="100000"/>
              </a:lnSpc>
              <a:spcBef>
                <a:spcPts val="0"/>
              </a:spcBef>
              <a:spcAft>
                <a:spcPts val="0"/>
              </a:spcAft>
              <a:buNone/>
            </a:pPr>
            <a:endParaRPr lang="en-US" sz="1200" dirty="0"/>
          </a:p>
          <a:p>
            <a:pPr marL="0" lvl="0" indent="0" algn="l" rtl="0">
              <a:lnSpc>
                <a:spcPct val="100000"/>
              </a:lnSpc>
              <a:spcBef>
                <a:spcPts val="0"/>
              </a:spcBef>
              <a:spcAft>
                <a:spcPts val="0"/>
              </a:spcAft>
              <a:buNone/>
            </a:pPr>
            <a:endParaRPr lang="en-US" sz="1200" dirty="0"/>
          </a:p>
          <a:p>
            <a:pPr marL="0" lvl="0" indent="0" algn="l" rtl="0">
              <a:lnSpc>
                <a:spcPct val="100000"/>
              </a:lnSpc>
              <a:spcBef>
                <a:spcPts val="0"/>
              </a:spcBef>
              <a:spcAft>
                <a:spcPts val="0"/>
              </a:spcAft>
              <a:buNone/>
            </a:pPr>
            <a:endParaRPr lang="en-US" sz="1200" dirty="0"/>
          </a:p>
          <a:p>
            <a:pPr marL="0" lvl="0" indent="0" algn="l" rtl="0">
              <a:lnSpc>
                <a:spcPct val="100000"/>
              </a:lnSpc>
              <a:spcBef>
                <a:spcPts val="0"/>
              </a:spcBef>
              <a:spcAft>
                <a:spcPts val="0"/>
              </a:spcAft>
              <a:buNone/>
            </a:pPr>
            <a:endParaRPr lang="en-US" sz="1200" dirty="0"/>
          </a:p>
          <a:p>
            <a:pPr marL="0" lvl="0" indent="0" algn="l" rtl="0">
              <a:lnSpc>
                <a:spcPct val="100000"/>
              </a:lnSpc>
              <a:spcBef>
                <a:spcPts val="0"/>
              </a:spcBef>
              <a:spcAft>
                <a:spcPts val="0"/>
              </a:spcAft>
              <a:buNone/>
            </a:pPr>
            <a:endParaRPr lang="en-US" sz="1200" dirty="0"/>
          </a:p>
          <a:p>
            <a:pPr marL="0" lvl="0" indent="0" algn="l" rtl="0">
              <a:lnSpc>
                <a:spcPct val="100000"/>
              </a:lnSpc>
              <a:spcBef>
                <a:spcPts val="0"/>
              </a:spcBef>
              <a:spcAft>
                <a:spcPts val="0"/>
              </a:spcAft>
              <a:buNone/>
            </a:pPr>
            <a:r>
              <a:rPr lang="en-US" sz="1050" dirty="0"/>
              <a:t>                                                     </a:t>
            </a:r>
            <a:r>
              <a:rPr lang="en-US" sz="1050" dirty="0">
                <a:solidFill>
                  <a:schemeClr val="accent4">
                    <a:lumMod val="10000"/>
                  </a:schemeClr>
                </a:solidFill>
              </a:rPr>
              <a:t>Fig. Confusion matrix and Classification report for Gaussian Naïve-Bayes</a:t>
            </a:r>
          </a:p>
          <a:p>
            <a:pPr marL="0" lvl="0" indent="0" algn="l" rtl="0">
              <a:lnSpc>
                <a:spcPct val="100000"/>
              </a:lnSpc>
              <a:spcBef>
                <a:spcPts val="0"/>
              </a:spcBef>
              <a:spcAft>
                <a:spcPts val="0"/>
              </a:spcAft>
              <a:buNone/>
            </a:pPr>
            <a:endParaRPr lang="en-US" sz="1050" dirty="0"/>
          </a:p>
          <a:p>
            <a:pPr marL="0" lvl="0" indent="0" algn="l" rtl="0">
              <a:lnSpc>
                <a:spcPct val="100000"/>
              </a:lnSpc>
              <a:spcBef>
                <a:spcPts val="0"/>
              </a:spcBef>
              <a:spcAft>
                <a:spcPts val="0"/>
              </a:spcAft>
              <a:buNone/>
            </a:pPr>
            <a:endParaRPr lang="en-US" sz="1050" dirty="0"/>
          </a:p>
          <a:p>
            <a:pPr marL="0" lvl="0" indent="0" algn="l" rtl="0">
              <a:lnSpc>
                <a:spcPct val="100000"/>
              </a:lnSpc>
              <a:spcBef>
                <a:spcPts val="0"/>
              </a:spcBef>
              <a:spcAft>
                <a:spcPts val="0"/>
              </a:spcAft>
              <a:buNone/>
            </a:pPr>
            <a:endParaRPr lang="en-US" sz="1050" dirty="0"/>
          </a:p>
          <a:p>
            <a:pPr marL="0" lvl="0" indent="0" algn="l" rtl="0">
              <a:lnSpc>
                <a:spcPct val="100000"/>
              </a:lnSpc>
              <a:spcBef>
                <a:spcPts val="0"/>
              </a:spcBef>
              <a:spcAft>
                <a:spcPts val="0"/>
              </a:spcAft>
              <a:buNone/>
            </a:pPr>
            <a:endParaRPr lang="en-US" sz="1050" dirty="0"/>
          </a:p>
          <a:p>
            <a:pPr marL="0" lvl="0" indent="0" algn="l" rtl="0">
              <a:lnSpc>
                <a:spcPct val="100000"/>
              </a:lnSpc>
              <a:spcBef>
                <a:spcPts val="0"/>
              </a:spcBef>
              <a:spcAft>
                <a:spcPts val="0"/>
              </a:spcAft>
              <a:buNone/>
            </a:pPr>
            <a:endParaRPr lang="en-US" sz="1050" dirty="0"/>
          </a:p>
          <a:p>
            <a:pPr marL="0" lvl="0" indent="0" algn="l" rtl="0">
              <a:lnSpc>
                <a:spcPct val="100000"/>
              </a:lnSpc>
              <a:spcBef>
                <a:spcPts val="0"/>
              </a:spcBef>
              <a:spcAft>
                <a:spcPts val="0"/>
              </a:spcAft>
              <a:buNone/>
            </a:pPr>
            <a:endParaRPr lang="en-US" sz="1050" dirty="0"/>
          </a:p>
          <a:p>
            <a:pPr marL="0" lvl="0" indent="0" algn="l" rtl="0">
              <a:lnSpc>
                <a:spcPct val="100000"/>
              </a:lnSpc>
              <a:spcBef>
                <a:spcPts val="0"/>
              </a:spcBef>
              <a:spcAft>
                <a:spcPts val="0"/>
              </a:spcAft>
              <a:buNone/>
            </a:pPr>
            <a:endParaRPr lang="en-US" sz="1050" dirty="0"/>
          </a:p>
          <a:p>
            <a:pPr marL="0" lvl="0" indent="0" algn="l" rtl="0">
              <a:lnSpc>
                <a:spcPct val="100000"/>
              </a:lnSpc>
              <a:spcBef>
                <a:spcPts val="0"/>
              </a:spcBef>
              <a:spcAft>
                <a:spcPts val="0"/>
              </a:spcAft>
              <a:buNone/>
            </a:pPr>
            <a:endParaRPr lang="en-US" sz="1050" dirty="0"/>
          </a:p>
          <a:p>
            <a:pPr marL="0" lvl="0" indent="0" algn="l" rtl="0">
              <a:lnSpc>
                <a:spcPct val="100000"/>
              </a:lnSpc>
              <a:spcBef>
                <a:spcPts val="0"/>
              </a:spcBef>
              <a:spcAft>
                <a:spcPts val="0"/>
              </a:spcAft>
              <a:buNone/>
            </a:pPr>
            <a:endParaRPr lang="en-US" sz="1050" dirty="0"/>
          </a:p>
          <a:p>
            <a:pPr marL="0" lvl="0" indent="0" algn="l" rtl="0">
              <a:lnSpc>
                <a:spcPct val="100000"/>
              </a:lnSpc>
              <a:spcBef>
                <a:spcPts val="0"/>
              </a:spcBef>
              <a:spcAft>
                <a:spcPts val="0"/>
              </a:spcAft>
              <a:buNone/>
            </a:pPr>
            <a:endParaRPr lang="en-US" sz="1050" dirty="0"/>
          </a:p>
          <a:p>
            <a:pPr marL="0" lvl="0" indent="0" algn="l" rtl="0">
              <a:lnSpc>
                <a:spcPct val="100000"/>
              </a:lnSpc>
              <a:spcBef>
                <a:spcPts val="0"/>
              </a:spcBef>
              <a:spcAft>
                <a:spcPts val="0"/>
              </a:spcAft>
              <a:buNone/>
            </a:pPr>
            <a:r>
              <a:rPr lang="en-US" sz="1050" dirty="0"/>
              <a:t>                                                              </a:t>
            </a:r>
            <a:r>
              <a:rPr lang="en-US" sz="1050" dirty="0">
                <a:solidFill>
                  <a:schemeClr val="accent4">
                    <a:lumMod val="10000"/>
                  </a:schemeClr>
                </a:solidFill>
              </a:rPr>
              <a:t>Fig. Confusion matrix and Classification report for Linear SVM</a:t>
            </a:r>
          </a:p>
          <a:p>
            <a:pPr marL="0" lvl="0" indent="0" algn="l" rtl="0">
              <a:lnSpc>
                <a:spcPct val="100000"/>
              </a:lnSpc>
              <a:spcBef>
                <a:spcPts val="0"/>
              </a:spcBef>
              <a:spcAft>
                <a:spcPts val="0"/>
              </a:spcAft>
              <a:buNone/>
            </a:pPr>
            <a:endParaRPr lang="en-US" sz="1050" dirty="0"/>
          </a:p>
          <a:p>
            <a:pPr marL="0" lvl="0" indent="0" algn="l" rtl="0">
              <a:lnSpc>
                <a:spcPct val="100000"/>
              </a:lnSpc>
              <a:spcBef>
                <a:spcPts val="0"/>
              </a:spcBef>
              <a:spcAft>
                <a:spcPts val="0"/>
              </a:spcAft>
              <a:buNone/>
            </a:pPr>
            <a:endParaRPr lang="en-US" sz="1050" dirty="0"/>
          </a:p>
          <a:p>
            <a:pPr marL="0" lvl="0" indent="0" algn="l" rtl="0">
              <a:lnSpc>
                <a:spcPct val="100000"/>
              </a:lnSpc>
              <a:spcBef>
                <a:spcPts val="0"/>
              </a:spcBef>
              <a:spcAft>
                <a:spcPts val="0"/>
              </a:spcAft>
              <a:buNone/>
            </a:pPr>
            <a:endParaRPr lang="en-US" sz="1050" dirty="0"/>
          </a:p>
          <a:p>
            <a:pPr marL="0" lvl="0" indent="0" algn="l" rtl="0">
              <a:lnSpc>
                <a:spcPct val="100000"/>
              </a:lnSpc>
              <a:spcBef>
                <a:spcPts val="0"/>
              </a:spcBef>
              <a:spcAft>
                <a:spcPts val="0"/>
              </a:spcAft>
              <a:buNone/>
            </a:pPr>
            <a:endParaRPr lang="en-US" sz="1050" dirty="0"/>
          </a:p>
          <a:p>
            <a:pPr marL="0" lvl="0" indent="0" algn="l" rtl="0">
              <a:lnSpc>
                <a:spcPct val="100000"/>
              </a:lnSpc>
              <a:spcBef>
                <a:spcPts val="0"/>
              </a:spcBef>
              <a:spcAft>
                <a:spcPts val="0"/>
              </a:spcAft>
              <a:buNone/>
            </a:pPr>
            <a:endParaRPr lang="en-US" sz="1050" dirty="0"/>
          </a:p>
          <a:p>
            <a:pPr marL="0" lvl="0" indent="0" algn="l" rtl="0">
              <a:lnSpc>
                <a:spcPct val="100000"/>
              </a:lnSpc>
              <a:spcBef>
                <a:spcPts val="0"/>
              </a:spcBef>
              <a:spcAft>
                <a:spcPts val="0"/>
              </a:spcAft>
              <a:buNone/>
            </a:pPr>
            <a:endParaRPr lang="en-US" sz="1050" dirty="0"/>
          </a:p>
        </p:txBody>
      </p:sp>
      <p:sp>
        <p:nvSpPr>
          <p:cNvPr id="1364" name="Google Shape;1364;p58"/>
          <p:cNvSpPr/>
          <p:nvPr/>
        </p:nvSpPr>
        <p:spPr>
          <a:xfrm>
            <a:off x="812919" y="2519656"/>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CFEA9E2A-A207-4AD0-9126-81C6BA886246}"/>
              </a:ext>
            </a:extLst>
          </p:cNvPr>
          <p:cNvPicPr>
            <a:picLocks noChangeAspect="1"/>
          </p:cNvPicPr>
          <p:nvPr/>
        </p:nvPicPr>
        <p:blipFill>
          <a:blip r:embed="rId3"/>
          <a:stretch>
            <a:fillRect/>
          </a:stretch>
        </p:blipFill>
        <p:spPr>
          <a:xfrm>
            <a:off x="1843373" y="1047727"/>
            <a:ext cx="2021586" cy="1559609"/>
          </a:xfrm>
          <a:prstGeom prst="rect">
            <a:avLst/>
          </a:prstGeom>
        </p:spPr>
      </p:pic>
      <p:pic>
        <p:nvPicPr>
          <p:cNvPr id="5" name="Picture 4">
            <a:extLst>
              <a:ext uri="{FF2B5EF4-FFF2-40B4-BE49-F238E27FC236}">
                <a16:creationId xmlns:a16="http://schemas.microsoft.com/office/drawing/2014/main" id="{C9922A0E-D5C5-4F40-ABED-6FA8554DD2AB}"/>
              </a:ext>
            </a:extLst>
          </p:cNvPr>
          <p:cNvPicPr>
            <a:picLocks noChangeAspect="1"/>
          </p:cNvPicPr>
          <p:nvPr/>
        </p:nvPicPr>
        <p:blipFill>
          <a:blip r:embed="rId4"/>
          <a:stretch>
            <a:fillRect/>
          </a:stretch>
        </p:blipFill>
        <p:spPr>
          <a:xfrm>
            <a:off x="4503761" y="1083315"/>
            <a:ext cx="2529176" cy="1488435"/>
          </a:xfrm>
          <a:prstGeom prst="rect">
            <a:avLst/>
          </a:prstGeom>
        </p:spPr>
      </p:pic>
      <p:pic>
        <p:nvPicPr>
          <p:cNvPr id="7" name="Picture 6">
            <a:extLst>
              <a:ext uri="{FF2B5EF4-FFF2-40B4-BE49-F238E27FC236}">
                <a16:creationId xmlns:a16="http://schemas.microsoft.com/office/drawing/2014/main" id="{EEE895D9-3242-40D6-9A94-07EAAD43C89D}"/>
              </a:ext>
            </a:extLst>
          </p:cNvPr>
          <p:cNvPicPr>
            <a:picLocks noChangeAspect="1"/>
          </p:cNvPicPr>
          <p:nvPr/>
        </p:nvPicPr>
        <p:blipFill>
          <a:blip r:embed="rId5"/>
          <a:stretch>
            <a:fillRect/>
          </a:stretch>
        </p:blipFill>
        <p:spPr>
          <a:xfrm>
            <a:off x="1843373" y="2950018"/>
            <a:ext cx="2021587" cy="1559609"/>
          </a:xfrm>
          <a:prstGeom prst="rect">
            <a:avLst/>
          </a:prstGeom>
        </p:spPr>
      </p:pic>
      <p:pic>
        <p:nvPicPr>
          <p:cNvPr id="9" name="Picture 8">
            <a:extLst>
              <a:ext uri="{FF2B5EF4-FFF2-40B4-BE49-F238E27FC236}">
                <a16:creationId xmlns:a16="http://schemas.microsoft.com/office/drawing/2014/main" id="{D1A6D175-5988-4158-B0D0-FEA85D7C7790}"/>
              </a:ext>
            </a:extLst>
          </p:cNvPr>
          <p:cNvPicPr>
            <a:picLocks noChangeAspect="1"/>
          </p:cNvPicPr>
          <p:nvPr/>
        </p:nvPicPr>
        <p:blipFill>
          <a:blip r:embed="rId6"/>
          <a:stretch>
            <a:fillRect/>
          </a:stretch>
        </p:blipFill>
        <p:spPr>
          <a:xfrm>
            <a:off x="4552214" y="2959671"/>
            <a:ext cx="2480724" cy="1488435"/>
          </a:xfrm>
          <a:prstGeom prst="rect">
            <a:avLst/>
          </a:prstGeom>
        </p:spPr>
      </p:pic>
    </p:spTree>
    <p:extLst>
      <p:ext uri="{BB962C8B-B14F-4D97-AF65-F5344CB8AC3E}">
        <p14:creationId xmlns:p14="http://schemas.microsoft.com/office/powerpoint/2010/main" val="3489416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1"/>
        <p:cNvGrpSpPr/>
        <p:nvPr/>
      </p:nvGrpSpPr>
      <p:grpSpPr>
        <a:xfrm>
          <a:off x="0" y="0"/>
          <a:ext cx="0" cy="0"/>
          <a:chOff x="0" y="0"/>
          <a:chExt cx="0" cy="0"/>
        </a:xfrm>
      </p:grpSpPr>
      <p:sp>
        <p:nvSpPr>
          <p:cNvPr id="1382" name="Google Shape;1382;p61"/>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t>Confusion Matrix and Classification Report (Contd.)</a:t>
            </a:r>
            <a:endParaRPr sz="2400" dirty="0"/>
          </a:p>
        </p:txBody>
      </p:sp>
      <p:sp>
        <p:nvSpPr>
          <p:cNvPr id="1383" name="Google Shape;1383;p61"/>
          <p:cNvSpPr txBox="1">
            <a:spLocks noGrp="1"/>
          </p:cNvSpPr>
          <p:nvPr>
            <p:ph type="subTitle" idx="1"/>
          </p:nvPr>
        </p:nvSpPr>
        <p:spPr>
          <a:xfrm>
            <a:off x="713250" y="1091978"/>
            <a:ext cx="7717500" cy="38212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200" dirty="0"/>
          </a:p>
          <a:p>
            <a:pPr marL="0" lvl="0" indent="0" algn="l" rtl="0">
              <a:spcBef>
                <a:spcPts val="0"/>
              </a:spcBef>
              <a:spcAft>
                <a:spcPts val="0"/>
              </a:spcAft>
              <a:buNone/>
            </a:pPr>
            <a:endParaRPr lang="en-US" sz="1200" dirty="0"/>
          </a:p>
          <a:p>
            <a:pPr marL="0" lvl="0" indent="0" algn="l" rtl="0">
              <a:spcBef>
                <a:spcPts val="0"/>
              </a:spcBef>
              <a:spcAft>
                <a:spcPts val="0"/>
              </a:spcAft>
              <a:buNone/>
            </a:pPr>
            <a:endParaRPr lang="en-US" sz="1200" dirty="0"/>
          </a:p>
          <a:p>
            <a:pPr marL="0" lvl="0" indent="0" algn="l" rtl="0">
              <a:spcBef>
                <a:spcPts val="0"/>
              </a:spcBef>
              <a:spcAft>
                <a:spcPts val="0"/>
              </a:spcAft>
              <a:buNone/>
            </a:pPr>
            <a:endParaRPr lang="en-US" sz="1200" dirty="0"/>
          </a:p>
          <a:p>
            <a:pPr marL="0" lvl="0" indent="0" algn="l" rtl="0">
              <a:spcBef>
                <a:spcPts val="0"/>
              </a:spcBef>
              <a:spcAft>
                <a:spcPts val="0"/>
              </a:spcAft>
              <a:buNone/>
            </a:pPr>
            <a:endParaRPr lang="en-US" sz="1200" dirty="0"/>
          </a:p>
          <a:p>
            <a:pPr marL="0" lvl="0" indent="0" algn="l" rtl="0">
              <a:spcBef>
                <a:spcPts val="0"/>
              </a:spcBef>
              <a:spcAft>
                <a:spcPts val="0"/>
              </a:spcAft>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lvl="0" indent="0" algn="l" rtl="0">
              <a:lnSpc>
                <a:spcPct val="100000"/>
              </a:lnSpc>
              <a:spcBef>
                <a:spcPts val="0"/>
              </a:spcBef>
              <a:spcAft>
                <a:spcPts val="0"/>
              </a:spcAft>
              <a:buNone/>
            </a:pPr>
            <a:r>
              <a:rPr lang="en-US" sz="1200" dirty="0"/>
              <a:t>                                  Fig. Confusion matrix and Classification report for Gaussian Naïve-Bayes</a:t>
            </a:r>
          </a:p>
          <a:p>
            <a:pPr marL="0" lvl="0" indent="0" algn="l" rtl="0">
              <a:lnSpc>
                <a:spcPct val="100000"/>
              </a:lnSpc>
              <a:spcBef>
                <a:spcPts val="0"/>
              </a:spcBef>
              <a:spcAft>
                <a:spcPts val="0"/>
              </a:spcAft>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r>
              <a:rPr lang="en-US" sz="1200" dirty="0"/>
              <a:t>                                   Fig. Confusion matrix and Classification report for Radial Basis Function SVM</a:t>
            </a:r>
          </a:p>
        </p:txBody>
      </p:sp>
      <p:pic>
        <p:nvPicPr>
          <p:cNvPr id="3" name="Picture 2">
            <a:extLst>
              <a:ext uri="{FF2B5EF4-FFF2-40B4-BE49-F238E27FC236}">
                <a16:creationId xmlns:a16="http://schemas.microsoft.com/office/drawing/2014/main" id="{9854A9F9-383C-4DA0-99C2-0D2D15E520E3}"/>
              </a:ext>
            </a:extLst>
          </p:cNvPr>
          <p:cNvPicPr>
            <a:picLocks noChangeAspect="1"/>
          </p:cNvPicPr>
          <p:nvPr/>
        </p:nvPicPr>
        <p:blipFill>
          <a:blip r:embed="rId3"/>
          <a:stretch>
            <a:fillRect/>
          </a:stretch>
        </p:blipFill>
        <p:spPr>
          <a:xfrm>
            <a:off x="1922799" y="1126100"/>
            <a:ext cx="2229604" cy="1720090"/>
          </a:xfrm>
          <a:prstGeom prst="rect">
            <a:avLst/>
          </a:prstGeom>
        </p:spPr>
      </p:pic>
      <p:pic>
        <p:nvPicPr>
          <p:cNvPr id="5" name="Picture 4">
            <a:extLst>
              <a:ext uri="{FF2B5EF4-FFF2-40B4-BE49-F238E27FC236}">
                <a16:creationId xmlns:a16="http://schemas.microsoft.com/office/drawing/2014/main" id="{DC3E0BDF-AF2E-45C5-BFBF-B553C90093B4}"/>
              </a:ext>
            </a:extLst>
          </p:cNvPr>
          <p:cNvPicPr>
            <a:picLocks noChangeAspect="1"/>
          </p:cNvPicPr>
          <p:nvPr/>
        </p:nvPicPr>
        <p:blipFill>
          <a:blip r:embed="rId4"/>
          <a:stretch>
            <a:fillRect/>
          </a:stretch>
        </p:blipFill>
        <p:spPr>
          <a:xfrm>
            <a:off x="4503760" y="1126098"/>
            <a:ext cx="2621924" cy="1549875"/>
          </a:xfrm>
          <a:prstGeom prst="rect">
            <a:avLst/>
          </a:prstGeom>
        </p:spPr>
      </p:pic>
      <p:pic>
        <p:nvPicPr>
          <p:cNvPr id="7" name="Picture 6">
            <a:extLst>
              <a:ext uri="{FF2B5EF4-FFF2-40B4-BE49-F238E27FC236}">
                <a16:creationId xmlns:a16="http://schemas.microsoft.com/office/drawing/2014/main" id="{6B17FD73-FEAF-447A-9B9C-1713CCE6C573}"/>
              </a:ext>
            </a:extLst>
          </p:cNvPr>
          <p:cNvPicPr>
            <a:picLocks noChangeAspect="1"/>
          </p:cNvPicPr>
          <p:nvPr/>
        </p:nvPicPr>
        <p:blipFill>
          <a:blip r:embed="rId5"/>
          <a:stretch>
            <a:fillRect/>
          </a:stretch>
        </p:blipFill>
        <p:spPr>
          <a:xfrm>
            <a:off x="1922799" y="3027625"/>
            <a:ext cx="2229604" cy="1720090"/>
          </a:xfrm>
          <a:prstGeom prst="rect">
            <a:avLst/>
          </a:prstGeom>
        </p:spPr>
      </p:pic>
      <p:pic>
        <p:nvPicPr>
          <p:cNvPr id="9" name="Picture 8">
            <a:extLst>
              <a:ext uri="{FF2B5EF4-FFF2-40B4-BE49-F238E27FC236}">
                <a16:creationId xmlns:a16="http://schemas.microsoft.com/office/drawing/2014/main" id="{A5D563BA-0B08-481D-8311-8A8658E9E38A}"/>
              </a:ext>
            </a:extLst>
          </p:cNvPr>
          <p:cNvPicPr>
            <a:picLocks noChangeAspect="1"/>
          </p:cNvPicPr>
          <p:nvPr/>
        </p:nvPicPr>
        <p:blipFill>
          <a:blip r:embed="rId6"/>
          <a:stretch>
            <a:fillRect/>
          </a:stretch>
        </p:blipFill>
        <p:spPr>
          <a:xfrm>
            <a:off x="4604134" y="3027625"/>
            <a:ext cx="2521550" cy="1541275"/>
          </a:xfrm>
          <a:prstGeom prst="rect">
            <a:avLst/>
          </a:prstGeom>
        </p:spPr>
      </p:pic>
    </p:spTree>
    <p:extLst>
      <p:ext uri="{BB962C8B-B14F-4D97-AF65-F5344CB8AC3E}">
        <p14:creationId xmlns:p14="http://schemas.microsoft.com/office/powerpoint/2010/main" val="2705822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sp>
        <p:nvSpPr>
          <p:cNvPr id="1362" name="Google Shape;1362;p5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t>Result</a:t>
            </a:r>
            <a:endParaRPr sz="2800" dirty="0"/>
          </a:p>
        </p:txBody>
      </p:sp>
      <p:sp>
        <p:nvSpPr>
          <p:cNvPr id="1363" name="Google Shape;1363;p58"/>
          <p:cNvSpPr txBox="1">
            <a:spLocks noGrp="1"/>
          </p:cNvSpPr>
          <p:nvPr>
            <p:ph type="body" idx="1"/>
          </p:nvPr>
        </p:nvSpPr>
        <p:spPr>
          <a:xfrm>
            <a:off x="713250" y="1019503"/>
            <a:ext cx="7717500" cy="3709446"/>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lang="en-US" sz="1050" dirty="0"/>
          </a:p>
        </p:txBody>
      </p:sp>
      <p:sp>
        <p:nvSpPr>
          <p:cNvPr id="1364" name="Google Shape;1364;p58"/>
          <p:cNvSpPr/>
          <p:nvPr/>
        </p:nvSpPr>
        <p:spPr>
          <a:xfrm>
            <a:off x="812919" y="2519656"/>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9CCA93D8-E323-4BDA-9506-91D6480262E8}"/>
              </a:ext>
            </a:extLst>
          </p:cNvPr>
          <p:cNvPicPr>
            <a:picLocks noChangeAspect="1"/>
          </p:cNvPicPr>
          <p:nvPr/>
        </p:nvPicPr>
        <p:blipFill>
          <a:blip r:embed="rId3"/>
          <a:stretch>
            <a:fillRect/>
          </a:stretch>
        </p:blipFill>
        <p:spPr>
          <a:xfrm>
            <a:off x="1109859" y="1747710"/>
            <a:ext cx="3635170" cy="1660604"/>
          </a:xfrm>
          <a:prstGeom prst="rect">
            <a:avLst/>
          </a:prstGeom>
        </p:spPr>
      </p:pic>
      <p:pic>
        <p:nvPicPr>
          <p:cNvPr id="8" name="Picture 7">
            <a:extLst>
              <a:ext uri="{FF2B5EF4-FFF2-40B4-BE49-F238E27FC236}">
                <a16:creationId xmlns:a16="http://schemas.microsoft.com/office/drawing/2014/main" id="{694CF57B-ABC8-4C02-B365-FE3C5489AF39}"/>
              </a:ext>
            </a:extLst>
          </p:cNvPr>
          <p:cNvPicPr>
            <a:picLocks noChangeAspect="1"/>
          </p:cNvPicPr>
          <p:nvPr/>
        </p:nvPicPr>
        <p:blipFill>
          <a:blip r:embed="rId4"/>
          <a:stretch>
            <a:fillRect/>
          </a:stretch>
        </p:blipFill>
        <p:spPr>
          <a:xfrm>
            <a:off x="4849453" y="1693582"/>
            <a:ext cx="3184688" cy="1756336"/>
          </a:xfrm>
          <a:prstGeom prst="rect">
            <a:avLst/>
          </a:prstGeom>
        </p:spPr>
      </p:pic>
    </p:spTree>
    <p:extLst>
      <p:ext uri="{BB962C8B-B14F-4D97-AF65-F5344CB8AC3E}">
        <p14:creationId xmlns:p14="http://schemas.microsoft.com/office/powerpoint/2010/main" val="509738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1"/>
        <p:cNvGrpSpPr/>
        <p:nvPr/>
      </p:nvGrpSpPr>
      <p:grpSpPr>
        <a:xfrm>
          <a:off x="0" y="0"/>
          <a:ext cx="0" cy="0"/>
          <a:chOff x="0" y="0"/>
          <a:chExt cx="0" cy="0"/>
        </a:xfrm>
      </p:grpSpPr>
      <p:sp>
        <p:nvSpPr>
          <p:cNvPr id="1382" name="Google Shape;1382;p61"/>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t>Conclusion</a:t>
            </a:r>
            <a:endParaRPr sz="2400" dirty="0"/>
          </a:p>
        </p:txBody>
      </p:sp>
      <p:sp>
        <p:nvSpPr>
          <p:cNvPr id="1383" name="Google Shape;1383;p61"/>
          <p:cNvSpPr txBox="1">
            <a:spLocks noGrp="1"/>
          </p:cNvSpPr>
          <p:nvPr>
            <p:ph type="subTitle" idx="1"/>
          </p:nvPr>
        </p:nvSpPr>
        <p:spPr>
          <a:xfrm>
            <a:off x="907576" y="1091978"/>
            <a:ext cx="7322024" cy="38212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0" i="0" dirty="0">
                <a:solidFill>
                  <a:schemeClr val="accent4">
                    <a:lumMod val="10000"/>
                  </a:schemeClr>
                </a:solidFill>
                <a:effectLst/>
                <a:latin typeface="Whitney"/>
              </a:rPr>
              <a:t>The growing domain of online newspaper presents a rich area, which can benefit immensely from automatic classification approach. In this project we present a system of automatically classifying Bangla News documents. This system has the capability to provide users with efficient and reliable access to classified news from different sources. We used Linear SVM, RBF SVM, Gaussian Naïve-Bayes, Multinomial Naïve-Bayes. Among them, RBF SVM preformed best with the accuracy of 91.8%.</a:t>
            </a:r>
          </a:p>
          <a:p>
            <a:pPr marL="0" lvl="0" indent="0" algn="l" rtl="0">
              <a:spcBef>
                <a:spcPts val="0"/>
              </a:spcBef>
              <a:spcAft>
                <a:spcPts val="0"/>
              </a:spcAft>
              <a:buNone/>
            </a:pPr>
            <a:endParaRPr lang="en-US" sz="1400" dirty="0">
              <a:solidFill>
                <a:schemeClr val="accent4">
                  <a:lumMod val="10000"/>
                </a:schemeClr>
              </a:solidFill>
              <a:latin typeface="Whitney"/>
            </a:endParaRPr>
          </a:p>
          <a:p>
            <a:pPr marL="0" lvl="0" indent="0" algn="l" rtl="0">
              <a:spcBef>
                <a:spcPts val="0"/>
              </a:spcBef>
              <a:spcAft>
                <a:spcPts val="0"/>
              </a:spcAft>
              <a:buNone/>
            </a:pPr>
            <a:r>
              <a:rPr lang="en-US" sz="1400" dirty="0">
                <a:solidFill>
                  <a:schemeClr val="accent4">
                    <a:lumMod val="10000"/>
                  </a:schemeClr>
                </a:solidFill>
                <a:latin typeface="Whitney"/>
              </a:rPr>
              <a:t>In future, we have a plan to extend this dataset so that it can be used to solve other Bangla NLP related problems. Furthermore, Deep learning model, such as CNN, LSTM, can also be considered to improve the prediction model.</a:t>
            </a:r>
          </a:p>
        </p:txBody>
      </p:sp>
    </p:spTree>
    <p:extLst>
      <p:ext uri="{BB962C8B-B14F-4D97-AF65-F5344CB8AC3E}">
        <p14:creationId xmlns:p14="http://schemas.microsoft.com/office/powerpoint/2010/main" val="1275669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864000" y="1152475"/>
            <a:ext cx="7372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effectLst/>
              </a:rPr>
              <a:t>The automatic categorization of Bangla content has been explored in this research, and many supervised learning models have been presented using a huge corpus of textual data. Despite the availability of several complete textual datasets for other languages, only a few tiny datasets are prepared for the Bangla language. As a result, few research addresses Bangla document categorization, and lack of training data prevents advanced supervised learning models. There are around 77768 Bangla articles in this dataset consisting of various news from Prothom </a:t>
            </a:r>
            <a:r>
              <a:rPr lang="en-US" sz="1400" dirty="0" err="1">
                <a:effectLst/>
              </a:rPr>
              <a:t>Alo</a:t>
            </a:r>
            <a:r>
              <a:rPr lang="en-US" sz="1400" dirty="0">
                <a:effectLst/>
              </a:rPr>
              <a:t>. We use a variety of complex textual characteristics, such as TF-IDF, to train various supervised learning models on this immense and varied dataset. We observed that the Support Vector Machine (SVM-RBF)outperformed among all classifiers with 91.80% accuracy.</a:t>
            </a:r>
            <a:endParaRPr lang="en-US" sz="1400" dirty="0"/>
          </a:p>
        </p:txBody>
      </p:sp>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772772" y="969112"/>
            <a:ext cx="7372800" cy="37467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effectLst/>
              </a:rPr>
              <a:t>The Bangla Newspaper dataset contains 392772 Bangla contents, each of which is labeled with one of eight document types. This data was obtained via Kaggle. Fig. 3.1 depicts the data distribution of the gathered dataset.</a:t>
            </a:r>
          </a:p>
          <a:p>
            <a:pPr marL="0" lvl="0" indent="0" algn="l" rtl="0">
              <a:spcBef>
                <a:spcPts val="0"/>
              </a:spcBef>
              <a:spcAft>
                <a:spcPts val="0"/>
              </a:spcAft>
              <a:buNone/>
            </a:pPr>
            <a:endParaRPr lang="en-US" dirty="0">
              <a:effectLst/>
            </a:endParaRPr>
          </a:p>
          <a:p>
            <a:pPr marL="0" lvl="0" indent="0" algn="l" rtl="0">
              <a:spcBef>
                <a:spcPts val="0"/>
              </a:spcBef>
              <a:spcAft>
                <a:spcPts val="0"/>
              </a:spcAft>
              <a:buNone/>
            </a:pPr>
            <a:endParaRPr lang="en-US" dirty="0">
              <a:effectLst/>
            </a:endParaRP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effectLst/>
            </a:endParaRP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effectLst/>
            </a:endParaRP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effectLst/>
            </a:endParaRP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effectLst/>
            </a:endParaRP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effectLst/>
            </a:endParaRPr>
          </a:p>
          <a:p>
            <a:pPr marL="0" lvl="0" indent="0" algn="l" rtl="0">
              <a:spcBef>
                <a:spcPts val="0"/>
              </a:spcBef>
              <a:spcAft>
                <a:spcPts val="0"/>
              </a:spcAft>
              <a:buNone/>
            </a:pPr>
            <a:endParaRPr lang="en-US" dirty="0"/>
          </a:p>
          <a:p>
            <a:pPr marL="0" lvl="0" indent="0" algn="l" rtl="0">
              <a:spcBef>
                <a:spcPts val="0"/>
              </a:spcBef>
              <a:spcAft>
                <a:spcPts val="0"/>
              </a:spcAft>
              <a:buNone/>
            </a:pPr>
            <a:r>
              <a:rPr lang="en-US" dirty="0">
                <a:effectLst/>
              </a:rPr>
              <a: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effectLst/>
              </a:rPr>
              <a:t>                                                        Figure 3.1: Data Distribution of the collected dataset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effectLst/>
              </a:rPr>
              <a:t>.</a:t>
            </a:r>
            <a:endParaRPr lang="en-US" sz="1000" dirty="0"/>
          </a:p>
        </p:txBody>
      </p:sp>
      <p:sp>
        <p:nvSpPr>
          <p:cNvPr id="1327" name="Google Shape;1327;p55"/>
          <p:cNvSpPr txBox="1">
            <a:spLocks noGrp="1"/>
          </p:cNvSpPr>
          <p:nvPr>
            <p:ph type="title"/>
          </p:nvPr>
        </p:nvSpPr>
        <p:spPr>
          <a:xfrm>
            <a:off x="713250" y="427612"/>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Dataset</a:t>
            </a:r>
            <a:endParaRPr dirty="0"/>
          </a:p>
        </p:txBody>
      </p:sp>
      <p:pic>
        <p:nvPicPr>
          <p:cNvPr id="3" name="Picture 2">
            <a:extLst>
              <a:ext uri="{FF2B5EF4-FFF2-40B4-BE49-F238E27FC236}">
                <a16:creationId xmlns:a16="http://schemas.microsoft.com/office/drawing/2014/main" id="{6639126D-3A9D-4C72-B9CC-B2A9662946E6}"/>
              </a:ext>
            </a:extLst>
          </p:cNvPr>
          <p:cNvPicPr>
            <a:picLocks noChangeAspect="1"/>
          </p:cNvPicPr>
          <p:nvPr/>
        </p:nvPicPr>
        <p:blipFill>
          <a:blip r:embed="rId3"/>
          <a:stretch>
            <a:fillRect/>
          </a:stretch>
        </p:blipFill>
        <p:spPr>
          <a:xfrm>
            <a:off x="2981171" y="1436981"/>
            <a:ext cx="2956001" cy="2811038"/>
          </a:xfrm>
          <a:prstGeom prst="rect">
            <a:avLst/>
          </a:prstGeom>
        </p:spPr>
      </p:pic>
    </p:spTree>
    <p:extLst>
      <p:ext uri="{BB962C8B-B14F-4D97-AF65-F5344CB8AC3E}">
        <p14:creationId xmlns:p14="http://schemas.microsoft.com/office/powerpoint/2010/main" val="1291171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772772" y="969112"/>
            <a:ext cx="7372800" cy="37467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effectLst/>
              </a:rPr>
              <a:t>Since the dataset is unbalanced, we selected samples from each label that had the same length. Because the sample size of 2.47 percent in Fig. 3.1 shows it to be the lowest pro-portion of all, we picked it as our sample size. There are 77768 Bangla contents in total in our final dataset and the data distribution is shown in Fig. 3.2.</a:t>
            </a:r>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200" dirty="0">
              <a:effectLst/>
            </a:endParaRPr>
          </a:p>
          <a:p>
            <a:pPr marL="0" lvl="0" indent="0" algn="l" rtl="0">
              <a:spcBef>
                <a:spcPts val="0"/>
              </a:spcBef>
              <a:spcAft>
                <a:spcPts val="0"/>
              </a:spcAft>
              <a:buNone/>
            </a:pPr>
            <a:endParaRPr lang="en-US" dirty="0"/>
          </a:p>
          <a:p>
            <a:pPr marL="0" lvl="0" indent="0" algn="l" rtl="0">
              <a:spcBef>
                <a:spcPts val="0"/>
              </a:spcBef>
              <a:spcAft>
                <a:spcPts val="0"/>
              </a:spcAft>
              <a:buNone/>
            </a:pPr>
            <a:endParaRPr lang="en-US" sz="1200" dirty="0">
              <a:effectLst/>
            </a:endParaRPr>
          </a:p>
          <a:p>
            <a:pPr marL="0" lvl="0" indent="0" algn="l" rtl="0">
              <a:spcBef>
                <a:spcPts val="0"/>
              </a:spcBef>
              <a:spcAft>
                <a:spcPts val="0"/>
              </a:spcAft>
              <a:buNone/>
            </a:pPr>
            <a:endParaRPr lang="en-US" dirty="0"/>
          </a:p>
          <a:p>
            <a:pPr marL="0" lvl="0" indent="0" algn="l" rtl="0">
              <a:spcBef>
                <a:spcPts val="0"/>
              </a:spcBef>
              <a:spcAft>
                <a:spcPts val="0"/>
              </a:spcAft>
              <a:buNone/>
            </a:pPr>
            <a:endParaRPr lang="en-US" sz="1200" dirty="0">
              <a:effectLst/>
            </a:endParaRPr>
          </a:p>
          <a:p>
            <a:pPr marL="0" lvl="0" indent="0" algn="l" rtl="0">
              <a:spcBef>
                <a:spcPts val="0"/>
              </a:spcBef>
              <a:spcAft>
                <a:spcPts val="0"/>
              </a:spcAft>
              <a:buNone/>
            </a:pPr>
            <a:endParaRPr lang="en-US" dirty="0"/>
          </a:p>
          <a:p>
            <a:pPr marL="0" lvl="0" indent="0" algn="l" rtl="0">
              <a:spcBef>
                <a:spcPts val="0"/>
              </a:spcBef>
              <a:spcAft>
                <a:spcPts val="0"/>
              </a:spcAft>
              <a:buNone/>
            </a:pPr>
            <a:endParaRPr lang="en-US" sz="1200" dirty="0">
              <a:effectLst/>
            </a:endParaRPr>
          </a:p>
          <a:p>
            <a:pPr marL="0" lvl="0" indent="0" algn="l" rtl="0">
              <a:spcBef>
                <a:spcPts val="0"/>
              </a:spcBef>
              <a:spcAft>
                <a:spcPts val="0"/>
              </a:spcAft>
              <a:buNone/>
            </a:pPr>
            <a:r>
              <a:rPr lang="en-US" dirty="0"/>
              <a:t>                                                           </a:t>
            </a:r>
            <a:r>
              <a:rPr lang="en-US" sz="1200" dirty="0">
                <a:effectLst/>
              </a:rPr>
              <a:t>Figure 3.2: Data Distribution of the finalized dataset</a:t>
            </a:r>
            <a:endParaRPr lang="en-US" sz="1000" dirty="0"/>
          </a:p>
        </p:txBody>
      </p:sp>
      <p:sp>
        <p:nvSpPr>
          <p:cNvPr id="1327" name="Google Shape;1327;p55"/>
          <p:cNvSpPr txBox="1">
            <a:spLocks noGrp="1"/>
          </p:cNvSpPr>
          <p:nvPr>
            <p:ph type="title"/>
          </p:nvPr>
        </p:nvSpPr>
        <p:spPr>
          <a:xfrm>
            <a:off x="713250" y="427612"/>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Dataset Contd.</a:t>
            </a:r>
            <a:endParaRPr dirty="0"/>
          </a:p>
        </p:txBody>
      </p:sp>
      <p:pic>
        <p:nvPicPr>
          <p:cNvPr id="4" name="Picture 3">
            <a:extLst>
              <a:ext uri="{FF2B5EF4-FFF2-40B4-BE49-F238E27FC236}">
                <a16:creationId xmlns:a16="http://schemas.microsoft.com/office/drawing/2014/main" id="{B4EE9DE9-5C66-4351-ACD2-76AFD5FDD200}"/>
              </a:ext>
            </a:extLst>
          </p:cNvPr>
          <p:cNvPicPr>
            <a:picLocks noChangeAspect="1"/>
          </p:cNvPicPr>
          <p:nvPr/>
        </p:nvPicPr>
        <p:blipFill>
          <a:blip r:embed="rId3"/>
          <a:stretch>
            <a:fillRect/>
          </a:stretch>
        </p:blipFill>
        <p:spPr>
          <a:xfrm>
            <a:off x="2195999" y="1785827"/>
            <a:ext cx="4302831" cy="2447482"/>
          </a:xfrm>
          <a:prstGeom prst="rect">
            <a:avLst/>
          </a:prstGeom>
        </p:spPr>
      </p:pic>
    </p:spTree>
    <p:extLst>
      <p:ext uri="{BB962C8B-B14F-4D97-AF65-F5344CB8AC3E}">
        <p14:creationId xmlns:p14="http://schemas.microsoft.com/office/powerpoint/2010/main" val="1056787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61"/>
        <p:cNvGrpSpPr/>
        <p:nvPr/>
      </p:nvGrpSpPr>
      <p:grpSpPr>
        <a:xfrm>
          <a:off x="0" y="0"/>
          <a:ext cx="0" cy="0"/>
          <a:chOff x="0" y="0"/>
          <a:chExt cx="0" cy="0"/>
        </a:xfrm>
      </p:grpSpPr>
      <p:sp>
        <p:nvSpPr>
          <p:cNvPr id="1362" name="Google Shape;1362;p5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Proposed Methodology</a:t>
            </a:r>
            <a:endParaRPr dirty="0"/>
          </a:p>
        </p:txBody>
      </p:sp>
      <p:sp>
        <p:nvSpPr>
          <p:cNvPr id="1363" name="Google Shape;1363;p58"/>
          <p:cNvSpPr txBox="1">
            <a:spLocks noGrp="1"/>
          </p:cNvSpPr>
          <p:nvPr>
            <p:ph type="body" idx="1"/>
          </p:nvPr>
        </p:nvSpPr>
        <p:spPr>
          <a:xfrm>
            <a:off x="713250" y="1019503"/>
            <a:ext cx="7717500" cy="3580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400" dirty="0">
                <a:effectLst/>
              </a:rPr>
              <a:t>The proposed framework relies on text modality. The details of the proposed method were depicted in Fig. 4.1. The whole workflow is divided into four phases to classify Bangla news content, including data acquisition, data processing, and data classification using the proposed machine learning classifiers.</a:t>
            </a:r>
          </a:p>
          <a:p>
            <a:pPr marL="0" lvl="0" indent="0" algn="l" rtl="0">
              <a:lnSpc>
                <a:spcPct val="100000"/>
              </a:lnSpc>
              <a:spcBef>
                <a:spcPts val="0"/>
              </a:spcBef>
              <a:spcAft>
                <a:spcPts val="0"/>
              </a:spcAft>
              <a:buNone/>
            </a:pPr>
            <a:endParaRPr lang="en-US" sz="1400" dirty="0"/>
          </a:p>
          <a:p>
            <a:pPr marL="0" lvl="0" indent="0" algn="l" rtl="0">
              <a:lnSpc>
                <a:spcPct val="100000"/>
              </a:lnSpc>
              <a:spcBef>
                <a:spcPts val="0"/>
              </a:spcBef>
              <a:spcAft>
                <a:spcPts val="0"/>
              </a:spcAft>
              <a:buNone/>
            </a:pPr>
            <a:endParaRPr lang="en-US" sz="1400" dirty="0">
              <a:effectLst/>
            </a:endParaRPr>
          </a:p>
          <a:p>
            <a:pPr marL="0" lvl="0" indent="0" algn="l" rtl="0">
              <a:lnSpc>
                <a:spcPct val="100000"/>
              </a:lnSpc>
              <a:spcBef>
                <a:spcPts val="0"/>
              </a:spcBef>
              <a:spcAft>
                <a:spcPts val="0"/>
              </a:spcAft>
              <a:buNone/>
            </a:pPr>
            <a:endParaRPr lang="en-US" sz="1400" dirty="0"/>
          </a:p>
          <a:p>
            <a:pPr marL="0" lvl="0" indent="0" algn="l" rtl="0">
              <a:lnSpc>
                <a:spcPct val="100000"/>
              </a:lnSpc>
              <a:spcBef>
                <a:spcPts val="0"/>
              </a:spcBef>
              <a:spcAft>
                <a:spcPts val="0"/>
              </a:spcAft>
              <a:buNone/>
            </a:pPr>
            <a:endParaRPr lang="en-US" sz="1400" dirty="0">
              <a:effectLst/>
            </a:endParaRPr>
          </a:p>
          <a:p>
            <a:pPr marL="0" lvl="0" indent="0" algn="l" rtl="0">
              <a:lnSpc>
                <a:spcPct val="100000"/>
              </a:lnSpc>
              <a:spcBef>
                <a:spcPts val="0"/>
              </a:spcBef>
              <a:spcAft>
                <a:spcPts val="0"/>
              </a:spcAft>
              <a:buNone/>
            </a:pPr>
            <a:endParaRPr lang="en-US" sz="1400" dirty="0"/>
          </a:p>
          <a:p>
            <a:pPr marL="0" lvl="0" indent="0" algn="l" rtl="0">
              <a:lnSpc>
                <a:spcPct val="100000"/>
              </a:lnSpc>
              <a:spcBef>
                <a:spcPts val="0"/>
              </a:spcBef>
              <a:spcAft>
                <a:spcPts val="0"/>
              </a:spcAft>
              <a:buNone/>
            </a:pPr>
            <a:endParaRPr lang="en-US" sz="1400" dirty="0">
              <a:effectLst/>
            </a:endParaRPr>
          </a:p>
          <a:p>
            <a:pPr marL="0" lvl="0" indent="0" algn="l" rtl="0">
              <a:lnSpc>
                <a:spcPct val="100000"/>
              </a:lnSpc>
              <a:spcBef>
                <a:spcPts val="0"/>
              </a:spcBef>
              <a:spcAft>
                <a:spcPts val="0"/>
              </a:spcAft>
              <a:buNone/>
            </a:pPr>
            <a:endParaRPr lang="en-US" sz="1400" dirty="0"/>
          </a:p>
          <a:p>
            <a:pPr marL="0" lvl="0" indent="0" algn="l" rtl="0">
              <a:lnSpc>
                <a:spcPct val="100000"/>
              </a:lnSpc>
              <a:spcBef>
                <a:spcPts val="0"/>
              </a:spcBef>
              <a:spcAft>
                <a:spcPts val="0"/>
              </a:spcAft>
              <a:buNone/>
            </a:pPr>
            <a:endParaRPr lang="en-US" sz="1400" dirty="0">
              <a:effectLst/>
            </a:endParaRPr>
          </a:p>
          <a:p>
            <a:pPr marL="0" lvl="0" indent="0" algn="l" rtl="0">
              <a:lnSpc>
                <a:spcPct val="100000"/>
              </a:lnSpc>
              <a:spcBef>
                <a:spcPts val="0"/>
              </a:spcBef>
              <a:spcAft>
                <a:spcPts val="0"/>
              </a:spcAft>
              <a:buNone/>
            </a:pPr>
            <a:endParaRPr lang="en-US" sz="1400" dirty="0"/>
          </a:p>
          <a:p>
            <a:pPr marL="0" lvl="0" indent="0" algn="l" rtl="0">
              <a:lnSpc>
                <a:spcPct val="100000"/>
              </a:lnSpc>
              <a:spcBef>
                <a:spcPts val="0"/>
              </a:spcBef>
              <a:spcAft>
                <a:spcPts val="0"/>
              </a:spcAft>
              <a:buNone/>
            </a:pPr>
            <a:endParaRPr lang="en-US" sz="1400" dirty="0">
              <a:effectLst/>
            </a:endParaRPr>
          </a:p>
          <a:p>
            <a:pPr marL="0" lvl="0" indent="0" algn="l" rtl="0">
              <a:lnSpc>
                <a:spcPct val="100000"/>
              </a:lnSpc>
              <a:spcBef>
                <a:spcPts val="0"/>
              </a:spcBef>
              <a:spcAft>
                <a:spcPts val="0"/>
              </a:spcAft>
              <a:buNone/>
            </a:pPr>
            <a:endParaRPr lang="en-US" sz="1400" dirty="0"/>
          </a:p>
          <a:p>
            <a:pPr marL="0" lvl="0" indent="0" algn="l" rtl="0">
              <a:lnSpc>
                <a:spcPct val="100000"/>
              </a:lnSpc>
              <a:spcBef>
                <a:spcPts val="0"/>
              </a:spcBef>
              <a:spcAft>
                <a:spcPts val="0"/>
              </a:spcAft>
              <a:buNone/>
            </a:pPr>
            <a:endParaRPr lang="en-US" sz="1400" dirty="0">
              <a:effectLst/>
            </a:endParaRPr>
          </a:p>
          <a:p>
            <a:pPr marL="0" lvl="0" indent="0" algn="l" rtl="0">
              <a:lnSpc>
                <a:spcPct val="100000"/>
              </a:lnSpc>
              <a:spcBef>
                <a:spcPts val="0"/>
              </a:spcBef>
              <a:spcAft>
                <a:spcPts val="0"/>
              </a:spcAft>
              <a:buNone/>
            </a:pPr>
            <a:r>
              <a:rPr lang="en-US" sz="1400" dirty="0">
                <a:effectLst/>
              </a:rPr>
              <a:t>                                                 Figure 4.1: Diagram of proposed methodology</a:t>
            </a:r>
            <a:endParaRPr lang="en-US" sz="1200" dirty="0"/>
          </a:p>
        </p:txBody>
      </p:sp>
      <p:sp>
        <p:nvSpPr>
          <p:cNvPr id="1364" name="Google Shape;1364;p58"/>
          <p:cNvSpPr/>
          <p:nvPr/>
        </p:nvSpPr>
        <p:spPr>
          <a:xfrm>
            <a:off x="812919" y="2519656"/>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08825A05-DA8F-481B-AD79-8A788B7FA2C1}"/>
              </a:ext>
            </a:extLst>
          </p:cNvPr>
          <p:cNvPicPr>
            <a:picLocks noChangeAspect="1"/>
          </p:cNvPicPr>
          <p:nvPr/>
        </p:nvPicPr>
        <p:blipFill>
          <a:blip r:embed="rId3"/>
          <a:stretch>
            <a:fillRect/>
          </a:stretch>
        </p:blipFill>
        <p:spPr>
          <a:xfrm>
            <a:off x="2558955" y="1839775"/>
            <a:ext cx="3741388" cy="243950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68"/>
        <p:cNvGrpSpPr/>
        <p:nvPr/>
      </p:nvGrpSpPr>
      <p:grpSpPr>
        <a:xfrm>
          <a:off x="0" y="0"/>
          <a:ext cx="0" cy="0"/>
          <a:chOff x="0" y="0"/>
          <a:chExt cx="0" cy="0"/>
        </a:xfrm>
      </p:grpSpPr>
      <p:sp>
        <p:nvSpPr>
          <p:cNvPr id="1369" name="Google Shape;1369;p5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Preprocessing</a:t>
            </a:r>
            <a:endParaRPr dirty="0"/>
          </a:p>
        </p:txBody>
      </p:sp>
      <p:sp>
        <p:nvSpPr>
          <p:cNvPr id="1370" name="Google Shape;1370;p59"/>
          <p:cNvSpPr txBox="1">
            <a:spLocks noGrp="1"/>
          </p:cNvSpPr>
          <p:nvPr>
            <p:ph type="subTitle" idx="1"/>
          </p:nvPr>
        </p:nvSpPr>
        <p:spPr>
          <a:xfrm>
            <a:off x="713250" y="1273576"/>
            <a:ext cx="7717500" cy="3442800"/>
          </a:xfrm>
          <a:prstGeom prst="rect">
            <a:avLst/>
          </a:prstGeom>
        </p:spPr>
        <p:txBody>
          <a:bodyPr spcFirstLastPara="1" wrap="square" lIns="91425" tIns="91425" rIns="91425" bIns="91425" anchor="t" anchorCtr="0">
            <a:noAutofit/>
          </a:bodyPr>
          <a:lstStyle/>
          <a:p>
            <a:pPr marL="127000" lvl="0" indent="0" algn="l" rtl="0">
              <a:spcBef>
                <a:spcPts val="0"/>
              </a:spcBef>
              <a:spcAft>
                <a:spcPts val="0"/>
              </a:spcAft>
              <a:buSzPts val="1600"/>
              <a:buNone/>
            </a:pPr>
            <a:r>
              <a:rPr lang="en-US" sz="1400" dirty="0"/>
              <a:t>Usually, Bangla sentences contain a lot of words that help to provide the meaning of the sentences but they do not have any effect in categorization. So in order to make our algorithm efficient, we need to clean our dataset by removing these words.</a:t>
            </a:r>
          </a:p>
          <a:p>
            <a:pPr marL="127000" lvl="0" indent="0" algn="l" rtl="0">
              <a:spcBef>
                <a:spcPts val="0"/>
              </a:spcBef>
              <a:spcAft>
                <a:spcPts val="0"/>
              </a:spcAft>
              <a:buSzPts val="1600"/>
              <a:buNone/>
            </a:pPr>
            <a:endParaRPr lang="en-US" sz="1400" dirty="0"/>
          </a:p>
          <a:p>
            <a:pPr marL="412750" lvl="0" indent="-285750" algn="l" rtl="0">
              <a:spcBef>
                <a:spcPts val="0"/>
              </a:spcBef>
              <a:spcAft>
                <a:spcPts val="0"/>
              </a:spcAft>
              <a:buSzPts val="1600"/>
              <a:buFont typeface="Arial" panose="020B0604020202020204" pitchFamily="34" charset="0"/>
              <a:buChar char="•"/>
            </a:pPr>
            <a:r>
              <a:rPr lang="en-US" sz="1400" dirty="0">
                <a:effectLst/>
              </a:rPr>
              <a:t>Stop words are words that have no effect on documents or sentences. So</a:t>
            </a:r>
            <a:r>
              <a:rPr lang="en-US" sz="1400" dirty="0"/>
              <a:t>, these words are removed using BNLP.</a:t>
            </a:r>
          </a:p>
          <a:p>
            <a:pPr marL="127000" lvl="0" indent="0" algn="l" rtl="0">
              <a:spcBef>
                <a:spcPts val="0"/>
              </a:spcBef>
              <a:spcAft>
                <a:spcPts val="0"/>
              </a:spcAft>
              <a:buSzPts val="1600"/>
              <a:buNone/>
            </a:pPr>
            <a:endParaRPr lang="en-US" sz="1400" dirty="0"/>
          </a:p>
          <a:p>
            <a:pPr marL="127000" lvl="0" indent="0" algn="l" rtl="0">
              <a:spcBef>
                <a:spcPts val="0"/>
              </a:spcBef>
              <a:spcAft>
                <a:spcPts val="0"/>
              </a:spcAft>
              <a:buSzPts val="1600"/>
              <a:buNone/>
            </a:pPr>
            <a:r>
              <a:rPr lang="en-US" sz="1400" dirty="0"/>
              <a:t>                                                                </a:t>
            </a:r>
            <a:r>
              <a:rPr lang="en-US" sz="1100" dirty="0"/>
              <a:t>Fig. </a:t>
            </a:r>
            <a:r>
              <a:rPr lang="en-US" sz="1100" dirty="0" err="1"/>
              <a:t>Stopwords</a:t>
            </a:r>
            <a:r>
              <a:rPr lang="en-US" sz="1100" dirty="0"/>
              <a:t> in Bangla</a:t>
            </a:r>
          </a:p>
          <a:p>
            <a:pPr marL="127000" lvl="0" indent="0" algn="l" rtl="0">
              <a:spcBef>
                <a:spcPts val="0"/>
              </a:spcBef>
              <a:spcAft>
                <a:spcPts val="0"/>
              </a:spcAft>
              <a:buSzPts val="1600"/>
              <a:buNone/>
            </a:pPr>
            <a:endParaRPr lang="en-US" sz="1400" dirty="0"/>
          </a:p>
          <a:p>
            <a:pPr marL="412750" lvl="0" indent="-285750" algn="l" rtl="0">
              <a:spcBef>
                <a:spcPts val="0"/>
              </a:spcBef>
              <a:spcAft>
                <a:spcPts val="0"/>
              </a:spcAft>
              <a:buSzPts val="1600"/>
              <a:buFont typeface="Arial" panose="020B0604020202020204" pitchFamily="34" charset="0"/>
              <a:buChar char="•"/>
            </a:pPr>
            <a:r>
              <a:rPr lang="en-US" sz="1400" dirty="0"/>
              <a:t>Punctuations have no effect in classification. So, punctuations were removed.</a:t>
            </a:r>
          </a:p>
          <a:p>
            <a:pPr marL="127000" lvl="0" indent="0" algn="l" rtl="0">
              <a:spcBef>
                <a:spcPts val="0"/>
              </a:spcBef>
              <a:spcAft>
                <a:spcPts val="0"/>
              </a:spcAft>
              <a:buSzPts val="1600"/>
              <a:buNone/>
            </a:pPr>
            <a:endParaRPr lang="en-US" sz="1400" dirty="0"/>
          </a:p>
          <a:p>
            <a:pPr marL="412750" lvl="0" indent="-285750" algn="l" rtl="0">
              <a:spcBef>
                <a:spcPts val="0"/>
              </a:spcBef>
              <a:spcAft>
                <a:spcPts val="0"/>
              </a:spcAft>
              <a:buSzPts val="1600"/>
              <a:buFont typeface="Arial" panose="020B0604020202020204" pitchFamily="34" charset="0"/>
              <a:buChar char="•"/>
            </a:pPr>
            <a:r>
              <a:rPr lang="en-US" sz="1400" dirty="0"/>
              <a:t>For Normalizing our dataset, we used stemming method from BNLP toolkit to reduce a word to its root.</a:t>
            </a:r>
            <a:endParaRPr sz="1400" dirty="0"/>
          </a:p>
        </p:txBody>
      </p:sp>
      <p:pic>
        <p:nvPicPr>
          <p:cNvPr id="3" name="Picture 2">
            <a:extLst>
              <a:ext uri="{FF2B5EF4-FFF2-40B4-BE49-F238E27FC236}">
                <a16:creationId xmlns:a16="http://schemas.microsoft.com/office/drawing/2014/main" id="{FA3E8BEE-23E9-43DB-BE84-0B288C212AE1}"/>
              </a:ext>
            </a:extLst>
          </p:cNvPr>
          <p:cNvPicPr>
            <a:picLocks noChangeAspect="1"/>
          </p:cNvPicPr>
          <p:nvPr/>
        </p:nvPicPr>
        <p:blipFill>
          <a:blip r:embed="rId3"/>
          <a:stretch>
            <a:fillRect/>
          </a:stretch>
        </p:blipFill>
        <p:spPr>
          <a:xfrm>
            <a:off x="2380808" y="2471723"/>
            <a:ext cx="4286848" cy="20005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1"/>
        <p:cNvGrpSpPr/>
        <p:nvPr/>
      </p:nvGrpSpPr>
      <p:grpSpPr>
        <a:xfrm>
          <a:off x="0" y="0"/>
          <a:ext cx="0" cy="0"/>
          <a:chOff x="0" y="0"/>
          <a:chExt cx="0" cy="0"/>
        </a:xfrm>
      </p:grpSpPr>
      <p:sp>
        <p:nvSpPr>
          <p:cNvPr id="1382" name="Google Shape;1382;p61"/>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Encoding</a:t>
            </a:r>
            <a:endParaRPr dirty="0"/>
          </a:p>
        </p:txBody>
      </p:sp>
      <p:sp>
        <p:nvSpPr>
          <p:cNvPr id="1383" name="Google Shape;1383;p61"/>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 our dataset contain categorical label, we needed to convert these labels into numerical</a:t>
            </a:r>
          </a:p>
          <a:p>
            <a:pPr marL="0" lvl="0" indent="0" algn="l" rtl="0">
              <a:spcBef>
                <a:spcPts val="0"/>
              </a:spcBef>
              <a:spcAft>
                <a:spcPts val="0"/>
              </a:spcAft>
              <a:buNone/>
            </a:pPr>
            <a:r>
              <a:rPr lang="en-US" dirty="0"/>
              <a:t>format for Machine Learning implementation. We used label encoding to encode our categorical labels to numerical label.</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a:t>
            </a:r>
            <a:r>
              <a:rPr lang="en-US" sz="1200" dirty="0"/>
              <a:t>Fig. Labels after encoding</a:t>
            </a:r>
          </a:p>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6CB008A7-14A0-40C8-8067-B17D46197DBE}"/>
              </a:ext>
            </a:extLst>
          </p:cNvPr>
          <p:cNvPicPr>
            <a:picLocks noChangeAspect="1"/>
          </p:cNvPicPr>
          <p:nvPr/>
        </p:nvPicPr>
        <p:blipFill>
          <a:blip r:embed="rId3"/>
          <a:stretch>
            <a:fillRect/>
          </a:stretch>
        </p:blipFill>
        <p:spPr>
          <a:xfrm>
            <a:off x="2823540" y="1987290"/>
            <a:ext cx="3183022" cy="2353405"/>
          </a:xfrm>
          <a:prstGeom prst="rect">
            <a:avLst/>
          </a:prstGeom>
        </p:spPr>
      </p:pic>
    </p:spTree>
    <p:extLst>
      <p:ext uri="{BB962C8B-B14F-4D97-AF65-F5344CB8AC3E}">
        <p14:creationId xmlns:p14="http://schemas.microsoft.com/office/powerpoint/2010/main" val="1362686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sp>
        <p:nvSpPr>
          <p:cNvPr id="1362" name="Google Shape;1362;p5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Feature Extraction</a:t>
            </a:r>
            <a:endParaRPr dirty="0"/>
          </a:p>
        </p:txBody>
      </p:sp>
      <p:sp>
        <p:nvSpPr>
          <p:cNvPr id="1363" name="Google Shape;1363;p58"/>
          <p:cNvSpPr txBox="1">
            <a:spLocks noGrp="1"/>
          </p:cNvSpPr>
          <p:nvPr>
            <p:ph type="body" idx="1"/>
          </p:nvPr>
        </p:nvSpPr>
        <p:spPr>
          <a:xfrm>
            <a:off x="713250" y="1019503"/>
            <a:ext cx="7717500" cy="3580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400" dirty="0">
                <a:effectLst/>
              </a:rPr>
              <a:t>TF-IDF Feature: TF-IDF is a method that is often used in Information </a:t>
            </a:r>
            <a:r>
              <a:rPr lang="en-US" sz="1400" dirty="0"/>
              <a:t>r</a:t>
            </a:r>
            <a:r>
              <a:rPr lang="en-US" sz="1400" dirty="0">
                <a:effectLst/>
              </a:rPr>
              <a:t>etrieval. It is a method of giving numerical values to words in a text. The TF-IDF score for a word w in a corpus document D may be computed as follows: </a:t>
            </a:r>
          </a:p>
          <a:p>
            <a:pPr marL="0" lvl="0" indent="0" algn="l" rtl="0">
              <a:lnSpc>
                <a:spcPct val="100000"/>
              </a:lnSpc>
              <a:spcBef>
                <a:spcPts val="0"/>
              </a:spcBef>
              <a:spcAft>
                <a:spcPts val="0"/>
              </a:spcAft>
              <a:buNone/>
            </a:pPr>
            <a:endParaRPr lang="en-US" sz="1400" dirty="0"/>
          </a:p>
          <a:p>
            <a:pPr marL="0" lvl="0" indent="0" algn="l" rtl="0">
              <a:lnSpc>
                <a:spcPct val="100000"/>
              </a:lnSpc>
              <a:spcBef>
                <a:spcPts val="0"/>
              </a:spcBef>
              <a:spcAft>
                <a:spcPts val="0"/>
              </a:spcAft>
              <a:buNone/>
            </a:pPr>
            <a:r>
              <a:rPr lang="en-US" sz="1400" dirty="0">
                <a:effectLst/>
              </a:rPr>
              <a:t>TF=Frequency of w in D/Total number of words D, </a:t>
            </a:r>
          </a:p>
          <a:p>
            <a:pPr marL="0" lvl="0" indent="0" algn="l" rtl="0">
              <a:lnSpc>
                <a:spcPct val="100000"/>
              </a:lnSpc>
              <a:spcBef>
                <a:spcPts val="0"/>
              </a:spcBef>
              <a:spcAft>
                <a:spcPts val="0"/>
              </a:spcAft>
              <a:buNone/>
            </a:pPr>
            <a:r>
              <a:rPr lang="en-US" sz="1400" dirty="0">
                <a:effectLst/>
              </a:rPr>
              <a:t>IDF=loge(Total number of documents/Number of documents containing w),</a:t>
            </a:r>
          </a:p>
          <a:p>
            <a:pPr marL="0" lvl="0" indent="0" algn="l" rtl="0">
              <a:lnSpc>
                <a:spcPct val="100000"/>
              </a:lnSpc>
              <a:spcBef>
                <a:spcPts val="0"/>
              </a:spcBef>
              <a:spcAft>
                <a:spcPts val="0"/>
              </a:spcAft>
              <a:buNone/>
            </a:pPr>
            <a:r>
              <a:rPr lang="en-US" sz="1400" dirty="0">
                <a:effectLst/>
              </a:rPr>
              <a:t>T F−IDF=T F∗IDF</a:t>
            </a:r>
          </a:p>
          <a:p>
            <a:pPr marL="0" lvl="0" indent="0" algn="l" rtl="0">
              <a:lnSpc>
                <a:spcPct val="100000"/>
              </a:lnSpc>
              <a:spcBef>
                <a:spcPts val="0"/>
              </a:spcBef>
              <a:spcAft>
                <a:spcPts val="0"/>
              </a:spcAft>
              <a:buNone/>
            </a:pPr>
            <a:endParaRPr lang="en-US" sz="1400" dirty="0">
              <a:effectLst/>
            </a:endParaRPr>
          </a:p>
          <a:p>
            <a:pPr marL="0" lvl="0" indent="0" algn="l" rtl="0">
              <a:lnSpc>
                <a:spcPct val="100000"/>
              </a:lnSpc>
              <a:spcBef>
                <a:spcPts val="0"/>
              </a:spcBef>
              <a:spcAft>
                <a:spcPts val="0"/>
              </a:spcAft>
              <a:buNone/>
            </a:pPr>
            <a:r>
              <a:rPr lang="en-US" sz="1400" dirty="0">
                <a:effectLst/>
              </a:rPr>
              <a:t>We extracted a total of 3500 sized feature vector. After extracting these features, we used them to train multiple supervised learning models. Then, we selected the best model for the TF-IDF features and presented a comparison of all models.</a:t>
            </a:r>
          </a:p>
          <a:p>
            <a:pPr marL="0" lvl="0" indent="0" algn="l" rtl="0">
              <a:lnSpc>
                <a:spcPct val="100000"/>
              </a:lnSpc>
              <a:spcBef>
                <a:spcPts val="0"/>
              </a:spcBef>
              <a:spcAft>
                <a:spcPts val="0"/>
              </a:spcAft>
              <a:buNone/>
            </a:pPr>
            <a:endParaRPr lang="en-US" sz="1400" dirty="0"/>
          </a:p>
          <a:p>
            <a:pPr marL="0" lvl="0" indent="0" algn="l" rtl="0">
              <a:lnSpc>
                <a:spcPct val="100000"/>
              </a:lnSpc>
              <a:spcBef>
                <a:spcPts val="0"/>
              </a:spcBef>
              <a:spcAft>
                <a:spcPts val="0"/>
              </a:spcAft>
              <a:buNone/>
            </a:pPr>
            <a:r>
              <a:rPr lang="en-US" sz="1400" dirty="0"/>
              <a:t>For feature scaling,</a:t>
            </a:r>
            <a:r>
              <a:rPr lang="en-US" sz="1400" dirty="0">
                <a:effectLst/>
              </a:rPr>
              <a:t> we used the Standardization technique in our study. Standardization ensures that values are centered on the mean and have a single standard deviation. This results in a zero mean for the attribute and a unit standard deviation for the resulting distribution.</a:t>
            </a:r>
            <a:endParaRPr lang="en-US" sz="1200" dirty="0"/>
          </a:p>
        </p:txBody>
      </p:sp>
      <p:sp>
        <p:nvSpPr>
          <p:cNvPr id="1364" name="Google Shape;1364;p58"/>
          <p:cNvSpPr/>
          <p:nvPr/>
        </p:nvSpPr>
        <p:spPr>
          <a:xfrm>
            <a:off x="812919" y="2519656"/>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032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1"/>
        <p:cNvGrpSpPr/>
        <p:nvPr/>
      </p:nvGrpSpPr>
      <p:grpSpPr>
        <a:xfrm>
          <a:off x="0" y="0"/>
          <a:ext cx="0" cy="0"/>
          <a:chOff x="0" y="0"/>
          <a:chExt cx="0" cy="0"/>
        </a:xfrm>
      </p:grpSpPr>
      <p:sp>
        <p:nvSpPr>
          <p:cNvPr id="1382" name="Google Shape;1382;p61"/>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Machine Learning Techniques</a:t>
            </a:r>
            <a:endParaRPr dirty="0"/>
          </a:p>
        </p:txBody>
      </p:sp>
      <p:sp>
        <p:nvSpPr>
          <p:cNvPr id="1383" name="Google Shape;1383;p61"/>
          <p:cNvSpPr txBox="1">
            <a:spLocks noGrp="1"/>
          </p:cNvSpPr>
          <p:nvPr>
            <p:ph type="subTitle" idx="1"/>
          </p:nvPr>
        </p:nvSpPr>
        <p:spPr>
          <a:xfrm>
            <a:off x="968992" y="1125940"/>
            <a:ext cx="7083187" cy="34429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trained our dataset through 4 Machine Learning Techniques.</a:t>
            </a:r>
          </a:p>
          <a:p>
            <a:pPr marL="285750" lvl="0" indent="-285750" algn="l" rtl="0">
              <a:spcBef>
                <a:spcPts val="0"/>
              </a:spcBef>
              <a:spcAft>
                <a:spcPts val="0"/>
              </a:spcAft>
              <a:buFont typeface="Wingdings" panose="05000000000000000000" pitchFamily="2" charset="2"/>
              <a:buChar char="§"/>
            </a:pPr>
            <a:r>
              <a:rPr lang="en-US" dirty="0"/>
              <a:t>Linear SVM</a:t>
            </a:r>
          </a:p>
          <a:p>
            <a:pPr marL="285750" lvl="0" indent="-285750" algn="l" rtl="0">
              <a:spcBef>
                <a:spcPts val="0"/>
              </a:spcBef>
              <a:spcAft>
                <a:spcPts val="0"/>
              </a:spcAft>
              <a:buFont typeface="Wingdings" panose="05000000000000000000" pitchFamily="2" charset="2"/>
              <a:buChar char="§"/>
            </a:pPr>
            <a:r>
              <a:rPr lang="en-US" dirty="0"/>
              <a:t>RBF SVM</a:t>
            </a:r>
          </a:p>
          <a:p>
            <a:pPr marL="285750" lvl="0" indent="-285750" algn="l" rtl="0">
              <a:spcBef>
                <a:spcPts val="0"/>
              </a:spcBef>
              <a:spcAft>
                <a:spcPts val="0"/>
              </a:spcAft>
              <a:buFont typeface="Wingdings" panose="05000000000000000000" pitchFamily="2" charset="2"/>
              <a:buChar char="§"/>
            </a:pPr>
            <a:r>
              <a:rPr lang="en-US" dirty="0"/>
              <a:t>Gaussian Naïve-Bayes</a:t>
            </a:r>
          </a:p>
          <a:p>
            <a:pPr marL="285750" lvl="0" indent="-285750" algn="l" rtl="0">
              <a:spcBef>
                <a:spcPts val="0"/>
              </a:spcBef>
              <a:spcAft>
                <a:spcPts val="0"/>
              </a:spcAft>
              <a:buFont typeface="Wingdings" panose="05000000000000000000" pitchFamily="2" charset="2"/>
              <a:buChar char="§"/>
            </a:pPr>
            <a:r>
              <a:rPr lang="en-US" dirty="0"/>
              <a:t>Polynomial Naïve-Bayes</a:t>
            </a:r>
            <a:endParaRPr dirty="0"/>
          </a:p>
        </p:txBody>
      </p:sp>
    </p:spTree>
  </p:cSld>
  <p:clrMapOvr>
    <a:masterClrMapping/>
  </p:clrMapOvr>
</p:sld>
</file>

<file path=ppt/theme/theme1.xml><?xml version="1.0" encoding="utf-8"?>
<a:theme xmlns:a="http://schemas.openxmlformats.org/drawingml/2006/main" name="Elegant Education Pack for Students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901</Words>
  <Application>Microsoft Office PowerPoint</Application>
  <PresentationFormat>On-screen Show (16:9)</PresentationFormat>
  <Paragraphs>153</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Whitney</vt:lpstr>
      <vt:lpstr>Roboto Condensed Light</vt:lpstr>
      <vt:lpstr>Hammersmith One</vt:lpstr>
      <vt:lpstr>Ubuntu</vt:lpstr>
      <vt:lpstr>Manjari</vt:lpstr>
      <vt:lpstr>Wingdings</vt:lpstr>
      <vt:lpstr>Elegant Education Pack for Students by Slidesgo</vt:lpstr>
      <vt:lpstr>Bangla News Content Classification using Machine Learning Techniques</vt:lpstr>
      <vt:lpstr>Introduction</vt:lpstr>
      <vt:lpstr>Dataset</vt:lpstr>
      <vt:lpstr>Dataset Contd.</vt:lpstr>
      <vt:lpstr>Proposed Methodology</vt:lpstr>
      <vt:lpstr>Data Preprocessing</vt:lpstr>
      <vt:lpstr>Encoding</vt:lpstr>
      <vt:lpstr>Feature Extraction</vt:lpstr>
      <vt:lpstr>Machine Learning Techniques</vt:lpstr>
      <vt:lpstr>Confusion Matrix and Classification Report</vt:lpstr>
      <vt:lpstr>Confusion Matrix and Classification Report (Contd.)</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Bangla News Content Classification using Machine Learning Techniques</dc:title>
  <dc:creator>Towkir</dc:creator>
  <cp:lastModifiedBy>Towkir</cp:lastModifiedBy>
  <cp:revision>7</cp:revision>
  <dcterms:modified xsi:type="dcterms:W3CDTF">2021-09-28T18:18:35Z</dcterms:modified>
</cp:coreProperties>
</file>