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752" r:id="rId2"/>
  </p:sldMasterIdLst>
  <p:sldIdLst>
    <p:sldId id="256" r:id="rId3"/>
    <p:sldId id="258" r:id="rId4"/>
    <p:sldId id="268" r:id="rId5"/>
    <p:sldId id="259" r:id="rId6"/>
    <p:sldId id="261" r:id="rId7"/>
    <p:sldId id="266" r:id="rId8"/>
    <p:sldId id="264" r:id="rId9"/>
    <p:sldId id="260" r:id="rId10"/>
    <p:sldId id="262" r:id="rId11"/>
    <p:sldId id="267" r:id="rId12"/>
    <p:sldId id="263" r:id="rId13"/>
    <p:sldId id="265" r:id="rId1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650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174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9064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80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79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46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4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17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14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471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680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639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03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96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1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4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5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0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6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635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1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A855B9-EE27-4441-846C-35DF1C648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urple and white sky&#10;&#10;Description automatically generated">
            <a:extLst>
              <a:ext uri="{FF2B5EF4-FFF2-40B4-BE49-F238E27FC236}">
                <a16:creationId xmlns:a16="http://schemas.microsoft.com/office/drawing/2014/main" id="{0AE32FEB-96CF-3B55-2867-D24BB1D85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617" b="3713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9DAD90-2D22-CA21-73FA-57FBB8C62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142018" cy="285292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Song Recommendation Tool</a:t>
            </a:r>
            <a:endParaRPr lang="LID4096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4ADD2-E82D-D870-D61C-CC85968D9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142018" cy="92929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Leonidas Ioannou – 2454882I</a:t>
            </a:r>
          </a:p>
          <a:p>
            <a:r>
              <a:rPr lang="en-GB" dirty="0">
                <a:solidFill>
                  <a:srgbClr val="FFFFFF"/>
                </a:solidFill>
              </a:rPr>
              <a:t>Supervisor: Chris McCaig</a:t>
            </a:r>
            <a:endParaRPr lang="LID4096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A855B9-EE27-4441-846C-35DF1C648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 descr="A purple and white sky&#10;&#10;Description automatically generated">
            <a:extLst>
              <a:ext uri="{FF2B5EF4-FFF2-40B4-BE49-F238E27FC236}">
                <a16:creationId xmlns:a16="http://schemas.microsoft.com/office/drawing/2014/main" id="{0AE32FEB-96CF-3B55-2867-D24BB1D85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617" b="37133"/>
          <a:stretch/>
        </p:blipFill>
        <p:spPr>
          <a:xfrm>
            <a:off x="21" y="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9DAD90-2D22-CA21-73FA-57FBB8C62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068" y="546004"/>
            <a:ext cx="7954150" cy="92929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Evaluation</a:t>
            </a:r>
            <a:endParaRPr lang="LID4096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15C27E-DDB0-EB1E-A1A8-112AB2ED8A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948" y="1558786"/>
            <a:ext cx="7578950" cy="48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36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A855B9-EE27-4441-846C-35DF1C648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 descr="A purple and white sky&#10;&#10;Description automatically generated">
            <a:extLst>
              <a:ext uri="{FF2B5EF4-FFF2-40B4-BE49-F238E27FC236}">
                <a16:creationId xmlns:a16="http://schemas.microsoft.com/office/drawing/2014/main" id="{0AE32FEB-96CF-3B55-2867-D24BB1D85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617" b="37133"/>
          <a:stretch/>
        </p:blipFill>
        <p:spPr>
          <a:xfrm>
            <a:off x="21" y="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9DAD90-2D22-CA21-73FA-57FBB8C62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068" y="546004"/>
            <a:ext cx="7954150" cy="92929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CONCLUSION</a:t>
            </a:r>
            <a:endParaRPr lang="LID4096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5C028-AFE8-4E88-93D7-AC1DCFB93FCB}"/>
              </a:ext>
            </a:extLst>
          </p:cNvPr>
          <p:cNvSpPr txBox="1"/>
          <p:nvPr/>
        </p:nvSpPr>
        <p:spPr>
          <a:xfrm>
            <a:off x="1173079" y="2267952"/>
            <a:ext cx="77002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prstClr val="white"/>
                </a:solidFill>
                <a:latin typeface="Avenir Next LT Pro"/>
              </a:rPr>
              <a:t>Project successful in implementing all important requirements and achieving good evaluation results.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Result is a sleek hybrid Music Recommender System which allows users to influence their recommendations through ratings and parameters.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prstClr val="white"/>
                </a:solidFill>
                <a:latin typeface="Avenir Next LT Pro"/>
              </a:rPr>
              <a:t>The Song Recommendation Tool could be further improved and become more competitive in the future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906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A855B9-EE27-4441-846C-35DF1C648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 descr="A purple and white sky&#10;&#10;Description automatically generated">
            <a:extLst>
              <a:ext uri="{FF2B5EF4-FFF2-40B4-BE49-F238E27FC236}">
                <a16:creationId xmlns:a16="http://schemas.microsoft.com/office/drawing/2014/main" id="{0AE32FEB-96CF-3B55-2867-D24BB1D85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617" b="37133"/>
          <a:stretch/>
        </p:blipFill>
        <p:spPr>
          <a:xfrm>
            <a:off x="21" y="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9DAD90-2D22-CA21-73FA-57FBB8C62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0989" y="3122195"/>
            <a:ext cx="7742321" cy="98802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800" dirty="0">
                <a:solidFill>
                  <a:srgbClr val="FFFFFF"/>
                </a:solidFill>
              </a:rPr>
              <a:t>Thank you for your time</a:t>
            </a:r>
            <a:endParaRPr lang="LID4096" sz="48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97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A855B9-EE27-4441-846C-35DF1C648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 descr="A purple and white sky&#10;&#10;Description automatically generated">
            <a:extLst>
              <a:ext uri="{FF2B5EF4-FFF2-40B4-BE49-F238E27FC236}">
                <a16:creationId xmlns:a16="http://schemas.microsoft.com/office/drawing/2014/main" id="{0AE32FEB-96CF-3B55-2867-D24BB1D85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617" b="37133"/>
          <a:stretch/>
        </p:blipFill>
        <p:spPr>
          <a:xfrm>
            <a:off x="21" y="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9DAD90-2D22-CA21-73FA-57FBB8C62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068" y="546004"/>
            <a:ext cx="7954150" cy="929296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FFFFFF"/>
                </a:solidFill>
              </a:rPr>
              <a:t>music recommendation</a:t>
            </a:r>
            <a:endParaRPr lang="LID4096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5C028-AFE8-4E88-93D7-AC1DCFB93FCB}"/>
              </a:ext>
            </a:extLst>
          </p:cNvPr>
          <p:cNvSpPr txBox="1"/>
          <p:nvPr/>
        </p:nvSpPr>
        <p:spPr>
          <a:xfrm>
            <a:off x="481263" y="2064679"/>
            <a:ext cx="77002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With the advancement of Recommender Systems, music platforms have integrated these systems into their products and services to boost user engagement and help users discover new music.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Music Recommender Systems can be integrated in various forms: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Automatic Playlist Continuation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Recommending music friends are listening 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Recommending songs/albums/artists similar to the user’s music taste.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Large amounts of recommendations could be overwhelming for users.</a:t>
            </a:r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9" name="Picture 8" descr="A screenshot of a music playlist&#10;&#10;Description automatically generated">
            <a:extLst>
              <a:ext uri="{FF2B5EF4-FFF2-40B4-BE49-F238E27FC236}">
                <a16:creationId xmlns:a16="http://schemas.microsoft.com/office/drawing/2014/main" id="{52F59ECA-269A-EF4F-6B9C-C5376DEA86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762" y="2247357"/>
            <a:ext cx="32289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9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A855B9-EE27-4441-846C-35DF1C648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 descr="A purple and white sky&#10;&#10;Description automatically generated">
            <a:extLst>
              <a:ext uri="{FF2B5EF4-FFF2-40B4-BE49-F238E27FC236}">
                <a16:creationId xmlns:a16="http://schemas.microsoft.com/office/drawing/2014/main" id="{0AE32FEB-96CF-3B55-2867-D24BB1D85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617" b="37133"/>
          <a:stretch/>
        </p:blipFill>
        <p:spPr>
          <a:xfrm>
            <a:off x="21" y="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9DAD90-2D22-CA21-73FA-57FBB8C62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936" y="669328"/>
            <a:ext cx="7954150" cy="929296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FFFFFF"/>
                </a:solidFill>
              </a:rPr>
              <a:t>APPROACHES &amp; CHALLENGES</a:t>
            </a:r>
            <a:endParaRPr lang="LID4096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5C028-AFE8-4E88-93D7-AC1DCFB93FCB}"/>
              </a:ext>
            </a:extLst>
          </p:cNvPr>
          <p:cNvSpPr txBox="1"/>
          <p:nvPr/>
        </p:nvSpPr>
        <p:spPr>
          <a:xfrm>
            <a:off x="1155826" y="2056686"/>
            <a:ext cx="77002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prstClr val="white"/>
                </a:solidFill>
                <a:latin typeface="Avenir Next LT Pro"/>
              </a:rPr>
              <a:t>Content-based filtering: Recommend items that are similar to items in the user’s profile, with similarity being dependent on the way items are classified(genre, acoustic features, etc.).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prstClr val="white"/>
                </a:solidFill>
                <a:latin typeface="Avenir Next LT Pro"/>
              </a:rPr>
              <a:t>Collaboration-based filtering: Recommend items that users with similar taste to the user listen to.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prstClr val="white"/>
                </a:solidFill>
                <a:latin typeface="Avenir Next LT Pro"/>
              </a:rPr>
              <a:t>Both approaches suffer from drawbacks like the Cold-start problem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prstClr val="white"/>
                </a:solidFill>
                <a:latin typeface="Avenir Next LT Pro"/>
              </a:rPr>
              <a:t>Solution is to combine these approaches and create hybrid Music Recommender Systems, which research shows achieve the best results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solidFill>
                <a:prstClr val="white"/>
              </a:solidFill>
              <a:latin typeface="Avenir Next LT Pro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Other novel approaches to Music Recommender Systems are emotion-based filtering, context-based models, and cross-domain recommendations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110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A855B9-EE27-4441-846C-35DF1C648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 descr="A purple and white sky&#10;&#10;Description automatically generated">
            <a:extLst>
              <a:ext uri="{FF2B5EF4-FFF2-40B4-BE49-F238E27FC236}">
                <a16:creationId xmlns:a16="http://schemas.microsoft.com/office/drawing/2014/main" id="{0AE32FEB-96CF-3B55-2867-D24BB1D85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617" b="37133"/>
          <a:stretch/>
        </p:blipFill>
        <p:spPr>
          <a:xfrm>
            <a:off x="21" y="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9DAD90-2D22-CA21-73FA-57FBB8C62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068" y="546004"/>
            <a:ext cx="7954150" cy="92929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This Project</a:t>
            </a:r>
            <a:endParaRPr lang="LID4096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5C028-AFE8-4E88-93D7-AC1DCFB93FCB}"/>
              </a:ext>
            </a:extLst>
          </p:cNvPr>
          <p:cNvSpPr txBox="1"/>
          <p:nvPr/>
        </p:nvSpPr>
        <p:spPr>
          <a:xfrm>
            <a:off x="1173079" y="2267952"/>
            <a:ext cx="77002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prstClr val="white"/>
                </a:solidFill>
                <a:latin typeface="Avenir Next LT Pro"/>
              </a:rPr>
              <a:t>Implemented a hybrid Music Recommender System with the sole focus of providing music recommendations based on explicit preferences.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prstClr val="white"/>
                </a:solidFill>
                <a:latin typeface="Avenir Next LT Pro"/>
              </a:rPr>
              <a:t>Design philosophy of a simple to use and understand Front-end combined with a Data Science focused Back-end that processes data and derives recommendations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Front-end and Back-end communicate to exchange information like user input and recommendations.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solidFill>
                <a:prstClr val="white"/>
              </a:solidFill>
              <a:latin typeface="Avenir Next LT Pro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prstClr val="white"/>
                </a:solidFill>
                <a:latin typeface="Avenir Next LT Pro"/>
              </a:rPr>
              <a:t>Create a Spotify Playlist feature included, where recommended tracks are found on Spotify and are added to a new playlist on the user’s profile.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8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A855B9-EE27-4441-846C-35DF1C648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 descr="A purple and white sky&#10;&#10;Description automatically generated">
            <a:extLst>
              <a:ext uri="{FF2B5EF4-FFF2-40B4-BE49-F238E27FC236}">
                <a16:creationId xmlns:a16="http://schemas.microsoft.com/office/drawing/2014/main" id="{0AE32FEB-96CF-3B55-2867-D24BB1D85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617" b="37133"/>
          <a:stretch/>
        </p:blipFill>
        <p:spPr>
          <a:xfrm>
            <a:off x="21" y="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9DAD90-2D22-CA21-73FA-57FBB8C62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068" y="546004"/>
            <a:ext cx="7954150" cy="92929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IMPLEMENTATION</a:t>
            </a:r>
            <a:endParaRPr lang="LID4096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5C028-AFE8-4E88-93D7-AC1DCFB93FCB}"/>
              </a:ext>
            </a:extLst>
          </p:cNvPr>
          <p:cNvSpPr txBox="1"/>
          <p:nvPr/>
        </p:nvSpPr>
        <p:spPr>
          <a:xfrm>
            <a:off x="1149016" y="2219826"/>
            <a:ext cx="77002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prstClr val="white"/>
                </a:solidFill>
                <a:latin typeface="Avenir Next LT Pro"/>
              </a:rPr>
              <a:t>React was used to implement the Front-end as it is very efficient, especially by using components and </a:t>
            </a:r>
            <a:r>
              <a:rPr lang="en-GB" dirty="0" err="1">
                <a:solidFill>
                  <a:prstClr val="white"/>
                </a:solidFill>
                <a:latin typeface="Avenir Next LT Pro"/>
              </a:rPr>
              <a:t>useState</a:t>
            </a:r>
            <a:r>
              <a:rPr lang="en-GB" dirty="0">
                <a:solidFill>
                  <a:prstClr val="white"/>
                </a:solidFill>
                <a:latin typeface="Avenir Next LT Pro"/>
              </a:rPr>
              <a:t> functions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prstClr val="white"/>
                </a:solidFill>
                <a:latin typeface="Avenir Next LT Pro"/>
              </a:rPr>
              <a:t>When a user inputs a song, a component is created to display their input.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Multiple </a:t>
            </a:r>
            <a:r>
              <a:rPr kumimoji="0" lang="en-GB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useState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functions are used to track and update variables</a:t>
            </a:r>
            <a:r>
              <a:rPr lang="en-GB" dirty="0">
                <a:solidFill>
                  <a:prstClr val="white"/>
                </a:solidFill>
                <a:latin typeface="Avenir Next LT Pro"/>
              </a:rPr>
              <a:t>.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prstClr val="white"/>
                </a:solidFill>
                <a:latin typeface="Avenir Next LT Pro"/>
              </a:rPr>
              <a:t>The Back-end was developed using Flask and Python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prstClr val="white"/>
                </a:solidFill>
                <a:latin typeface="Avenir Next LT Pro"/>
              </a:rPr>
              <a:t>Flask enables the communication between the Front-end and the Back-end.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Python </a:t>
            </a:r>
            <a:r>
              <a:rPr lang="en-GB" dirty="0">
                <a:solidFill>
                  <a:prstClr val="white"/>
                </a:solidFill>
                <a:latin typeface="Avenir Next LT Pro"/>
              </a:rPr>
              <a:t>was appropriate and useful to implement the different features like input parameters, recommendations, and Spotify playlist creation.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68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A855B9-EE27-4441-846C-35DF1C648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 descr="A purple and white sky&#10;&#10;Description automatically generated">
            <a:extLst>
              <a:ext uri="{FF2B5EF4-FFF2-40B4-BE49-F238E27FC236}">
                <a16:creationId xmlns:a16="http://schemas.microsoft.com/office/drawing/2014/main" id="{0AE32FEB-96CF-3B55-2867-D24BB1D85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617" b="37133"/>
          <a:stretch/>
        </p:blipFill>
        <p:spPr>
          <a:xfrm>
            <a:off x="21" y="0"/>
            <a:ext cx="12191979" cy="68579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2B14C55-FA83-4BE6-7666-4E36A89304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22" y="748960"/>
            <a:ext cx="9875520" cy="536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4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A855B9-EE27-4441-846C-35DF1C648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 descr="A purple and white sky&#10;&#10;Description automatically generated">
            <a:extLst>
              <a:ext uri="{FF2B5EF4-FFF2-40B4-BE49-F238E27FC236}">
                <a16:creationId xmlns:a16="http://schemas.microsoft.com/office/drawing/2014/main" id="{0AE32FEB-96CF-3B55-2867-D24BB1D85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617" b="37133"/>
          <a:stretch/>
        </p:blipFill>
        <p:spPr>
          <a:xfrm>
            <a:off x="21" y="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9DAD90-2D22-CA21-73FA-57FBB8C62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068" y="546004"/>
            <a:ext cx="7954150" cy="92929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DATA</a:t>
            </a:r>
            <a:endParaRPr lang="LID4096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5C028-AFE8-4E88-93D7-AC1DCFB93FCB}"/>
              </a:ext>
            </a:extLst>
          </p:cNvPr>
          <p:cNvSpPr txBox="1"/>
          <p:nvPr/>
        </p:nvSpPr>
        <p:spPr>
          <a:xfrm>
            <a:off x="1173079" y="2267952"/>
            <a:ext cx="77002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Initially suggested datasets were at least a few years old and not very large, unrealistic for modern use by actual users.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Decided to use the Last.fm API: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prstClr val="white"/>
                </a:solidFill>
                <a:latin typeface="Avenir Next LT Pro"/>
              </a:rPr>
              <a:t>Up-to-date data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User-defined item classifications(form of collaboration-based filtering)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prstClr val="white"/>
                </a:solidFill>
                <a:latin typeface="Avenir Next LT Pro"/>
              </a:rPr>
              <a:t>Wider range of data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prstClr val="white"/>
                </a:solidFill>
                <a:latin typeface="Avenir Next LT Pro"/>
              </a:rPr>
              <a:t>This decision also results in a lightweight application as there is no need to store massive volumes of song data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prstClr val="white"/>
                </a:solidFill>
                <a:latin typeface="Avenir Next LT Pro"/>
              </a:rPr>
              <a:t>There are still some drawbacks like songs not being found, rate limits, or songs not having genre/sub-genre tags attached to them.</a:t>
            </a: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03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A855B9-EE27-4441-846C-35DF1C648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 descr="A purple and white sky&#10;&#10;Description automatically generated">
            <a:extLst>
              <a:ext uri="{FF2B5EF4-FFF2-40B4-BE49-F238E27FC236}">
                <a16:creationId xmlns:a16="http://schemas.microsoft.com/office/drawing/2014/main" id="{0AE32FEB-96CF-3B55-2867-D24BB1D85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617" b="37133"/>
          <a:stretch/>
        </p:blipFill>
        <p:spPr>
          <a:xfrm>
            <a:off x="21" y="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9DAD90-2D22-CA21-73FA-57FBB8C62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3100" y="2779295"/>
            <a:ext cx="7742321" cy="988021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solidFill>
                  <a:srgbClr val="FFFFFF"/>
                </a:solidFill>
              </a:rPr>
              <a:t>DEMONSTRATION</a:t>
            </a:r>
            <a:endParaRPr lang="LID4096" sz="48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46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A855B9-EE27-4441-846C-35DF1C648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 descr="A purple and white sky&#10;&#10;Description automatically generated">
            <a:extLst>
              <a:ext uri="{FF2B5EF4-FFF2-40B4-BE49-F238E27FC236}">
                <a16:creationId xmlns:a16="http://schemas.microsoft.com/office/drawing/2014/main" id="{0AE32FEB-96CF-3B55-2867-D24BB1D85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617" b="37133"/>
          <a:stretch/>
        </p:blipFill>
        <p:spPr>
          <a:xfrm>
            <a:off x="21" y="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9DAD90-2D22-CA21-73FA-57FBB8C62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068" y="546004"/>
            <a:ext cx="7954150" cy="92929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Evaluation</a:t>
            </a:r>
            <a:endParaRPr lang="LID4096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5C028-AFE8-4E88-93D7-AC1DCFB93FCB}"/>
              </a:ext>
            </a:extLst>
          </p:cNvPr>
          <p:cNvSpPr txBox="1"/>
          <p:nvPr/>
        </p:nvSpPr>
        <p:spPr>
          <a:xfrm>
            <a:off x="1124953" y="2129589"/>
            <a:ext cx="77002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prstClr val="white"/>
                </a:solidFill>
                <a:latin typeface="Avenir Next LT Pro"/>
              </a:rPr>
              <a:t>Gathered 10 participants. Procedure was to go through two cycles of application use seeking music recommendations, listen to the recommendations, and respond to a survey,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prstClr val="white"/>
                </a:solidFill>
                <a:latin typeface="Avenir Next LT Pro"/>
              </a:rPr>
              <a:t>Positive results: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prstClr val="white"/>
                </a:solidFill>
                <a:latin typeface="Avenir Next LT Pro"/>
              </a:rPr>
              <a:t>Participants believed they received high-quality recommendations.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User interface design was generally liked.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prstClr val="white"/>
                </a:solidFill>
                <a:latin typeface="Avenir Next LT Pro"/>
              </a:rPr>
              <a:t>The different features were considered useful.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Overall, participants believed that their experience with the Song Recommendation Tool was positive, and that they would use it again.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prstClr val="white"/>
                </a:solidFill>
                <a:latin typeface="Avenir Next LT Pro"/>
              </a:rPr>
              <a:t>Participants also suggested multiple useful potential improvements.</a:t>
            </a: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949321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51D38"/>
      </a:dk2>
      <a:lt2>
        <a:srgbClr val="E2E8E2"/>
      </a:lt2>
      <a:accent1>
        <a:srgbClr val="DE31D1"/>
      </a:accent1>
      <a:accent2>
        <a:srgbClr val="9120CD"/>
      </a:accent2>
      <a:accent3>
        <a:srgbClr val="5B31DE"/>
      </a:accent3>
      <a:accent4>
        <a:srgbClr val="203ECD"/>
      </a:accent4>
      <a:accent5>
        <a:srgbClr val="3198DE"/>
      </a:accent5>
      <a:accent6>
        <a:srgbClr val="1CB4B3"/>
      </a:accent6>
      <a:hlink>
        <a:srgbClr val="3F75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596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Avenir Next LT Pro Light</vt:lpstr>
      <vt:lpstr>Century Gothic</vt:lpstr>
      <vt:lpstr>VeniceBeachVTI</vt:lpstr>
      <vt:lpstr>BrushVTI</vt:lpstr>
      <vt:lpstr>Song Recommendation Tool</vt:lpstr>
      <vt:lpstr>music recommendation</vt:lpstr>
      <vt:lpstr>APPROACHES &amp; CHALLENGES</vt:lpstr>
      <vt:lpstr>This Project</vt:lpstr>
      <vt:lpstr>IMPLEMENTATION</vt:lpstr>
      <vt:lpstr>PowerPoint Presentation</vt:lpstr>
      <vt:lpstr>DATA</vt:lpstr>
      <vt:lpstr>DEMONSTRATION</vt:lpstr>
      <vt:lpstr>Evaluation</vt:lpstr>
      <vt:lpstr>Evaluation</vt:lpstr>
      <vt:lpstr>CONCLUSION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 Recommendation Tool</dc:title>
  <dc:creator>Leonidas Ioannou (student)</dc:creator>
  <cp:lastModifiedBy>Leonidas Ioannou (student)</cp:lastModifiedBy>
  <cp:revision>3</cp:revision>
  <dcterms:created xsi:type="dcterms:W3CDTF">2024-03-18T11:41:58Z</dcterms:created>
  <dcterms:modified xsi:type="dcterms:W3CDTF">2024-03-19T15:12:11Z</dcterms:modified>
</cp:coreProperties>
</file>