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66"/>
  </p:notesMasterIdLst>
  <p:handoutMasterIdLst>
    <p:handoutMasterId r:id="rId67"/>
  </p:handoutMasterIdLst>
  <p:sldIdLst>
    <p:sldId id="1009" r:id="rId2"/>
    <p:sldId id="1073" r:id="rId3"/>
    <p:sldId id="1074" r:id="rId4"/>
    <p:sldId id="1166" r:id="rId5"/>
    <p:sldId id="1078" r:id="rId6"/>
    <p:sldId id="1080" r:id="rId7"/>
    <p:sldId id="1104" r:id="rId8"/>
    <p:sldId id="1105" r:id="rId9"/>
    <p:sldId id="1110" r:id="rId10"/>
    <p:sldId id="1081" r:id="rId11"/>
    <p:sldId id="1106" r:id="rId12"/>
    <p:sldId id="1082" r:id="rId13"/>
    <p:sldId id="1090" r:id="rId14"/>
    <p:sldId id="1094" r:id="rId15"/>
    <p:sldId id="1091" r:id="rId16"/>
    <p:sldId id="1095" r:id="rId17"/>
    <p:sldId id="1086" r:id="rId18"/>
    <p:sldId id="1097" r:id="rId19"/>
    <p:sldId id="1089" r:id="rId20"/>
    <p:sldId id="1112" r:id="rId21"/>
    <p:sldId id="1113" r:id="rId22"/>
    <p:sldId id="1111" r:id="rId23"/>
    <p:sldId id="1189" r:id="rId24"/>
    <p:sldId id="1114" r:id="rId25"/>
    <p:sldId id="1184" r:id="rId26"/>
    <p:sldId id="1131" r:id="rId27"/>
    <p:sldId id="1167" r:id="rId28"/>
    <p:sldId id="1168" r:id="rId29"/>
    <p:sldId id="1169" r:id="rId30"/>
    <p:sldId id="1170" r:id="rId31"/>
    <p:sldId id="1171" r:id="rId32"/>
    <p:sldId id="1172" r:id="rId33"/>
    <p:sldId id="1173" r:id="rId34"/>
    <p:sldId id="1174" r:id="rId35"/>
    <p:sldId id="1175" r:id="rId36"/>
    <p:sldId id="1176" r:id="rId37"/>
    <p:sldId id="1177" r:id="rId38"/>
    <p:sldId id="1178" r:id="rId39"/>
    <p:sldId id="1179" r:id="rId40"/>
    <p:sldId id="1180" r:id="rId41"/>
    <p:sldId id="1181" r:id="rId42"/>
    <p:sldId id="1182" r:id="rId43"/>
    <p:sldId id="1183" r:id="rId44"/>
    <p:sldId id="1130" r:id="rId45"/>
    <p:sldId id="1140" r:id="rId46"/>
    <p:sldId id="1141" r:id="rId47"/>
    <p:sldId id="1142" r:id="rId48"/>
    <p:sldId id="1190" r:id="rId49"/>
    <p:sldId id="1143" r:id="rId50"/>
    <p:sldId id="1144" r:id="rId51"/>
    <p:sldId id="1145" r:id="rId52"/>
    <p:sldId id="1165" r:id="rId53"/>
    <p:sldId id="1153" r:id="rId54"/>
    <p:sldId id="1152" r:id="rId55"/>
    <p:sldId id="1148" r:id="rId56"/>
    <p:sldId id="1157" r:id="rId57"/>
    <p:sldId id="1188" r:id="rId58"/>
    <p:sldId id="1161" r:id="rId59"/>
    <p:sldId id="1185" r:id="rId60"/>
    <p:sldId id="1162" r:id="rId61"/>
    <p:sldId id="1186" r:id="rId62"/>
    <p:sldId id="1187" r:id="rId63"/>
    <p:sldId id="1010" r:id="rId64"/>
    <p:sldId id="697" r:id="rId65"/>
  </p:sldIdLst>
  <p:sldSz cx="9144000" cy="6858000" type="screen4x3"/>
  <p:notesSz cx="6858000" cy="9144000"/>
  <p:embeddedFontLst>
    <p:embeddedFont>
      <p:font typeface="黑体" panose="02010609060101010101" pitchFamily="49" charset="-122"/>
      <p:regular r:id="rId68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CFBEA7-4C14-CC49-8CF4-5F14B87951F3}">
          <p14:sldIdLst>
            <p14:sldId id="1009"/>
            <p14:sldId id="1073"/>
            <p14:sldId id="1074"/>
            <p14:sldId id="1166"/>
            <p14:sldId id="1078"/>
            <p14:sldId id="1080"/>
            <p14:sldId id="1104"/>
            <p14:sldId id="1105"/>
            <p14:sldId id="1110"/>
            <p14:sldId id="1081"/>
            <p14:sldId id="1106"/>
            <p14:sldId id="1082"/>
            <p14:sldId id="1090"/>
            <p14:sldId id="1094"/>
            <p14:sldId id="1091"/>
            <p14:sldId id="1095"/>
            <p14:sldId id="1086"/>
            <p14:sldId id="1097"/>
            <p14:sldId id="1089"/>
            <p14:sldId id="1112"/>
            <p14:sldId id="1113"/>
            <p14:sldId id="1111"/>
            <p14:sldId id="1189"/>
            <p14:sldId id="1114"/>
            <p14:sldId id="1184"/>
            <p14:sldId id="1131"/>
            <p14:sldId id="1167"/>
            <p14:sldId id="1168"/>
            <p14:sldId id="1169"/>
            <p14:sldId id="1170"/>
            <p14:sldId id="1171"/>
            <p14:sldId id="1172"/>
            <p14:sldId id="1173"/>
            <p14:sldId id="1174"/>
            <p14:sldId id="1175"/>
            <p14:sldId id="1176"/>
            <p14:sldId id="1177"/>
            <p14:sldId id="1178"/>
            <p14:sldId id="1179"/>
            <p14:sldId id="1180"/>
            <p14:sldId id="1181"/>
            <p14:sldId id="1182"/>
            <p14:sldId id="1183"/>
            <p14:sldId id="1130"/>
            <p14:sldId id="1140"/>
            <p14:sldId id="1141"/>
            <p14:sldId id="1142"/>
            <p14:sldId id="1190"/>
            <p14:sldId id="1143"/>
            <p14:sldId id="1144"/>
            <p14:sldId id="1145"/>
            <p14:sldId id="1165"/>
            <p14:sldId id="1153"/>
            <p14:sldId id="1152"/>
            <p14:sldId id="1148"/>
            <p14:sldId id="1157"/>
            <p14:sldId id="1188"/>
            <p14:sldId id="1161"/>
            <p14:sldId id="1185"/>
            <p14:sldId id="1162"/>
            <p14:sldId id="1186"/>
            <p14:sldId id="1187"/>
            <p14:sldId id="1010"/>
            <p14:sldId id="6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46CEE"/>
    <a:srgbClr val="F7D147"/>
    <a:srgbClr val="F6C448"/>
    <a:srgbClr val="3366FF"/>
    <a:srgbClr val="D0DCD6"/>
    <a:srgbClr val="DAF5CF"/>
    <a:srgbClr val="008000"/>
    <a:srgbClr val="00CC00"/>
    <a:srgbClr val="FD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87" autoAdjust="0"/>
    <p:restoredTop sz="95603" autoAdjust="0"/>
  </p:normalViewPr>
  <p:slideViewPr>
    <p:cSldViewPr>
      <p:cViewPr varScale="1">
        <p:scale>
          <a:sx n="112" d="100"/>
          <a:sy n="112" d="100"/>
        </p:scale>
        <p:origin x="1196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 dirty="0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D662DB-9AF3-4910-8D2A-284BE11C6029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41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uaa (2)副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146026"/>
            <a:ext cx="356393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785813"/>
            <a:ext cx="9144000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1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9569" cy="74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Line 16"/>
          <p:cNvSpPr>
            <a:spLocks noChangeShapeType="1"/>
          </p:cNvSpPr>
          <p:nvPr userDrawn="1"/>
        </p:nvSpPr>
        <p:spPr bwMode="auto">
          <a:xfrm>
            <a:off x="611560" y="1484784"/>
            <a:ext cx="7561262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1772816"/>
            <a:ext cx="462915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611560" y="1484784"/>
            <a:ext cx="7561262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34954" y="716768"/>
            <a:ext cx="78867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628650" y="1700808"/>
            <a:ext cx="3151262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27763" y="6630988"/>
            <a:ext cx="2736850" cy="217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99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4" name="Picture 2" descr="buaa (2)副本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146026"/>
            <a:ext cx="356393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11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4431" y="0"/>
            <a:ext cx="5029569" cy="741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6" r:id="rId2"/>
    <p:sldLayoutId id="2147483813" r:id="rId3"/>
    <p:sldLayoutId id="2147483811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heet5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www.alldatashee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21icsearch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icourse163.org/learn/preview/BUAA-120629883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yuxi@buaa.edu.cn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9"/>
          <p:cNvSpPr>
            <a:spLocks noChangeShapeType="1"/>
          </p:cNvSpPr>
          <p:nvPr/>
        </p:nvSpPr>
        <p:spPr bwMode="auto">
          <a:xfrm>
            <a:off x="1331913" y="3141663"/>
            <a:ext cx="316865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075" name="Line 11"/>
          <p:cNvSpPr>
            <a:spLocks noChangeShapeType="1"/>
          </p:cNvSpPr>
          <p:nvPr/>
        </p:nvSpPr>
        <p:spPr bwMode="auto">
          <a:xfrm>
            <a:off x="4716463" y="3141663"/>
            <a:ext cx="316865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076" name="Oval 12"/>
          <p:cNvSpPr>
            <a:spLocks noChangeArrowheads="1"/>
          </p:cNvSpPr>
          <p:nvPr/>
        </p:nvSpPr>
        <p:spPr bwMode="auto">
          <a:xfrm>
            <a:off x="4572000" y="3068638"/>
            <a:ext cx="71438" cy="730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chemeClr val="tx2"/>
              </a:solidFill>
            </a:endParaRPr>
          </a:p>
        </p:txBody>
      </p:sp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2291388"/>
            <a:ext cx="91439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单片机基础</a:t>
            </a:r>
            <a:endParaRPr lang="zh-CN" altLang="en-US" sz="48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8" name="TextBox 1"/>
          <p:cNvSpPr txBox="1">
            <a:spLocks noChangeArrowheads="1"/>
          </p:cNvSpPr>
          <p:nvPr/>
        </p:nvSpPr>
        <p:spPr bwMode="auto">
          <a:xfrm>
            <a:off x="2699792" y="3861048"/>
            <a:ext cx="381612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北京航空航天大学</a:t>
            </a:r>
            <a:endParaRPr lang="en-US" altLang="zh-CN" sz="24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王俊</a:t>
            </a:r>
            <a:endParaRPr lang="en-US" altLang="zh-CN" sz="2400" dirty="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wangj203@buaa.edu.cn</a:t>
            </a:r>
            <a:endParaRPr lang="zh-CN" altLang="en-US" sz="24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85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206">
        <p:fade/>
      </p:transition>
    </mc:Choice>
    <mc:Fallback xmlns="">
      <p:transition spd="med" advTm="1520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解读课程对应毕业要求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研究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能够</a:t>
            </a:r>
            <a:r>
              <a:rPr lang="zh-CN" altLang="en-US" sz="2400" dirty="0"/>
              <a:t>基于</a:t>
            </a:r>
            <a:r>
              <a:rPr lang="zh-CN" altLang="en-US" sz="2400" dirty="0">
                <a:solidFill>
                  <a:srgbClr val="FF0000"/>
                </a:solidFill>
              </a:rPr>
              <a:t>科学原理</a:t>
            </a:r>
            <a:r>
              <a:rPr lang="zh-CN" altLang="en-US" sz="2400" dirty="0"/>
              <a:t>并采用</a:t>
            </a:r>
            <a:r>
              <a:rPr lang="zh-CN" altLang="en-US" sz="2400" dirty="0">
                <a:solidFill>
                  <a:srgbClr val="FF0000"/>
                </a:solidFill>
              </a:rPr>
              <a:t>科学方法</a:t>
            </a:r>
            <a:r>
              <a:rPr lang="zh-CN" altLang="en-US" sz="2400" dirty="0"/>
              <a:t>对电子信息领域复杂工程问题</a:t>
            </a:r>
            <a:r>
              <a:rPr lang="zh-CN" altLang="en-US" sz="2400" dirty="0">
                <a:solidFill>
                  <a:srgbClr val="FF0000"/>
                </a:solidFill>
              </a:rPr>
              <a:t>进行研究</a:t>
            </a:r>
            <a:r>
              <a:rPr lang="zh-CN" altLang="en-US" sz="2400" dirty="0"/>
              <a:t>，包括</a:t>
            </a:r>
            <a:r>
              <a:rPr lang="zh-CN" altLang="en-US" sz="2400" dirty="0">
                <a:solidFill>
                  <a:srgbClr val="FF0000"/>
                </a:solidFill>
              </a:rPr>
              <a:t>设计实验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分析与解释数据</a:t>
            </a:r>
            <a:r>
              <a:rPr lang="zh-CN" altLang="en-US" sz="2400" dirty="0"/>
              <a:t>、并通过</a:t>
            </a:r>
            <a:r>
              <a:rPr lang="zh-CN" altLang="en-US" sz="2400" dirty="0">
                <a:solidFill>
                  <a:srgbClr val="FF0000"/>
                </a:solidFill>
              </a:rPr>
              <a:t>信息综合</a:t>
            </a:r>
            <a:r>
              <a:rPr lang="zh-CN" altLang="en-US" sz="2400" dirty="0"/>
              <a:t>得到</a:t>
            </a:r>
            <a:r>
              <a:rPr lang="zh-CN" altLang="en-US" sz="2400" dirty="0">
                <a:solidFill>
                  <a:srgbClr val="FF0000"/>
                </a:solidFill>
              </a:rPr>
              <a:t>合理有效的</a:t>
            </a:r>
            <a:r>
              <a:rPr lang="zh-CN" altLang="en-US" sz="2400" dirty="0" smtClean="0">
                <a:solidFill>
                  <a:srgbClr val="FF0000"/>
                </a:solidFill>
              </a:rPr>
              <a:t>结论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05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单片机系统设计</a:t>
            </a:r>
            <a:endParaRPr lang="en-US" altLang="zh-CN" dirty="0"/>
          </a:p>
          <a:p>
            <a:pPr lvl="1"/>
            <a:r>
              <a:rPr lang="zh-CN" altLang="en-US" sz="2400" dirty="0" smtClean="0"/>
              <a:t>系统测试</a:t>
            </a:r>
            <a:r>
              <a:rPr lang="zh-CN" altLang="en-US" sz="2400" dirty="0"/>
              <a:t>与调试</a:t>
            </a:r>
            <a:endParaRPr lang="en-US" altLang="zh-CN" sz="2400" dirty="0"/>
          </a:p>
          <a:p>
            <a:pPr lvl="2"/>
            <a:r>
              <a:rPr lang="zh-CN" altLang="en-US" sz="2000" dirty="0" smtClean="0"/>
              <a:t>系统</a:t>
            </a:r>
            <a:r>
              <a:rPr lang="zh-CN" altLang="en-US" sz="2000" dirty="0"/>
              <a:t>单元电路联</a:t>
            </a:r>
            <a:r>
              <a:rPr lang="zh-CN" altLang="en-US" sz="2000" dirty="0" smtClean="0"/>
              <a:t>调</a:t>
            </a:r>
            <a:endParaRPr lang="zh-CN" altLang="en-US" sz="2000" dirty="0"/>
          </a:p>
          <a:p>
            <a:pPr lvl="2"/>
            <a:r>
              <a:rPr lang="zh-CN" altLang="en-US" sz="2000" dirty="0" smtClean="0"/>
              <a:t>系统软件调试与完善</a:t>
            </a:r>
            <a:endParaRPr lang="zh-CN" altLang="en-US" sz="2000" dirty="0"/>
          </a:p>
          <a:p>
            <a:pPr lvl="2"/>
            <a:r>
              <a:rPr lang="zh-CN" altLang="en-US" sz="2000" dirty="0"/>
              <a:t>系统总体</a:t>
            </a:r>
            <a:r>
              <a:rPr lang="zh-CN" altLang="en-US" sz="2000" dirty="0" smtClean="0"/>
              <a:t>调试</a:t>
            </a:r>
            <a:endParaRPr lang="zh-CN" altLang="en-US" sz="2000" dirty="0"/>
          </a:p>
          <a:p>
            <a:pPr lvl="2"/>
            <a:r>
              <a:rPr lang="zh-CN" altLang="en-US" sz="2000" dirty="0"/>
              <a:t>系统功能及参数</a:t>
            </a:r>
            <a:r>
              <a:rPr lang="zh-CN" altLang="en-US" sz="2000" dirty="0" smtClean="0"/>
              <a:t>测试</a:t>
            </a:r>
          </a:p>
          <a:p>
            <a:pPr lvl="1"/>
            <a:r>
              <a:rPr lang="zh-CN" altLang="en-US" sz="2400" dirty="0" smtClean="0"/>
              <a:t>撰写技术文档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技术开发报告、</a:t>
            </a:r>
            <a:r>
              <a:rPr lang="zh-CN" altLang="en-US" sz="2000" dirty="0" smtClean="0">
                <a:solidFill>
                  <a:srgbClr val="FF0000"/>
                </a:solidFill>
              </a:rPr>
              <a:t>设计总结报告</a:t>
            </a:r>
            <a:r>
              <a:rPr lang="zh-CN" altLang="en-US" sz="2000" dirty="0" smtClean="0"/>
              <a:t>、使用说明书等</a:t>
            </a:r>
          </a:p>
          <a:p>
            <a:pPr lvl="2"/>
            <a:endParaRPr lang="en-US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6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解读课程对应毕业要求</a:t>
            </a:r>
            <a:r>
              <a:rPr lang="en-US" altLang="zh-CN" dirty="0" smtClean="0"/>
              <a:t>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zh-CN" altLang="en-US" dirty="0">
                <a:solidFill>
                  <a:srgbClr val="FF0000"/>
                </a:solidFill>
              </a:rPr>
              <a:t>现代</a:t>
            </a:r>
            <a:r>
              <a:rPr lang="zh-CN" altLang="en-US" dirty="0" smtClean="0">
                <a:solidFill>
                  <a:srgbClr val="FF0000"/>
                </a:solidFill>
              </a:rPr>
              <a:t>工具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针对</a:t>
            </a:r>
            <a:r>
              <a:rPr lang="zh-CN" altLang="en-US" sz="2400" dirty="0"/>
              <a:t>电子信息领域复杂工程问题，能够</a:t>
            </a:r>
            <a:r>
              <a:rPr lang="zh-CN" altLang="en-US" sz="2400" dirty="0">
                <a:solidFill>
                  <a:srgbClr val="FF0000"/>
                </a:solidFill>
              </a:rPr>
              <a:t>开发、选择与使用恰当的技术、资源、现代工程工具和信息技术工具</a:t>
            </a:r>
            <a:r>
              <a:rPr lang="zh-CN" altLang="en-US" sz="2400" dirty="0"/>
              <a:t>，包括对电子信息领域复杂工程问题的</a:t>
            </a:r>
            <a:r>
              <a:rPr lang="zh-CN" altLang="en-US" sz="2400" dirty="0">
                <a:solidFill>
                  <a:srgbClr val="FF0000"/>
                </a:solidFill>
              </a:rPr>
              <a:t>预测与模拟</a:t>
            </a:r>
            <a:r>
              <a:rPr lang="zh-CN" altLang="en-US" sz="2400" dirty="0"/>
              <a:t>，并</a:t>
            </a:r>
            <a:r>
              <a:rPr lang="zh-CN" altLang="en-US" sz="2400" dirty="0">
                <a:solidFill>
                  <a:srgbClr val="FF0000"/>
                </a:solidFill>
              </a:rPr>
              <a:t>理解其</a:t>
            </a:r>
            <a:r>
              <a:rPr lang="zh-CN" altLang="en-US" sz="2400" dirty="0" smtClean="0">
                <a:solidFill>
                  <a:srgbClr val="FF0000"/>
                </a:solidFill>
              </a:rPr>
              <a:t>局限性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文献检索、资料查询、网络搜索的工具和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利用</a:t>
            </a:r>
            <a:r>
              <a:rPr lang="en-US" altLang="zh-CN" sz="2400" dirty="0" smtClean="0"/>
              <a:t>Proteus</a:t>
            </a:r>
            <a:r>
              <a:rPr lang="zh-CN" altLang="en-US" sz="2400" dirty="0" smtClean="0"/>
              <a:t>、</a:t>
            </a:r>
            <a:r>
              <a:rPr lang="en-US" altLang="zh-CN" sz="2400" dirty="0" err="1"/>
              <a:t>Altium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Designer</a:t>
            </a:r>
            <a:r>
              <a:rPr lang="zh-CN" altLang="en-US" sz="2400" dirty="0" smtClean="0"/>
              <a:t>等工具对单片机系统进行设计、预测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模拟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利用万用表、信号源、示波器等工具对单片机电路进行测试、调试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88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使用现代工具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文献检索与</a:t>
            </a:r>
            <a:r>
              <a:rPr lang="zh-CN" altLang="en-US" dirty="0"/>
              <a:t>资料</a:t>
            </a:r>
            <a:r>
              <a:rPr lang="zh-CN" altLang="en-US" dirty="0" smtClean="0"/>
              <a:t>查阅</a:t>
            </a:r>
            <a:endParaRPr lang="en-US" altLang="zh-CN" dirty="0" smtClean="0"/>
          </a:p>
          <a:p>
            <a:pPr lvl="1"/>
            <a:r>
              <a:rPr lang="zh-CN" altLang="en-US" sz="2400" dirty="0"/>
              <a:t>图书馆</a:t>
            </a:r>
            <a:r>
              <a:rPr lang="en-US" altLang="zh-CN" sz="2400" dirty="0" smtClean="0"/>
              <a:t>&amp;</a:t>
            </a:r>
            <a:r>
              <a:rPr lang="zh-CN" altLang="en-US" sz="2400" dirty="0"/>
              <a:t>论文</a:t>
            </a:r>
            <a:r>
              <a:rPr lang="zh-CN" altLang="en-US" sz="2400" dirty="0" smtClean="0"/>
              <a:t>数据库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纸</a:t>
            </a:r>
            <a:r>
              <a:rPr lang="zh-CN" altLang="en-US" sz="2000" dirty="0"/>
              <a:t>质图书、</a:t>
            </a:r>
            <a:r>
              <a:rPr lang="zh-CN" altLang="en-US" sz="2000" dirty="0" smtClean="0"/>
              <a:t>论文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知</a:t>
            </a:r>
            <a:r>
              <a:rPr lang="zh-CN" altLang="en-US" sz="2000" dirty="0"/>
              <a:t>网、</a:t>
            </a:r>
            <a:r>
              <a:rPr lang="zh-CN" altLang="en-US" sz="2000" dirty="0" smtClean="0"/>
              <a:t>维普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IEEE/IEE </a:t>
            </a:r>
            <a:r>
              <a:rPr lang="en-US" altLang="zh-CN" sz="2000" dirty="0"/>
              <a:t>Electronic Library</a:t>
            </a:r>
            <a:r>
              <a:rPr lang="zh-CN" altLang="en-US" sz="2000" dirty="0" smtClean="0"/>
              <a:t>等数据库</a:t>
            </a:r>
            <a:endParaRPr lang="zh-CN" altLang="en-US" sz="2000" dirty="0"/>
          </a:p>
          <a:p>
            <a:pPr lvl="1"/>
            <a:r>
              <a:rPr lang="zh-CN" altLang="en-US" sz="2400" dirty="0" smtClean="0"/>
              <a:t>网络搜索引擎</a:t>
            </a:r>
            <a:endParaRPr lang="zh-CN" altLang="en-US" sz="2400" dirty="0"/>
          </a:p>
          <a:p>
            <a:pPr lvl="2"/>
            <a:r>
              <a:rPr lang="en-US" altLang="zh-CN" sz="2000" dirty="0" smtClean="0"/>
              <a:t>Baidu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Google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百度</a:t>
            </a:r>
            <a:r>
              <a:rPr lang="zh-CN" altLang="en-US" sz="2000" dirty="0" smtClean="0"/>
              <a:t>文库、</a:t>
            </a:r>
            <a:r>
              <a:rPr lang="en-US" altLang="zh-CN" sz="2000" dirty="0" smtClean="0"/>
              <a:t>Google</a:t>
            </a:r>
            <a:r>
              <a:rPr lang="zh-CN" altLang="en-US" sz="2000" dirty="0" smtClean="0"/>
              <a:t>学术</a:t>
            </a:r>
            <a:endParaRPr lang="zh-CN" altLang="en-US" sz="2000" dirty="0"/>
          </a:p>
          <a:p>
            <a:pPr lvl="1"/>
            <a:r>
              <a:rPr lang="zh-CN" altLang="en-US" sz="2400" dirty="0" smtClean="0"/>
              <a:t>专业</a:t>
            </a:r>
            <a:r>
              <a:rPr lang="zh-CN" altLang="en-US" sz="2400" dirty="0"/>
              <a:t>门户</a:t>
            </a:r>
            <a:r>
              <a:rPr lang="zh-CN" altLang="en-US" sz="2400" dirty="0" smtClean="0"/>
              <a:t>网站及</a:t>
            </a:r>
            <a:r>
              <a:rPr lang="zh-CN" altLang="en-US" sz="2400" dirty="0"/>
              <a:t>专业</a:t>
            </a:r>
            <a:r>
              <a:rPr lang="zh-CN" altLang="en-US" sz="2400" dirty="0" smtClean="0"/>
              <a:t>论坛</a:t>
            </a:r>
            <a:endParaRPr lang="zh-CN" altLang="en-US" sz="2400" dirty="0"/>
          </a:p>
          <a:p>
            <a:pPr lvl="2"/>
            <a:r>
              <a:rPr lang="zh-CN" altLang="en-US" sz="2000" dirty="0" smtClean="0"/>
              <a:t>与</a:t>
            </a:r>
            <a:r>
              <a:rPr lang="zh-CN" altLang="en-US" sz="2000" dirty="0"/>
              <a:t>非网、</a:t>
            </a:r>
            <a:r>
              <a:rPr lang="en-US" altLang="zh-CN" sz="2000" dirty="0" smtClean="0"/>
              <a:t>CSDN</a:t>
            </a:r>
            <a:r>
              <a:rPr lang="zh-CN" altLang="en-US" sz="2000" dirty="0" smtClean="0"/>
              <a:t>、</a:t>
            </a:r>
            <a:r>
              <a:rPr lang="en-US" altLang="zh-CN" sz="2000" dirty="0" err="1"/>
              <a:t>OpenEdv</a:t>
            </a:r>
            <a:r>
              <a:rPr lang="zh-CN" altLang="en-US" sz="2000" dirty="0"/>
              <a:t>等</a:t>
            </a:r>
          </a:p>
          <a:p>
            <a:pPr lvl="1"/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72816"/>
            <a:ext cx="4027157" cy="16683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03" y="3953185"/>
            <a:ext cx="3098277" cy="229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使用现代工具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文献检索与</a:t>
            </a:r>
            <a:r>
              <a:rPr lang="zh-CN" altLang="en-US" dirty="0"/>
              <a:t>资料</a:t>
            </a:r>
            <a:r>
              <a:rPr lang="zh-CN" altLang="en-US" dirty="0" smtClean="0"/>
              <a:t>查阅</a:t>
            </a:r>
            <a:endParaRPr lang="en-US" altLang="zh-CN" dirty="0" smtClean="0"/>
          </a:p>
          <a:p>
            <a:pPr lvl="1"/>
            <a:r>
              <a:rPr lang="zh-CN" altLang="en-US" sz="2400" dirty="0"/>
              <a:t>元器件厂商</a:t>
            </a:r>
            <a:r>
              <a:rPr lang="zh-CN" altLang="en-US" sz="2400" dirty="0" smtClean="0"/>
              <a:t>网站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器件</a:t>
            </a:r>
            <a:r>
              <a:rPr lang="zh-CN" altLang="en-US" sz="2000" dirty="0"/>
              <a:t>手册</a:t>
            </a:r>
            <a:r>
              <a:rPr lang="zh-CN" altLang="en-US" sz="2000" dirty="0" smtClean="0"/>
              <a:t>、应用文档</a:t>
            </a:r>
            <a:endParaRPr lang="zh-CN" altLang="en-US" sz="2000" dirty="0"/>
          </a:p>
          <a:p>
            <a:pPr lvl="2"/>
            <a:r>
              <a:rPr lang="en-US" altLang="zh-CN" sz="2000" dirty="0" smtClean="0"/>
              <a:t>TI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ADI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NS</a:t>
            </a:r>
            <a:r>
              <a:rPr lang="zh-CN" altLang="en-US" sz="2000" dirty="0" smtClean="0"/>
              <a:t>等</a:t>
            </a:r>
            <a:endParaRPr lang="zh-CN" altLang="en-US" sz="2000" dirty="0"/>
          </a:p>
          <a:p>
            <a:pPr lvl="1"/>
            <a:r>
              <a:rPr lang="zh-CN" altLang="en-US" sz="2400" dirty="0" smtClean="0"/>
              <a:t>器件</a:t>
            </a:r>
            <a:r>
              <a:rPr lang="zh-CN" altLang="en-US" sz="2400" dirty="0"/>
              <a:t>资料</a:t>
            </a:r>
            <a:r>
              <a:rPr lang="zh-CN" altLang="en-US" sz="2400" dirty="0" smtClean="0"/>
              <a:t>网站</a:t>
            </a:r>
            <a:endParaRPr lang="zh-CN" altLang="en-US" sz="2400" dirty="0"/>
          </a:p>
          <a:p>
            <a:pPr lvl="2"/>
            <a:r>
              <a:rPr lang="en-US" altLang="zh-CN" sz="2000" dirty="0">
                <a:hlinkClick r:id="rId2"/>
              </a:rPr>
              <a:t>https://www.alldatasheet.com</a:t>
            </a:r>
            <a:r>
              <a:rPr lang="en-US" altLang="zh-CN" sz="2000" dirty="0" smtClean="0">
                <a:hlinkClick r:id="rId2"/>
              </a:rPr>
              <a:t>/</a:t>
            </a:r>
            <a:endParaRPr lang="en-US" altLang="zh-CN" sz="2000" dirty="0" smtClean="0"/>
          </a:p>
          <a:p>
            <a:pPr lvl="2"/>
            <a:r>
              <a:rPr lang="en-US" altLang="zh-CN" sz="2000" dirty="0">
                <a:hlinkClick r:id="rId3"/>
              </a:rPr>
              <a:t>http://www.datasheet5.com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 smtClean="0"/>
          </a:p>
          <a:p>
            <a:pPr lvl="2"/>
            <a:r>
              <a:rPr lang="en-US" altLang="zh-CN" sz="2000" dirty="0">
                <a:hlinkClick r:id="rId4"/>
              </a:rPr>
              <a:t>http://www.21icsearch.com</a:t>
            </a:r>
            <a:r>
              <a:rPr lang="en-US" altLang="zh-CN" sz="2000" dirty="0" smtClean="0">
                <a:hlinkClick r:id="rId4"/>
              </a:rPr>
              <a:t>/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……</a:t>
            </a:r>
            <a:endParaRPr lang="en-US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34109"/>
            <a:ext cx="3566444" cy="23086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938885"/>
            <a:ext cx="3302508" cy="25716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309343"/>
            <a:ext cx="3765900" cy="153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使用现代工具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仿真、设计工具应用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系统仿真</a:t>
            </a:r>
            <a:endParaRPr lang="en-US" altLang="zh-CN" sz="2400" dirty="0"/>
          </a:p>
          <a:p>
            <a:pPr lvl="2"/>
            <a:r>
              <a:rPr lang="en-US" altLang="zh-CN" sz="2000" dirty="0" smtClean="0"/>
              <a:t>MATLAB</a:t>
            </a:r>
          </a:p>
          <a:p>
            <a:pPr lvl="1"/>
            <a:r>
              <a:rPr lang="zh-CN" altLang="en-US" sz="2400" dirty="0"/>
              <a:t>模拟及数字电路仿真</a:t>
            </a:r>
            <a:endParaRPr lang="en-US" altLang="zh-CN" sz="2400" dirty="0"/>
          </a:p>
          <a:p>
            <a:pPr lvl="2"/>
            <a:r>
              <a:rPr lang="en-US" altLang="zh-CN" sz="2000" dirty="0" smtClean="0"/>
              <a:t>Multisim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Proteus</a:t>
            </a:r>
          </a:p>
          <a:p>
            <a:pPr lvl="1"/>
            <a:r>
              <a:rPr lang="zh-CN" altLang="en-US" sz="2400" dirty="0" smtClean="0"/>
              <a:t>电路图设计</a:t>
            </a:r>
            <a:endParaRPr lang="en-US" altLang="zh-CN" sz="2400" dirty="0" smtClean="0"/>
          </a:p>
          <a:p>
            <a:pPr lvl="2"/>
            <a:r>
              <a:rPr lang="en-US" altLang="zh-CN" sz="2000" dirty="0" err="1" smtClean="0"/>
              <a:t>Altium</a:t>
            </a:r>
            <a:r>
              <a:rPr lang="en-US" altLang="zh-CN" sz="2000" dirty="0" smtClean="0"/>
              <a:t> Designer</a:t>
            </a:r>
            <a:endParaRPr lang="en-US" altLang="zh-CN" sz="2000" dirty="0"/>
          </a:p>
          <a:p>
            <a:pPr lvl="1"/>
            <a:r>
              <a:rPr lang="zh-CN" altLang="en-US" sz="2400" dirty="0"/>
              <a:t>集成开发</a:t>
            </a:r>
            <a:r>
              <a:rPr lang="zh-CN" altLang="en-US" sz="2400" dirty="0" smtClean="0"/>
              <a:t>环境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IAR</a:t>
            </a:r>
            <a:r>
              <a:rPr lang="zh-CN" altLang="en-US" sz="2000" dirty="0"/>
              <a:t>、</a:t>
            </a:r>
            <a:r>
              <a:rPr lang="en-US" altLang="zh-CN" sz="2000" dirty="0" err="1" smtClean="0"/>
              <a:t>Keil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IDE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638" y="3933056"/>
            <a:ext cx="5040560" cy="11030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803732"/>
            <a:ext cx="3127418" cy="182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7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使用现代工具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电子测量仪器及制作工具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万用表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测量电压、电流和电阻</a:t>
            </a:r>
            <a:endParaRPr lang="en-US" altLang="zh-CN" sz="2000" dirty="0" smtClean="0"/>
          </a:p>
          <a:p>
            <a:pPr lvl="1"/>
            <a:r>
              <a:rPr lang="zh-CN" altLang="en-US" sz="2400" dirty="0"/>
              <a:t>信号</a:t>
            </a:r>
            <a:r>
              <a:rPr lang="zh-CN" altLang="en-US" sz="2400" dirty="0" smtClean="0"/>
              <a:t>源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产生各种电子</a:t>
            </a:r>
            <a:r>
              <a:rPr lang="zh-CN" altLang="en-US" sz="2000" dirty="0" smtClean="0"/>
              <a:t>信号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电源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向电子设备提供功率</a:t>
            </a:r>
            <a:endParaRPr lang="en-US" altLang="zh-CN" sz="2000" dirty="0" smtClean="0"/>
          </a:p>
          <a:p>
            <a:pPr lvl="1"/>
            <a:r>
              <a:rPr lang="zh-CN" altLang="en-US" sz="2400" dirty="0"/>
              <a:t>示波器</a:t>
            </a:r>
            <a:endParaRPr lang="en-US" altLang="zh-CN" sz="2400" dirty="0"/>
          </a:p>
          <a:p>
            <a:pPr lvl="2"/>
            <a:r>
              <a:rPr lang="zh-CN" altLang="en-US" sz="2000" dirty="0" smtClean="0"/>
              <a:t>观察信号</a:t>
            </a:r>
            <a:r>
              <a:rPr lang="zh-CN" altLang="en-US" sz="2000" dirty="0"/>
              <a:t>幅度随时间变化的波形</a:t>
            </a:r>
            <a:r>
              <a:rPr lang="zh-CN" altLang="en-US" sz="2000" dirty="0" smtClean="0"/>
              <a:t>曲线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制作工具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电烙铁</a:t>
            </a:r>
            <a:r>
              <a:rPr lang="zh-CN" altLang="en-US" sz="2000" dirty="0" smtClean="0"/>
              <a:t>、吸锡器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螺丝刀、剥</a:t>
            </a:r>
            <a:r>
              <a:rPr lang="zh-CN" altLang="en-US" sz="2000" dirty="0"/>
              <a:t>线钳、</a:t>
            </a:r>
            <a:r>
              <a:rPr lang="zh-CN" altLang="en-US" sz="2000" dirty="0" smtClean="0"/>
              <a:t>镊子刀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5" name="Picture 2" descr="C:\Users\laugh\Desktop\20100424180216_4075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08104" y="2210660"/>
            <a:ext cx="1195211" cy="15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内容占位符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818" y="2565708"/>
            <a:ext cx="1533624" cy="1080120"/>
          </a:xfrm>
          <a:prstGeom prst="rect">
            <a:avLst/>
          </a:prstGeom>
        </p:spPr>
      </p:pic>
      <p:pic>
        <p:nvPicPr>
          <p:cNvPr id="7" name="Picture 2" descr="C:\Users\laugh\Desktop\18760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1864" y="1587174"/>
            <a:ext cx="1683532" cy="7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laugh\Desktop\1-1206051143410-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3" b="7295"/>
          <a:stretch/>
        </p:blipFill>
        <p:spPr bwMode="auto">
          <a:xfrm>
            <a:off x="6400515" y="3804142"/>
            <a:ext cx="2149927" cy="108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044104"/>
            <a:ext cx="1567086" cy="14417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487727"/>
            <a:ext cx="159566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6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解读课程对应毕业要求</a:t>
            </a:r>
            <a:r>
              <a:rPr lang="en-US" altLang="zh-CN" dirty="0" smtClean="0"/>
              <a:t>-9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个人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团队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能够</a:t>
            </a:r>
            <a:r>
              <a:rPr lang="zh-CN" altLang="en-US" sz="2400" dirty="0"/>
              <a:t>在多学科背景下的团队中</a:t>
            </a:r>
            <a:r>
              <a:rPr lang="zh-CN" altLang="en-US" sz="2400" dirty="0">
                <a:solidFill>
                  <a:srgbClr val="FF0000"/>
                </a:solidFill>
              </a:rPr>
              <a:t>承担个体、团队成员</a:t>
            </a:r>
            <a:r>
              <a:rPr lang="zh-CN" altLang="en-US" sz="2400" dirty="0" smtClean="0">
                <a:solidFill>
                  <a:srgbClr val="FF0000"/>
                </a:solidFill>
              </a:rPr>
              <a:t>以及</a:t>
            </a:r>
            <a:r>
              <a:rPr lang="zh-CN" altLang="en-US" sz="2400" dirty="0">
                <a:solidFill>
                  <a:srgbClr val="FF0000"/>
                </a:solidFill>
              </a:rPr>
              <a:t>负责人的</a:t>
            </a:r>
            <a:r>
              <a:rPr lang="zh-CN" altLang="en-US" sz="2400" dirty="0" smtClean="0">
                <a:solidFill>
                  <a:srgbClr val="FF0000"/>
                </a:solidFill>
              </a:rPr>
              <a:t>角色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能胜任团队成员的角色与责任，独立完成团队分配的</a:t>
            </a:r>
            <a:r>
              <a:rPr lang="zh-CN" altLang="en-US" sz="2400" dirty="0" smtClean="0"/>
              <a:t>工作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具备组织团队或配合团队开展工作的决策能力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1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个人和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团队</a:t>
            </a:r>
            <a:r>
              <a:rPr lang="zh-CN" altLang="en-US" dirty="0"/>
              <a:t>构成</a:t>
            </a:r>
          </a:p>
          <a:p>
            <a:pPr lvl="1"/>
            <a:r>
              <a:rPr lang="zh-CN" altLang="en-US" sz="2400" dirty="0" smtClean="0"/>
              <a:t>自行组队、科学合理、全面</a:t>
            </a:r>
            <a:r>
              <a:rPr lang="zh-CN" altLang="en-US" sz="2400" dirty="0"/>
              <a:t>均衡</a:t>
            </a:r>
          </a:p>
          <a:p>
            <a:r>
              <a:rPr lang="zh-CN" altLang="en-US" dirty="0"/>
              <a:t>团队管理</a:t>
            </a:r>
          </a:p>
          <a:p>
            <a:pPr lvl="1"/>
            <a:r>
              <a:rPr lang="zh-CN" altLang="en-US" sz="2400" dirty="0"/>
              <a:t>组长负责、责任担当、文化精神</a:t>
            </a:r>
          </a:p>
          <a:p>
            <a:r>
              <a:rPr lang="zh-CN" altLang="en-US" dirty="0" smtClean="0"/>
              <a:t>团队</a:t>
            </a:r>
            <a:r>
              <a:rPr lang="zh-CN" altLang="en-US" dirty="0"/>
              <a:t>分工</a:t>
            </a:r>
          </a:p>
          <a:p>
            <a:pPr lvl="1"/>
            <a:r>
              <a:rPr lang="zh-CN" altLang="en-US" sz="2400" dirty="0" smtClean="0"/>
              <a:t>各司其职、专其一项、全面发展</a:t>
            </a:r>
            <a:endParaRPr lang="zh-CN" altLang="en-US" sz="2400" dirty="0"/>
          </a:p>
          <a:p>
            <a:r>
              <a:rPr lang="zh-CN" altLang="en-US" dirty="0" smtClean="0"/>
              <a:t>团队交流</a:t>
            </a:r>
            <a:endParaRPr lang="zh-CN" altLang="en-US" dirty="0"/>
          </a:p>
          <a:p>
            <a:pPr lvl="1"/>
            <a:r>
              <a:rPr lang="zh-CN" altLang="en-US" sz="2400" dirty="0" smtClean="0"/>
              <a:t>主动积极、及时有效、知无不言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4"/>
          <a:stretch/>
        </p:blipFill>
        <p:spPr>
          <a:xfrm>
            <a:off x="6132456" y="1526552"/>
            <a:ext cx="2700000" cy="16278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2456" y="3207877"/>
            <a:ext cx="2700000" cy="12961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2456" y="4725144"/>
            <a:ext cx="2700000" cy="185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解读课程对应毕业要求</a:t>
            </a:r>
            <a:r>
              <a:rPr lang="en-US" altLang="zh-CN" dirty="0" smtClean="0"/>
              <a:t>-12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终身学习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具有</a:t>
            </a:r>
            <a:r>
              <a:rPr lang="zh-CN" altLang="en-US" sz="2400" dirty="0"/>
              <a:t>自主学习和终身学习的意识，有不断学习和适应发展的能力。能及时了解电子信息最新理论、技术及国际前沿</a:t>
            </a:r>
            <a:r>
              <a:rPr lang="zh-CN" altLang="en-US" sz="2400" dirty="0" smtClean="0"/>
              <a:t>动态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掌握学习的方法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大学学习的是基本功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信息时代，科技发展迅速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掌握前沿，紧跟时代步伐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“讲一学二考三”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融会贯通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587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教学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《</a:t>
            </a:r>
            <a:r>
              <a:rPr lang="zh-CN" altLang="en-US" sz="2400" dirty="0" smtClean="0"/>
              <a:t>单片机</a:t>
            </a:r>
            <a:r>
              <a:rPr lang="zh-CN" altLang="en-US" sz="2400" dirty="0"/>
              <a:t>基础训练</a:t>
            </a:r>
            <a:r>
              <a:rPr lang="en-US" altLang="zh-CN" sz="2400" dirty="0"/>
              <a:t>》</a:t>
            </a:r>
            <a:r>
              <a:rPr lang="zh-CN" altLang="en-US" sz="2400" dirty="0"/>
              <a:t>是一门培养学生具有单片机编程能力、单片机电路控制能力的基础课程，是电子信息专业培养方案中的主干</a:t>
            </a:r>
            <a:r>
              <a:rPr lang="zh-CN" altLang="en-US" sz="2400" dirty="0" smtClean="0"/>
              <a:t>课程</a:t>
            </a:r>
            <a:endParaRPr lang="zh-CN" altLang="en-US" sz="2400" dirty="0"/>
          </a:p>
          <a:p>
            <a:pPr lvl="1"/>
            <a:r>
              <a:rPr lang="zh-CN" altLang="en-US" sz="2400" dirty="0"/>
              <a:t>本课程的主要任务是通过课堂教学</a:t>
            </a:r>
            <a:r>
              <a:rPr lang="zh-CN" altLang="en-US" sz="2400" dirty="0" smtClean="0"/>
              <a:t>、仿真和实验</a:t>
            </a:r>
            <a:r>
              <a:rPr lang="zh-CN" altLang="en-US" sz="2400" dirty="0"/>
              <a:t>环节，培养学生：</a:t>
            </a:r>
            <a:r>
              <a:rPr lang="zh-CN" altLang="en-US" sz="2400" dirty="0">
                <a:solidFill>
                  <a:srgbClr val="FF0000"/>
                </a:solidFill>
              </a:rPr>
              <a:t>工程科学基础知识应用于单片机系统设计能力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针对复杂电子工程问题解决方案的</a:t>
            </a:r>
            <a:r>
              <a:rPr lang="zh-CN" altLang="en-US" sz="2400" dirty="0">
                <a:solidFill>
                  <a:srgbClr val="FF0000"/>
                </a:solidFill>
              </a:rPr>
              <a:t>单片机系统设计能力</a:t>
            </a:r>
            <a:r>
              <a:rPr lang="zh-CN" altLang="en-US" sz="2400" dirty="0"/>
              <a:t>、在单片机工程实践中</a:t>
            </a:r>
            <a:r>
              <a:rPr lang="zh-CN" altLang="en-US" sz="2400" dirty="0" smtClean="0">
                <a:solidFill>
                  <a:srgbClr val="FF0000"/>
                </a:solidFill>
              </a:rPr>
              <a:t>初步掌握</a:t>
            </a:r>
            <a:r>
              <a:rPr lang="zh-CN" altLang="en-US" sz="2400" dirty="0">
                <a:solidFill>
                  <a:srgbClr val="FF0000"/>
                </a:solidFill>
              </a:rPr>
              <a:t>并使用现代信息技术工具的</a:t>
            </a:r>
            <a:r>
              <a:rPr lang="zh-CN" altLang="en-US" sz="2400" dirty="0" smtClean="0">
                <a:solidFill>
                  <a:srgbClr val="FF0000"/>
                </a:solidFill>
              </a:rPr>
              <a:t>能力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69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理论授课（</a:t>
            </a:r>
            <a:r>
              <a:rPr lang="en-US" altLang="zh-CN" dirty="0" smtClean="0"/>
              <a:t>MOOC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单片机系统原理、方法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布置实物制作实验等任务</a:t>
            </a:r>
            <a:endParaRPr lang="en-US" altLang="zh-CN" sz="2400" dirty="0" smtClean="0"/>
          </a:p>
          <a:p>
            <a:r>
              <a:rPr lang="zh-CN" altLang="en-US" dirty="0" smtClean="0"/>
              <a:t>实物制作（答疑指导）、</a:t>
            </a:r>
            <a:r>
              <a:rPr lang="zh-CN" altLang="en-US" dirty="0"/>
              <a:t>撰写报告、</a:t>
            </a:r>
            <a:r>
              <a:rPr lang="en-US" altLang="zh-CN" dirty="0" smtClean="0"/>
              <a:t>PPT</a:t>
            </a:r>
            <a:endParaRPr lang="en-US" altLang="zh-CN" dirty="0"/>
          </a:p>
          <a:p>
            <a:pPr lvl="1"/>
            <a:r>
              <a:rPr lang="zh-CN" altLang="en-US" sz="2400" dirty="0"/>
              <a:t>分组</a:t>
            </a:r>
            <a:r>
              <a:rPr lang="zh-CN" altLang="en-US" sz="2400" dirty="0" smtClean="0"/>
              <a:t>进行（根据题目确定人数）</a:t>
            </a:r>
            <a:endParaRPr lang="en-US" altLang="zh-CN" sz="2400" dirty="0" smtClean="0"/>
          </a:p>
          <a:p>
            <a:r>
              <a:rPr lang="zh-CN" altLang="en-US" dirty="0"/>
              <a:t>记录工作日志</a:t>
            </a:r>
            <a:endParaRPr lang="en-US" altLang="zh-CN" dirty="0"/>
          </a:p>
          <a:p>
            <a:pPr lvl="1"/>
            <a:r>
              <a:rPr lang="zh-CN" altLang="en-US" sz="2400" dirty="0"/>
              <a:t>单人</a:t>
            </a:r>
            <a:r>
              <a:rPr lang="zh-CN" altLang="en-US" sz="2400" dirty="0" smtClean="0"/>
              <a:t>考评，计入全组成绩</a:t>
            </a:r>
            <a:endParaRPr lang="en-US" altLang="zh-CN" sz="2400" dirty="0" smtClean="0"/>
          </a:p>
          <a:p>
            <a:r>
              <a:rPr lang="zh-CN" altLang="en-US" dirty="0"/>
              <a:t>结题验收</a:t>
            </a:r>
            <a:endParaRPr lang="en-US" altLang="zh-CN" dirty="0"/>
          </a:p>
          <a:p>
            <a:pPr lvl="1"/>
            <a:r>
              <a:rPr lang="zh-CN" altLang="en-US" sz="2400" dirty="0"/>
              <a:t>现场</a:t>
            </a:r>
            <a:r>
              <a:rPr lang="zh-CN" altLang="en-US" sz="2400" dirty="0" smtClean="0"/>
              <a:t>测试</a:t>
            </a:r>
            <a:r>
              <a:rPr lang="zh-CN" altLang="en-US" sz="2400" dirty="0"/>
              <a:t>、小组考评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7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第一周</a:t>
            </a:r>
            <a:endParaRPr kumimoji="1" lang="en-US" altLang="zh-CN" dirty="0" smtClean="0"/>
          </a:p>
          <a:p>
            <a:pPr lvl="1"/>
            <a:r>
              <a:rPr kumimoji="1" lang="zh-CN" altLang="en-US" sz="2400" dirty="0" smtClean="0"/>
              <a:t>课程</a:t>
            </a:r>
            <a:r>
              <a:rPr kumimoji="1" lang="zh-CN" altLang="en-US" sz="2400" dirty="0"/>
              <a:t>安排及参考题目分析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pPr lvl="0"/>
            <a:r>
              <a:rPr kumimoji="1" lang="zh-CN" altLang="en-US" dirty="0">
                <a:solidFill>
                  <a:srgbClr val="000000"/>
                </a:solidFill>
              </a:rPr>
              <a:t>第二周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kumimoji="1" lang="zh-CN" altLang="en-US" dirty="0" smtClean="0">
                <a:solidFill>
                  <a:srgbClr val="000000"/>
                </a:solidFill>
              </a:rPr>
              <a:t>第十三周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lvl="1"/>
            <a:r>
              <a:rPr kumimoji="1" lang="zh-CN" altLang="en-US" sz="2400" dirty="0" smtClean="0"/>
              <a:t>开放实验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smtClean="0">
                <a:solidFill>
                  <a:srgbClr val="FF0000"/>
                </a:solidFill>
              </a:rPr>
              <a:t>MOOC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课程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pPr lvl="0"/>
            <a:r>
              <a:rPr kumimoji="1" lang="zh-CN" altLang="en-US" dirty="0">
                <a:solidFill>
                  <a:srgbClr val="000000"/>
                </a:solidFill>
              </a:rPr>
              <a:t>第十四周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kumimoji="1" lang="zh-CN" altLang="en-US" dirty="0" smtClean="0">
                <a:solidFill>
                  <a:srgbClr val="000000"/>
                </a:solidFill>
              </a:rPr>
              <a:t>第十七周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r>
              <a:rPr kumimoji="1" lang="zh-CN" altLang="en-US" sz="2400" dirty="0" smtClean="0"/>
              <a:t>结题答辩</a:t>
            </a:r>
            <a:endParaRPr kumimoji="1" lang="en-US" altLang="zh-CN" sz="2400" dirty="0" smtClean="0"/>
          </a:p>
          <a:p>
            <a:pPr lvl="1"/>
            <a:endParaRPr kumimoji="1" lang="en-US" altLang="zh-CN" sz="24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3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采用</a:t>
            </a:r>
            <a:r>
              <a:rPr lang="zh-CN" altLang="en-US" dirty="0"/>
              <a:t>分组</a:t>
            </a:r>
            <a:r>
              <a:rPr lang="zh-CN" altLang="en-US" dirty="0" smtClean="0"/>
              <a:t>进行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每组最多人数根据题目确认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注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：不</a:t>
            </a:r>
            <a:r>
              <a:rPr lang="zh-CN" altLang="en-US" sz="2400" dirty="0"/>
              <a:t>考虑人数减少进行加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自行</a:t>
            </a:r>
            <a:r>
              <a:rPr lang="zh-CN" altLang="en-US" sz="2400" dirty="0">
                <a:solidFill>
                  <a:srgbClr val="FF0000"/>
                </a:solidFill>
              </a:rPr>
              <a:t>组队</a:t>
            </a:r>
            <a:r>
              <a:rPr lang="zh-CN" altLang="en-US" sz="2400" dirty="0"/>
              <a:t>，选出组长</a:t>
            </a:r>
            <a:r>
              <a:rPr lang="zh-CN" altLang="en-US" sz="2400" dirty="0" smtClean="0"/>
              <a:t>，组长</a:t>
            </a:r>
            <a:r>
              <a:rPr lang="zh-CN" altLang="en-US" sz="2400" dirty="0"/>
              <a:t>负责进度和报告提交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每</a:t>
            </a:r>
            <a:r>
              <a:rPr lang="zh-CN" altLang="en-US" sz="2400" dirty="0">
                <a:solidFill>
                  <a:srgbClr val="FF0000"/>
                </a:solidFill>
              </a:rPr>
              <a:t>组所有人成绩相同</a:t>
            </a:r>
            <a:r>
              <a:rPr lang="zh-CN" altLang="en-US" sz="2400" dirty="0"/>
              <a:t>，不考虑具体工作量，因此请组内协调好分工</a:t>
            </a:r>
            <a:r>
              <a:rPr lang="zh-CN" altLang="en-US" sz="2400" dirty="0" smtClean="0"/>
              <a:t>工作量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如果</a:t>
            </a:r>
            <a:r>
              <a:rPr lang="zh-CN" altLang="en-US" sz="2400" dirty="0"/>
              <a:t>过程中有</a:t>
            </a:r>
            <a:r>
              <a:rPr lang="zh-CN" altLang="en-US" sz="2400" dirty="0">
                <a:solidFill>
                  <a:srgbClr val="FF0000"/>
                </a:solidFill>
              </a:rPr>
              <a:t>修改分组</a:t>
            </a:r>
            <a:r>
              <a:rPr lang="zh-CN" altLang="en-US" sz="2400" dirty="0"/>
              <a:t>情况的，必须写明情况，且</a:t>
            </a:r>
            <a:r>
              <a:rPr lang="zh-CN" altLang="en-US" sz="2400" dirty="0">
                <a:solidFill>
                  <a:srgbClr val="FF0000"/>
                </a:solidFill>
              </a:rPr>
              <a:t>组内所有人签字</a:t>
            </a:r>
            <a:r>
              <a:rPr lang="zh-CN" altLang="en-US" sz="2400" dirty="0"/>
              <a:t>确认上交任课教师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9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MOOC</a:t>
            </a:r>
            <a:r>
              <a:rPr lang="zh-CN" altLang="en-US" sz="2400" dirty="0" smtClean="0"/>
              <a:t>课程说明</a:t>
            </a:r>
            <a:endParaRPr lang="en-US" altLang="zh-CN" sz="2400" dirty="0" smtClean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MOOC 10</a:t>
            </a:r>
            <a:r>
              <a:rPr lang="zh-CN" altLang="en-US" sz="2000" dirty="0" smtClean="0">
                <a:solidFill>
                  <a:srgbClr val="FF0000"/>
                </a:solidFill>
              </a:rPr>
              <a:t>分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>
                <a:hlinkClick r:id="rId2"/>
              </a:rPr>
              <a:t>http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www.icourse163.org/learn/preview/BUAA-1206298837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注册</a:t>
            </a:r>
            <a:r>
              <a:rPr lang="zh-CN" altLang="en-US" sz="2000" dirty="0">
                <a:solidFill>
                  <a:srgbClr val="FF0000"/>
                </a:solidFill>
              </a:rPr>
              <a:t>完成课程内容</a:t>
            </a:r>
          </a:p>
          <a:p>
            <a:pPr lvl="1"/>
            <a:r>
              <a:rPr lang="zh-CN" altLang="en-US" sz="2000" dirty="0"/>
              <a:t>注册时用户名请使用：</a:t>
            </a:r>
            <a:r>
              <a:rPr lang="en-US" altLang="zh-CN" sz="2000" dirty="0">
                <a:solidFill>
                  <a:srgbClr val="FF0000"/>
                </a:solidFill>
              </a:rPr>
              <a:t>MOOC</a:t>
            </a:r>
            <a:r>
              <a:rPr lang="en-US" altLang="zh-CN" sz="2000" dirty="0" smtClean="0">
                <a:solidFill>
                  <a:srgbClr val="FF0000"/>
                </a:solidFill>
              </a:rPr>
              <a:t>+</a:t>
            </a:r>
            <a:r>
              <a:rPr lang="zh-CN" altLang="en-US" sz="2000" dirty="0">
                <a:solidFill>
                  <a:srgbClr val="FF0000"/>
                </a:solidFill>
              </a:rPr>
              <a:t>学号</a:t>
            </a:r>
            <a:r>
              <a:rPr lang="zh-CN" altLang="en-US" sz="2000" dirty="0" smtClean="0"/>
              <a:t>，如 </a:t>
            </a:r>
            <a:r>
              <a:rPr lang="en-US" altLang="zh-CN" sz="2000" dirty="0" smtClean="0">
                <a:solidFill>
                  <a:srgbClr val="FF0000"/>
                </a:solidFill>
              </a:rPr>
              <a:t>MOOC14020249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525878"/>
            <a:ext cx="3232316" cy="18352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061" y="4710037"/>
            <a:ext cx="5181866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8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系统选题可以选择参考</a:t>
            </a:r>
            <a:r>
              <a:rPr lang="zh-CN" altLang="en-US" dirty="0" smtClean="0"/>
              <a:t>题目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注意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不同</a:t>
            </a:r>
            <a:r>
              <a:rPr lang="zh-CN" altLang="en-US" sz="2400" dirty="0" smtClean="0">
                <a:solidFill>
                  <a:srgbClr val="FF0000"/>
                </a:solidFill>
              </a:rPr>
              <a:t>题目每组最多人数不同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可自拟题目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自</a:t>
            </a:r>
            <a:r>
              <a:rPr lang="zh-CN" altLang="en-US" sz="2400" dirty="0"/>
              <a:t>拟题目需要在选题确认单上附上简单的方案设计和最终实现</a:t>
            </a:r>
            <a:r>
              <a:rPr lang="zh-CN" altLang="en-US" sz="2400" dirty="0" smtClean="0"/>
              <a:t>目标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任课</a:t>
            </a:r>
            <a:r>
              <a:rPr lang="zh-CN" altLang="en-US" sz="2400" dirty="0"/>
              <a:t>教师根据方案和目标判定实物</a:t>
            </a:r>
            <a:r>
              <a:rPr lang="zh-CN" altLang="en-US" sz="2400" dirty="0" smtClean="0"/>
              <a:t>作品工作量是否饱满以及人数是否合适（每组人数最多不超过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人）</a:t>
            </a:r>
            <a:endParaRPr lang="en-US" altLang="zh-CN" sz="2400" dirty="0" smtClean="0"/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3200" dirty="0" smtClean="0"/>
              <a:t>注：实验中心可以提供</a:t>
            </a:r>
            <a:r>
              <a:rPr lang="en-US" altLang="zh-CN" sz="3200" dirty="0" smtClean="0"/>
              <a:t>Arduino</a:t>
            </a:r>
            <a:r>
              <a:rPr lang="zh-CN" altLang="en-US" sz="3200" dirty="0" smtClean="0"/>
              <a:t>板子或者</a:t>
            </a:r>
            <a:r>
              <a:rPr lang="en-US" altLang="zh-CN" sz="3200" dirty="0" smtClean="0"/>
              <a:t>STC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89C52</a:t>
            </a:r>
            <a:r>
              <a:rPr lang="zh-CN" altLang="en-US" sz="3200" dirty="0" smtClean="0"/>
              <a:t>单片机板子</a:t>
            </a:r>
            <a:endParaRPr lang="zh-CN" altLang="en-US"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73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每个题目分基本要求和提高</a:t>
            </a:r>
            <a:r>
              <a:rPr lang="zh-CN" altLang="en-US" dirty="0" smtClean="0"/>
              <a:t>要求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基本要求的各条指标需要全部</a:t>
            </a:r>
            <a:r>
              <a:rPr lang="zh-CN" altLang="en-US" dirty="0" smtClean="0">
                <a:solidFill>
                  <a:srgbClr val="FF0000"/>
                </a:solidFill>
              </a:rPr>
              <a:t>实现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提高</a:t>
            </a:r>
            <a:r>
              <a:rPr lang="zh-CN" altLang="en-US" dirty="0"/>
              <a:t>要求可以选择部分指标</a:t>
            </a:r>
            <a:r>
              <a:rPr lang="zh-CN" altLang="en-US" dirty="0" smtClean="0"/>
              <a:t>实现</a:t>
            </a:r>
            <a:endParaRPr lang="zh-CN" altLang="en-US" dirty="0"/>
          </a:p>
          <a:p>
            <a:r>
              <a:rPr lang="zh-CN" altLang="en-US" dirty="0"/>
              <a:t>仅完成基本要求的，最高成绩为</a:t>
            </a:r>
            <a:r>
              <a:rPr lang="en-US" altLang="zh-CN" dirty="0"/>
              <a:t>85</a:t>
            </a:r>
            <a:r>
              <a:rPr lang="zh-CN" altLang="en-US" dirty="0" smtClean="0"/>
              <a:t>分</a:t>
            </a:r>
            <a:endParaRPr lang="zh-CN" altLang="en-US" dirty="0"/>
          </a:p>
          <a:p>
            <a:r>
              <a:rPr lang="zh-CN" altLang="en-US" dirty="0"/>
              <a:t>完成提高要求一条的，最高成绩为</a:t>
            </a:r>
            <a:r>
              <a:rPr lang="en-US" altLang="zh-CN" dirty="0"/>
              <a:t>92</a:t>
            </a:r>
            <a:r>
              <a:rPr lang="zh-CN" altLang="en-US" dirty="0" smtClean="0"/>
              <a:t>分</a:t>
            </a:r>
            <a:endParaRPr lang="zh-CN" altLang="en-US" dirty="0"/>
          </a:p>
          <a:p>
            <a:r>
              <a:rPr lang="zh-CN" altLang="en-US" dirty="0"/>
              <a:t>完成全部提高要求的，最高成绩为</a:t>
            </a:r>
            <a:r>
              <a:rPr lang="en-US" altLang="zh-CN" dirty="0"/>
              <a:t>100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78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参考题目</a:t>
            </a:r>
            <a:r>
              <a:rPr lang="en-US" altLang="zh-CN" dirty="0" smtClean="0"/>
              <a:t>-</a:t>
            </a:r>
            <a:r>
              <a:rPr lang="zh-CN" altLang="en-US" dirty="0"/>
              <a:t>红外线或超声波</a:t>
            </a:r>
            <a:r>
              <a:rPr lang="zh-CN" altLang="en-US" dirty="0" smtClean="0"/>
              <a:t>电子琴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通过红外传感器或者超声波传感器根据遮挡识别</a:t>
            </a:r>
            <a:r>
              <a:rPr lang="en-US" altLang="zh-CN" sz="2400" dirty="0"/>
              <a:t>8</a:t>
            </a:r>
            <a:r>
              <a:rPr lang="zh-CN" altLang="en-US" sz="2400" dirty="0"/>
              <a:t>阶</a:t>
            </a:r>
            <a:r>
              <a:rPr lang="zh-CN" altLang="en-US" sz="2400" dirty="0" smtClean="0"/>
              <a:t>音符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能够</a:t>
            </a:r>
            <a:r>
              <a:rPr lang="zh-CN" altLang="en-US" sz="2400" dirty="0"/>
              <a:t>通过喇叭输出</a:t>
            </a:r>
            <a:r>
              <a:rPr lang="zh-CN" altLang="en-US" sz="2400" dirty="0" smtClean="0"/>
              <a:t>音频</a:t>
            </a:r>
            <a:endParaRPr lang="en-US" altLang="zh-CN" sz="2400" dirty="0" smtClean="0"/>
          </a:p>
          <a:p>
            <a:r>
              <a:rPr lang="zh-CN" altLang="en-US" dirty="0" smtClean="0"/>
              <a:t>提高要求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能够根据遮挡的距离实现音量的</a:t>
            </a:r>
            <a:r>
              <a:rPr lang="zh-CN" altLang="en-US" sz="2400" dirty="0" smtClean="0"/>
              <a:t>控制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能够</a:t>
            </a:r>
            <a:r>
              <a:rPr lang="zh-CN" altLang="en-US" sz="2400" dirty="0"/>
              <a:t>将整个电路固化形成一个稳定的系统，方便存储及远距离移动</a:t>
            </a:r>
            <a:endParaRPr lang="en-US" altLang="zh-CN" sz="2400" dirty="0" smtClean="0"/>
          </a:p>
          <a:p>
            <a:r>
              <a:rPr lang="zh-CN" altLang="en-US" dirty="0" smtClean="0"/>
              <a:t>限定组内最多人数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详细要求后续发布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26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参考题目</a:t>
            </a:r>
            <a:r>
              <a:rPr lang="en-US" altLang="zh-CN" dirty="0" smtClean="0"/>
              <a:t>-</a:t>
            </a:r>
            <a:r>
              <a:rPr lang="zh-CN" altLang="en-US" dirty="0"/>
              <a:t>红外或超声波小车避障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954" y="1700808"/>
            <a:ext cx="7886700" cy="4476155"/>
          </a:xfrm>
        </p:spPr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稳定实现小车的前进和拐弯的</a:t>
            </a:r>
            <a:r>
              <a:rPr lang="zh-CN" altLang="en-US" sz="2400" dirty="0" smtClean="0"/>
              <a:t>自动控制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能够</a:t>
            </a:r>
            <a:r>
              <a:rPr lang="zh-CN" altLang="en-US" sz="2400" dirty="0"/>
              <a:t>通过红外传感器或者超声波传感器进行避障，在遇到障碍物时进行</a:t>
            </a:r>
            <a:r>
              <a:rPr lang="zh-CN" altLang="en-US" sz="2400" dirty="0" smtClean="0"/>
              <a:t>躲避</a:t>
            </a:r>
            <a:endParaRPr lang="en-US" altLang="zh-CN" sz="2400" dirty="0" smtClean="0"/>
          </a:p>
          <a:p>
            <a:r>
              <a:rPr lang="zh-CN" altLang="en-US" dirty="0" smtClean="0"/>
              <a:t>提高要求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遇到障碍物进行躲避时要能够判断左右是否有障碍，选择没有障碍的一边进行</a:t>
            </a:r>
            <a:r>
              <a:rPr lang="zh-CN" altLang="en-US" sz="2400" dirty="0" smtClean="0"/>
              <a:t>躲避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遇到</a:t>
            </a:r>
            <a:r>
              <a:rPr lang="zh-CN" altLang="en-US" sz="2400" dirty="0"/>
              <a:t>障碍物时显示出具体的距离</a:t>
            </a:r>
            <a:endParaRPr lang="en-US" altLang="zh-CN" sz="2400" dirty="0" smtClean="0"/>
          </a:p>
          <a:p>
            <a:r>
              <a:rPr lang="zh-CN" altLang="en-US" dirty="0" smtClean="0"/>
              <a:t>限定组内最多人数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详细要求后续</a:t>
            </a:r>
            <a:r>
              <a:rPr lang="zh-CN" altLang="en-US" dirty="0" smtClean="0">
                <a:solidFill>
                  <a:srgbClr val="FF0000"/>
                </a:solidFill>
              </a:rPr>
              <a:t>发布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84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参考题目</a:t>
            </a:r>
            <a:r>
              <a:rPr lang="en-US" altLang="zh-CN" dirty="0" smtClean="0"/>
              <a:t>-</a:t>
            </a:r>
            <a:r>
              <a:rPr lang="zh-CN" altLang="en-US" dirty="0"/>
              <a:t>红外或蓝牙遥控小车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通过红外或蓝牙遥控稳定实现小车的前进、后退、拐弯和停止的</a:t>
            </a:r>
            <a:r>
              <a:rPr lang="zh-CN" altLang="en-US" sz="2400" dirty="0" smtClean="0"/>
              <a:t>控制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能够</a:t>
            </a:r>
            <a:r>
              <a:rPr lang="zh-CN" altLang="en-US" sz="2400" dirty="0"/>
              <a:t>遥控小车加速或减速运动</a:t>
            </a:r>
            <a:endParaRPr lang="en-US" altLang="zh-CN" sz="2400" dirty="0" smtClean="0"/>
          </a:p>
          <a:p>
            <a:r>
              <a:rPr lang="zh-CN" altLang="en-US" dirty="0" smtClean="0"/>
              <a:t>提高要求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小车在拐弯和后退的时候有声音或灯光</a:t>
            </a:r>
            <a:r>
              <a:rPr lang="zh-CN" altLang="en-US" sz="2400" dirty="0" smtClean="0"/>
              <a:t>提示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小车</a:t>
            </a:r>
            <a:r>
              <a:rPr lang="zh-CN" altLang="en-US" sz="2400" dirty="0"/>
              <a:t>能够显示当前状态，包括但不限于速度、时间、加速、减速、倒车等</a:t>
            </a:r>
            <a:endParaRPr lang="en-US" altLang="zh-CN" sz="2400" dirty="0" smtClean="0"/>
          </a:p>
          <a:p>
            <a:r>
              <a:rPr lang="zh-CN" altLang="en-US" dirty="0" smtClean="0"/>
              <a:t>限定组内最多人数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详细要求后续</a:t>
            </a:r>
            <a:r>
              <a:rPr lang="zh-CN" altLang="en-US" dirty="0" smtClean="0">
                <a:solidFill>
                  <a:srgbClr val="FF0000"/>
                </a:solidFill>
              </a:rPr>
              <a:t>发布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8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参考题目</a:t>
            </a:r>
            <a:r>
              <a:rPr lang="en-US" altLang="zh-CN" dirty="0" smtClean="0"/>
              <a:t>-</a:t>
            </a:r>
            <a:r>
              <a:rPr lang="zh-CN" altLang="en-US" dirty="0"/>
              <a:t>自动跟踪小车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小车前端有图像识别或者色彩识别等传感器，能够识别固定特征（包括但不限于声音、图像、颜色等）的</a:t>
            </a:r>
            <a:r>
              <a:rPr lang="zh-CN" altLang="en-US" sz="2400" dirty="0" smtClean="0"/>
              <a:t>物体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小车</a:t>
            </a:r>
            <a:r>
              <a:rPr lang="zh-CN" altLang="en-US" sz="2400" dirty="0"/>
              <a:t>能跟着前方的物体进行自主行驶，保持两者距离在一限定的范围内</a:t>
            </a:r>
            <a:endParaRPr lang="en-US" altLang="zh-CN" sz="2400" dirty="0" smtClean="0"/>
          </a:p>
          <a:p>
            <a:r>
              <a:rPr lang="zh-CN" altLang="en-US" dirty="0" smtClean="0"/>
              <a:t>提高要求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小车跟着物体能够进行拐弯和</a:t>
            </a:r>
            <a:r>
              <a:rPr lang="zh-CN" altLang="en-US" sz="2400" dirty="0" smtClean="0"/>
              <a:t>后退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小车</a:t>
            </a:r>
            <a:r>
              <a:rPr lang="zh-CN" altLang="en-US" sz="2400" dirty="0"/>
              <a:t>能够在跟丢物体之后重新捕获</a:t>
            </a:r>
            <a:r>
              <a:rPr lang="zh-CN" altLang="en-US" sz="2400" dirty="0" smtClean="0"/>
              <a:t>物体继续</a:t>
            </a:r>
            <a:r>
              <a:rPr lang="zh-CN" altLang="en-US" sz="2400" dirty="0"/>
              <a:t>跟踪</a:t>
            </a:r>
            <a:endParaRPr lang="en-US" altLang="zh-CN" sz="2400" dirty="0" smtClean="0"/>
          </a:p>
          <a:p>
            <a:r>
              <a:rPr lang="zh-CN" altLang="en-US" dirty="0" smtClean="0"/>
              <a:t>限定组内最多人数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详细要求后续发布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11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教学任务： </a:t>
            </a:r>
            <a:endParaRPr lang="zh-CN" altLang="en-US" dirty="0"/>
          </a:p>
          <a:p>
            <a:pPr lvl="1"/>
            <a:r>
              <a:rPr lang="en-US" altLang="zh-CN" sz="2400" dirty="0"/>
              <a:t>1.</a:t>
            </a:r>
            <a:r>
              <a:rPr lang="zh-CN" altLang="en-US" sz="2400" dirty="0"/>
              <a:t>能够运用数学、物理和电路原理知识描述表达单片机电路</a:t>
            </a:r>
            <a:r>
              <a:rPr lang="zh-CN" altLang="en-US" sz="2400" dirty="0" smtClean="0"/>
              <a:t>系统</a:t>
            </a:r>
            <a:endParaRPr lang="zh-CN" altLang="en-US" sz="2400" dirty="0"/>
          </a:p>
          <a:p>
            <a:pPr lvl="1"/>
            <a:r>
              <a:rPr lang="en-US" altLang="zh-CN" sz="2400" dirty="0"/>
              <a:t>2.</a:t>
            </a:r>
            <a:r>
              <a:rPr lang="zh-CN" altLang="en-US" sz="2400" dirty="0"/>
              <a:t>能运用可编程器件控制的思维方法，建立单片机电路系统模型，分析单片机电路和程序对系统</a:t>
            </a:r>
            <a:r>
              <a:rPr lang="zh-CN" altLang="en-US" sz="2400" dirty="0" smtClean="0"/>
              <a:t>影响</a:t>
            </a:r>
            <a:endParaRPr lang="zh-CN" altLang="en-US" sz="2400" dirty="0"/>
          </a:p>
          <a:p>
            <a:pPr lvl="1"/>
            <a:r>
              <a:rPr lang="en-US" altLang="zh-CN" sz="2400" dirty="0"/>
              <a:t>3.</a:t>
            </a:r>
            <a:r>
              <a:rPr lang="zh-CN" altLang="en-US" sz="2400" dirty="0"/>
              <a:t>能够针对电路系统需求进行单片机电路选型，以及算法性能分析，具备开展单片机系统工程设计优化</a:t>
            </a:r>
            <a:r>
              <a:rPr lang="zh-CN" altLang="en-US" sz="2400" dirty="0" smtClean="0"/>
              <a:t>能力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8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参考题目</a:t>
            </a:r>
            <a:r>
              <a:rPr lang="en-US" altLang="zh-CN" dirty="0" smtClean="0"/>
              <a:t>-</a:t>
            </a:r>
            <a:r>
              <a:rPr lang="zh-CN" altLang="en-US" dirty="0"/>
              <a:t>交通指示灯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模拟</a:t>
            </a:r>
            <a:r>
              <a:rPr lang="zh-CN" altLang="en-US" sz="2400" dirty="0" smtClean="0"/>
              <a:t>十字路口交通</a:t>
            </a:r>
            <a:r>
              <a:rPr lang="zh-CN" altLang="en-US" sz="2400" dirty="0"/>
              <a:t>灯，</a:t>
            </a:r>
            <a:r>
              <a:rPr lang="zh-CN" altLang="en-US" sz="2400" dirty="0" smtClean="0"/>
              <a:t>每方向</a:t>
            </a:r>
            <a:r>
              <a:rPr lang="zh-CN" altLang="en-US" sz="2400" dirty="0"/>
              <a:t>有红、绿、黄三个</a:t>
            </a:r>
            <a:r>
              <a:rPr lang="zh-CN" altLang="en-US" sz="2400" dirty="0" smtClean="0"/>
              <a:t>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能够</a:t>
            </a:r>
            <a:r>
              <a:rPr lang="zh-CN" altLang="en-US" sz="2400" dirty="0"/>
              <a:t>实现纵横交替通行、四向交替通行、四向黄灯指示</a:t>
            </a:r>
            <a:r>
              <a:rPr lang="zh-CN" altLang="en-US" sz="2400" dirty="0" smtClean="0"/>
              <a:t>慢行功能</a:t>
            </a:r>
            <a:endParaRPr lang="en-US" altLang="zh-CN" sz="2400" dirty="0" smtClean="0"/>
          </a:p>
          <a:p>
            <a:r>
              <a:rPr lang="zh-CN" altLang="en-US" dirty="0" smtClean="0"/>
              <a:t>提高要求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每个方向能够显示红绿灯</a:t>
            </a:r>
            <a:r>
              <a:rPr lang="zh-CN" altLang="en-US" sz="2400" dirty="0" smtClean="0"/>
              <a:t>倒计时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能够显示直行、</a:t>
            </a:r>
            <a:r>
              <a:rPr lang="zh-CN" altLang="en-US" sz="2400" dirty="0"/>
              <a:t>左转、右转单独</a:t>
            </a:r>
            <a:r>
              <a:rPr lang="zh-CN" altLang="en-US" sz="2400" dirty="0" smtClean="0"/>
              <a:t>控制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能够</a:t>
            </a:r>
            <a:r>
              <a:rPr lang="zh-CN" altLang="en-US" sz="2400" dirty="0"/>
              <a:t>通过键盘控制各个方向红绿灯的时间</a:t>
            </a:r>
            <a:endParaRPr lang="en-US" altLang="zh-CN" sz="2400" dirty="0" smtClean="0"/>
          </a:p>
          <a:p>
            <a:r>
              <a:rPr lang="zh-CN" altLang="en-US" dirty="0" smtClean="0"/>
              <a:t>限定组内最多人数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详细要求后续发布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05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参考题目</a:t>
            </a:r>
            <a:r>
              <a:rPr lang="en-US" altLang="zh-CN" dirty="0" smtClean="0"/>
              <a:t>-</a:t>
            </a:r>
            <a:r>
              <a:rPr lang="zh-CN" altLang="en-US" dirty="0"/>
              <a:t>电梯控制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模拟不少于四层以上（含四层）的电梯</a:t>
            </a:r>
            <a:r>
              <a:rPr lang="zh-CN" altLang="en-US" sz="2400" dirty="0" smtClean="0"/>
              <a:t>控制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能够</a:t>
            </a:r>
            <a:r>
              <a:rPr lang="zh-CN" altLang="en-US" sz="2400" dirty="0"/>
              <a:t>在电梯内内外及不同楼层同时有人按电梯时，能够合理调度电梯的运行</a:t>
            </a:r>
            <a:endParaRPr lang="en-US" altLang="zh-CN" sz="2400" dirty="0" smtClean="0"/>
          </a:p>
          <a:p>
            <a:r>
              <a:rPr lang="zh-CN" altLang="en-US" dirty="0" smtClean="0"/>
              <a:t>提高要求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能够显示电梯当前状态，包括上升或下降、处于几层或者</a:t>
            </a:r>
            <a:r>
              <a:rPr lang="zh-CN" altLang="en-US" sz="2400" dirty="0" smtClean="0"/>
              <a:t>中间层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设置</a:t>
            </a:r>
            <a:r>
              <a:rPr lang="zh-CN" altLang="en-US" sz="2400" dirty="0"/>
              <a:t>门限时间，可以在电梯超过门限时间没人使用时自动回到一层</a:t>
            </a:r>
            <a:endParaRPr lang="en-US" altLang="zh-CN" sz="2400" dirty="0" smtClean="0"/>
          </a:p>
          <a:p>
            <a:r>
              <a:rPr lang="zh-CN" altLang="en-US" dirty="0" smtClean="0"/>
              <a:t>限定组内最多人数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详细要求后续发布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1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参考题目</a:t>
            </a:r>
            <a:r>
              <a:rPr lang="en-US" altLang="zh-CN" dirty="0" smtClean="0"/>
              <a:t>-</a:t>
            </a:r>
            <a:r>
              <a:rPr lang="zh-CN" altLang="en-US" dirty="0"/>
              <a:t>立体</a:t>
            </a:r>
            <a:r>
              <a:rPr lang="en-US" altLang="zh-CN" dirty="0"/>
              <a:t>LED</a:t>
            </a:r>
            <a:r>
              <a:rPr lang="zh-CN" altLang="en-US" dirty="0"/>
              <a:t>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实现不少于</a:t>
            </a:r>
            <a:r>
              <a:rPr lang="en-US" altLang="zh-CN" sz="2400" dirty="0"/>
              <a:t>8×8×8</a:t>
            </a:r>
            <a:r>
              <a:rPr lang="zh-CN" altLang="en-US" sz="2400" dirty="0"/>
              <a:t>的立体矩阵</a:t>
            </a:r>
            <a:r>
              <a:rPr lang="en-US" altLang="zh-CN" sz="2400" dirty="0"/>
              <a:t>LED</a:t>
            </a:r>
            <a:r>
              <a:rPr lang="zh-CN" altLang="en-US" sz="2400" dirty="0"/>
              <a:t>灯</a:t>
            </a:r>
            <a:r>
              <a:rPr lang="zh-CN" altLang="en-US" sz="2400" dirty="0" smtClean="0"/>
              <a:t>阵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能够</a:t>
            </a:r>
            <a:r>
              <a:rPr lang="zh-CN" altLang="en-US" sz="2400" dirty="0"/>
              <a:t>通过单片机控制显示不同的立体图案和</a:t>
            </a:r>
            <a:r>
              <a:rPr lang="zh-CN" altLang="en-US" sz="2400" dirty="0" smtClean="0"/>
              <a:t>文字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显示</a:t>
            </a:r>
            <a:r>
              <a:rPr lang="zh-CN" altLang="en-US" sz="2400" dirty="0"/>
              <a:t>的图案能够具有动态效果</a:t>
            </a:r>
            <a:endParaRPr lang="en-US" altLang="zh-CN" sz="2400" dirty="0" smtClean="0"/>
          </a:p>
          <a:p>
            <a:r>
              <a:rPr lang="zh-CN" altLang="en-US" dirty="0" smtClean="0"/>
              <a:t>提高要求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能够通过手势或者声音控制</a:t>
            </a:r>
            <a:r>
              <a:rPr lang="en-US" altLang="zh-CN" sz="2400" dirty="0"/>
              <a:t>LED</a:t>
            </a:r>
            <a:r>
              <a:rPr lang="zh-CN" altLang="en-US" sz="2400" dirty="0"/>
              <a:t>灯阵显示的</a:t>
            </a:r>
            <a:r>
              <a:rPr lang="zh-CN" altLang="en-US" sz="2400" dirty="0" smtClean="0"/>
              <a:t>切换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能够</a:t>
            </a:r>
            <a:r>
              <a:rPr lang="zh-CN" altLang="en-US" sz="2400" dirty="0"/>
              <a:t>自定义显示的文字或图案</a:t>
            </a:r>
            <a:endParaRPr lang="en-US" altLang="zh-CN" sz="2400" dirty="0" smtClean="0"/>
          </a:p>
          <a:p>
            <a:r>
              <a:rPr lang="zh-CN" altLang="en-US" dirty="0" smtClean="0"/>
              <a:t>限定组内最多人数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详细要求后续发布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75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参考题目</a:t>
            </a:r>
            <a:r>
              <a:rPr lang="en-US" altLang="zh-CN" dirty="0" smtClean="0"/>
              <a:t>-</a:t>
            </a:r>
            <a:r>
              <a:rPr lang="zh-CN" altLang="en-US" dirty="0"/>
              <a:t>互动显示面板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实现不少于</a:t>
            </a:r>
            <a:r>
              <a:rPr lang="en-US" altLang="zh-CN" sz="2400" dirty="0"/>
              <a:t>16×16</a:t>
            </a:r>
            <a:r>
              <a:rPr lang="zh-CN" altLang="en-US" sz="2400" dirty="0"/>
              <a:t>的非自锁且自带</a:t>
            </a:r>
            <a:r>
              <a:rPr lang="en-US" altLang="zh-CN" sz="2400" dirty="0"/>
              <a:t>LED</a:t>
            </a:r>
            <a:r>
              <a:rPr lang="zh-CN" altLang="en-US" sz="2400" dirty="0" smtClean="0"/>
              <a:t>按键矩阵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通过</a:t>
            </a:r>
            <a:r>
              <a:rPr lang="zh-CN" altLang="en-US" sz="2400" dirty="0"/>
              <a:t>单片机检测按键输入，并控制相应</a:t>
            </a:r>
            <a:r>
              <a:rPr lang="en-US" altLang="zh-CN" sz="2400" dirty="0"/>
              <a:t>LED</a:t>
            </a:r>
            <a:r>
              <a:rPr lang="zh-CN" altLang="en-US" sz="2400" dirty="0"/>
              <a:t>的亮</a:t>
            </a:r>
            <a:r>
              <a:rPr lang="zh-CN" altLang="en-US" sz="2400" dirty="0" smtClean="0"/>
              <a:t>灭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当前</a:t>
            </a:r>
            <a:r>
              <a:rPr lang="en-US" altLang="zh-CN" sz="2400" dirty="0"/>
              <a:t>LED</a:t>
            </a:r>
            <a:r>
              <a:rPr lang="zh-CN" altLang="en-US" sz="2400" dirty="0"/>
              <a:t>的状态能够通过一个</a:t>
            </a:r>
            <a:r>
              <a:rPr lang="en-US" altLang="zh-CN" sz="2400" dirty="0"/>
              <a:t>LCD</a:t>
            </a:r>
            <a:r>
              <a:rPr lang="zh-CN" altLang="en-US" sz="2400" dirty="0"/>
              <a:t>同步显示出来</a:t>
            </a:r>
            <a:endParaRPr lang="en-US" altLang="zh-CN" sz="2400" dirty="0" smtClean="0"/>
          </a:p>
          <a:p>
            <a:r>
              <a:rPr lang="zh-CN" altLang="en-US" dirty="0" smtClean="0"/>
              <a:t>提高要求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能够通过串口或者红外或者蓝牙等方式输入相应的图形或文字，通过平面</a:t>
            </a:r>
            <a:r>
              <a:rPr lang="en-US" altLang="zh-CN" sz="2400" dirty="0"/>
              <a:t>LED</a:t>
            </a:r>
            <a:r>
              <a:rPr lang="zh-CN" altLang="en-US" sz="2400" dirty="0"/>
              <a:t>矩阵和</a:t>
            </a:r>
            <a:r>
              <a:rPr lang="en-US" altLang="zh-CN" sz="2400" dirty="0"/>
              <a:t>LCD</a:t>
            </a:r>
            <a:r>
              <a:rPr lang="zh-CN" altLang="en-US" sz="2400" dirty="0"/>
              <a:t>同时</a:t>
            </a:r>
            <a:r>
              <a:rPr lang="zh-CN" altLang="en-US" sz="2400" dirty="0" smtClean="0"/>
              <a:t>显示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存储</a:t>
            </a:r>
            <a:r>
              <a:rPr lang="zh-CN" altLang="en-US" sz="2400" dirty="0"/>
              <a:t>几组固定的图案或文字，能够方便直接调出通过</a:t>
            </a:r>
            <a:r>
              <a:rPr lang="en-US" altLang="zh-CN" sz="2400" dirty="0"/>
              <a:t>LED</a:t>
            </a:r>
            <a:r>
              <a:rPr lang="zh-CN" altLang="en-US" sz="2400" dirty="0"/>
              <a:t>矩阵和</a:t>
            </a:r>
            <a:r>
              <a:rPr lang="en-US" altLang="zh-CN" sz="2400" dirty="0"/>
              <a:t>LCD</a:t>
            </a:r>
            <a:r>
              <a:rPr lang="zh-CN" altLang="en-US" sz="2400" dirty="0"/>
              <a:t>显示</a:t>
            </a:r>
            <a:endParaRPr lang="en-US" altLang="zh-CN" sz="2400" dirty="0" smtClean="0"/>
          </a:p>
          <a:p>
            <a:r>
              <a:rPr lang="zh-CN" altLang="en-US" dirty="0" smtClean="0"/>
              <a:t>限定组内最多人数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详细要求后续发布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参考题目</a:t>
            </a:r>
            <a:r>
              <a:rPr lang="en-US" altLang="zh-CN" dirty="0" smtClean="0"/>
              <a:t>-</a:t>
            </a:r>
            <a:r>
              <a:rPr lang="zh-CN" altLang="en-US" dirty="0"/>
              <a:t>传感器集成模块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能够控制包含但不限于温度、湿度、声音、亮度、陀螺仪及其他</a:t>
            </a:r>
            <a:r>
              <a:rPr lang="zh-CN" altLang="en-US" sz="2400" dirty="0" smtClean="0"/>
              <a:t>传感器；能</a:t>
            </a:r>
            <a:r>
              <a:rPr lang="zh-CN" altLang="en-US" sz="2400" dirty="0"/>
              <a:t>通过</a:t>
            </a:r>
            <a:r>
              <a:rPr lang="en-US" altLang="zh-CN" sz="2400" dirty="0"/>
              <a:t>LCD</a:t>
            </a:r>
            <a:r>
              <a:rPr lang="zh-CN" altLang="en-US" sz="2400" dirty="0" smtClean="0"/>
              <a:t>显示当前</a:t>
            </a:r>
            <a:r>
              <a:rPr lang="zh-CN" altLang="en-US" sz="2400" dirty="0"/>
              <a:t>各个传感器测量</a:t>
            </a:r>
            <a:r>
              <a:rPr lang="zh-CN" altLang="en-US" sz="2400" dirty="0" smtClean="0"/>
              <a:t>值；各传感器固定，</a:t>
            </a:r>
            <a:r>
              <a:rPr lang="zh-CN" altLang="en-US" sz="2400" dirty="0"/>
              <a:t>方便存储及远距离移动</a:t>
            </a:r>
            <a:endParaRPr lang="en-US" altLang="zh-CN" sz="2400" dirty="0" smtClean="0"/>
          </a:p>
          <a:p>
            <a:r>
              <a:rPr lang="zh-CN" altLang="en-US" dirty="0" smtClean="0"/>
              <a:t>提高要求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传感器的参数值能够通过蓝牙或者</a:t>
            </a:r>
            <a:r>
              <a:rPr lang="en-US" altLang="zh-CN" sz="2400" dirty="0" err="1"/>
              <a:t>wifi</a:t>
            </a:r>
            <a:r>
              <a:rPr lang="zh-CN" altLang="en-US" sz="2400" dirty="0"/>
              <a:t>或者</a:t>
            </a:r>
            <a:r>
              <a:rPr lang="en-US" altLang="zh-CN" sz="2400" dirty="0"/>
              <a:t>4G</a:t>
            </a:r>
            <a:r>
              <a:rPr lang="zh-CN" altLang="en-US" sz="2400" dirty="0"/>
              <a:t>网络传到手机或者计算机</a:t>
            </a:r>
            <a:r>
              <a:rPr lang="zh-CN" altLang="en-US" sz="2400" dirty="0" smtClean="0"/>
              <a:t>上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两</a:t>
            </a:r>
            <a:r>
              <a:rPr lang="zh-CN" altLang="en-US" sz="2400" dirty="0"/>
              <a:t>套</a:t>
            </a:r>
            <a:r>
              <a:rPr lang="zh-CN" altLang="en-US" sz="2400" dirty="0" smtClean="0"/>
              <a:t>以上的传感器</a:t>
            </a:r>
            <a:r>
              <a:rPr lang="zh-CN" altLang="en-US" sz="2400" dirty="0"/>
              <a:t>集成模块</a:t>
            </a:r>
            <a:r>
              <a:rPr lang="zh-CN" altLang="en-US" sz="2400" dirty="0" smtClean="0"/>
              <a:t>能够互相通信</a:t>
            </a:r>
            <a:r>
              <a:rPr lang="zh-CN" altLang="en-US" sz="2400" dirty="0"/>
              <a:t>并将信息进行显示</a:t>
            </a:r>
            <a:endParaRPr lang="en-US" altLang="zh-CN" sz="2400" dirty="0" smtClean="0"/>
          </a:p>
          <a:p>
            <a:r>
              <a:rPr lang="zh-CN" altLang="en-US" dirty="0" smtClean="0"/>
              <a:t>限定组内最多人数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详细要求后续发布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81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参考题目</a:t>
            </a:r>
            <a:r>
              <a:rPr lang="en-US" altLang="zh-CN" dirty="0" smtClean="0"/>
              <a:t>-</a:t>
            </a:r>
            <a:r>
              <a:rPr lang="zh-CN" altLang="en-US" dirty="0"/>
              <a:t>简易示波器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能够控制</a:t>
            </a:r>
            <a:r>
              <a:rPr lang="en-US" altLang="zh-CN" sz="2400" dirty="0"/>
              <a:t>ADC</a:t>
            </a:r>
            <a:r>
              <a:rPr lang="zh-CN" altLang="en-US" sz="2400" dirty="0"/>
              <a:t>采集波形并通过</a:t>
            </a:r>
            <a:r>
              <a:rPr lang="en-US" altLang="zh-CN" sz="2400" dirty="0"/>
              <a:t>LCD</a:t>
            </a:r>
            <a:r>
              <a:rPr lang="zh-CN" altLang="en-US" sz="2400" dirty="0"/>
              <a:t>进行</a:t>
            </a:r>
            <a:r>
              <a:rPr lang="zh-CN" altLang="en-US" sz="2400" dirty="0" smtClean="0"/>
              <a:t>显示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输入信号</a:t>
            </a:r>
            <a:r>
              <a:rPr lang="zh-CN" altLang="en-US" sz="2400" dirty="0"/>
              <a:t>带宽</a:t>
            </a:r>
            <a:r>
              <a:rPr lang="zh-CN" altLang="en-US" sz="2400" dirty="0" smtClean="0"/>
              <a:t>≥</a:t>
            </a:r>
            <a:r>
              <a:rPr lang="en-US" altLang="zh-CN" sz="2400" dirty="0" smtClean="0"/>
              <a:t>2kHz</a:t>
            </a:r>
            <a:r>
              <a:rPr lang="zh-CN" altLang="en-US" sz="2400" dirty="0"/>
              <a:t>，采样率</a:t>
            </a:r>
            <a:r>
              <a:rPr lang="zh-CN" altLang="en-US" sz="2400" dirty="0" smtClean="0"/>
              <a:t>≥</a:t>
            </a:r>
            <a:r>
              <a:rPr lang="en-US" altLang="zh-CN" sz="2400" dirty="0" smtClean="0"/>
              <a:t>10kHz</a:t>
            </a:r>
            <a:r>
              <a:rPr lang="zh-CN" altLang="en-US" sz="2400" dirty="0" smtClean="0"/>
              <a:t>；输入信号</a:t>
            </a:r>
            <a:r>
              <a:rPr lang="zh-CN" altLang="en-US" sz="2400" dirty="0"/>
              <a:t>幅度峰峰值最大值为</a:t>
            </a:r>
            <a:r>
              <a:rPr lang="en-US" altLang="zh-CN" sz="2400" dirty="0" smtClean="0"/>
              <a:t>3V</a:t>
            </a:r>
            <a:r>
              <a:rPr lang="zh-CN" altLang="en-US" sz="2400" dirty="0" smtClean="0"/>
              <a:t>；示波器</a:t>
            </a:r>
            <a:r>
              <a:rPr lang="zh-CN" altLang="en-US" sz="2400" dirty="0"/>
              <a:t>采样分辨率</a:t>
            </a:r>
            <a:r>
              <a:rPr lang="zh-CN" altLang="en-US" sz="2400" dirty="0" smtClean="0"/>
              <a:t>≥</a:t>
            </a:r>
            <a:r>
              <a:rPr lang="en-US" altLang="zh-CN" sz="2400" dirty="0" smtClean="0"/>
              <a:t>8</a:t>
            </a:r>
            <a:r>
              <a:rPr lang="zh-CN" altLang="en-US" sz="2400" dirty="0"/>
              <a:t>位</a:t>
            </a:r>
            <a:endParaRPr lang="en-US" altLang="zh-CN" sz="2400" dirty="0" smtClean="0"/>
          </a:p>
          <a:p>
            <a:r>
              <a:rPr lang="zh-CN" altLang="en-US" dirty="0" smtClean="0"/>
              <a:t>提高要求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输入信号带宽</a:t>
            </a:r>
            <a:r>
              <a:rPr lang="zh-CN" altLang="en-US" sz="2400" dirty="0" smtClean="0"/>
              <a:t>≥</a:t>
            </a:r>
            <a:r>
              <a:rPr lang="en-US" altLang="zh-CN" sz="2400" dirty="0" smtClean="0"/>
              <a:t>2MHz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采样率不</a:t>
            </a:r>
            <a:r>
              <a:rPr lang="zh-CN" altLang="en-US" sz="2400" dirty="0"/>
              <a:t>低于</a:t>
            </a:r>
            <a:r>
              <a:rPr lang="en-US" altLang="zh-CN" sz="2400" dirty="0" smtClean="0"/>
              <a:t>10MHz</a:t>
            </a:r>
          </a:p>
          <a:p>
            <a:pPr lvl="1"/>
            <a:r>
              <a:rPr lang="zh-CN" altLang="en-US" sz="2400" dirty="0" smtClean="0"/>
              <a:t>示波器</a:t>
            </a:r>
            <a:r>
              <a:rPr lang="zh-CN" altLang="en-US" sz="2400" dirty="0"/>
              <a:t>采样分辨率</a:t>
            </a:r>
            <a:r>
              <a:rPr lang="zh-CN" altLang="en-US" sz="2400" dirty="0" smtClean="0"/>
              <a:t>≥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将</a:t>
            </a:r>
            <a:r>
              <a:rPr lang="zh-CN" altLang="en-US" sz="2400" dirty="0"/>
              <a:t>整个电路</a:t>
            </a:r>
            <a:r>
              <a:rPr lang="zh-CN" altLang="en-US" sz="2400" dirty="0" smtClean="0"/>
              <a:t>固化成稳定系统</a:t>
            </a:r>
            <a:r>
              <a:rPr lang="zh-CN" altLang="en-US" sz="2400" dirty="0"/>
              <a:t>，方便存储及远</a:t>
            </a:r>
            <a:r>
              <a:rPr lang="zh-CN" altLang="en-US" sz="2400" dirty="0" smtClean="0"/>
              <a:t>距移动</a:t>
            </a:r>
            <a:endParaRPr lang="en-US" altLang="zh-CN" sz="2400" dirty="0" smtClean="0"/>
          </a:p>
          <a:p>
            <a:r>
              <a:rPr lang="zh-CN" altLang="en-US" dirty="0" smtClean="0"/>
              <a:t>限定组内最多人数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详细要求后续发布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43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参考题目</a:t>
            </a:r>
            <a:r>
              <a:rPr lang="en-US" altLang="zh-CN" dirty="0" smtClean="0"/>
              <a:t>-</a:t>
            </a:r>
            <a:r>
              <a:rPr lang="zh-CN" altLang="en-US" dirty="0"/>
              <a:t>简易信号源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要求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控制</a:t>
            </a:r>
            <a:r>
              <a:rPr lang="en-US" altLang="zh-CN" sz="2400" dirty="0"/>
              <a:t>DAC</a:t>
            </a:r>
            <a:r>
              <a:rPr lang="zh-CN" altLang="en-US" sz="2400" dirty="0"/>
              <a:t>产生波形并通过按键控制参数，通过</a:t>
            </a:r>
            <a:r>
              <a:rPr lang="en-US" altLang="zh-CN" sz="2400" dirty="0"/>
              <a:t>LCD</a:t>
            </a:r>
            <a:r>
              <a:rPr lang="zh-CN" altLang="en-US" sz="2400" dirty="0"/>
              <a:t>进行显示参数</a:t>
            </a:r>
            <a:r>
              <a:rPr lang="zh-CN" altLang="en-US" sz="2400" dirty="0" smtClean="0"/>
              <a:t>信息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输出信号带宽</a:t>
            </a:r>
            <a:r>
              <a:rPr lang="zh-CN" altLang="en-US" sz="2400" dirty="0"/>
              <a:t>≥</a:t>
            </a:r>
            <a:r>
              <a:rPr lang="en-US" altLang="zh-CN" sz="2400" dirty="0" smtClean="0"/>
              <a:t>2kHz</a:t>
            </a:r>
            <a:r>
              <a:rPr lang="zh-CN" altLang="en-US" sz="2400" dirty="0"/>
              <a:t>，采样率</a:t>
            </a:r>
            <a:r>
              <a:rPr lang="zh-CN" altLang="en-US" sz="2400" dirty="0" smtClean="0"/>
              <a:t>≥</a:t>
            </a:r>
            <a:r>
              <a:rPr lang="en-US" altLang="zh-CN" sz="2400" dirty="0" smtClean="0"/>
              <a:t>10kHz;</a:t>
            </a:r>
            <a:r>
              <a:rPr lang="zh-CN" altLang="en-US" sz="2400" dirty="0" smtClean="0"/>
              <a:t>输出信号</a:t>
            </a:r>
            <a:r>
              <a:rPr lang="zh-CN" altLang="en-US" sz="2400" dirty="0"/>
              <a:t>幅度峰峰值最大值为</a:t>
            </a:r>
            <a:r>
              <a:rPr lang="en-US" altLang="zh-CN" sz="2400" dirty="0" smtClean="0"/>
              <a:t>3V;</a:t>
            </a:r>
            <a:r>
              <a:rPr lang="zh-CN" altLang="en-US" sz="2400" dirty="0" smtClean="0"/>
              <a:t>信号</a:t>
            </a:r>
            <a:r>
              <a:rPr lang="zh-CN" altLang="en-US" sz="2400" dirty="0"/>
              <a:t>源采样分辨率</a:t>
            </a:r>
            <a:r>
              <a:rPr lang="zh-CN" altLang="en-US" sz="2400" dirty="0" smtClean="0"/>
              <a:t>≥</a:t>
            </a:r>
            <a:r>
              <a:rPr lang="en-US" altLang="zh-CN" sz="2400" dirty="0" smtClean="0"/>
              <a:t>8</a:t>
            </a:r>
            <a:r>
              <a:rPr lang="zh-CN" altLang="en-US" sz="2400" dirty="0"/>
              <a:t>位</a:t>
            </a:r>
            <a:endParaRPr lang="en-US" altLang="zh-CN" sz="2400" dirty="0" smtClean="0"/>
          </a:p>
          <a:p>
            <a:r>
              <a:rPr lang="zh-CN" altLang="en-US" dirty="0" smtClean="0"/>
              <a:t>提高要求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输出信号带宽</a:t>
            </a:r>
            <a:r>
              <a:rPr lang="zh-CN" altLang="en-US" sz="2400" dirty="0" smtClean="0"/>
              <a:t>≥</a:t>
            </a:r>
            <a:r>
              <a:rPr lang="en-US" altLang="zh-CN" sz="2400" dirty="0" smtClean="0"/>
              <a:t>2MHz</a:t>
            </a:r>
            <a:r>
              <a:rPr lang="zh-CN" altLang="en-US" sz="2400" dirty="0"/>
              <a:t>，采样率提高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10MHz</a:t>
            </a:r>
          </a:p>
          <a:p>
            <a:pPr lvl="1"/>
            <a:r>
              <a:rPr lang="zh-CN" altLang="en-US" sz="2400" dirty="0" smtClean="0"/>
              <a:t>信号</a:t>
            </a:r>
            <a:r>
              <a:rPr lang="zh-CN" altLang="en-US" sz="2400" dirty="0"/>
              <a:t>源采样分辨率</a:t>
            </a:r>
            <a:r>
              <a:rPr lang="zh-CN" altLang="en-US" sz="2400" dirty="0" smtClean="0"/>
              <a:t>≥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将</a:t>
            </a:r>
            <a:r>
              <a:rPr lang="zh-CN" altLang="en-US" sz="2400" dirty="0"/>
              <a:t>整个电路</a:t>
            </a:r>
            <a:r>
              <a:rPr lang="zh-CN" altLang="en-US" sz="2400" dirty="0" smtClean="0"/>
              <a:t>固化成稳定系统</a:t>
            </a:r>
            <a:r>
              <a:rPr lang="zh-CN" altLang="en-US" sz="2400" dirty="0"/>
              <a:t>，方便存储及远</a:t>
            </a:r>
            <a:r>
              <a:rPr lang="zh-CN" altLang="en-US" sz="2400" dirty="0" smtClean="0"/>
              <a:t>距移动</a:t>
            </a:r>
            <a:endParaRPr lang="en-US" altLang="zh-CN" sz="2400" dirty="0" smtClean="0"/>
          </a:p>
          <a:p>
            <a:r>
              <a:rPr lang="zh-CN" altLang="en-US" dirty="0" smtClean="0"/>
              <a:t>限定组内最多人数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详细要求后续发布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1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参考题目</a:t>
            </a:r>
            <a:r>
              <a:rPr lang="en-US" altLang="zh-CN" dirty="0" smtClean="0"/>
              <a:t>-</a:t>
            </a:r>
            <a:r>
              <a:rPr lang="zh-CN" altLang="en-US" dirty="0"/>
              <a:t>洗衣机控制器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模仿洗衣机控制器，需要不同的洗衣档，包括但不限于正常、轻柔、浸泡、快洗、脱水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能够</a:t>
            </a:r>
            <a:r>
              <a:rPr lang="zh-CN" altLang="en-US" sz="2400" dirty="0"/>
              <a:t>在</a:t>
            </a:r>
            <a:r>
              <a:rPr lang="zh-CN" altLang="en-US" sz="2400" dirty="0" smtClean="0"/>
              <a:t>不同档</a:t>
            </a:r>
            <a:r>
              <a:rPr lang="zh-CN" altLang="en-US" sz="2400" dirty="0"/>
              <a:t>下实现电机转速不同、洗衣时间</a:t>
            </a:r>
            <a:r>
              <a:rPr lang="zh-CN" altLang="en-US" sz="2400" dirty="0" smtClean="0"/>
              <a:t>不同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能够</a:t>
            </a:r>
            <a:r>
              <a:rPr lang="zh-CN" altLang="en-US" sz="2400" dirty="0"/>
              <a:t>指示当前洗衣机工作状态</a:t>
            </a:r>
            <a:endParaRPr lang="en-US" altLang="zh-CN" sz="2400" dirty="0" smtClean="0"/>
          </a:p>
          <a:p>
            <a:r>
              <a:rPr lang="zh-CN" altLang="en-US" dirty="0" smtClean="0"/>
              <a:t>提高要求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能够显示水位</a:t>
            </a:r>
            <a:r>
              <a:rPr lang="zh-CN" altLang="en-US" sz="2400" dirty="0" smtClean="0"/>
              <a:t>指示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能够</a:t>
            </a:r>
            <a:r>
              <a:rPr lang="zh-CN" altLang="en-US" sz="2400" dirty="0"/>
              <a:t>中途暂停，修改水位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固定</a:t>
            </a:r>
            <a:r>
              <a:rPr lang="zh-CN" altLang="en-US" sz="2400" dirty="0"/>
              <a:t>成一个方便与展示的系统</a:t>
            </a:r>
            <a:endParaRPr lang="en-US" altLang="zh-CN" sz="2400" dirty="0" smtClean="0"/>
          </a:p>
          <a:p>
            <a:r>
              <a:rPr lang="zh-CN" altLang="en-US" dirty="0" smtClean="0"/>
              <a:t>限定组内最多人数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详细要求后续发布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3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参考题目</a:t>
            </a:r>
            <a:r>
              <a:rPr lang="en-US" altLang="zh-CN" dirty="0"/>
              <a:t>-ASK</a:t>
            </a:r>
            <a:r>
              <a:rPr lang="zh-CN" altLang="en-US" dirty="0"/>
              <a:t>信号调制解调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通过单片机控制</a:t>
            </a:r>
            <a:r>
              <a:rPr lang="en-US" altLang="zh-CN" sz="2400" dirty="0"/>
              <a:t>DAC</a:t>
            </a:r>
            <a:r>
              <a:rPr lang="zh-CN" altLang="en-US" sz="2400" dirty="0"/>
              <a:t>产生</a:t>
            </a:r>
            <a:r>
              <a:rPr lang="en-US" altLang="zh-CN" sz="2400" dirty="0"/>
              <a:t>ASK</a:t>
            </a:r>
            <a:r>
              <a:rPr lang="zh-CN" altLang="en-US" sz="2400" dirty="0"/>
              <a:t>信号，信号载波频率不低于</a:t>
            </a:r>
            <a:r>
              <a:rPr lang="en-US" altLang="zh-CN" sz="2400" dirty="0" smtClean="0"/>
              <a:t>10KHz</a:t>
            </a:r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/>
              <a:t>DAC</a:t>
            </a:r>
            <a:r>
              <a:rPr lang="zh-CN" altLang="en-US" sz="2400" dirty="0"/>
              <a:t>采集</a:t>
            </a:r>
            <a:r>
              <a:rPr lang="en-US" altLang="zh-CN" sz="2400" dirty="0"/>
              <a:t>ASK</a:t>
            </a:r>
            <a:r>
              <a:rPr lang="zh-CN" altLang="en-US" sz="2400" dirty="0"/>
              <a:t>信号，能够解调输出基带信号；</a:t>
            </a:r>
            <a:r>
              <a:rPr lang="en-US" altLang="zh-CN" sz="2400" dirty="0"/>
              <a:t>3</a:t>
            </a:r>
            <a:r>
              <a:rPr lang="zh-CN" altLang="en-US" sz="2400" dirty="0"/>
              <a:t>、信号码元宽度为</a:t>
            </a:r>
            <a:r>
              <a:rPr lang="en-US" altLang="zh-CN" sz="2400" dirty="0" smtClean="0"/>
              <a:t>1us</a:t>
            </a:r>
          </a:p>
          <a:p>
            <a:pPr lvl="1"/>
            <a:r>
              <a:rPr lang="zh-CN" altLang="en-US" sz="2400" dirty="0" smtClean="0"/>
              <a:t>解调</a:t>
            </a:r>
            <a:r>
              <a:rPr lang="zh-CN" altLang="en-US" sz="2400" dirty="0"/>
              <a:t>码元宽度误差不大于</a:t>
            </a:r>
            <a:r>
              <a:rPr lang="en-US" altLang="zh-CN" sz="2400" dirty="0"/>
              <a:t>5%</a:t>
            </a:r>
            <a:endParaRPr lang="en-US" altLang="zh-CN" sz="2400" dirty="0" smtClean="0"/>
          </a:p>
          <a:p>
            <a:r>
              <a:rPr lang="zh-CN" altLang="en-US" dirty="0" smtClean="0"/>
              <a:t>提高要求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能够传输一个音频文件，通过扬声器播放音乐</a:t>
            </a:r>
            <a:endParaRPr lang="en-US" altLang="zh-CN" sz="2400" dirty="0" smtClean="0"/>
          </a:p>
          <a:p>
            <a:r>
              <a:rPr lang="zh-CN" altLang="en-US" dirty="0" smtClean="0"/>
              <a:t>限定组内最多人数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详细要求后续发布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5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参考题目</a:t>
            </a:r>
            <a:r>
              <a:rPr lang="en-US" altLang="zh-CN" dirty="0" smtClean="0"/>
              <a:t>-</a:t>
            </a:r>
            <a:r>
              <a:rPr lang="zh-CN" altLang="en-US" dirty="0"/>
              <a:t>音乐频谱显示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单片机系统能够存储音频</a:t>
            </a:r>
            <a:r>
              <a:rPr lang="zh-CN" altLang="en-US" sz="2400" dirty="0" smtClean="0"/>
              <a:t>信号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音频</a:t>
            </a:r>
            <a:r>
              <a:rPr lang="zh-CN" altLang="en-US" sz="2400" dirty="0"/>
              <a:t>信号能够通过扬声器</a:t>
            </a:r>
            <a:r>
              <a:rPr lang="zh-CN" altLang="en-US" sz="2400" dirty="0" smtClean="0"/>
              <a:t>输出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/>
              <a:t>LED</a:t>
            </a:r>
            <a:r>
              <a:rPr lang="zh-CN" altLang="en-US" sz="2400" dirty="0"/>
              <a:t>矩阵显示频谱信息，分辨率不低于</a:t>
            </a:r>
            <a:r>
              <a:rPr lang="en-US" altLang="zh-CN" sz="2400" dirty="0"/>
              <a:t>1KHz</a:t>
            </a:r>
            <a:endParaRPr lang="en-US" altLang="zh-CN" sz="2400" dirty="0" smtClean="0"/>
          </a:p>
          <a:p>
            <a:r>
              <a:rPr lang="zh-CN" altLang="en-US" dirty="0" smtClean="0"/>
              <a:t>提高要求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能够输入音频给单片机系统，同时可以扬声器输出和频谱</a:t>
            </a:r>
            <a:r>
              <a:rPr lang="zh-CN" altLang="en-US" sz="2400" dirty="0" smtClean="0"/>
              <a:t>显示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/>
              <a:t>LCD</a:t>
            </a:r>
            <a:r>
              <a:rPr lang="zh-CN" altLang="en-US" sz="2400" dirty="0"/>
              <a:t>显示频谱，分辨率不低于</a:t>
            </a:r>
            <a:r>
              <a:rPr lang="en-US" altLang="zh-CN" sz="2400" dirty="0"/>
              <a:t>100Hz</a:t>
            </a:r>
            <a:endParaRPr lang="en-US" altLang="zh-CN" sz="2400" dirty="0" smtClean="0"/>
          </a:p>
          <a:p>
            <a:r>
              <a:rPr lang="zh-CN" altLang="en-US" dirty="0" smtClean="0"/>
              <a:t>限定组内最多人数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详细要求后续发布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31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教学任务： </a:t>
            </a:r>
            <a:endParaRPr lang="zh-CN" altLang="en-US" dirty="0"/>
          </a:p>
          <a:p>
            <a:pPr lvl="1"/>
            <a:r>
              <a:rPr lang="en-US" altLang="zh-CN" sz="2400" dirty="0" smtClean="0"/>
              <a:t>4</a:t>
            </a:r>
            <a:r>
              <a:rPr lang="en-US" altLang="zh-CN" sz="2400" dirty="0"/>
              <a:t>.</a:t>
            </a:r>
            <a:r>
              <a:rPr lang="zh-CN" altLang="en-US" sz="2400" dirty="0"/>
              <a:t>能设计并实施单片机电路系统的仿真和测试试验，分析仿真和测试结果，验证单片机系统设计参数及指标参数，获取有效结论</a:t>
            </a:r>
            <a:r>
              <a:rPr lang="zh-CN" altLang="en-US" sz="2400" dirty="0" smtClean="0"/>
              <a:t>；</a:t>
            </a:r>
            <a:endParaRPr lang="zh-CN" altLang="en-US" sz="2400" dirty="0"/>
          </a:p>
          <a:p>
            <a:pPr lvl="1"/>
            <a:r>
              <a:rPr lang="en-US" altLang="zh-CN" sz="2400" dirty="0"/>
              <a:t>5.</a:t>
            </a:r>
            <a:r>
              <a:rPr lang="zh-CN" altLang="en-US" sz="2400" dirty="0"/>
              <a:t>能应用专业软件仿真和解决程序设计问题，了解仿真的原理及其局限性</a:t>
            </a:r>
            <a:r>
              <a:rPr lang="zh-CN" altLang="en-US" sz="2400" dirty="0" smtClean="0"/>
              <a:t>；</a:t>
            </a:r>
            <a:endParaRPr lang="zh-CN" altLang="en-US" sz="2400" dirty="0"/>
          </a:p>
          <a:p>
            <a:pPr lvl="1"/>
            <a:r>
              <a:rPr lang="en-US" altLang="zh-CN" sz="2400" dirty="0"/>
              <a:t>6.</a:t>
            </a:r>
            <a:r>
              <a:rPr lang="zh-CN" altLang="en-US" sz="2400" dirty="0"/>
              <a:t>能应用仪器仪表测试和分析单片机系统性能，了解单片机系统测量的原理及其</a:t>
            </a:r>
            <a:r>
              <a:rPr lang="zh-CN" altLang="en-US" sz="2400" dirty="0" smtClean="0"/>
              <a:t>局限性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88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参考题目</a:t>
            </a:r>
            <a:r>
              <a:rPr lang="en-US" altLang="zh-CN" dirty="0" smtClean="0"/>
              <a:t>-</a:t>
            </a:r>
            <a:r>
              <a:rPr lang="zh-CN" altLang="en-US" dirty="0"/>
              <a:t>读写</a:t>
            </a:r>
            <a:r>
              <a:rPr lang="en-US" altLang="zh-CN" dirty="0"/>
              <a:t>U</a:t>
            </a:r>
            <a:r>
              <a:rPr lang="zh-CN" altLang="en-US" dirty="0"/>
              <a:t>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在单片机上扩展</a:t>
            </a:r>
            <a:r>
              <a:rPr lang="en-US" altLang="zh-CN" sz="2400" dirty="0"/>
              <a:t>U</a:t>
            </a:r>
            <a:r>
              <a:rPr lang="zh-CN" altLang="en-US" sz="2400" dirty="0"/>
              <a:t>盘接口</a:t>
            </a:r>
            <a:r>
              <a:rPr lang="zh-CN" altLang="en-US" sz="2400" dirty="0" smtClean="0"/>
              <a:t>电路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通过</a:t>
            </a:r>
            <a:r>
              <a:rPr lang="zh-CN" altLang="en-US" sz="2400" dirty="0"/>
              <a:t>单片机编程实现单片机与</a:t>
            </a:r>
            <a:r>
              <a:rPr lang="en-US" altLang="zh-CN" sz="2400" dirty="0"/>
              <a:t>U</a:t>
            </a:r>
            <a:r>
              <a:rPr lang="zh-CN" altLang="en-US" sz="2400" dirty="0"/>
              <a:t>盘之间的</a:t>
            </a:r>
            <a:r>
              <a:rPr lang="zh-CN" altLang="en-US" sz="2400" dirty="0" smtClean="0"/>
              <a:t>数据通信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单片机</a:t>
            </a:r>
            <a:r>
              <a:rPr lang="zh-CN" altLang="en-US" sz="2400" dirty="0"/>
              <a:t>和计算机都可以读写</a:t>
            </a:r>
            <a:r>
              <a:rPr lang="en-US" altLang="zh-CN" sz="2400" dirty="0"/>
              <a:t>U</a:t>
            </a:r>
            <a:r>
              <a:rPr lang="zh-CN" altLang="en-US" sz="2400" dirty="0"/>
              <a:t>盘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单片机</a:t>
            </a:r>
            <a:r>
              <a:rPr lang="zh-CN" altLang="en-US" sz="2400" dirty="0"/>
              <a:t>可以指示读写状态</a:t>
            </a:r>
            <a:endParaRPr lang="en-US" altLang="zh-CN" sz="2400" dirty="0" smtClean="0"/>
          </a:p>
          <a:p>
            <a:r>
              <a:rPr lang="zh-CN" altLang="en-US" dirty="0" smtClean="0"/>
              <a:t>提高要求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设计并制作</a:t>
            </a:r>
            <a:r>
              <a:rPr lang="en-US" altLang="zh-CN" sz="2400" dirty="0"/>
              <a:t>U</a:t>
            </a:r>
            <a:r>
              <a:rPr lang="zh-CN" altLang="en-US" sz="2400" dirty="0"/>
              <a:t>盘控制电路，能够方便插入</a:t>
            </a:r>
            <a:r>
              <a:rPr lang="en-US" altLang="zh-CN" sz="2400" dirty="0"/>
              <a:t>U</a:t>
            </a:r>
            <a:r>
              <a:rPr lang="zh-CN" altLang="en-US" sz="2400" dirty="0" smtClean="0"/>
              <a:t>盘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编写</a:t>
            </a:r>
            <a:r>
              <a:rPr lang="en-US" altLang="zh-CN" sz="2400" dirty="0"/>
              <a:t>PC</a:t>
            </a:r>
            <a:r>
              <a:rPr lang="zh-CN" altLang="en-US" sz="2400" dirty="0"/>
              <a:t>机界面，可以恢复显示存入</a:t>
            </a:r>
            <a:r>
              <a:rPr lang="en-US" altLang="zh-CN" sz="2400" dirty="0"/>
              <a:t>U</a:t>
            </a:r>
            <a:r>
              <a:rPr lang="zh-CN" altLang="en-US" sz="2400" dirty="0"/>
              <a:t>盘的数据</a:t>
            </a:r>
            <a:endParaRPr lang="en-US" altLang="zh-CN" sz="2400" dirty="0" smtClean="0"/>
          </a:p>
          <a:p>
            <a:r>
              <a:rPr lang="zh-CN" altLang="en-US" dirty="0" smtClean="0"/>
              <a:t>限定组内最多人数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详细要求后续发布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03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参考题目</a:t>
            </a:r>
            <a:r>
              <a:rPr lang="en-US" altLang="zh-CN" dirty="0" smtClean="0"/>
              <a:t>-</a:t>
            </a:r>
            <a:r>
              <a:rPr lang="zh-CN" altLang="en-US" dirty="0"/>
              <a:t>读写</a:t>
            </a:r>
            <a:r>
              <a:rPr lang="en-US" altLang="zh-CN" dirty="0"/>
              <a:t>SD</a:t>
            </a:r>
            <a:r>
              <a:rPr lang="zh-CN" altLang="en-US" dirty="0"/>
              <a:t>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在单片机上扩展</a:t>
            </a:r>
            <a:r>
              <a:rPr lang="en-US" altLang="zh-CN" sz="2400" dirty="0"/>
              <a:t>SD</a:t>
            </a:r>
            <a:r>
              <a:rPr lang="zh-CN" altLang="en-US" sz="2400" dirty="0"/>
              <a:t>卡接口</a:t>
            </a:r>
            <a:r>
              <a:rPr lang="zh-CN" altLang="en-US" sz="2400" dirty="0" smtClean="0"/>
              <a:t>电路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通过</a:t>
            </a:r>
            <a:r>
              <a:rPr lang="zh-CN" altLang="en-US" sz="2400" dirty="0"/>
              <a:t>单片机编程实现单片机与</a:t>
            </a:r>
            <a:r>
              <a:rPr lang="en-US" altLang="zh-CN" sz="2400" dirty="0"/>
              <a:t>SD</a:t>
            </a:r>
            <a:r>
              <a:rPr lang="zh-CN" altLang="en-US" sz="2400" dirty="0"/>
              <a:t>卡之间的</a:t>
            </a:r>
            <a:r>
              <a:rPr lang="zh-CN" altLang="en-US" sz="2400" dirty="0" smtClean="0"/>
              <a:t>数据通信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单片机</a:t>
            </a:r>
            <a:r>
              <a:rPr lang="zh-CN" altLang="en-US" sz="2400" dirty="0"/>
              <a:t>和计算机都可以读写</a:t>
            </a:r>
            <a:r>
              <a:rPr lang="en-US" altLang="zh-CN" sz="2400" dirty="0"/>
              <a:t>SD</a:t>
            </a:r>
            <a:r>
              <a:rPr lang="zh-CN" altLang="en-US" sz="2400" dirty="0"/>
              <a:t>卡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单片机</a:t>
            </a:r>
            <a:r>
              <a:rPr lang="zh-CN" altLang="en-US" sz="2400" dirty="0"/>
              <a:t>可以指示读写状态</a:t>
            </a:r>
            <a:endParaRPr lang="en-US" altLang="zh-CN" sz="2400" dirty="0" smtClean="0"/>
          </a:p>
          <a:p>
            <a:r>
              <a:rPr lang="zh-CN" altLang="en-US" dirty="0" smtClean="0"/>
              <a:t>提高要求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设计并制作</a:t>
            </a:r>
            <a:r>
              <a:rPr lang="en-US" altLang="zh-CN" sz="2400" dirty="0"/>
              <a:t>SD</a:t>
            </a:r>
            <a:r>
              <a:rPr lang="zh-CN" altLang="en-US" sz="2400" dirty="0"/>
              <a:t>卡控制电路，能够方便插入</a:t>
            </a:r>
            <a:r>
              <a:rPr lang="en-US" altLang="zh-CN" sz="2400" dirty="0"/>
              <a:t>SD</a:t>
            </a:r>
            <a:r>
              <a:rPr lang="zh-CN" altLang="en-US" sz="2400" dirty="0" smtClean="0"/>
              <a:t>卡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编写</a:t>
            </a:r>
            <a:r>
              <a:rPr lang="en-US" altLang="zh-CN" sz="2400" dirty="0"/>
              <a:t>PC</a:t>
            </a:r>
            <a:r>
              <a:rPr lang="zh-CN" altLang="en-US" sz="2400" dirty="0"/>
              <a:t>机界面，可以恢复显示存入</a:t>
            </a:r>
            <a:r>
              <a:rPr lang="en-US" altLang="zh-CN" sz="2400" dirty="0"/>
              <a:t>SD</a:t>
            </a:r>
            <a:r>
              <a:rPr lang="zh-CN" altLang="en-US" sz="2400" dirty="0"/>
              <a:t>卡的数据</a:t>
            </a:r>
            <a:endParaRPr lang="en-US" altLang="zh-CN" sz="2400" dirty="0" smtClean="0"/>
          </a:p>
          <a:p>
            <a:r>
              <a:rPr lang="zh-CN" altLang="en-US" dirty="0" smtClean="0"/>
              <a:t>限定组内最多人数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详细要求后续发布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3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参考题目</a:t>
            </a:r>
            <a:r>
              <a:rPr lang="en-US" altLang="zh-CN" dirty="0" smtClean="0"/>
              <a:t>-</a:t>
            </a:r>
            <a:r>
              <a:rPr lang="zh-CN" altLang="en-US" dirty="0"/>
              <a:t>以太网接口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在单片机上扩展网络接口</a:t>
            </a:r>
            <a:r>
              <a:rPr lang="zh-CN" altLang="en-US" sz="2400" dirty="0" smtClean="0"/>
              <a:t>电路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通过</a:t>
            </a:r>
            <a:r>
              <a:rPr lang="zh-CN" altLang="en-US" sz="2400" dirty="0"/>
              <a:t>单片机编程实现单片机与计算机</a:t>
            </a:r>
            <a:r>
              <a:rPr lang="zh-CN" altLang="en-US" sz="2400" dirty="0" smtClean="0"/>
              <a:t>之间网</a:t>
            </a:r>
            <a:r>
              <a:rPr lang="zh-CN" altLang="en-US" sz="2400" dirty="0"/>
              <a:t>口</a:t>
            </a:r>
            <a:r>
              <a:rPr lang="zh-CN" altLang="en-US" sz="2400" dirty="0" smtClean="0"/>
              <a:t>通信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单片机</a:t>
            </a:r>
            <a:r>
              <a:rPr lang="zh-CN" altLang="en-US" sz="2400" dirty="0"/>
              <a:t>和计算机都可以主动发送数据，对方可以接收并显示</a:t>
            </a:r>
            <a:endParaRPr lang="en-US" altLang="zh-CN" sz="2400" dirty="0" smtClean="0"/>
          </a:p>
          <a:p>
            <a:r>
              <a:rPr lang="zh-CN" altLang="en-US" dirty="0" smtClean="0"/>
              <a:t>提高要求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设计并制作网口通信</a:t>
            </a:r>
            <a:r>
              <a:rPr lang="zh-CN" altLang="en-US" sz="2400" dirty="0" smtClean="0"/>
              <a:t>电路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编写</a:t>
            </a:r>
            <a:r>
              <a:rPr lang="en-US" altLang="zh-CN" sz="2400" dirty="0"/>
              <a:t>PC</a:t>
            </a:r>
            <a:r>
              <a:rPr lang="zh-CN" altLang="en-US" sz="2400" dirty="0"/>
              <a:t>机界面，可以任意设置网口传输数据</a:t>
            </a:r>
            <a:endParaRPr lang="en-US" altLang="zh-CN" sz="2400" dirty="0" smtClean="0"/>
          </a:p>
          <a:p>
            <a:r>
              <a:rPr lang="zh-CN" altLang="en-US" dirty="0" smtClean="0"/>
              <a:t>限定组内最多人数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详细要求后续发布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9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参考题目</a:t>
            </a:r>
            <a:r>
              <a:rPr lang="en-US" altLang="zh-CN" dirty="0" smtClean="0"/>
              <a:t>-</a:t>
            </a:r>
            <a:r>
              <a:rPr lang="zh-CN" altLang="en-US" dirty="0"/>
              <a:t>万年历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实现</a:t>
            </a:r>
            <a:r>
              <a:rPr lang="en-US" altLang="zh-CN" sz="2400" dirty="0"/>
              <a:t>DS1302</a:t>
            </a:r>
            <a:r>
              <a:rPr lang="zh-CN" altLang="en-US" sz="2400" dirty="0"/>
              <a:t>或者</a:t>
            </a:r>
            <a:r>
              <a:rPr lang="en-US" altLang="zh-CN" sz="2400" dirty="0"/>
              <a:t>DS3231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控制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/>
              <a:t>LCD</a:t>
            </a:r>
            <a:r>
              <a:rPr lang="zh-CN" altLang="en-US" sz="2400" dirty="0"/>
              <a:t>实时显示年月日时分秒</a:t>
            </a:r>
            <a:r>
              <a:rPr lang="zh-CN" altLang="en-US" sz="2400" dirty="0" smtClean="0"/>
              <a:t>，所有</a:t>
            </a:r>
            <a:r>
              <a:rPr lang="zh-CN" altLang="en-US" sz="2400" dirty="0"/>
              <a:t>信息同时</a:t>
            </a:r>
            <a:r>
              <a:rPr lang="zh-CN" altLang="en-US" sz="2400" dirty="0" smtClean="0"/>
              <a:t>显示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具有</a:t>
            </a:r>
            <a:r>
              <a:rPr lang="zh-CN" altLang="en-US" sz="2400" dirty="0"/>
              <a:t>校准时间</a:t>
            </a:r>
            <a:r>
              <a:rPr lang="zh-CN" altLang="en-US" sz="2400" dirty="0" smtClean="0"/>
              <a:t>功能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>具有</a:t>
            </a:r>
            <a:r>
              <a:rPr lang="zh-CN" altLang="en-US" sz="2400" dirty="0"/>
              <a:t>定时闹钟</a:t>
            </a:r>
            <a:r>
              <a:rPr lang="zh-CN" altLang="en-US" sz="2400" dirty="0" smtClean="0"/>
              <a:t>功能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>具备</a:t>
            </a:r>
            <a:r>
              <a:rPr lang="zh-CN" altLang="en-US" sz="2400" dirty="0"/>
              <a:t>整点报时功能</a:t>
            </a:r>
            <a:endParaRPr lang="en-US" altLang="zh-CN" sz="2400" dirty="0" smtClean="0"/>
          </a:p>
          <a:p>
            <a:r>
              <a:rPr lang="zh-CN" altLang="en-US" dirty="0" smtClean="0"/>
              <a:t>提高要求</a:t>
            </a:r>
            <a:endParaRPr lang="en-US" altLang="zh-CN" dirty="0" smtClean="0"/>
          </a:p>
          <a:p>
            <a:pPr lvl="1"/>
            <a:r>
              <a:rPr lang="zh-CN" altLang="en-US" sz="2400" dirty="0"/>
              <a:t>能够显示农历</a:t>
            </a:r>
            <a:r>
              <a:rPr lang="zh-CN" altLang="en-US" sz="2400" dirty="0" smtClean="0"/>
              <a:t>信息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自行</a:t>
            </a:r>
            <a:r>
              <a:rPr lang="zh-CN" altLang="en-US" sz="2400" dirty="0"/>
              <a:t>设计电路板，能够封装</a:t>
            </a:r>
            <a:r>
              <a:rPr lang="zh-CN" altLang="en-US" sz="2400" dirty="0" smtClean="0"/>
              <a:t>成具有</a:t>
            </a:r>
            <a:r>
              <a:rPr lang="zh-CN" altLang="en-US" sz="2400" dirty="0"/>
              <a:t>实用性的产品</a:t>
            </a:r>
            <a:endParaRPr lang="en-US" altLang="zh-CN" sz="2400" dirty="0" smtClean="0"/>
          </a:p>
          <a:p>
            <a:r>
              <a:rPr lang="zh-CN" altLang="en-US" dirty="0" smtClean="0"/>
              <a:t>限定组内最多人数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详细要求后续发布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95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自拟题目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zh-CN" altLang="en-US" dirty="0"/>
              <a:t>题目后和指导教师讨论，评定工作量后确定</a:t>
            </a:r>
            <a:r>
              <a:rPr lang="zh-CN" altLang="en-US" dirty="0" smtClean="0"/>
              <a:t>题目</a:t>
            </a:r>
            <a:endParaRPr lang="en-US" altLang="zh-CN" dirty="0" smtClean="0"/>
          </a:p>
          <a:p>
            <a:r>
              <a:rPr lang="zh-CN" altLang="en-US" dirty="0" smtClean="0"/>
              <a:t>必须</a:t>
            </a:r>
            <a:r>
              <a:rPr lang="zh-CN" altLang="en-US" dirty="0"/>
              <a:t>有硬件实现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zh-CN" altLang="en-US" dirty="0" smtClean="0"/>
              <a:t>必须</a:t>
            </a:r>
            <a:r>
              <a:rPr lang="zh-CN" altLang="en-US" dirty="0"/>
              <a:t>具有可</a:t>
            </a:r>
            <a:r>
              <a:rPr lang="zh-CN" altLang="en-US" dirty="0" smtClean="0"/>
              <a:t>展示性</a:t>
            </a:r>
            <a:endParaRPr lang="en-US" altLang="zh-CN" dirty="0" smtClean="0"/>
          </a:p>
          <a:p>
            <a:r>
              <a:rPr lang="zh-CN" altLang="zh-CN" dirty="0" smtClean="0"/>
              <a:t>不</a:t>
            </a:r>
            <a:r>
              <a:rPr lang="zh-CN" altLang="zh-CN" dirty="0"/>
              <a:t>限制组</a:t>
            </a:r>
            <a:r>
              <a:rPr lang="zh-CN" altLang="zh-CN" dirty="0" smtClean="0"/>
              <a:t>数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鼓励自拟题</a:t>
            </a:r>
            <a:r>
              <a:rPr lang="zh-CN" altLang="en-US" dirty="0" smtClean="0">
                <a:solidFill>
                  <a:srgbClr val="FF0000"/>
                </a:solidFill>
              </a:rPr>
              <a:t>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4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时间节点及提交文件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周（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日）</a:t>
            </a:r>
            <a:r>
              <a:rPr lang="en-US" altLang="zh-CN" dirty="0"/>
              <a:t>23:59</a:t>
            </a:r>
            <a:r>
              <a:rPr lang="zh-CN" altLang="en-US" dirty="0"/>
              <a:t>分之前按组上交选题确认单</a:t>
            </a:r>
            <a:endParaRPr lang="en-US" altLang="zh-CN" dirty="0"/>
          </a:p>
          <a:p>
            <a:pPr lvl="1"/>
            <a:r>
              <a:rPr lang="zh-CN" altLang="en-US" sz="2400" dirty="0" smtClean="0"/>
              <a:t>只需</a:t>
            </a:r>
            <a:r>
              <a:rPr lang="zh-CN" altLang="en-US" sz="2400" dirty="0"/>
              <a:t>要提交电子版，发邮件到相应任课教师的指定</a:t>
            </a:r>
            <a:r>
              <a:rPr lang="zh-CN" altLang="en-US" sz="2400" dirty="0" smtClean="0"/>
              <a:t>邮箱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yangb19@buaa.edu.cn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邮件</a:t>
            </a:r>
            <a:r>
              <a:rPr lang="zh-CN" altLang="en-US" sz="2400" dirty="0"/>
              <a:t>主题为</a:t>
            </a:r>
            <a:r>
              <a:rPr lang="zh-CN" altLang="en-US" sz="2400" dirty="0" smtClean="0"/>
              <a:t>“单片机基础选题</a:t>
            </a:r>
            <a:r>
              <a:rPr lang="zh-CN" altLang="en-US" sz="2400" dirty="0"/>
              <a:t>确认单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文件</a:t>
            </a:r>
            <a:r>
              <a:rPr lang="zh-CN" altLang="en-US" sz="2400" dirty="0"/>
              <a:t>格式为</a:t>
            </a:r>
            <a:r>
              <a:rPr lang="en-US" altLang="zh-CN" sz="2400" dirty="0"/>
              <a:t>word</a:t>
            </a:r>
            <a:r>
              <a:rPr lang="zh-CN" altLang="en-US" sz="2400" dirty="0"/>
              <a:t>，命名方式“单片机基础选题</a:t>
            </a:r>
            <a:r>
              <a:rPr lang="zh-CN" altLang="en-US" sz="2400" dirty="0" smtClean="0"/>
              <a:t>确认单</a:t>
            </a:r>
            <a:r>
              <a:rPr lang="en-US" altLang="zh-CN" sz="2400" dirty="0" smtClean="0"/>
              <a:t>_</a:t>
            </a:r>
            <a:r>
              <a:rPr lang="zh-CN" altLang="en-US" sz="2400" dirty="0"/>
              <a:t>组长学号</a:t>
            </a:r>
            <a:r>
              <a:rPr lang="en-US" altLang="zh-CN" sz="2400" dirty="0"/>
              <a:t>_</a:t>
            </a:r>
            <a:r>
              <a:rPr lang="zh-CN" altLang="en-US" sz="2400" dirty="0"/>
              <a:t>组长姓名</a:t>
            </a:r>
            <a:r>
              <a:rPr lang="en-US" altLang="zh-CN" sz="2400" dirty="0"/>
              <a:t>_</a:t>
            </a:r>
            <a:r>
              <a:rPr lang="zh-CN" altLang="en-US" sz="2400" dirty="0"/>
              <a:t>题目”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文件命名</a:t>
            </a:r>
            <a:r>
              <a:rPr lang="zh-CN" altLang="en-US" sz="2400" dirty="0" smtClean="0"/>
              <a:t>示例：</a:t>
            </a:r>
            <a:r>
              <a:rPr lang="zh-CN" altLang="en-US" sz="2400" dirty="0">
                <a:solidFill>
                  <a:srgbClr val="FF0000"/>
                </a:solidFill>
              </a:rPr>
              <a:t>单片机基础选题</a:t>
            </a:r>
            <a:r>
              <a:rPr lang="zh-CN" altLang="en-US" sz="2400" dirty="0" smtClean="0">
                <a:solidFill>
                  <a:srgbClr val="FF0000"/>
                </a:solidFill>
              </a:rPr>
              <a:t>确认单</a:t>
            </a:r>
            <a:r>
              <a:rPr lang="en-US" altLang="zh-CN" sz="2400" dirty="0" smtClean="0">
                <a:solidFill>
                  <a:srgbClr val="FF0000"/>
                </a:solidFill>
              </a:rPr>
              <a:t>_</a:t>
            </a:r>
            <a:r>
              <a:rPr lang="en-US" altLang="zh-CN" sz="2400" dirty="0">
                <a:solidFill>
                  <a:srgbClr val="FF0000"/>
                </a:solidFill>
              </a:rPr>
              <a:t>15151067_</a:t>
            </a:r>
            <a:r>
              <a:rPr lang="zh-CN" altLang="en-US" sz="2400" dirty="0">
                <a:solidFill>
                  <a:srgbClr val="FF0000"/>
                </a:solidFill>
              </a:rPr>
              <a:t>张显阳</a:t>
            </a:r>
            <a:r>
              <a:rPr lang="en-US" altLang="zh-CN" sz="2400" dirty="0">
                <a:solidFill>
                  <a:srgbClr val="FF0000"/>
                </a:solidFill>
              </a:rPr>
              <a:t>_</a:t>
            </a:r>
            <a:r>
              <a:rPr lang="zh-CN" altLang="en-US" sz="2400" dirty="0" smtClean="0">
                <a:solidFill>
                  <a:srgbClr val="FF0000"/>
                </a:solidFill>
              </a:rPr>
              <a:t>题目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17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时间节点及提交文件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最迟第</a:t>
            </a:r>
            <a:r>
              <a:rPr lang="en-US" altLang="zh-CN" dirty="0"/>
              <a:t>13</a:t>
            </a:r>
            <a:r>
              <a:rPr lang="zh-CN" altLang="en-US" dirty="0"/>
              <a:t>周</a:t>
            </a:r>
            <a:r>
              <a:rPr lang="zh-CN" altLang="en-US" dirty="0" smtClean="0"/>
              <a:t>（</a:t>
            </a:r>
            <a:r>
              <a:rPr lang="en-US" altLang="zh-CN" dirty="0"/>
              <a:t> 2019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12:00 </a:t>
            </a:r>
            <a:r>
              <a:rPr lang="zh-CN" altLang="en-US" dirty="0" smtClean="0"/>
              <a:t>）</a:t>
            </a:r>
            <a:r>
              <a:rPr lang="zh-CN" altLang="en-US" dirty="0"/>
              <a:t>之前完成项目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可以提前结</a:t>
            </a:r>
            <a:r>
              <a:rPr lang="zh-CN" altLang="en-US" sz="2400" dirty="0"/>
              <a:t>题，结题需提交总结报告（报告按照模板格式进行）和源程序、电路图和</a:t>
            </a:r>
            <a:r>
              <a:rPr lang="en-US" altLang="zh-CN" sz="2400" dirty="0" smtClean="0"/>
              <a:t>PPT</a:t>
            </a:r>
          </a:p>
          <a:p>
            <a:r>
              <a:rPr lang="zh-CN" altLang="en-US" dirty="0"/>
              <a:t>按照附录的</a:t>
            </a:r>
            <a:r>
              <a:rPr lang="en-US" altLang="zh-CN" dirty="0" smtClean="0"/>
              <a:t>《</a:t>
            </a:r>
            <a:r>
              <a:rPr lang="zh-CN" altLang="en-US" dirty="0"/>
              <a:t>单片机基础</a:t>
            </a:r>
            <a:r>
              <a:rPr lang="en-US" altLang="zh-CN" dirty="0" smtClean="0"/>
              <a:t>》</a:t>
            </a:r>
            <a:r>
              <a:rPr lang="zh-CN" altLang="en-US" dirty="0"/>
              <a:t>报告模板格式撰写设计总结报告</a:t>
            </a:r>
            <a:endParaRPr lang="en-US" altLang="zh-CN" dirty="0"/>
          </a:p>
          <a:p>
            <a:pPr lvl="1"/>
            <a:r>
              <a:rPr lang="zh-CN" altLang="en-US" sz="2400" dirty="0"/>
              <a:t>要求</a:t>
            </a:r>
            <a:r>
              <a:rPr lang="en-US" altLang="zh-CN" sz="2400" dirty="0"/>
              <a:t>word</a:t>
            </a:r>
            <a:r>
              <a:rPr lang="zh-CN" altLang="en-US" sz="2400" dirty="0"/>
              <a:t>版本，文件命名方式“单片机基础</a:t>
            </a:r>
            <a:r>
              <a:rPr lang="en-US" altLang="zh-CN" sz="2400" dirty="0" smtClean="0"/>
              <a:t>_</a:t>
            </a:r>
            <a:r>
              <a:rPr lang="zh-CN" altLang="en-US" sz="2400" dirty="0"/>
              <a:t>组长学号</a:t>
            </a:r>
            <a:r>
              <a:rPr lang="en-US" altLang="zh-CN" sz="2400" dirty="0"/>
              <a:t>_</a:t>
            </a:r>
            <a:r>
              <a:rPr lang="zh-CN" altLang="en-US" sz="2400" dirty="0"/>
              <a:t>组长姓名</a:t>
            </a:r>
            <a:r>
              <a:rPr lang="en-US" altLang="zh-CN" sz="2400" dirty="0"/>
              <a:t>_</a:t>
            </a:r>
            <a:r>
              <a:rPr lang="zh-CN" altLang="en-US" sz="2400" dirty="0"/>
              <a:t>题目”，示例：单片机基础</a:t>
            </a:r>
            <a:r>
              <a:rPr lang="en-US" altLang="zh-CN" sz="2400" dirty="0" smtClean="0"/>
              <a:t>_</a:t>
            </a:r>
            <a:r>
              <a:rPr lang="en-US" altLang="zh-CN" sz="2400" dirty="0"/>
              <a:t>15151067_</a:t>
            </a:r>
            <a:r>
              <a:rPr lang="zh-CN" altLang="en-US" sz="2400" dirty="0"/>
              <a:t>张显阳</a:t>
            </a:r>
            <a:r>
              <a:rPr lang="en-US" altLang="zh-CN" sz="2400" dirty="0"/>
              <a:t>_</a:t>
            </a:r>
            <a:r>
              <a:rPr lang="zh-CN" altLang="en-US" sz="2400" dirty="0" smtClean="0"/>
              <a:t>题目</a:t>
            </a:r>
            <a:endParaRPr lang="en-US" altLang="zh-CN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8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时间节点及提交文件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周周三（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4</a:t>
            </a:r>
            <a:r>
              <a:rPr lang="zh-CN" altLang="en-US" dirty="0" smtClean="0"/>
              <a:t>日）中午</a:t>
            </a:r>
            <a:r>
              <a:rPr lang="en-US" altLang="zh-CN" dirty="0"/>
              <a:t>12:00</a:t>
            </a:r>
            <a:r>
              <a:rPr lang="zh-CN" altLang="en-US" dirty="0"/>
              <a:t>之前将设计总结报告、源程序、电路图、</a:t>
            </a:r>
            <a:r>
              <a:rPr lang="en-US" altLang="zh-CN" dirty="0"/>
              <a:t>PPT</a:t>
            </a:r>
            <a:r>
              <a:rPr lang="zh-CN" altLang="en-US" dirty="0"/>
              <a:t>和</a:t>
            </a:r>
            <a:r>
              <a:rPr lang="zh-CN" altLang="en-US" dirty="0" smtClean="0"/>
              <a:t>视频</a:t>
            </a:r>
            <a:r>
              <a:rPr lang="zh-CN" altLang="en-US" dirty="0"/>
              <a:t>等电子版压缩</a:t>
            </a:r>
            <a:r>
              <a:rPr lang="zh-CN" altLang="en-US" dirty="0" smtClean="0"/>
              <a:t>打包发送</a:t>
            </a:r>
            <a:r>
              <a:rPr lang="zh-CN" altLang="en-US" dirty="0" smtClean="0"/>
              <a:t>到</a:t>
            </a:r>
            <a:r>
              <a:rPr lang="en-US" altLang="zh-CN" sz="2800" dirty="0"/>
              <a:t>yangb19@buaa.edu.cn</a:t>
            </a:r>
            <a:r>
              <a:rPr lang="zh-CN" altLang="en-US" dirty="0" smtClean="0"/>
              <a:t>，</a:t>
            </a:r>
            <a:r>
              <a:rPr lang="zh-CN" altLang="en-US" dirty="0"/>
              <a:t>没有发的不允许参加答辩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压缩包格式</a:t>
            </a:r>
            <a:r>
              <a:rPr lang="zh-CN" altLang="en-US" sz="2400" dirty="0"/>
              <a:t>为</a:t>
            </a:r>
            <a:r>
              <a:rPr lang="en-US" altLang="zh-CN" sz="2400" dirty="0"/>
              <a:t>.</a:t>
            </a:r>
            <a:r>
              <a:rPr lang="en-US" altLang="zh-CN" sz="2400" dirty="0" err="1"/>
              <a:t>rar</a:t>
            </a:r>
            <a:r>
              <a:rPr lang="zh-CN" altLang="en-US" sz="2400" dirty="0"/>
              <a:t>或者</a:t>
            </a:r>
            <a:r>
              <a:rPr lang="en-US" altLang="zh-CN" sz="2400" dirty="0"/>
              <a:t>.zip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邮件</a:t>
            </a:r>
            <a:r>
              <a:rPr lang="zh-CN" altLang="en-US" sz="2400" dirty="0"/>
              <a:t>主题为“单片机基础总结”，文件命名方式“单片机基础总结</a:t>
            </a:r>
            <a:r>
              <a:rPr lang="en-US" altLang="zh-CN" sz="2400" dirty="0"/>
              <a:t>_</a:t>
            </a:r>
            <a:r>
              <a:rPr lang="zh-CN" altLang="en-US" sz="2400" dirty="0"/>
              <a:t>组长学号</a:t>
            </a:r>
            <a:r>
              <a:rPr lang="en-US" altLang="zh-CN" sz="2400" dirty="0"/>
              <a:t>_</a:t>
            </a:r>
            <a:r>
              <a:rPr lang="zh-CN" altLang="en-US" sz="2400" dirty="0"/>
              <a:t>组长姓名</a:t>
            </a:r>
            <a:r>
              <a:rPr lang="en-US" altLang="zh-CN" sz="2400" dirty="0"/>
              <a:t>_</a:t>
            </a:r>
            <a:r>
              <a:rPr lang="zh-CN" altLang="en-US" sz="2400" dirty="0"/>
              <a:t>题目”，示例：单片机基础总结</a:t>
            </a:r>
            <a:r>
              <a:rPr lang="en-US" altLang="zh-CN" sz="2400" dirty="0"/>
              <a:t>_15151067_</a:t>
            </a:r>
            <a:r>
              <a:rPr lang="zh-CN" altLang="en-US" sz="2400" dirty="0"/>
              <a:t>张显阳</a:t>
            </a:r>
            <a:r>
              <a:rPr lang="en-US" altLang="zh-CN" sz="2400" dirty="0"/>
              <a:t>_</a:t>
            </a:r>
            <a:r>
              <a:rPr lang="zh-CN" altLang="en-US" sz="2400" dirty="0" smtClean="0"/>
              <a:t>题目</a:t>
            </a:r>
            <a:endParaRPr lang="zh-CN" altLang="en-US" sz="2400" dirty="0"/>
          </a:p>
          <a:p>
            <a:pPr lvl="1"/>
            <a:r>
              <a:rPr lang="zh-CN" altLang="en-US" sz="2400" dirty="0" smtClean="0"/>
              <a:t>注：视频为可选加分项，不强制提交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46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考核分为</a:t>
            </a:r>
            <a:r>
              <a:rPr lang="en-US" altLang="zh-CN" dirty="0" smtClean="0"/>
              <a:t>MOOC</a:t>
            </a:r>
            <a:r>
              <a:rPr lang="zh-CN" altLang="en-US" dirty="0" smtClean="0"/>
              <a:t>课程、实物作品、设计总结报告、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答辩</a:t>
            </a:r>
            <a:r>
              <a:rPr lang="en-US" altLang="zh-CN" dirty="0" smtClean="0"/>
              <a:t>5</a:t>
            </a:r>
            <a:r>
              <a:rPr lang="zh-CN" altLang="en-US" dirty="0" smtClean="0"/>
              <a:t>部分</a:t>
            </a:r>
            <a:endParaRPr lang="zh-CN" altLang="en-US" dirty="0"/>
          </a:p>
          <a:p>
            <a:pPr lvl="1"/>
            <a:r>
              <a:rPr lang="en-US" altLang="zh-CN" sz="2400" dirty="0" smtClean="0"/>
              <a:t>MOOC</a:t>
            </a:r>
            <a:r>
              <a:rPr lang="zh-CN" altLang="en-US" sz="2400" dirty="0" smtClean="0"/>
              <a:t>课程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总成绩 </a:t>
            </a:r>
            <a:r>
              <a:rPr lang="en-US" altLang="zh-CN" sz="2000" dirty="0"/>
              <a:t>= </a:t>
            </a:r>
            <a:r>
              <a:rPr lang="zh-CN" altLang="en-US" sz="2000" dirty="0"/>
              <a:t>单元测验 * </a:t>
            </a:r>
            <a:r>
              <a:rPr lang="en-US" altLang="zh-CN" sz="2000" dirty="0"/>
              <a:t>4​0%  +  </a:t>
            </a:r>
            <a:r>
              <a:rPr lang="zh-CN" altLang="en-US" sz="2000" dirty="0"/>
              <a:t>单元作业 * </a:t>
            </a:r>
            <a:r>
              <a:rPr lang="en-US" altLang="zh-CN" sz="2000" dirty="0"/>
              <a:t>20% + </a:t>
            </a:r>
            <a:r>
              <a:rPr lang="zh-CN" altLang="en-US" sz="2000" dirty="0"/>
              <a:t>课堂讨论 * </a:t>
            </a:r>
            <a:r>
              <a:rPr lang="en-US" altLang="zh-CN" sz="2000" dirty="0"/>
              <a:t>10%  +  </a:t>
            </a:r>
            <a:r>
              <a:rPr lang="zh-CN" altLang="en-US" sz="2000" dirty="0"/>
              <a:t>期末考试 * </a:t>
            </a:r>
            <a:r>
              <a:rPr lang="en-US" altLang="zh-CN" sz="2000" dirty="0"/>
              <a:t>30%</a:t>
            </a:r>
          </a:p>
          <a:p>
            <a:pPr lvl="2"/>
            <a:r>
              <a:rPr lang="zh-CN" altLang="en-US" sz="2000" dirty="0" smtClean="0"/>
              <a:t>单元</a:t>
            </a:r>
            <a:r>
              <a:rPr lang="zh-CN" altLang="en-US" sz="2000" dirty="0"/>
              <a:t>测验：客观题型：选择、判断及</a:t>
            </a:r>
            <a:r>
              <a:rPr lang="zh-CN" altLang="en-US" sz="2000" dirty="0" smtClean="0"/>
              <a:t>填空</a:t>
            </a:r>
            <a:endParaRPr lang="zh-CN" altLang="en-US" sz="2000" dirty="0"/>
          </a:p>
          <a:p>
            <a:pPr lvl="2"/>
            <a:r>
              <a:rPr lang="zh-CN" altLang="en-US" sz="2000" dirty="0" smtClean="0"/>
              <a:t>单元</a:t>
            </a:r>
            <a:r>
              <a:rPr lang="zh-CN" altLang="en-US" sz="2000" dirty="0"/>
              <a:t>作业：主观题目以及单片机的设计</a:t>
            </a:r>
            <a:r>
              <a:rPr lang="zh-CN" altLang="en-US" sz="2000" dirty="0" smtClean="0"/>
              <a:t>题目</a:t>
            </a:r>
            <a:endParaRPr lang="zh-CN" altLang="en-US" sz="2000" dirty="0"/>
          </a:p>
          <a:p>
            <a:pPr lvl="2"/>
            <a:r>
              <a:rPr lang="zh-CN" altLang="en-US" sz="2000" dirty="0" smtClean="0"/>
              <a:t>课堂</a:t>
            </a:r>
            <a:r>
              <a:rPr lang="zh-CN" altLang="en-US" sz="2000" dirty="0"/>
              <a:t>讨论：课堂讨论</a:t>
            </a:r>
            <a:r>
              <a:rPr lang="zh-CN" altLang="en-US" sz="2000" dirty="0" smtClean="0"/>
              <a:t>题目</a:t>
            </a:r>
            <a:endParaRPr lang="zh-CN" altLang="en-US" sz="2000" dirty="0"/>
          </a:p>
          <a:p>
            <a:pPr lvl="2"/>
            <a:r>
              <a:rPr lang="zh-CN" altLang="en-US" sz="2000" dirty="0" smtClean="0"/>
              <a:t>期末</a:t>
            </a:r>
            <a:r>
              <a:rPr lang="zh-CN" altLang="en-US" sz="2000" dirty="0"/>
              <a:t>考试：期末考试</a:t>
            </a:r>
          </a:p>
          <a:p>
            <a:pPr lvl="2"/>
            <a:r>
              <a:rPr lang="zh-CN" altLang="en-US" sz="2000" dirty="0" smtClean="0"/>
              <a:t>按</a:t>
            </a:r>
            <a:r>
              <a:rPr lang="zh-CN" altLang="en-US" sz="2000" dirty="0"/>
              <a:t>百分制计分</a:t>
            </a:r>
          </a:p>
          <a:p>
            <a:pPr lvl="2"/>
            <a:r>
              <a:rPr lang="zh-CN" altLang="en-US" sz="2000" dirty="0" smtClean="0"/>
              <a:t>总成绩</a:t>
            </a:r>
            <a:r>
              <a:rPr lang="zh-CN" altLang="en-US" sz="2000" dirty="0"/>
              <a:t>达到</a:t>
            </a:r>
            <a:r>
              <a:rPr lang="en-US" altLang="zh-CN" sz="2000" dirty="0"/>
              <a:t>60</a:t>
            </a:r>
            <a:r>
              <a:rPr lang="zh-CN" altLang="en-US" sz="2000" dirty="0"/>
              <a:t>分及以上，可获得本课程的合格证书</a:t>
            </a:r>
          </a:p>
          <a:p>
            <a:pPr lvl="2"/>
            <a:r>
              <a:rPr lang="zh-CN" altLang="en-US" sz="2000" dirty="0" smtClean="0"/>
              <a:t>总成绩</a:t>
            </a:r>
            <a:r>
              <a:rPr lang="zh-CN" altLang="en-US" sz="2000" dirty="0"/>
              <a:t>达到</a:t>
            </a:r>
            <a:r>
              <a:rPr lang="en-US" altLang="zh-CN" sz="2000" dirty="0"/>
              <a:t>85</a:t>
            </a:r>
            <a:r>
              <a:rPr lang="zh-CN" altLang="en-US" sz="2000" dirty="0"/>
              <a:t>分及以上，可获得本课程的优秀证书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84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实物作品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分，</a:t>
            </a:r>
            <a:r>
              <a:rPr lang="zh-CN" altLang="en-US" sz="2400" dirty="0"/>
              <a:t>包括过程检查、过程报告、最终实现结果等进行综合</a:t>
            </a:r>
            <a:r>
              <a:rPr lang="zh-CN" altLang="en-US" sz="2400" dirty="0" smtClean="0"/>
              <a:t>评定（</a:t>
            </a:r>
            <a:r>
              <a:rPr lang="zh-CN" altLang="en-US" sz="2400" dirty="0" smtClean="0">
                <a:solidFill>
                  <a:srgbClr val="FF0000"/>
                </a:solidFill>
              </a:rPr>
              <a:t>注：过程考核不合格组员本人成绩为不及格，全组其他组员扣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分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lvl="1"/>
            <a:r>
              <a:rPr lang="zh-CN" altLang="en-US" sz="2400" dirty="0" smtClean="0"/>
              <a:t>设计</a:t>
            </a:r>
            <a:r>
              <a:rPr lang="zh-CN" altLang="en-US" sz="2400" dirty="0"/>
              <a:t>总结</a:t>
            </a:r>
            <a:r>
              <a:rPr lang="zh-CN" altLang="en-US" sz="2400" dirty="0" smtClean="0"/>
              <a:t>报告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分</a:t>
            </a:r>
            <a:r>
              <a:rPr lang="zh-CN" altLang="en-US" sz="2400" dirty="0"/>
              <a:t>，设计报告根据方案描述、过程描述、结论分析等内容以及报告的格式进行评定（其中格式部分最高扣分不高于</a:t>
            </a:r>
            <a:r>
              <a:rPr lang="en-US" altLang="zh-CN" sz="2400" dirty="0"/>
              <a:t>10</a:t>
            </a:r>
            <a:r>
              <a:rPr lang="zh-CN" altLang="en-US" sz="2400" dirty="0"/>
              <a:t>分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PPT</a:t>
            </a:r>
            <a:r>
              <a:rPr lang="zh-CN" altLang="en-US" sz="2400" dirty="0"/>
              <a:t>答辩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分，主要对自己仿真题目和实物作品进行展示，根据</a:t>
            </a:r>
            <a:r>
              <a:rPr lang="en-US" altLang="zh-CN" sz="2400" dirty="0"/>
              <a:t>PPT</a:t>
            </a:r>
            <a:r>
              <a:rPr lang="zh-CN" altLang="en-US" sz="2400" dirty="0"/>
              <a:t>制作效果、答辩效果以及回答问题的情况进行分数评定；答辩</a:t>
            </a:r>
            <a:r>
              <a:rPr lang="zh-CN" altLang="en-US" sz="2400" dirty="0" smtClean="0"/>
              <a:t>时间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分钟</a:t>
            </a:r>
            <a:r>
              <a:rPr lang="zh-CN" altLang="en-US" sz="2400" dirty="0"/>
              <a:t>，提问时间老师自行</a:t>
            </a:r>
            <a:r>
              <a:rPr lang="zh-CN" altLang="en-US" sz="2400" dirty="0" smtClean="0"/>
              <a:t>控制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00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解读课程对应毕业要求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工程知识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能够</a:t>
            </a:r>
            <a:r>
              <a:rPr lang="zh-CN" altLang="en-US" sz="2400" dirty="0"/>
              <a:t>将</a:t>
            </a:r>
            <a:r>
              <a:rPr lang="zh-CN" altLang="en-US" sz="2400" dirty="0">
                <a:solidFill>
                  <a:srgbClr val="FF0000"/>
                </a:solidFill>
              </a:rPr>
              <a:t>数学、自然科学、工程基础和电子信息专业知识</a:t>
            </a:r>
            <a:r>
              <a:rPr lang="zh-CN" altLang="en-US" sz="2400" dirty="0"/>
              <a:t>用于解决电子信息领域复杂工程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掌握</a:t>
            </a:r>
            <a:r>
              <a:rPr lang="zh-CN" altLang="en-US" sz="2400" dirty="0"/>
              <a:t>数学、自然科学基础知识，能够将其应用于电子信息工程问题</a:t>
            </a:r>
          </a:p>
          <a:p>
            <a:pPr lvl="1"/>
            <a:r>
              <a:rPr lang="zh-CN" altLang="en-US" sz="2400" dirty="0" smtClean="0"/>
              <a:t>能够</a:t>
            </a:r>
            <a:r>
              <a:rPr lang="zh-CN" altLang="en-US" sz="2400" dirty="0"/>
              <a:t>针对复杂电子信息系统建立合适的数学或工程模型，并进行求解和优化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1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视频</a:t>
            </a:r>
            <a:r>
              <a:rPr lang="zh-CN" altLang="en-US" sz="2400" dirty="0"/>
              <a:t>属于加分项，根据视频内容加</a:t>
            </a:r>
            <a:r>
              <a:rPr lang="en-US" altLang="zh-CN" sz="2400" dirty="0"/>
              <a:t>1~5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所做作品程序及实物模块化、规范化，具有典型性，能够作为标准展示系统或者经过简单改造能作为标准展示系统，根据具体情况由课程组评定可以加</a:t>
            </a:r>
            <a:r>
              <a:rPr lang="en-US" altLang="zh-CN" sz="2400" dirty="0"/>
              <a:t>1~5</a:t>
            </a:r>
            <a:r>
              <a:rPr lang="zh-CN" altLang="en-US" sz="2400" dirty="0"/>
              <a:t>分</a:t>
            </a:r>
            <a:r>
              <a:rPr lang="zh-CN" altLang="en-US" sz="2400" dirty="0">
                <a:solidFill>
                  <a:srgbClr val="FF0000"/>
                </a:solidFill>
              </a:rPr>
              <a:t>（必须有视频介绍此部分才能考虑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所撰写报告规范且内容完整，可以作为标准参考模板，根据具体情况由课程组评定可以加</a:t>
            </a:r>
            <a:r>
              <a:rPr lang="en-US" altLang="zh-CN" sz="2400" dirty="0"/>
              <a:t>1~5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加分总分不超过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</a:rPr>
              <a:t>分，课程总成绩不超出</a:t>
            </a:r>
            <a:r>
              <a:rPr lang="en-US" altLang="zh-CN" sz="2400" dirty="0">
                <a:solidFill>
                  <a:srgbClr val="FF0000"/>
                </a:solidFill>
              </a:rPr>
              <a:t>100</a:t>
            </a:r>
            <a:r>
              <a:rPr lang="zh-CN" altLang="en-US" sz="2400" dirty="0" smtClean="0">
                <a:solidFill>
                  <a:srgbClr val="FF0000"/>
                </a:solidFill>
              </a:rPr>
              <a:t>分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83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800" dirty="0" smtClean="0">
                <a:solidFill>
                  <a:srgbClr val="FF0000"/>
                </a:solidFill>
              </a:rPr>
              <a:t>注</a:t>
            </a:r>
            <a:r>
              <a:rPr lang="zh-CN" altLang="en-US" sz="4800" dirty="0">
                <a:solidFill>
                  <a:srgbClr val="FF0000"/>
                </a:solidFill>
              </a:rPr>
              <a:t>：如发现仿真、实物作品、报告出现抄袭及雷同现象，抄袭方和被抄袭方均判定为总分</a:t>
            </a:r>
            <a:r>
              <a:rPr lang="en-US" altLang="zh-CN" sz="4800" dirty="0">
                <a:solidFill>
                  <a:srgbClr val="FF0000"/>
                </a:solidFill>
              </a:rPr>
              <a:t>0</a:t>
            </a:r>
            <a:r>
              <a:rPr lang="zh-CN" altLang="en-US" sz="4800" dirty="0" smtClean="0">
                <a:solidFill>
                  <a:srgbClr val="FF0000"/>
                </a:solidFill>
              </a:rPr>
              <a:t>分</a:t>
            </a:r>
            <a:endParaRPr lang="zh-CN" altLang="en-US" sz="48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6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过程考核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过程考核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pPr lvl="1"/>
            <a:r>
              <a:rPr lang="zh-CN" altLang="en-US" sz="2400" dirty="0"/>
              <a:t>每人准备一个笔记本作为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过程考核日志</a:t>
            </a:r>
            <a:r>
              <a:rPr lang="en-US" altLang="zh-CN" sz="2400" dirty="0" smtClean="0"/>
              <a:t>》</a:t>
            </a:r>
          </a:p>
          <a:p>
            <a:pPr lvl="2"/>
            <a:r>
              <a:rPr lang="zh-CN" altLang="en-US" sz="2000" dirty="0" smtClean="0"/>
              <a:t>记录</a:t>
            </a:r>
            <a:r>
              <a:rPr lang="zh-CN" altLang="en-US" sz="2000" dirty="0" smtClean="0">
                <a:solidFill>
                  <a:srgbClr val="FF0000"/>
                </a:solidFill>
              </a:rPr>
              <a:t>本</a:t>
            </a:r>
            <a:r>
              <a:rPr lang="zh-CN" altLang="en-US" sz="2000" dirty="0">
                <a:solidFill>
                  <a:srgbClr val="FF0000"/>
                </a:solidFill>
              </a:rPr>
              <a:t>人</a:t>
            </a:r>
            <a:r>
              <a:rPr lang="zh-CN" altLang="en-US" sz="2000" dirty="0"/>
              <a:t>每次进行设计工作</a:t>
            </a:r>
            <a:r>
              <a:rPr lang="zh-CN" altLang="en-US" sz="2000" dirty="0" smtClean="0"/>
              <a:t>的具体</a:t>
            </a:r>
            <a:r>
              <a:rPr lang="zh-CN" altLang="en-US" sz="2000" dirty="0"/>
              <a:t>时间、地点、工作内容、查阅资料的笔记、设计过程的分析和</a:t>
            </a:r>
            <a:r>
              <a:rPr lang="zh-CN" altLang="en-US" sz="2000" dirty="0" smtClean="0"/>
              <a:t>推演（含设计草图和文字说明等），每次记录后都要落款签字并在签名旁附记录日期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《</a:t>
            </a:r>
            <a:r>
              <a:rPr lang="zh-CN" altLang="en-US" sz="2000" dirty="0" smtClean="0"/>
              <a:t>过程考核日志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的内容在项目的设计进程中不断更新</a:t>
            </a:r>
          </a:p>
          <a:p>
            <a:pPr lvl="2"/>
            <a:r>
              <a:rPr lang="en-US" altLang="zh-CN" sz="2000" dirty="0" smtClean="0"/>
              <a:t>《</a:t>
            </a:r>
            <a:r>
              <a:rPr lang="zh-CN" altLang="en-US" sz="2000" dirty="0"/>
              <a:t>过程考核</a:t>
            </a:r>
            <a:r>
              <a:rPr lang="zh-CN" altLang="en-US" sz="2000" dirty="0" smtClean="0"/>
              <a:t>日志</a:t>
            </a:r>
            <a:r>
              <a:rPr lang="en-US" altLang="zh-CN" sz="2000" dirty="0"/>
              <a:t>》</a:t>
            </a:r>
            <a:r>
              <a:rPr lang="zh-CN" altLang="en-US" sz="2000" dirty="0"/>
              <a:t>封面应注明“</a:t>
            </a:r>
            <a:r>
              <a:rPr lang="en-US" altLang="zh-CN" sz="2000" dirty="0" smtClean="0"/>
              <a:t>2019-2020-1</a:t>
            </a:r>
            <a:r>
              <a:rPr lang="zh-CN" altLang="en-US" sz="2000" dirty="0"/>
              <a:t>学期单片机</a:t>
            </a:r>
            <a:r>
              <a:rPr lang="zh-CN" altLang="en-US" sz="2000" dirty="0" smtClean="0"/>
              <a:t>基础过程考核日志”</a:t>
            </a:r>
            <a:r>
              <a:rPr lang="zh-CN" altLang="en-US" sz="2000" dirty="0"/>
              <a:t>和本人姓名、学号、班级信息。第一页应注明所在小组成员信息</a:t>
            </a:r>
            <a:r>
              <a:rPr lang="zh-CN" altLang="en-US" sz="2000" dirty="0" smtClean="0"/>
              <a:t>、本人</a:t>
            </a:r>
            <a:r>
              <a:rPr lang="zh-CN" altLang="en-US" sz="2000" dirty="0"/>
              <a:t>的分工和项目工作</a:t>
            </a:r>
            <a:r>
              <a:rPr lang="zh-CN" altLang="en-US" sz="2000" dirty="0" smtClean="0"/>
              <a:t>计划</a:t>
            </a:r>
            <a:endParaRPr lang="en-US" altLang="zh-CN" sz="2000" dirty="0" smtClean="0"/>
          </a:p>
          <a:p>
            <a:pPr lvl="1"/>
            <a:r>
              <a:rPr lang="en-US" altLang="zh-CN" sz="2400" dirty="0"/>
              <a:t>《</a:t>
            </a:r>
            <a:r>
              <a:rPr lang="zh-CN" altLang="en-US" sz="2400" dirty="0"/>
              <a:t>过程考核日志</a:t>
            </a:r>
            <a:r>
              <a:rPr lang="en-US" altLang="zh-CN" sz="2400" dirty="0"/>
              <a:t>》</a:t>
            </a:r>
            <a:r>
              <a:rPr lang="zh-CN" altLang="en-US" sz="2400" dirty="0"/>
              <a:t>的格式不做特定要求，但必须手写，字迹应尽量</a:t>
            </a:r>
            <a:r>
              <a:rPr lang="zh-CN" altLang="en-US" sz="2400" dirty="0" smtClean="0"/>
              <a:t>工整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55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过程考核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过程考核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《</a:t>
            </a:r>
            <a:r>
              <a:rPr lang="zh-CN" altLang="en-US" sz="2400" dirty="0"/>
              <a:t>过程考核</a:t>
            </a:r>
            <a:r>
              <a:rPr lang="zh-CN" altLang="en-US" sz="2400" dirty="0" smtClean="0"/>
              <a:t>日志</a:t>
            </a:r>
            <a:r>
              <a:rPr lang="en-US" altLang="zh-CN" sz="2400" dirty="0"/>
              <a:t>》</a:t>
            </a:r>
            <a:r>
              <a:rPr lang="zh-CN" altLang="en-US" sz="2400" dirty="0"/>
              <a:t>中有</a:t>
            </a:r>
            <a:r>
              <a:rPr lang="zh-CN" altLang="en-US" sz="2400" dirty="0" smtClean="0"/>
              <a:t>错误地方可用</a:t>
            </a:r>
            <a:r>
              <a:rPr lang="zh-CN" altLang="en-US" sz="2400" dirty="0"/>
              <a:t>笔划</a:t>
            </a:r>
            <a:r>
              <a:rPr lang="zh-CN" altLang="en-US" sz="2400" dirty="0" smtClean="0"/>
              <a:t>掉。</a:t>
            </a:r>
            <a:r>
              <a:rPr lang="zh-CN" altLang="en-US" sz="2400" dirty="0"/>
              <a:t>记录应保持完整，一页都不要撕除，</a:t>
            </a:r>
            <a:r>
              <a:rPr lang="zh-CN" altLang="en-US" sz="2400" dirty="0" smtClean="0"/>
              <a:t>否则被</a:t>
            </a:r>
            <a:r>
              <a:rPr lang="zh-CN" altLang="en-US" sz="2400" dirty="0"/>
              <a:t>视为未</a:t>
            </a:r>
            <a:r>
              <a:rPr lang="zh-CN" altLang="en-US" sz="2400" dirty="0" smtClean="0"/>
              <a:t>记录</a:t>
            </a:r>
            <a:endParaRPr lang="zh-CN" altLang="en-US" sz="2400" dirty="0"/>
          </a:p>
          <a:p>
            <a:pPr lvl="1"/>
            <a:r>
              <a:rPr lang="zh-CN" altLang="en-US" sz="2400" dirty="0"/>
              <a:t>每周将本周已更新的</a:t>
            </a:r>
            <a:r>
              <a:rPr lang="en-US" altLang="zh-CN" sz="2400" dirty="0"/>
              <a:t>《</a:t>
            </a:r>
            <a:r>
              <a:rPr lang="zh-CN" altLang="en-US" sz="2400" dirty="0"/>
              <a:t>过程考核日志</a:t>
            </a:r>
            <a:r>
              <a:rPr lang="en-US" altLang="zh-CN" sz="2400" dirty="0"/>
              <a:t>》</a:t>
            </a:r>
            <a:r>
              <a:rPr lang="zh-CN" altLang="en-US" sz="2400" dirty="0"/>
              <a:t>全文拍照，同时在最后附上本周最新的作品（包括半成品）照片</a:t>
            </a:r>
            <a:r>
              <a:rPr lang="en-US" altLang="zh-CN" sz="2400" dirty="0"/>
              <a:t>1-2</a:t>
            </a:r>
            <a:r>
              <a:rPr lang="zh-CN" altLang="en-US" sz="2400" dirty="0"/>
              <a:t>张，制作成一个</a:t>
            </a:r>
            <a:r>
              <a:rPr lang="en-US" altLang="zh-CN" sz="2400" dirty="0"/>
              <a:t>PDF</a:t>
            </a:r>
            <a:r>
              <a:rPr lang="zh-CN" altLang="en-US" sz="2400" dirty="0"/>
              <a:t>格式文件，在</a:t>
            </a:r>
            <a:r>
              <a:rPr lang="zh-CN" altLang="en-US" sz="2400" dirty="0" smtClean="0"/>
              <a:t>课程中心按照</a:t>
            </a:r>
            <a:r>
              <a:rPr lang="zh-CN" altLang="en-US" sz="2400" dirty="0"/>
              <a:t>提示以作业形式提交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结题前</a:t>
            </a:r>
            <a:r>
              <a:rPr lang="zh-CN" altLang="en-US" sz="2400" dirty="0" smtClean="0"/>
              <a:t>分别于每周六</a:t>
            </a:r>
            <a:r>
              <a:rPr lang="en-US" altLang="zh-CN" sz="2400" dirty="0" smtClean="0"/>
              <a:t>23:00</a:t>
            </a:r>
            <a:r>
              <a:rPr lang="zh-CN" altLang="en-US" sz="2400" dirty="0"/>
              <a:t>前</a:t>
            </a:r>
            <a:r>
              <a:rPr lang="zh-CN" altLang="en-US" sz="2400" dirty="0" smtClean="0"/>
              <a:t>提交</a:t>
            </a:r>
            <a:r>
              <a:rPr lang="zh-CN" altLang="en-US" sz="2400" dirty="0"/>
              <a:t>至</a:t>
            </a:r>
            <a:r>
              <a:rPr lang="zh-CN" altLang="en-US" sz="2400" dirty="0" smtClean="0"/>
              <a:t>课程</a:t>
            </a:r>
            <a:r>
              <a:rPr lang="zh-CN" altLang="en-US" sz="2400" dirty="0"/>
              <a:t>中心（第</a:t>
            </a:r>
            <a:r>
              <a:rPr lang="en-US" altLang="zh-CN" sz="2400" dirty="0"/>
              <a:t>5</a:t>
            </a:r>
            <a:r>
              <a:rPr lang="zh-CN" altLang="en-US" sz="2400" dirty="0"/>
              <a:t>周国庆假期免签一次）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文件名</a:t>
            </a:r>
            <a:r>
              <a:rPr lang="zh-CN" altLang="en-US" sz="2000" dirty="0"/>
              <a:t>“单片机基础工作日志</a:t>
            </a:r>
            <a:r>
              <a:rPr lang="en-US" altLang="zh-CN" sz="2000" dirty="0" smtClean="0"/>
              <a:t>_</a:t>
            </a:r>
            <a:r>
              <a:rPr lang="zh-CN" altLang="en-US" sz="2000" dirty="0" smtClean="0"/>
              <a:t>学号</a:t>
            </a:r>
            <a:r>
              <a:rPr lang="en-US" altLang="zh-CN" sz="2000" dirty="0" smtClean="0"/>
              <a:t>_</a:t>
            </a:r>
            <a:r>
              <a:rPr lang="zh-CN" altLang="en-US" sz="2000" dirty="0" smtClean="0"/>
              <a:t>姓名</a:t>
            </a:r>
            <a:r>
              <a:rPr lang="en-US" altLang="zh-CN" sz="2000" dirty="0" smtClean="0"/>
              <a:t>_</a:t>
            </a:r>
            <a:r>
              <a:rPr lang="zh-CN" altLang="en-US" sz="2000" dirty="0"/>
              <a:t>题目</a:t>
            </a:r>
            <a:r>
              <a:rPr lang="en-US" altLang="zh-CN" sz="2000" dirty="0" smtClean="0"/>
              <a:t>_</a:t>
            </a:r>
            <a:r>
              <a:rPr lang="zh-CN" altLang="en-US" sz="2000" dirty="0" smtClean="0"/>
              <a:t>最近</a:t>
            </a:r>
            <a:r>
              <a:rPr lang="zh-CN" altLang="en-US" sz="2000" dirty="0"/>
              <a:t>一次更新</a:t>
            </a:r>
            <a:r>
              <a:rPr lang="zh-CN" altLang="en-US" sz="2000" dirty="0" smtClean="0"/>
              <a:t>日期</a:t>
            </a:r>
            <a:r>
              <a:rPr lang="en-US" altLang="zh-CN" sz="2000" dirty="0"/>
              <a:t>.pdf”</a:t>
            </a:r>
            <a:r>
              <a:rPr lang="zh-CN" altLang="en-US" sz="2000" dirty="0"/>
              <a:t>，例如“单片机基础工作</a:t>
            </a:r>
            <a:r>
              <a:rPr lang="zh-CN" altLang="en-US" sz="2000" dirty="0" smtClean="0"/>
              <a:t>日志</a:t>
            </a:r>
            <a:r>
              <a:rPr lang="en-US" altLang="zh-CN" sz="2000" dirty="0" smtClean="0"/>
              <a:t>_</a:t>
            </a:r>
            <a:r>
              <a:rPr lang="en-US" altLang="zh-CN" sz="2000" dirty="0"/>
              <a:t>15151067_</a:t>
            </a:r>
            <a:r>
              <a:rPr lang="zh-CN" altLang="en-US" sz="2000" dirty="0"/>
              <a:t>张显阳</a:t>
            </a:r>
            <a:r>
              <a:rPr lang="en-US" altLang="zh-CN" sz="2000" dirty="0"/>
              <a:t>_</a:t>
            </a:r>
            <a:r>
              <a:rPr lang="zh-CN" altLang="en-US" sz="2000" dirty="0" smtClean="0"/>
              <a:t>题目</a:t>
            </a:r>
            <a:r>
              <a:rPr lang="en-US" altLang="zh-CN" sz="2000" dirty="0" smtClean="0"/>
              <a:t>_20190909.pdf”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注意：考核日志是针对个人的，不得同组互相抄袭，否则按照抄袭记课程成绩为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分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30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过程考核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过程考核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每次提交</a:t>
            </a:r>
            <a:r>
              <a:rPr lang="en-US" altLang="zh-CN" sz="2400" dirty="0" smtClean="0"/>
              <a:t>《</a:t>
            </a:r>
            <a:r>
              <a:rPr lang="zh-CN" altLang="en-US" sz="2400" dirty="0"/>
              <a:t>过程考核</a:t>
            </a:r>
            <a:r>
              <a:rPr lang="zh-CN" altLang="en-US" sz="2400" dirty="0" smtClean="0"/>
              <a:t>日志</a:t>
            </a:r>
            <a:r>
              <a:rPr lang="en-US" altLang="zh-CN" sz="2400" dirty="0"/>
              <a:t>》</a:t>
            </a:r>
            <a:r>
              <a:rPr lang="zh-CN" altLang="en-US" sz="2400" dirty="0"/>
              <a:t>内容完整</a:t>
            </a:r>
            <a:r>
              <a:rPr lang="zh-CN" altLang="en-US" sz="2400" dirty="0" smtClean="0"/>
              <a:t>翔实、反映</a:t>
            </a:r>
            <a:r>
              <a:rPr lang="zh-CN" altLang="en-US" sz="2400" dirty="0"/>
              <a:t>设计工作量</a:t>
            </a:r>
            <a:r>
              <a:rPr lang="zh-CN" altLang="en-US" sz="2400" dirty="0" smtClean="0"/>
              <a:t>饱满、进度正常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给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分</a:t>
            </a:r>
            <a:r>
              <a:rPr lang="zh-CN" altLang="en-US" sz="2400" dirty="0"/>
              <a:t>，进度偏慢或存在明显</a:t>
            </a:r>
            <a:r>
              <a:rPr lang="zh-CN" altLang="en-US" sz="2400" dirty="0" smtClean="0"/>
              <a:t>问题给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分</a:t>
            </a:r>
            <a:r>
              <a:rPr lang="zh-CN" altLang="en-US" sz="2400" dirty="0"/>
              <a:t>，未交或内容严重</a:t>
            </a:r>
            <a:r>
              <a:rPr lang="zh-CN" altLang="en-US" sz="2400" dirty="0" smtClean="0"/>
              <a:t>不符合要求给</a:t>
            </a:r>
            <a:r>
              <a:rPr lang="en-US" altLang="zh-CN" sz="2400" dirty="0"/>
              <a:t>0</a:t>
            </a:r>
            <a:r>
              <a:rPr lang="zh-CN" altLang="en-US" sz="2400" dirty="0"/>
              <a:t>分</a:t>
            </a:r>
            <a:r>
              <a:rPr lang="zh-CN" altLang="en-US" sz="2400" dirty="0" smtClean="0"/>
              <a:t>，过程考核总分不足</a:t>
            </a:r>
            <a:r>
              <a:rPr lang="en-US" altLang="zh-CN" sz="2400" dirty="0" smtClean="0"/>
              <a:t>60%×10</a:t>
            </a:r>
            <a:r>
              <a:rPr lang="zh-CN" altLang="en-US" sz="2400" dirty="0" smtClean="0"/>
              <a:t>分</a:t>
            </a:r>
            <a:r>
              <a:rPr lang="en-US" altLang="zh-CN" sz="2400" dirty="0" smtClean="0"/>
              <a:t>×</a:t>
            </a:r>
            <a:r>
              <a:rPr lang="zh-CN" altLang="en-US" sz="2400" dirty="0" smtClean="0"/>
              <a:t>次数（结题前每周上交一次）的</a:t>
            </a: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FF0000"/>
                </a:solidFill>
              </a:rPr>
              <a:t>该学生本人成绩为不及格，全组其他组员扣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分</a:t>
            </a:r>
            <a:endParaRPr lang="zh-CN" altLang="en-US" sz="2400" dirty="0"/>
          </a:p>
          <a:p>
            <a:pPr lvl="1"/>
            <a:r>
              <a:rPr lang="zh-CN" altLang="en-US" sz="2400" dirty="0" smtClean="0"/>
              <a:t>原始</a:t>
            </a:r>
            <a:r>
              <a:rPr lang="zh-CN" altLang="en-US" sz="2400" dirty="0"/>
              <a:t>纸质版</a:t>
            </a:r>
            <a:r>
              <a:rPr lang="en-US" altLang="zh-CN" sz="2400" dirty="0" smtClean="0"/>
              <a:t>《</a:t>
            </a:r>
            <a:r>
              <a:rPr lang="zh-CN" altLang="en-US" sz="2400" dirty="0"/>
              <a:t>过程考核</a:t>
            </a:r>
            <a:r>
              <a:rPr lang="zh-CN" altLang="en-US" sz="2400" dirty="0" smtClean="0"/>
              <a:t>日志</a:t>
            </a:r>
            <a:r>
              <a:rPr lang="en-US" altLang="zh-CN" sz="2400" dirty="0"/>
              <a:t>》</a:t>
            </a:r>
            <a:r>
              <a:rPr lang="zh-CN" altLang="en-US" sz="2400" dirty="0"/>
              <a:t>在结题答辩时要当场检查并提交，要求</a:t>
            </a:r>
            <a:r>
              <a:rPr lang="zh-CN" altLang="en-US" sz="2400" dirty="0" smtClean="0"/>
              <a:t>必须与</a:t>
            </a:r>
            <a:r>
              <a:rPr lang="zh-CN" altLang="en-US" sz="2400" dirty="0"/>
              <a:t>实际工作及之前在网上提交的</a:t>
            </a:r>
            <a:r>
              <a:rPr lang="en-US" altLang="zh-CN" sz="2400" dirty="0"/>
              <a:t>PDF</a:t>
            </a:r>
            <a:r>
              <a:rPr lang="zh-CN" altLang="en-US" sz="2400" dirty="0"/>
              <a:t>版本一致，如果不能提供</a:t>
            </a:r>
            <a:r>
              <a:rPr lang="en-US" altLang="zh-CN" sz="2400" dirty="0" smtClean="0"/>
              <a:t>《</a:t>
            </a:r>
            <a:r>
              <a:rPr lang="zh-CN" altLang="en-US" sz="2400" dirty="0"/>
              <a:t>过程考核</a:t>
            </a:r>
            <a:r>
              <a:rPr lang="zh-CN" altLang="en-US" sz="2400" dirty="0" smtClean="0"/>
              <a:t>日志</a:t>
            </a:r>
            <a:r>
              <a:rPr lang="en-US" altLang="zh-CN" sz="2400" dirty="0"/>
              <a:t>》</a:t>
            </a:r>
            <a:r>
              <a:rPr lang="zh-CN" altLang="en-US" sz="2400" dirty="0"/>
              <a:t>或发现</a:t>
            </a:r>
            <a:r>
              <a:rPr lang="en-US" altLang="zh-CN" sz="2400" dirty="0" smtClean="0"/>
              <a:t>《</a:t>
            </a:r>
            <a:r>
              <a:rPr lang="zh-CN" altLang="en-US" sz="2400" dirty="0"/>
              <a:t>过程考核</a:t>
            </a:r>
            <a:r>
              <a:rPr lang="zh-CN" altLang="en-US" sz="2400" dirty="0" smtClean="0"/>
              <a:t>日志</a:t>
            </a:r>
            <a:r>
              <a:rPr lang="en-US" altLang="zh-CN" sz="2400" dirty="0"/>
              <a:t>》</a:t>
            </a:r>
            <a:r>
              <a:rPr lang="zh-CN" altLang="en-US" sz="2400" dirty="0"/>
              <a:t>记录内容与实际情况明显不符的，则对</a:t>
            </a:r>
            <a:r>
              <a:rPr lang="zh-CN" altLang="en-US" sz="2400" dirty="0">
                <a:solidFill>
                  <a:srgbClr val="FF0000"/>
                </a:solidFill>
              </a:rPr>
              <a:t>该</a:t>
            </a:r>
            <a:r>
              <a:rPr lang="zh-CN" altLang="en-US" sz="2400" dirty="0" smtClean="0">
                <a:solidFill>
                  <a:srgbClr val="FF0000"/>
                </a:solidFill>
              </a:rPr>
              <a:t>学生本人</a:t>
            </a:r>
            <a:r>
              <a:rPr lang="zh-CN" altLang="en-US" sz="2400" dirty="0">
                <a:solidFill>
                  <a:srgbClr val="FF0000"/>
                </a:solidFill>
              </a:rPr>
              <a:t>成绩为不及格，全组其他组员扣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</a:rPr>
              <a:t>分</a:t>
            </a:r>
            <a:endParaRPr lang="zh-CN" altLang="en-US" sz="2400" dirty="0"/>
          </a:p>
          <a:p>
            <a:pPr lvl="1"/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67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后续会公布详细的评分表格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94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：报告必须</a:t>
            </a:r>
            <a:r>
              <a:rPr lang="zh-CN" altLang="en-US" dirty="0">
                <a:solidFill>
                  <a:srgbClr val="FF0000"/>
                </a:solidFill>
              </a:rPr>
              <a:t>全部自己撰写</a:t>
            </a:r>
            <a:r>
              <a:rPr lang="zh-CN" altLang="en-US" dirty="0"/>
              <a:t>，任何引用的内容（含图表）必须</a:t>
            </a:r>
            <a:r>
              <a:rPr lang="zh-CN" altLang="en-US" dirty="0">
                <a:solidFill>
                  <a:srgbClr val="FF0000"/>
                </a:solidFill>
              </a:rPr>
              <a:t>添加脚注注明</a:t>
            </a:r>
            <a:r>
              <a:rPr lang="zh-CN" altLang="en-US" dirty="0" smtClean="0">
                <a:solidFill>
                  <a:srgbClr val="FF0000"/>
                </a:solidFill>
              </a:rPr>
              <a:t>出处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注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：报告</a:t>
            </a:r>
            <a:r>
              <a:rPr lang="zh-CN" altLang="en-US" dirty="0">
                <a:solidFill>
                  <a:srgbClr val="FF0000"/>
                </a:solidFill>
              </a:rPr>
              <a:t>内容详细具体</a:t>
            </a:r>
            <a:r>
              <a:rPr lang="zh-CN" altLang="en-US" dirty="0"/>
              <a:t>，做到读者仅凭阅读报告就能做出一个完全相同的作品</a:t>
            </a:r>
          </a:p>
          <a:p>
            <a:r>
              <a:rPr lang="zh-CN" altLang="en-US" dirty="0" smtClean="0"/>
              <a:t>注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：报告</a:t>
            </a:r>
            <a:r>
              <a:rPr lang="zh-CN" altLang="en-US" dirty="0" smtClean="0">
                <a:solidFill>
                  <a:srgbClr val="FF0000"/>
                </a:solidFill>
              </a:rPr>
              <a:t>格式必须严格按照要求（参照模板）</a:t>
            </a:r>
            <a:r>
              <a:rPr lang="zh-CN" altLang="en-US" dirty="0" smtClean="0"/>
              <a:t>，否则会进行扣分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4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/>
              <a:t>工程职业道德考核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工程职业道德附加分（</a:t>
            </a:r>
            <a:r>
              <a:rPr lang="zh-CN" altLang="en-US" dirty="0">
                <a:solidFill>
                  <a:srgbClr val="FF0000"/>
                </a:solidFill>
              </a:rPr>
              <a:t>在总分中扣除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sz="2400" dirty="0"/>
              <a:t>对学生在实验过程中表现出的工程职业道德进行评价，采取减分制</a:t>
            </a:r>
          </a:p>
          <a:p>
            <a:pPr lvl="1"/>
            <a:r>
              <a:rPr lang="zh-CN" altLang="en-US" sz="2400" dirty="0" smtClean="0"/>
              <a:t>对</a:t>
            </a:r>
            <a:r>
              <a:rPr lang="zh-CN" altLang="en-US" sz="2400" dirty="0"/>
              <a:t>不遵守实验室规章制度、不按规程使用实验仪器、借用实验室</a:t>
            </a:r>
            <a:r>
              <a:rPr lang="zh-CN" altLang="en-US" sz="2400" dirty="0" smtClean="0"/>
              <a:t>仪器</a:t>
            </a:r>
            <a:r>
              <a:rPr lang="zh-CN" altLang="en-US" sz="2400" dirty="0"/>
              <a:t>及工具不按时归还、擅自搬走或藏匿实验设备、在实验室乱扔</a:t>
            </a:r>
            <a:r>
              <a:rPr lang="zh-CN" altLang="en-US" sz="2400" dirty="0" smtClean="0"/>
              <a:t>垃圾</a:t>
            </a:r>
            <a:r>
              <a:rPr lang="zh-CN" altLang="en-US" sz="2400" dirty="0"/>
              <a:t>、占座、大声喧哗等不文明行为进行处罚</a:t>
            </a:r>
          </a:p>
          <a:p>
            <a:pPr lvl="1"/>
            <a:r>
              <a:rPr lang="zh-CN" altLang="en-US" sz="2400" dirty="0" smtClean="0"/>
              <a:t>根据</a:t>
            </a:r>
            <a:r>
              <a:rPr lang="zh-CN" altLang="en-US" sz="2400" dirty="0"/>
              <a:t>情节，在总成绩中酌情</a:t>
            </a:r>
            <a:r>
              <a:rPr lang="zh-CN" altLang="en-US" sz="2400" dirty="0" smtClean="0"/>
              <a:t>扣除</a:t>
            </a:r>
            <a:r>
              <a:rPr lang="en-US" altLang="zh-CN" sz="2400" dirty="0" smtClean="0"/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400" dirty="0" smtClean="0"/>
              <a:t>30</a:t>
            </a:r>
            <a:r>
              <a:rPr lang="zh-CN" altLang="en-US" sz="2400" dirty="0"/>
              <a:t>分</a:t>
            </a:r>
          </a:p>
          <a:p>
            <a:pPr lvl="1"/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5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/>
              <a:t>工程职业道德考核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工程职业道德附加分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直接判定不及格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sz="2400" dirty="0"/>
              <a:t>答辩时对设计原理完全不懂或知之甚少，经调查确认为本人实际</a:t>
            </a:r>
            <a:r>
              <a:rPr lang="zh-CN" altLang="en-US" sz="2400" dirty="0" smtClean="0"/>
              <a:t>未参与</a:t>
            </a:r>
            <a:r>
              <a:rPr lang="zh-CN" altLang="en-US" sz="2400" dirty="0"/>
              <a:t>小组工作，或工作量严重不足</a:t>
            </a:r>
          </a:p>
          <a:p>
            <a:pPr lvl="1"/>
            <a:r>
              <a:rPr lang="en-US" altLang="zh-CN" sz="2400" dirty="0" smtClean="0"/>
              <a:t>《</a:t>
            </a:r>
            <a:r>
              <a:rPr lang="zh-CN" altLang="en-US" sz="2400" dirty="0"/>
              <a:t>工作日志</a:t>
            </a:r>
            <a:r>
              <a:rPr lang="en-US" altLang="zh-CN" sz="2400" dirty="0"/>
              <a:t>》</a:t>
            </a:r>
            <a:r>
              <a:rPr lang="zh-CN" altLang="en-US" sz="2400" dirty="0"/>
              <a:t>内容与实际情况不符</a:t>
            </a:r>
          </a:p>
          <a:p>
            <a:pPr lvl="1"/>
            <a:r>
              <a:rPr lang="zh-CN" altLang="en-US" sz="2400" dirty="0" smtClean="0"/>
              <a:t>存在</a:t>
            </a:r>
            <a:r>
              <a:rPr lang="zh-CN" altLang="en-US" sz="2400" dirty="0"/>
              <a:t>明显的抄袭行为（</a:t>
            </a:r>
            <a:r>
              <a:rPr lang="zh-CN" altLang="en-US" sz="2400" dirty="0" smtClean="0"/>
              <a:t>包括报告、代码、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等）</a:t>
            </a:r>
            <a:endParaRPr lang="zh-CN" altLang="en-US" sz="2400" dirty="0"/>
          </a:p>
          <a:p>
            <a:pPr lvl="1"/>
            <a:r>
              <a:rPr lang="zh-CN" altLang="en-US" sz="2400" dirty="0" smtClean="0"/>
              <a:t>由</a:t>
            </a:r>
            <a:r>
              <a:rPr lang="zh-CN" altLang="en-US" sz="2400" dirty="0"/>
              <a:t>小组以外人员代</a:t>
            </a:r>
            <a:r>
              <a:rPr lang="zh-CN" altLang="en-US" sz="2400" dirty="0" smtClean="0"/>
              <a:t>做</a:t>
            </a:r>
            <a:endParaRPr lang="zh-CN" altLang="en-US" sz="2400" dirty="0"/>
          </a:p>
          <a:p>
            <a:pPr lvl="1"/>
            <a:r>
              <a:rPr lang="zh-CN" altLang="en-US" sz="2400" dirty="0"/>
              <a:t>在课程中存在严重违反实验室管理规定的行为（如故意污损实验仪器、配线或家具，不经老师许可将实验设备带出实验室，焊接时不使用烙铁架，人走不拔电烙铁电源造成实验室严重安全隐患等）</a:t>
            </a:r>
          </a:p>
          <a:p>
            <a:pPr lvl="1"/>
            <a:r>
              <a:rPr lang="zh-CN" altLang="en-US" sz="2400" dirty="0" smtClean="0"/>
              <a:t>存在</a:t>
            </a:r>
            <a:r>
              <a:rPr lang="zh-CN" altLang="en-US" sz="2400" dirty="0"/>
              <a:t>其他严重违反工程职业道德的行为</a:t>
            </a:r>
          </a:p>
          <a:p>
            <a:pPr lvl="1"/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16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实物制作免修条件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作为第一作者（作者≤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人）采用单片机系统产品参加过省部级以上竞赛并获奖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一等奖</a:t>
            </a:r>
            <a:r>
              <a:rPr lang="en-US" altLang="zh-CN" sz="2400" dirty="0" smtClean="0"/>
              <a:t>95</a:t>
            </a:r>
            <a:r>
              <a:rPr lang="zh-CN" altLang="en-US" sz="2400" dirty="0" smtClean="0"/>
              <a:t>分、二等奖</a:t>
            </a:r>
            <a:r>
              <a:rPr lang="en-US" altLang="zh-CN" sz="2400" dirty="0" smtClean="0"/>
              <a:t>90</a:t>
            </a:r>
            <a:r>
              <a:rPr lang="zh-CN" altLang="en-US" sz="2400" dirty="0" smtClean="0"/>
              <a:t>分、三等奖</a:t>
            </a:r>
            <a:r>
              <a:rPr lang="en-US" altLang="zh-CN" sz="2400" dirty="0" smtClean="0"/>
              <a:t>85</a:t>
            </a:r>
            <a:r>
              <a:rPr lang="zh-CN" altLang="en-US" sz="2400" dirty="0" smtClean="0"/>
              <a:t>分</a:t>
            </a:r>
            <a:endParaRPr lang="en-US" altLang="zh-CN" sz="2400" dirty="0" smtClean="0"/>
          </a:p>
          <a:p>
            <a:r>
              <a:rPr lang="zh-CN" altLang="en-US" dirty="0"/>
              <a:t>作为第一</a:t>
            </a:r>
            <a:r>
              <a:rPr lang="zh-CN" altLang="en-US" dirty="0" smtClean="0"/>
              <a:t>作者</a:t>
            </a:r>
            <a:r>
              <a:rPr lang="zh-CN" altLang="en-US" dirty="0"/>
              <a:t>（作者≤</a:t>
            </a:r>
            <a:r>
              <a:rPr lang="en-US" altLang="zh-CN" dirty="0"/>
              <a:t>4</a:t>
            </a:r>
            <a:r>
              <a:rPr lang="zh-CN" altLang="en-US" dirty="0"/>
              <a:t>人）</a:t>
            </a:r>
            <a:r>
              <a:rPr lang="zh-CN" altLang="en-US" dirty="0" smtClean="0"/>
              <a:t>采用</a:t>
            </a:r>
            <a:r>
              <a:rPr lang="zh-CN" altLang="en-US" dirty="0"/>
              <a:t>单片机系统产品参加</a:t>
            </a:r>
            <a:r>
              <a:rPr lang="zh-CN" altLang="en-US" dirty="0" smtClean="0"/>
              <a:t>过校级竞赛</a:t>
            </a:r>
            <a:r>
              <a:rPr lang="zh-CN" altLang="en-US" dirty="0"/>
              <a:t>并获奖</a:t>
            </a:r>
            <a:endParaRPr lang="en-US" altLang="zh-CN" dirty="0"/>
          </a:p>
          <a:p>
            <a:pPr lvl="1"/>
            <a:r>
              <a:rPr lang="zh-CN" altLang="en-US" sz="2400" dirty="0"/>
              <a:t>一等奖</a:t>
            </a:r>
            <a:r>
              <a:rPr lang="en-US" altLang="zh-CN" sz="2400" dirty="0" smtClean="0"/>
              <a:t>90</a:t>
            </a:r>
            <a:r>
              <a:rPr lang="zh-CN" altLang="en-US" sz="2400" dirty="0" smtClean="0"/>
              <a:t>分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二等奖</a:t>
            </a:r>
            <a:r>
              <a:rPr lang="en-US" altLang="zh-CN" sz="2400" dirty="0" smtClean="0"/>
              <a:t>85</a:t>
            </a:r>
            <a:r>
              <a:rPr lang="zh-CN" altLang="en-US" sz="2400" dirty="0" smtClean="0"/>
              <a:t>分</a:t>
            </a:r>
            <a:r>
              <a:rPr lang="zh-CN" altLang="en-US" sz="2400" dirty="0"/>
              <a:t>、三等奖</a:t>
            </a:r>
            <a:r>
              <a:rPr lang="en-US" altLang="zh-CN" sz="2400" dirty="0" smtClean="0"/>
              <a:t>80</a:t>
            </a:r>
            <a:r>
              <a:rPr lang="zh-CN" altLang="en-US" sz="2400" dirty="0" smtClean="0"/>
              <a:t>分</a:t>
            </a:r>
            <a:endParaRPr lang="en-US" altLang="zh-CN" sz="2400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注：实物免修，但必须按照要求完成报告和</a:t>
            </a:r>
            <a:r>
              <a:rPr lang="en-US" altLang="zh-CN" dirty="0" smtClean="0">
                <a:solidFill>
                  <a:srgbClr val="FF0000"/>
                </a:solidFill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答辩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75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解读课程对应毕业要求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设计开发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具有</a:t>
            </a:r>
            <a:r>
              <a:rPr lang="zh-CN" altLang="en-US" sz="2400" dirty="0"/>
              <a:t>能够</a:t>
            </a:r>
            <a:r>
              <a:rPr lang="zh-CN" altLang="en-US" sz="2400" dirty="0">
                <a:solidFill>
                  <a:srgbClr val="FF0000"/>
                </a:solidFill>
              </a:rPr>
              <a:t>设计</a:t>
            </a:r>
            <a:r>
              <a:rPr lang="zh-CN" altLang="en-US" sz="2400" dirty="0"/>
              <a:t>针对电子信息领域复杂工程问题的</a:t>
            </a:r>
            <a:r>
              <a:rPr lang="zh-CN" altLang="en-US" sz="2400" dirty="0">
                <a:solidFill>
                  <a:srgbClr val="FF0000"/>
                </a:solidFill>
              </a:rPr>
              <a:t>解决方案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设计</a:t>
            </a:r>
            <a:r>
              <a:rPr lang="zh-CN" altLang="en-US" sz="2400" dirty="0"/>
              <a:t>满足特定需求的</a:t>
            </a:r>
            <a:r>
              <a:rPr lang="zh-CN" altLang="en-US" sz="2400" dirty="0">
                <a:solidFill>
                  <a:srgbClr val="FF0000"/>
                </a:solidFill>
              </a:rPr>
              <a:t>系统、单元（部件）或工艺流程</a:t>
            </a:r>
            <a:r>
              <a:rPr lang="zh-CN" altLang="en-US" sz="2400" dirty="0"/>
              <a:t>，并能够在设计环节中</a:t>
            </a:r>
            <a:r>
              <a:rPr lang="zh-CN" altLang="en-US" sz="2400" dirty="0">
                <a:solidFill>
                  <a:srgbClr val="FF0000"/>
                </a:solidFill>
              </a:rPr>
              <a:t>体现创新意识</a:t>
            </a:r>
            <a:r>
              <a:rPr lang="zh-CN" altLang="en-US" sz="2400" dirty="0"/>
              <a:t>，考虑社会、健康、安全、法律、文化以及环境等因素的设计开发解决方案的</a:t>
            </a:r>
            <a:r>
              <a:rPr lang="zh-CN" altLang="en-US" sz="2400" dirty="0" smtClean="0"/>
              <a:t>能力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答疑指导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现场答疑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1-17</a:t>
            </a:r>
            <a:r>
              <a:rPr lang="zh-CN" altLang="en-US" sz="2400" dirty="0" smtClean="0"/>
              <a:t>周上课时间（</a:t>
            </a:r>
            <a:r>
              <a:rPr lang="zh-CN" altLang="en-US" sz="2400" dirty="0" smtClean="0"/>
              <a:t>周四上午</a:t>
            </a:r>
            <a:r>
              <a:rPr lang="en-US" altLang="zh-CN" sz="2400" dirty="0" smtClean="0"/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节）在教室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其余</a:t>
            </a:r>
            <a:r>
              <a:rPr lang="zh-CN" altLang="en-US" sz="2400" dirty="0" smtClean="0"/>
              <a:t>时间可以预约时间地点</a:t>
            </a:r>
            <a:endParaRPr lang="en-US" altLang="zh-CN" sz="2400" dirty="0" smtClean="0"/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3200" dirty="0"/>
              <a:t>线上</a:t>
            </a:r>
            <a:r>
              <a:rPr lang="zh-CN" altLang="en-US" sz="3200" dirty="0" smtClean="0"/>
              <a:t>答疑</a:t>
            </a:r>
            <a:endParaRPr lang="en-US" altLang="zh-CN" sz="3200" dirty="0"/>
          </a:p>
          <a:p>
            <a:pPr lvl="1"/>
            <a:r>
              <a:rPr lang="zh-CN" altLang="en-US" sz="2400" dirty="0"/>
              <a:t>微信</a:t>
            </a:r>
            <a:r>
              <a:rPr lang="zh-CN" altLang="en-US" sz="2400" dirty="0" smtClean="0"/>
              <a:t>群：“</a:t>
            </a:r>
            <a:r>
              <a:rPr lang="en-US" altLang="zh-CN" sz="2400" dirty="0" smtClean="0"/>
              <a:t>2018</a:t>
            </a:r>
            <a:r>
              <a:rPr lang="zh-CN" altLang="en-US" sz="2400" dirty="0" smtClean="0"/>
              <a:t>级</a:t>
            </a:r>
            <a:r>
              <a:rPr lang="zh-CN" altLang="en-US" sz="2400" dirty="0"/>
              <a:t>综合创新课程”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邮件：</a:t>
            </a:r>
            <a:r>
              <a:rPr lang="en-US" altLang="zh-CN" sz="2400" dirty="0">
                <a:hlinkClick r:id="rId2"/>
              </a:rPr>
              <a:t>yangb19@buaa.edu.cn</a:t>
            </a:r>
            <a:endParaRPr lang="en-US" altLang="zh-CN" sz="24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659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实验场地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实验地点及开放时间</a:t>
            </a:r>
            <a:endParaRPr lang="en-US" altLang="zh-CN" dirty="0"/>
          </a:p>
          <a:p>
            <a:pPr lvl="1"/>
            <a:r>
              <a:rPr lang="zh-CN" altLang="en-US" sz="2400" dirty="0" smtClean="0"/>
              <a:t>新主楼</a:t>
            </a:r>
            <a:r>
              <a:rPr lang="en-US" altLang="zh-CN" sz="2400" dirty="0" smtClean="0"/>
              <a:t>F534</a:t>
            </a:r>
          </a:p>
          <a:p>
            <a:pPr lvl="2"/>
            <a:r>
              <a:rPr lang="zh-CN" altLang="en-US" sz="2000" dirty="0" smtClean="0"/>
              <a:t>周一至周日，上午</a:t>
            </a:r>
            <a:r>
              <a:rPr lang="en-US" altLang="zh-CN" sz="2000" dirty="0"/>
              <a:t>8:00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zh-CN" altLang="en-US" sz="2000" dirty="0"/>
              <a:t>晚上</a:t>
            </a:r>
            <a:r>
              <a:rPr lang="en-US" altLang="zh-CN" sz="2000" dirty="0" smtClean="0"/>
              <a:t>23:00</a:t>
            </a:r>
          </a:p>
          <a:p>
            <a:pPr lvl="2"/>
            <a:r>
              <a:rPr lang="zh-CN" altLang="en-US" sz="2000" dirty="0" smtClean="0"/>
              <a:t>提供烙铁和部分仪器，可以焊接及调试</a:t>
            </a:r>
            <a:endParaRPr lang="en-US" altLang="zh-CN" sz="2000" dirty="0" smtClean="0"/>
          </a:p>
          <a:p>
            <a:pPr lvl="1"/>
            <a:r>
              <a:rPr lang="zh-CN" altLang="en-US" sz="2400" dirty="0"/>
              <a:t>新主楼</a:t>
            </a:r>
            <a:r>
              <a:rPr lang="en-US" altLang="zh-CN" sz="2400" dirty="0" smtClean="0"/>
              <a:t>F532</a:t>
            </a:r>
          </a:p>
          <a:p>
            <a:pPr lvl="2"/>
            <a:r>
              <a:rPr lang="zh-CN" altLang="en-US" sz="2000" dirty="0"/>
              <a:t>周一至</a:t>
            </a:r>
            <a:r>
              <a:rPr lang="zh-CN" altLang="en-US" sz="2000" dirty="0" smtClean="0"/>
              <a:t>周六，</a:t>
            </a:r>
            <a:r>
              <a:rPr lang="zh-CN" altLang="en-US" sz="2000" dirty="0"/>
              <a:t>上午</a:t>
            </a:r>
            <a:r>
              <a:rPr lang="en-US" altLang="zh-CN" sz="2000" dirty="0"/>
              <a:t>8:00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zh-CN" altLang="en-US" sz="2000" dirty="0" smtClean="0"/>
              <a:t>晚上</a:t>
            </a:r>
            <a:r>
              <a:rPr lang="en-US" altLang="zh-CN" sz="2000" dirty="0" smtClean="0"/>
              <a:t>18:00</a:t>
            </a:r>
          </a:p>
          <a:p>
            <a:pPr lvl="2"/>
            <a:r>
              <a:rPr lang="zh-CN" altLang="en-US" sz="2000" dirty="0"/>
              <a:t>提供烙铁和部分仪器，可以焊接及</a:t>
            </a:r>
            <a:r>
              <a:rPr lang="zh-CN" altLang="en-US" sz="2000" dirty="0" smtClean="0"/>
              <a:t>调试</a:t>
            </a:r>
            <a:r>
              <a:rPr lang="zh-CN" altLang="en-US" sz="2000" dirty="0" smtClean="0">
                <a:solidFill>
                  <a:srgbClr val="FF0000"/>
                </a:solidFill>
              </a:rPr>
              <a:t>（焊接需要在绿色桌面上）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新</a:t>
            </a:r>
            <a:r>
              <a:rPr lang="zh-CN" altLang="en-US" sz="2400" dirty="0"/>
              <a:t>主楼</a:t>
            </a:r>
            <a:r>
              <a:rPr lang="en-US" altLang="zh-CN" sz="2400" dirty="0" smtClean="0"/>
              <a:t>F535</a:t>
            </a:r>
          </a:p>
          <a:p>
            <a:pPr lvl="2"/>
            <a:r>
              <a:rPr lang="zh-CN" altLang="en-US" sz="2000" dirty="0" smtClean="0"/>
              <a:t>周一、周二、周四至周六</a:t>
            </a:r>
            <a:r>
              <a:rPr lang="zh-CN" altLang="en-US" sz="2000" dirty="0"/>
              <a:t>，上午</a:t>
            </a:r>
            <a:r>
              <a:rPr lang="en-US" altLang="zh-CN" sz="2000" dirty="0"/>
              <a:t>8:00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zh-CN" altLang="en-US" sz="2000" dirty="0" smtClean="0"/>
              <a:t>晚上</a:t>
            </a:r>
            <a:r>
              <a:rPr lang="en-US" altLang="zh-CN" sz="2000" dirty="0" smtClean="0"/>
              <a:t>18:00</a:t>
            </a:r>
          </a:p>
          <a:p>
            <a:pPr lvl="2"/>
            <a:r>
              <a:rPr lang="zh-CN" altLang="en-US" sz="2000" dirty="0" smtClean="0"/>
              <a:t>提供计算机和</a:t>
            </a:r>
            <a:r>
              <a:rPr lang="zh-CN" altLang="en-US" sz="2000" dirty="0"/>
              <a:t>部分仪器，</a:t>
            </a:r>
            <a:r>
              <a:rPr lang="zh-CN" altLang="en-US" sz="2000" dirty="0" smtClean="0"/>
              <a:t>可以调试，</a:t>
            </a:r>
            <a:r>
              <a:rPr lang="en-US" altLang="zh-CN" sz="2000" dirty="0" smtClean="0">
                <a:solidFill>
                  <a:srgbClr val="FF0000"/>
                </a:solidFill>
              </a:rPr>
              <a:t>F535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严禁焊接</a:t>
            </a:r>
          </a:p>
          <a:p>
            <a:pPr marL="914400" lvl="2" indent="0">
              <a:buNone/>
            </a:pPr>
            <a:endParaRPr lang="en-US" altLang="zh-CN" sz="20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2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实验场地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：各实验室同时承担其他实验，在课表安排其他实验课程时，暂停开放（具体课表会在微信群</a:t>
            </a:r>
            <a:r>
              <a:rPr lang="en-US" altLang="zh-CN" dirty="0" smtClean="0"/>
              <a:t>/</a:t>
            </a:r>
            <a:r>
              <a:rPr lang="zh-CN" altLang="en-US" dirty="0" smtClean="0"/>
              <a:t>门口公告通知）</a:t>
            </a:r>
            <a:endParaRPr lang="en-US" altLang="zh-CN" dirty="0" smtClean="0"/>
          </a:p>
          <a:p>
            <a:r>
              <a:rPr lang="zh-CN" altLang="en-US" dirty="0" smtClean="0"/>
              <a:t>注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：实验室根据新购置仪器设备及家具情况，可能涉及改造，改造期间暂不开放（具体时间会在微信群</a:t>
            </a:r>
            <a:r>
              <a:rPr lang="en-US" altLang="zh-CN" dirty="0"/>
              <a:t>/</a:t>
            </a:r>
            <a:r>
              <a:rPr lang="zh-CN" altLang="en-US" dirty="0"/>
              <a:t>门口公告</a:t>
            </a:r>
            <a:r>
              <a:rPr lang="zh-CN" altLang="en-US" dirty="0" smtClean="0"/>
              <a:t>通知）</a:t>
            </a:r>
            <a:endParaRPr lang="en-US" altLang="zh-CN" dirty="0" smtClean="0"/>
          </a:p>
          <a:p>
            <a:r>
              <a:rPr lang="zh-CN" altLang="en-US" dirty="0" smtClean="0"/>
              <a:t>注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：实验资源</a:t>
            </a:r>
            <a:r>
              <a:rPr lang="zh-CN" altLang="en-US" dirty="0"/>
              <a:t>有限，</a:t>
            </a:r>
            <a:r>
              <a:rPr lang="zh-CN" altLang="en-US" dirty="0" smtClean="0"/>
              <a:t>同学们务必</a:t>
            </a:r>
            <a:r>
              <a:rPr lang="zh-CN" altLang="en-US" dirty="0"/>
              <a:t>及早动手开始设计，以免到期无法完成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21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交流答疑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请大家加入“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级</a:t>
            </a:r>
            <a:r>
              <a:rPr lang="zh-CN" altLang="en-US" dirty="0"/>
              <a:t>综合创新课程”微信群，具体信息可以在群里</a:t>
            </a:r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" t="20601" r="6595" b="20600"/>
          <a:stretch/>
        </p:blipFill>
        <p:spPr>
          <a:xfrm>
            <a:off x="2843808" y="2822518"/>
            <a:ext cx="302433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3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58723" name="Text Box 8"/>
          <p:cNvSpPr txBox="1">
            <a:spLocks noChangeArrowheads="1"/>
          </p:cNvSpPr>
          <p:nvPr/>
        </p:nvSpPr>
        <p:spPr bwMode="auto">
          <a:xfrm>
            <a:off x="0" y="2938463"/>
            <a:ext cx="9144000" cy="922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5400" dirty="0" smtClean="0">
                <a:solidFill>
                  <a:schemeClr val="accent6"/>
                </a:solidFill>
                <a:latin typeface="黑体" pitchFamily="49" charset="-122"/>
                <a:ea typeface="黑体" pitchFamily="49" charset="-122"/>
              </a:rPr>
              <a:t>谢谢</a:t>
            </a:r>
            <a:endParaRPr lang="zh-CN" altLang="en-US" sz="5400" dirty="0">
              <a:solidFill>
                <a:schemeClr val="accent6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51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工程知识、问题分析、设计开发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单片机系统设计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任务要求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确定</a:t>
            </a:r>
            <a:r>
              <a:rPr lang="zh-CN" altLang="en-US" sz="2000" dirty="0"/>
              <a:t>系统的</a:t>
            </a:r>
            <a:r>
              <a:rPr lang="zh-CN" altLang="en-US" sz="2000" dirty="0" smtClean="0"/>
              <a:t>外观接口、功能</a:t>
            </a:r>
            <a:r>
              <a:rPr lang="zh-CN" altLang="en-US" sz="2000" dirty="0"/>
              <a:t>指标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性能指标和使用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系统分析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结合数学、工程知识，查阅文献资料，</a:t>
            </a:r>
            <a:r>
              <a:rPr lang="zh-CN" altLang="en-US" sz="2000" dirty="0"/>
              <a:t>收集相关信息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计算</a:t>
            </a:r>
            <a:r>
              <a:rPr lang="zh-CN" altLang="en-US" sz="2000" dirty="0"/>
              <a:t>和分解系统性能指标，可利用设计工具进行系统仿真</a:t>
            </a:r>
          </a:p>
          <a:p>
            <a:pPr lvl="1"/>
            <a:r>
              <a:rPr lang="zh-CN" altLang="en-US" sz="2400" dirty="0" smtClean="0"/>
              <a:t>系统设计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拟定技术方案，可采用多种</a:t>
            </a:r>
            <a:r>
              <a:rPr lang="zh-CN" altLang="en-US" sz="2000" dirty="0">
                <a:solidFill>
                  <a:srgbClr val="FF0000"/>
                </a:solidFill>
              </a:rPr>
              <a:t>方案分析</a:t>
            </a:r>
            <a:r>
              <a:rPr lang="zh-CN" altLang="en-US" sz="2000" dirty="0" smtClean="0">
                <a:solidFill>
                  <a:srgbClr val="FF0000"/>
                </a:solidFill>
              </a:rPr>
              <a:t>比较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/>
              <a:t>技术科学合理，具有</a:t>
            </a:r>
            <a:r>
              <a:rPr lang="zh-CN" altLang="en-US" sz="2000" dirty="0" smtClean="0"/>
              <a:t>可行性；安全</a:t>
            </a:r>
            <a:r>
              <a:rPr lang="zh-CN" altLang="en-US" sz="2000" dirty="0"/>
              <a:t>环保，</a:t>
            </a:r>
            <a:r>
              <a:rPr lang="zh-CN" altLang="en-US" sz="2000" dirty="0" smtClean="0"/>
              <a:t>可持续发展；工作</a:t>
            </a:r>
            <a:r>
              <a:rPr lang="zh-CN" altLang="en-US" sz="2000" dirty="0"/>
              <a:t>稳定</a:t>
            </a:r>
            <a:r>
              <a:rPr lang="zh-CN" altLang="en-US" sz="2000" dirty="0" smtClean="0"/>
              <a:t>可靠；原材料</a:t>
            </a:r>
            <a:r>
              <a:rPr lang="zh-CN" altLang="en-US" sz="2000" dirty="0"/>
              <a:t>供应及生产条件</a:t>
            </a:r>
            <a:r>
              <a:rPr lang="zh-CN" altLang="en-US" sz="2000" dirty="0" smtClean="0"/>
              <a:t>稳定，可</a:t>
            </a:r>
            <a:r>
              <a:rPr lang="zh-CN" altLang="en-US" sz="2000" dirty="0"/>
              <a:t>长期</a:t>
            </a:r>
            <a:r>
              <a:rPr lang="zh-CN" altLang="en-US" sz="2000" dirty="0" smtClean="0"/>
              <a:t>生产；成本控制</a:t>
            </a:r>
            <a:r>
              <a:rPr lang="zh-CN" altLang="en-US" sz="2000" dirty="0"/>
              <a:t>，性价比高</a:t>
            </a:r>
          </a:p>
          <a:p>
            <a:pPr lvl="2"/>
            <a:r>
              <a:rPr lang="zh-CN" altLang="en-US" sz="2000" dirty="0" smtClean="0"/>
              <a:t>系统</a:t>
            </a:r>
            <a:r>
              <a:rPr lang="zh-CN" altLang="en-US" sz="2000" dirty="0"/>
              <a:t>关键</a:t>
            </a:r>
            <a:r>
              <a:rPr lang="zh-CN" altLang="en-US" sz="2000" dirty="0" smtClean="0"/>
              <a:t>技术实验</a:t>
            </a:r>
            <a:r>
              <a:rPr lang="zh-CN" altLang="en-US" sz="2000" dirty="0"/>
              <a:t>验证，根据仿真和实验</a:t>
            </a:r>
            <a:r>
              <a:rPr lang="zh-CN" altLang="en-US" sz="2000" dirty="0" smtClean="0"/>
              <a:t>结果优化方案</a:t>
            </a:r>
            <a:endParaRPr lang="en-US" altLang="zh-CN" sz="20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47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工程知识、问题分析、设计开发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单片机</a:t>
            </a:r>
            <a:r>
              <a:rPr lang="zh-CN" altLang="en-US" dirty="0" smtClean="0"/>
              <a:t>系统设计</a:t>
            </a:r>
            <a:endParaRPr lang="en-US" altLang="zh-CN" dirty="0"/>
          </a:p>
          <a:p>
            <a:pPr lvl="1"/>
            <a:r>
              <a:rPr lang="zh-CN" altLang="en-US" sz="2400" dirty="0" smtClean="0"/>
              <a:t>硬件电路设计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绘制硬件结构框图</a:t>
            </a:r>
            <a:r>
              <a:rPr lang="zh-CN" altLang="en-US" sz="2000" dirty="0" smtClean="0"/>
              <a:t>，整个</a:t>
            </a:r>
            <a:r>
              <a:rPr lang="zh-CN" altLang="en-US" sz="2000" dirty="0"/>
              <a:t>系统分解</a:t>
            </a:r>
            <a:r>
              <a:rPr lang="zh-CN" altLang="en-US" sz="2000" dirty="0" smtClean="0"/>
              <a:t>为各单元模块，</a:t>
            </a:r>
            <a:r>
              <a:rPr lang="zh-CN" altLang="en-US" sz="2000" dirty="0"/>
              <a:t>确定模块之间的接口要求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分解任务及人员分工</a:t>
            </a:r>
            <a:endParaRPr lang="zh-CN" altLang="en-US" sz="2000" dirty="0"/>
          </a:p>
          <a:p>
            <a:pPr lvl="2"/>
            <a:r>
              <a:rPr lang="zh-CN" altLang="en-US" sz="2000" dirty="0" smtClean="0"/>
              <a:t>电路选择、元器件选型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设计</a:t>
            </a:r>
            <a:r>
              <a:rPr lang="zh-CN" altLang="en-US" sz="2000" dirty="0"/>
              <a:t>单元电路，利用软硬件设计工具设计、仿真、</a:t>
            </a:r>
            <a:r>
              <a:rPr lang="zh-CN" altLang="en-US" sz="2000" dirty="0" smtClean="0"/>
              <a:t>制作</a:t>
            </a:r>
            <a:r>
              <a:rPr lang="zh-CN" altLang="en-US" sz="2000" dirty="0"/>
              <a:t>和调试各单元</a:t>
            </a:r>
            <a:r>
              <a:rPr lang="zh-CN" altLang="en-US" sz="2000" dirty="0" smtClean="0"/>
              <a:t>电路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编写单片机测试软件</a:t>
            </a:r>
            <a:endParaRPr lang="en-US" altLang="zh-CN" sz="20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65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工程知识、问题分析、设计开发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单片机系统</a:t>
            </a:r>
            <a:r>
              <a:rPr lang="zh-CN" altLang="en-US" dirty="0"/>
              <a:t>工艺</a:t>
            </a:r>
            <a:r>
              <a:rPr lang="zh-CN" altLang="en-US" dirty="0" smtClean="0"/>
              <a:t>设计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安全、可靠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电路安全、人身安全、稳定耐用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简单、模块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低成本、易维护、易升级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方便、</a:t>
            </a:r>
            <a:r>
              <a:rPr lang="zh-CN" altLang="en-US" sz="2400" dirty="0"/>
              <a:t>美观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易于操作、赏心悦目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7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北航物理电子">
  <a:themeElements>
    <a:clrScheme name="北航物理电子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北航物理电子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北航物理电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物理电子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物理电子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北航物理电子</Template>
  <TotalTime>24117</TotalTime>
  <Words>4615</Words>
  <Application>Microsoft Office PowerPoint</Application>
  <PresentationFormat>全屏显示(4:3)</PresentationFormat>
  <Paragraphs>471</Paragraphs>
  <Slides>64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0" baseType="lpstr">
      <vt:lpstr>Times New Roman</vt:lpstr>
      <vt:lpstr>黑体</vt:lpstr>
      <vt:lpstr>宋体</vt:lpstr>
      <vt:lpstr>Arial</vt:lpstr>
      <vt:lpstr>Wingdings</vt:lpstr>
      <vt:lpstr>北航物理电子</vt:lpstr>
      <vt:lpstr>PowerPoint 演示文稿</vt:lpstr>
      <vt:lpstr>课程目的</vt:lpstr>
      <vt:lpstr>课程目的</vt:lpstr>
      <vt:lpstr>课程目的</vt:lpstr>
      <vt:lpstr>解读课程对应毕业要求-1</vt:lpstr>
      <vt:lpstr>解读课程对应毕业要求-3</vt:lpstr>
      <vt:lpstr>工程知识、问题分析、设计开发</vt:lpstr>
      <vt:lpstr>工程知识、问题分析、设计开发</vt:lpstr>
      <vt:lpstr>工程知识、问题分析、设计开发</vt:lpstr>
      <vt:lpstr>解读课程对应毕业要求-4</vt:lpstr>
      <vt:lpstr>研究</vt:lpstr>
      <vt:lpstr>解读课程对应毕业要求-5</vt:lpstr>
      <vt:lpstr>使用现代工具</vt:lpstr>
      <vt:lpstr>使用现代工具</vt:lpstr>
      <vt:lpstr>使用现代工具</vt:lpstr>
      <vt:lpstr>使用现代工具</vt:lpstr>
      <vt:lpstr>解读课程对应毕业要求-9</vt:lpstr>
      <vt:lpstr>个人和团队</vt:lpstr>
      <vt:lpstr>解读课程对应毕业要求-12</vt:lpstr>
      <vt:lpstr>课程内容</vt:lpstr>
      <vt:lpstr>课程安排</vt:lpstr>
      <vt:lpstr>课程安排</vt:lpstr>
      <vt:lpstr>课程安排</vt:lpstr>
      <vt:lpstr>选题说明</vt:lpstr>
      <vt:lpstr>选题说明</vt:lpstr>
      <vt:lpstr>参考题目-红外线或超声波电子琴</vt:lpstr>
      <vt:lpstr>参考题目-红外或超声波小车避障</vt:lpstr>
      <vt:lpstr>参考题目-红外或蓝牙遥控小车</vt:lpstr>
      <vt:lpstr>参考题目-自动跟踪小车</vt:lpstr>
      <vt:lpstr>参考题目-交通指示灯</vt:lpstr>
      <vt:lpstr>参考题目-电梯控制</vt:lpstr>
      <vt:lpstr>参考题目-立体LED矩阵</vt:lpstr>
      <vt:lpstr>参考题目-互动显示面板</vt:lpstr>
      <vt:lpstr>参考题目-传感器集成模块</vt:lpstr>
      <vt:lpstr>参考题目-简易示波器</vt:lpstr>
      <vt:lpstr>参考题目-简易信号源</vt:lpstr>
      <vt:lpstr>参考题目-洗衣机控制器</vt:lpstr>
      <vt:lpstr>参考题目-ASK信号调制解调</vt:lpstr>
      <vt:lpstr>参考题目-音乐频谱显示</vt:lpstr>
      <vt:lpstr>参考题目-读写U盘</vt:lpstr>
      <vt:lpstr>参考题目-读写SD卡</vt:lpstr>
      <vt:lpstr>参考题目-以太网接口</vt:lpstr>
      <vt:lpstr>参考题目-万年历</vt:lpstr>
      <vt:lpstr>自拟题目</vt:lpstr>
      <vt:lpstr>时间节点及提交文件</vt:lpstr>
      <vt:lpstr>时间节点及提交文件</vt:lpstr>
      <vt:lpstr>时间节点及提交文件</vt:lpstr>
      <vt:lpstr>考核方式</vt:lpstr>
      <vt:lpstr>考核方式</vt:lpstr>
      <vt:lpstr>考核方式</vt:lpstr>
      <vt:lpstr>考核方式</vt:lpstr>
      <vt:lpstr>过程考核</vt:lpstr>
      <vt:lpstr>过程考核</vt:lpstr>
      <vt:lpstr>过程考核</vt:lpstr>
      <vt:lpstr>评分标准</vt:lpstr>
      <vt:lpstr>评分标准</vt:lpstr>
      <vt:lpstr>工程职业道德考核</vt:lpstr>
      <vt:lpstr>工程职业道德考核</vt:lpstr>
      <vt:lpstr>实物制作免修条件</vt:lpstr>
      <vt:lpstr>答疑指导</vt:lpstr>
      <vt:lpstr>实验场地</vt:lpstr>
      <vt:lpstr>实验场地</vt:lpstr>
      <vt:lpstr>交流答疑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张 玉玺</cp:lastModifiedBy>
  <cp:revision>358</cp:revision>
  <dcterms:created xsi:type="dcterms:W3CDTF">2009-09-09T11:10:02Z</dcterms:created>
  <dcterms:modified xsi:type="dcterms:W3CDTF">2019-09-04T14:15:30Z</dcterms:modified>
</cp:coreProperties>
</file>