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D58AA-F1DD-4E10-BBB1-CE20A62D337F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fr-FR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36F4E-5DB7-4120-9E5B-1F0E3711E57A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63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88D4-16F0-4136-A526-B8CBDAEB6E3A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F604-DA45-4815-B79D-C24CE29D852D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25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88D4-16F0-4136-A526-B8CBDAEB6E3A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F604-DA45-4815-B79D-C24CE29D852D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7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88D4-16F0-4136-A526-B8CBDAEB6E3A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F604-DA45-4815-B79D-C24CE29D852D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867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88D4-16F0-4136-A526-B8CBDAEB6E3A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F604-DA45-4815-B79D-C24CE29D852D}" type="slidenum">
              <a:rPr lang="fr-FR" smtClean="0"/>
              <a:t>‹N›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3039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88D4-16F0-4136-A526-B8CBDAEB6E3A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F604-DA45-4815-B79D-C24CE29D852D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856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88D4-16F0-4136-A526-B8CBDAEB6E3A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F604-DA45-4815-B79D-C24CE29D852D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318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88D4-16F0-4136-A526-B8CBDAEB6E3A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F604-DA45-4815-B79D-C24CE29D852D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512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88D4-16F0-4136-A526-B8CBDAEB6E3A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F604-DA45-4815-B79D-C24CE29D852D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713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88D4-16F0-4136-A526-B8CBDAEB6E3A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F604-DA45-4815-B79D-C24CE29D852D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11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88D4-16F0-4136-A526-B8CBDAEB6E3A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F604-DA45-4815-B79D-C24CE29D852D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30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88D4-16F0-4136-A526-B8CBDAEB6E3A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F604-DA45-4815-B79D-C24CE29D852D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40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88D4-16F0-4136-A526-B8CBDAEB6E3A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F604-DA45-4815-B79D-C24CE29D852D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67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88D4-16F0-4136-A526-B8CBDAEB6E3A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F604-DA45-4815-B79D-C24CE29D852D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21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88D4-16F0-4136-A526-B8CBDAEB6E3A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F604-DA45-4815-B79D-C24CE29D852D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93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88D4-16F0-4136-A526-B8CBDAEB6E3A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F604-DA45-4815-B79D-C24CE29D852D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10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88D4-16F0-4136-A526-B8CBDAEB6E3A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F604-DA45-4815-B79D-C24CE29D852D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88D4-16F0-4136-A526-B8CBDAEB6E3A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F604-DA45-4815-B79D-C24CE29D852D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07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8B88D4-16F0-4136-A526-B8CBDAEB6E3A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AF604-DA45-4815-B79D-C24CE29D852D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412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A76304-7514-42AE-B017-21AC7832F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1154" y="381000"/>
            <a:ext cx="9581625" cy="4131903"/>
          </a:xfrm>
        </p:spPr>
        <p:txBody>
          <a:bodyPr/>
          <a:lstStyle/>
          <a:p>
            <a:pPr algn="ctr"/>
            <a:r>
              <a:rPr lang="it-IT" b="1" dirty="0"/>
              <a:t>COMP0118 </a:t>
            </a:r>
            <a:br>
              <a:rPr lang="it-IT" b="1" dirty="0"/>
            </a:br>
            <a:r>
              <a:rPr lang="it-IT" b="1" dirty="0"/>
              <a:t>Analysis of MRI T2 </a:t>
            </a:r>
            <a:r>
              <a:rPr lang="it-IT" b="1" dirty="0" err="1"/>
              <a:t>Relaxometry</a:t>
            </a:r>
            <a:endParaRPr lang="fr-FR" b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332EE8B-6396-4F1F-B868-60A7512D9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" y="5392738"/>
            <a:ext cx="12070080" cy="1084262"/>
          </a:xfrm>
        </p:spPr>
        <p:txBody>
          <a:bodyPr/>
          <a:lstStyle/>
          <a:p>
            <a:r>
              <a:rPr lang="it-IT" i="1" dirty="0"/>
              <a:t>Francesco Seracini – </a:t>
            </a:r>
            <a:r>
              <a:rPr lang="it-IT" i="1" dirty="0" err="1"/>
              <a:t>Chongpo</a:t>
            </a:r>
            <a:r>
              <a:rPr lang="it-IT" i="1" dirty="0"/>
              <a:t> </a:t>
            </a:r>
            <a:r>
              <a:rPr lang="it-IT" i="1" dirty="0" err="1"/>
              <a:t>Shao</a:t>
            </a:r>
            <a:r>
              <a:rPr lang="it-IT" i="1" dirty="0"/>
              <a:t> – </a:t>
            </a:r>
            <a:r>
              <a:rPr lang="it-IT" i="1" dirty="0" err="1"/>
              <a:t>Pragya</a:t>
            </a:r>
            <a:r>
              <a:rPr lang="it-IT" i="1" dirty="0"/>
              <a:t> </a:t>
            </a:r>
            <a:r>
              <a:rPr lang="it-IT" i="1" dirty="0" err="1"/>
              <a:t>Sinha</a:t>
            </a:r>
            <a:r>
              <a:rPr lang="it-IT" i="1" dirty="0"/>
              <a:t> – Ethan </a:t>
            </a:r>
            <a:r>
              <a:rPr lang="it-IT" i="1" dirty="0" err="1"/>
              <a:t>Stephenson</a:t>
            </a:r>
            <a:r>
              <a:rPr lang="it-IT" i="1" dirty="0"/>
              <a:t> – </a:t>
            </a:r>
            <a:r>
              <a:rPr lang="it-IT" i="1" dirty="0" err="1"/>
              <a:t>Xinyu</a:t>
            </a:r>
            <a:r>
              <a:rPr lang="it-IT" i="1" dirty="0"/>
              <a:t> </a:t>
            </a:r>
            <a:r>
              <a:rPr lang="it-IT" i="1" dirty="0" err="1"/>
              <a:t>Tian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87780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9193F-9DBA-4E55-A965-22872E56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1" y="452718"/>
            <a:ext cx="9791754" cy="1400530"/>
          </a:xfrm>
        </p:spPr>
        <p:txBody>
          <a:bodyPr/>
          <a:lstStyle/>
          <a:p>
            <a:r>
              <a:rPr lang="it-IT" b="1" dirty="0"/>
              <a:t>MRI T2 </a:t>
            </a:r>
            <a:r>
              <a:rPr lang="it-IT" b="1" dirty="0" err="1"/>
              <a:t>Relaxometry</a:t>
            </a:r>
            <a:r>
              <a:rPr lang="it-IT" b="1" dirty="0"/>
              <a:t> for </a:t>
            </a:r>
            <a:r>
              <a:rPr lang="it-IT" b="1" dirty="0" err="1"/>
              <a:t>preterm</a:t>
            </a:r>
            <a:r>
              <a:rPr lang="it-IT" b="1" dirty="0"/>
              <a:t> </a:t>
            </a:r>
            <a:r>
              <a:rPr lang="it-IT" b="1" dirty="0" err="1"/>
              <a:t>born</a:t>
            </a:r>
            <a:r>
              <a:rPr lang="it-IT" b="1" dirty="0"/>
              <a:t> </a:t>
            </a:r>
            <a:r>
              <a:rPr lang="it-IT" b="1" dirty="0" err="1"/>
              <a:t>infants</a:t>
            </a:r>
            <a:endParaRPr lang="fr-FR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DB073D-F6E7-49F7-BB67-23B0BB006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913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46E84D-E70C-4F89-9D2C-9AB53566C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31" y="71718"/>
            <a:ext cx="9404723" cy="1400530"/>
          </a:xfrm>
        </p:spPr>
        <p:txBody>
          <a:bodyPr/>
          <a:lstStyle/>
          <a:p>
            <a:pPr algn="ctr"/>
            <a:r>
              <a:rPr lang="it-IT" sz="6000" b="1" dirty="0"/>
              <a:t>T2 </a:t>
            </a:r>
            <a:r>
              <a:rPr lang="it-IT" sz="6000" b="1" dirty="0" err="1"/>
              <a:t>Decay</a:t>
            </a:r>
            <a:endParaRPr lang="fr-FR" sz="6000" b="1" dirty="0"/>
          </a:p>
        </p:txBody>
      </p:sp>
      <p:pic>
        <p:nvPicPr>
          <p:cNvPr id="4" name="T2_animation">
            <a:hlinkClick r:id="" action="ppaction://media"/>
            <a:extLst>
              <a:ext uri="{FF2B5EF4-FFF2-40B4-BE49-F238E27FC236}">
                <a16:creationId xmlns:a16="http://schemas.microsoft.com/office/drawing/2014/main" id="{7C653B6F-2F72-4851-AE04-AB32BE43DFD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13376" r="9666" b="11260"/>
          <a:stretch/>
        </p:blipFill>
        <p:spPr>
          <a:xfrm>
            <a:off x="198121" y="1379924"/>
            <a:ext cx="4069079" cy="3519032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0185D71-499B-472A-A719-BE59773E8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1302" y="2324100"/>
            <a:ext cx="4613452" cy="360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4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DE52A3-8EBF-405F-89D5-B7DF1DFBE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71" y="190121"/>
            <a:ext cx="9404723" cy="1400530"/>
          </a:xfrm>
        </p:spPr>
        <p:txBody>
          <a:bodyPr/>
          <a:lstStyle/>
          <a:p>
            <a:pPr algn="ctr"/>
            <a:r>
              <a:rPr lang="it-IT" sz="4800" b="1" dirty="0"/>
              <a:t>Image </a:t>
            </a:r>
            <a:r>
              <a:rPr lang="it-IT" sz="4800" b="1" dirty="0" err="1"/>
              <a:t>Acquisition</a:t>
            </a:r>
            <a:r>
              <a:rPr lang="it-IT" sz="4800" b="1" dirty="0"/>
              <a:t> </a:t>
            </a:r>
            <a:r>
              <a:rPr lang="it-IT" sz="4800" b="1" dirty="0" err="1"/>
              <a:t>Problems</a:t>
            </a:r>
            <a:endParaRPr lang="fr-FR" sz="4800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5EF61ED-3A78-4A0F-85C7-EA9EAA8ED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4" y="1329211"/>
            <a:ext cx="2960212" cy="241325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6ACC8E6-88B4-4B4C-9313-2F1CF059A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790" y="2454663"/>
            <a:ext cx="3345034" cy="263648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5E35C15-1122-4FAD-8F60-E295CB5F34D1}"/>
              </a:ext>
            </a:extLst>
          </p:cNvPr>
          <p:cNvSpPr txBox="1"/>
          <p:nvPr/>
        </p:nvSpPr>
        <p:spPr>
          <a:xfrm>
            <a:off x="3939540" y="5481952"/>
            <a:ext cx="4869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Noise</a:t>
            </a: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Patient </a:t>
            </a:r>
            <a:r>
              <a:rPr lang="it-IT" b="1" dirty="0" err="1"/>
              <a:t>motion</a:t>
            </a: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Different</a:t>
            </a:r>
            <a:r>
              <a:rPr lang="it-IT" b="1" dirty="0"/>
              <a:t> </a:t>
            </a:r>
            <a:r>
              <a:rPr lang="it-IT" b="1" dirty="0" err="1"/>
              <a:t>tissue</a:t>
            </a:r>
            <a:r>
              <a:rPr lang="it-IT" b="1" dirty="0"/>
              <a:t> </a:t>
            </a:r>
            <a:r>
              <a:rPr lang="it-IT" b="1" dirty="0" err="1"/>
              <a:t>compartments</a:t>
            </a:r>
            <a:endParaRPr lang="fr-FR" b="1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F1B8875-A6DB-4C66-A97D-19FF03F6D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785" y="1853248"/>
            <a:ext cx="3540747" cy="276469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1A814D5-0D14-448B-8FFB-09A576EF0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1847" y="3829891"/>
            <a:ext cx="3433530" cy="26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5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1C2A55-2AA6-476C-8AC2-5380EFD8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54598"/>
            <a:ext cx="9404723" cy="1400530"/>
          </a:xfrm>
        </p:spPr>
        <p:txBody>
          <a:bodyPr/>
          <a:lstStyle/>
          <a:p>
            <a:pPr algn="ctr"/>
            <a:r>
              <a:rPr lang="it-IT" sz="5400" b="1" dirty="0"/>
              <a:t>T2 Estimate</a:t>
            </a:r>
            <a:endParaRPr lang="fr-FR" sz="5400" b="1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AD5D2C7B-B10D-46BB-A937-83CBF807B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599972"/>
              </p:ext>
            </p:extLst>
          </p:nvPr>
        </p:nvGraphicFramePr>
        <p:xfrm>
          <a:off x="236220" y="1359746"/>
          <a:ext cx="6751320" cy="3302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91740">
                  <a:extLst>
                    <a:ext uri="{9D8B030D-6E8A-4147-A177-3AD203B41FA5}">
                      <a16:colId xmlns:a16="http://schemas.microsoft.com/office/drawing/2014/main" val="62018525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766196048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06678755"/>
                    </a:ext>
                  </a:extLst>
                </a:gridCol>
                <a:gridCol w="1043940">
                  <a:extLst>
                    <a:ext uri="{9D8B030D-6E8A-4147-A177-3AD203B41FA5}">
                      <a16:colId xmlns:a16="http://schemas.microsoft.com/office/drawing/2014/main" val="3057354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ALGORITHM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ERROR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COMPUTATIONAL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SCORE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458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Two Points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9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Linear </a:t>
                      </a:r>
                      <a:r>
                        <a:rPr lang="it-IT" dirty="0" err="1"/>
                        <a:t>Least-Squares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81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Weighted </a:t>
                      </a:r>
                      <a:r>
                        <a:rPr lang="it-IT" dirty="0" err="1"/>
                        <a:t>Least-Squares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Non-Linear </a:t>
                      </a:r>
                      <a:r>
                        <a:rPr lang="it-IT" dirty="0" err="1"/>
                        <a:t>Least-Squares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87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Non-Negative </a:t>
                      </a:r>
                      <a:r>
                        <a:rPr lang="it-IT" dirty="0" err="1"/>
                        <a:t>Least-Squares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980695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AB987B52-CB3F-46E2-98E7-03DD3617DCEB}"/>
              </a:ext>
            </a:extLst>
          </p:cNvPr>
          <p:cNvSpPr txBox="1"/>
          <p:nvPr/>
        </p:nvSpPr>
        <p:spPr>
          <a:xfrm>
            <a:off x="8907780" y="4338580"/>
            <a:ext cx="255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Here images of T2 </a:t>
            </a:r>
            <a:r>
              <a:rPr lang="it-IT" dirty="0" err="1"/>
              <a:t>maps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4810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2154DA-BA16-432C-872A-7145EBFD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09818"/>
            <a:ext cx="9404723" cy="1117002"/>
          </a:xfrm>
        </p:spPr>
        <p:txBody>
          <a:bodyPr/>
          <a:lstStyle/>
          <a:p>
            <a:pPr algn="ctr"/>
            <a:r>
              <a:rPr lang="it-IT" sz="5400" b="1" dirty="0"/>
              <a:t>Two </a:t>
            </a:r>
            <a:r>
              <a:rPr lang="it-IT" sz="5400" b="1" dirty="0" err="1"/>
              <a:t>compartments</a:t>
            </a:r>
            <a:r>
              <a:rPr lang="it-IT" sz="5400" b="1" dirty="0"/>
              <a:t> model</a:t>
            </a:r>
            <a:endParaRPr lang="fr-FR" sz="5400" b="1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9A07685-BD18-4366-8532-355599D05DFC}"/>
              </a:ext>
            </a:extLst>
          </p:cNvPr>
          <p:cNvSpPr txBox="1"/>
          <p:nvPr/>
        </p:nvSpPr>
        <p:spPr>
          <a:xfrm>
            <a:off x="-53340" y="1200486"/>
            <a:ext cx="6301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Voxels containing a mixture of different tissues, do not conform to a single-exponential model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F8C94D1-C7EC-4FDD-A28E-EF6B133D4930}"/>
                  </a:ext>
                </a:extLst>
              </p:cNvPr>
              <p:cNvSpPr txBox="1"/>
              <p:nvPr/>
            </p:nvSpPr>
            <p:spPr>
              <a:xfrm>
                <a:off x="811530" y="2317488"/>
                <a:ext cx="4826771" cy="447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𝑇𝐸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∗ 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𝑇𝐸</m:t>
                                      </m:r>
                                    </m:num>
                                    <m:den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sup>
                          </m:s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 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1 − 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∗ 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𝑇𝐸</m:t>
                                      </m:r>
                                    </m:num>
                                    <m:den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F8C94D1-C7EC-4FDD-A28E-EF6B133D4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" y="2317488"/>
                <a:ext cx="4826771" cy="4478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649F41F4-6705-40B2-8820-757AB7F6D9F3}"/>
              </a:ext>
            </a:extLst>
          </p:cNvPr>
          <p:cNvSpPr/>
          <p:nvPr/>
        </p:nvSpPr>
        <p:spPr>
          <a:xfrm rot="1847769">
            <a:off x="483313" y="2062078"/>
            <a:ext cx="871947" cy="112761"/>
          </a:xfrm>
          <a:prstGeom prst="rightArrow">
            <a:avLst>
              <a:gd name="adj1" fmla="val 50000"/>
              <a:gd name="adj2" fmla="val 13512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DF1167C6-044F-451A-8881-343DFFDB2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37936"/>
              </p:ext>
            </p:extLst>
          </p:nvPr>
        </p:nvGraphicFramePr>
        <p:xfrm>
          <a:off x="645130" y="4587779"/>
          <a:ext cx="8422138" cy="1752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7960">
                  <a:extLst>
                    <a:ext uri="{9D8B030D-6E8A-4147-A177-3AD203B41FA5}">
                      <a16:colId xmlns:a16="http://schemas.microsoft.com/office/drawing/2014/main" val="682979362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292943109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67734538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584472974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1686274969"/>
                    </a:ext>
                  </a:extLst>
                </a:gridCol>
                <a:gridCol w="1142498">
                  <a:extLst>
                    <a:ext uri="{9D8B030D-6E8A-4147-A177-3AD203B41FA5}">
                      <a16:colId xmlns:a16="http://schemas.microsoft.com/office/drawing/2014/main" val="3296705224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val="4281057226"/>
                    </a:ext>
                  </a:extLst>
                </a:gridCol>
              </a:tblGrid>
              <a:tr h="259926">
                <a:tc>
                  <a:txBody>
                    <a:bodyPr/>
                    <a:lstStyle/>
                    <a:p>
                      <a:r>
                        <a:rPr lang="it-IT" dirty="0"/>
                        <a:t>STRUCTURE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T2_1 AVERAGE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T2_2 AVERAGE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 AVERAGE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T2_1 STD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T2_2 STD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 STD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8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CSF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410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GM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02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WM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009057"/>
                  </a:ext>
                </a:extLst>
              </a:tr>
            </a:tbl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B11AD73-B364-4B91-BBE5-23F04A5EECD2}"/>
              </a:ext>
            </a:extLst>
          </p:cNvPr>
          <p:cNvSpPr txBox="1"/>
          <p:nvPr/>
        </p:nvSpPr>
        <p:spPr>
          <a:xfrm>
            <a:off x="8077200" y="1846816"/>
            <a:ext cx="387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Here T2 and v </a:t>
            </a:r>
            <a:r>
              <a:rPr lang="it-IT" dirty="0" err="1"/>
              <a:t>maps</a:t>
            </a:r>
            <a:endParaRPr lang="it-IT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128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C6001B-ED35-4D6D-A572-465A78ADA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1" y="239358"/>
            <a:ext cx="9404723" cy="1400530"/>
          </a:xfrm>
        </p:spPr>
        <p:txBody>
          <a:bodyPr/>
          <a:lstStyle/>
          <a:p>
            <a:pPr algn="ctr"/>
            <a:r>
              <a:rPr lang="it-IT" sz="5400" b="1" dirty="0" err="1"/>
              <a:t>Models</a:t>
            </a:r>
            <a:r>
              <a:rPr lang="it-IT" sz="5400" b="1" dirty="0"/>
              <a:t> </a:t>
            </a:r>
            <a:r>
              <a:rPr lang="it-IT" sz="5400" b="1" dirty="0" err="1"/>
              <a:t>comparison</a:t>
            </a:r>
            <a:endParaRPr lang="fr-FR" sz="5400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3AE9BD9-1849-4DCB-8A19-865A407A2499}"/>
              </a:ext>
            </a:extLst>
          </p:cNvPr>
          <p:cNvSpPr txBox="1"/>
          <p:nvPr/>
        </p:nvSpPr>
        <p:spPr>
          <a:xfrm>
            <a:off x="7292340" y="2358390"/>
            <a:ext cx="4070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Here the </a:t>
            </a:r>
            <a:r>
              <a:rPr lang="it-IT" dirty="0" err="1"/>
              <a:t>residuals</a:t>
            </a:r>
            <a:r>
              <a:rPr lang="it-IT" dirty="0"/>
              <a:t> </a:t>
            </a:r>
            <a:r>
              <a:rPr lang="it-IT" dirty="0" err="1"/>
              <a:t>maps</a:t>
            </a:r>
            <a:r>
              <a:rPr lang="it-IT" dirty="0"/>
              <a:t> of the 2 </a:t>
            </a:r>
            <a:r>
              <a:rPr lang="it-IT" dirty="0" err="1"/>
              <a:t>compartments</a:t>
            </a:r>
            <a:r>
              <a:rPr lang="it-IT" dirty="0"/>
              <a:t> and of the best 1 </a:t>
            </a:r>
            <a:r>
              <a:rPr lang="it-IT" dirty="0" err="1"/>
              <a:t>compartment</a:t>
            </a:r>
            <a:r>
              <a:rPr lang="it-IT" dirty="0"/>
              <a:t>. </a:t>
            </a:r>
            <a:r>
              <a:rPr lang="it-IT" dirty="0" err="1"/>
              <a:t>Each</a:t>
            </a:r>
            <a:r>
              <a:rPr lang="it-IT" dirty="0"/>
              <a:t> one with the </a:t>
            </a:r>
            <a:r>
              <a:rPr lang="it-IT" dirty="0" err="1"/>
              <a:t>error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under </a:t>
            </a:r>
            <a:r>
              <a:rPr lang="it-IT" dirty="0" err="1"/>
              <a:t>it</a:t>
            </a:r>
            <a:endParaRPr lang="fr-FR" dirty="0"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F02FD0C4-D08F-4362-872A-1AA7BB291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178295"/>
              </p:ext>
            </p:extLst>
          </p:nvPr>
        </p:nvGraphicFramePr>
        <p:xfrm>
          <a:off x="546100" y="4682066"/>
          <a:ext cx="561848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32203324"/>
                    </a:ext>
                  </a:extLst>
                </a:gridCol>
                <a:gridCol w="1667087">
                  <a:extLst>
                    <a:ext uri="{9D8B030D-6E8A-4147-A177-3AD203B41FA5}">
                      <a16:colId xmlns:a16="http://schemas.microsoft.com/office/drawing/2014/main" val="4027703557"/>
                    </a:ext>
                  </a:extLst>
                </a:gridCol>
                <a:gridCol w="1242060">
                  <a:extLst>
                    <a:ext uri="{9D8B030D-6E8A-4147-A177-3AD203B41FA5}">
                      <a16:colId xmlns:a16="http://schemas.microsoft.com/office/drawing/2014/main" val="3792496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MODEL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BIC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39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534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09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006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152FA5-55B1-47A7-BC59-90FB6255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5400" b="1" dirty="0" err="1"/>
              <a:t>Further</a:t>
            </a:r>
            <a:r>
              <a:rPr lang="fr-FR" sz="5400" b="1" dirty="0"/>
              <a:t> </a:t>
            </a:r>
            <a:r>
              <a:rPr lang="fr-FR" sz="5400" b="1" dirty="0" err="1"/>
              <a:t>research</a:t>
            </a:r>
            <a:r>
              <a:rPr lang="fr-FR" sz="5400" b="1" dirty="0"/>
              <a:t> directions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47EA1C0-8D5D-4728-834B-2CED2927A23C}"/>
              </a:ext>
            </a:extLst>
          </p:cNvPr>
          <p:cNvSpPr txBox="1"/>
          <p:nvPr/>
        </p:nvSpPr>
        <p:spPr>
          <a:xfrm>
            <a:off x="646111" y="1714500"/>
            <a:ext cx="5044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More </a:t>
            </a:r>
            <a:r>
              <a:rPr lang="it-IT" dirty="0" err="1"/>
              <a:t>compartments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Improve</a:t>
            </a:r>
            <a:r>
              <a:rPr lang="it-IT" dirty="0"/>
              <a:t> the fitting in </a:t>
            </a:r>
            <a:r>
              <a:rPr lang="it-IT" dirty="0" err="1"/>
              <a:t>presence</a:t>
            </a:r>
            <a:r>
              <a:rPr lang="it-IT" dirty="0"/>
              <a:t> of </a:t>
            </a:r>
            <a:r>
              <a:rPr lang="it-IT" dirty="0" err="1"/>
              <a:t>noise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Differences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preterm</a:t>
            </a:r>
            <a:r>
              <a:rPr lang="it-IT" dirty="0"/>
              <a:t> and full </a:t>
            </a:r>
            <a:r>
              <a:rPr lang="it-IT" dirty="0" err="1"/>
              <a:t>term</a:t>
            </a:r>
            <a:r>
              <a:rPr lang="it-IT" dirty="0"/>
              <a:t> </a:t>
            </a:r>
            <a:r>
              <a:rPr lang="it-IT" dirty="0" err="1"/>
              <a:t>infants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637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8361E1-095A-491B-A347-18F73A87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34FAA8-3C86-4DE4-AC6A-D4C0A655E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059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TM02836342[[fn=Ione]]</Template>
  <TotalTime>132</TotalTime>
  <Words>152</Words>
  <Application>Microsoft Office PowerPoint</Application>
  <PresentationFormat>Widescreen</PresentationFormat>
  <Paragraphs>42</Paragraphs>
  <Slides>9</Slides>
  <Notes>0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Century Gothic</vt:lpstr>
      <vt:lpstr>Wingdings 3</vt:lpstr>
      <vt:lpstr>Ione</vt:lpstr>
      <vt:lpstr>COMP0118  Analysis of MRI T2 Relaxometry</vt:lpstr>
      <vt:lpstr>MRI T2 Relaxometry for preterm born infants</vt:lpstr>
      <vt:lpstr>T2 Decay</vt:lpstr>
      <vt:lpstr>Image Acquisition Problems</vt:lpstr>
      <vt:lpstr>T2 Estimate</vt:lpstr>
      <vt:lpstr>Two compartments model</vt:lpstr>
      <vt:lpstr>Models comparison</vt:lpstr>
      <vt:lpstr>Further research directions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COMP0118 – Analysis of MRI T2 Relaxometry</dc:title>
  <dc:creator>Francesco Seracini</dc:creator>
  <cp:lastModifiedBy>Francesco Seracini</cp:lastModifiedBy>
  <cp:revision>12</cp:revision>
  <dcterms:created xsi:type="dcterms:W3CDTF">2025-03-24T17:14:45Z</dcterms:created>
  <dcterms:modified xsi:type="dcterms:W3CDTF">2025-03-24T19:26:50Z</dcterms:modified>
</cp:coreProperties>
</file>