
<file path=[Content_Types].xml><?xml version="1.0" encoding="utf-8"?>
<Types xmlns="http://schemas.openxmlformats.org/package/2006/content-types">
  <Default Extension="jpeg" ContentType="image/jpeg"/>
  <Default Extension="JPG" ContentType="image/.jpg"/>
  <Default Extension="png" ContentType="image/pn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69" r:id="rId4"/>
    <p:sldId id="270" r:id="rId5"/>
    <p:sldId id="257" r:id="rId6"/>
    <p:sldId id="258" r:id="rId7"/>
    <p:sldId id="259" r:id="rId8"/>
    <p:sldId id="260" r:id="rId9"/>
    <p:sldId id="261" r:id="rId10"/>
    <p:sldId id="265" r:id="rId11"/>
    <p:sldId id="262" r:id="rId13"/>
    <p:sldId id="263" r:id="rId14"/>
    <p:sldId id="264" r:id="rId15"/>
  </p:sldIdLst>
  <p:sldSz cx="12192000" cy="6858000"/>
  <p:notesSz cx="6858000" cy="9144000"/>
  <p:custDataLst>
    <p:tags r:id="rId1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63" d="100"/>
          <a:sy n="63" d="100"/>
        </p:scale>
        <p:origin x="807"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7.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0D58AA-F1DD-4E10-BBB1-CE20A62D337F}" type="datetimeFigureOut">
              <a:rPr lang="fr-FR" smtClean="0"/>
            </a:fld>
            <a:endParaRPr lang="fr-FR"/>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fr-F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36F4E-5DB7-4120-9E5B-1F0E3711E57A}" type="slidenum">
              <a:rPr lang="fr-FR" smtClean="0"/>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First, the three regions have similar short T2 components, about 30-35, which is in the range of typical myelin water (10-50 ms). The white matter region shows a short T2 component of about 35.2 milliseconds, a long T2 component of about 81.5 milliseconds, and a myelin water fraction (V1) of 0.313. It shows the highest short T2 component volume fraction V, which is consistent with its high myelin content. The gray matter region has a significantly longer long T2 component (117 milliseconds), and the myelin water fraction drops to 0.267. Reflecting the lower myelin content of gray matter. The long T2 component of CSF reaches over 500 milliseconds, which is much higher than other tissues, consistent with its fluid characteristics. The confidence intervals for all measured parameters are narrow, indicating that the estimates have good statistic stability.</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hasCustomPrompt="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D68B88D4-16F0-4136-A526-B8CBDAEB6E3A}"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hasCustomPrompt="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hasCustomPrompt="1"/>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sp>
        <p:nvSpPr>
          <p:cNvPr id="5" name="Date Placeholder 4"/>
          <p:cNvSpPr>
            <a:spLocks noGrp="1"/>
          </p:cNvSpPr>
          <p:nvPr>
            <p:ph type="dt" sz="half" idx="10"/>
          </p:nvPr>
        </p:nvSpPr>
        <p:spPr/>
        <p:txBody>
          <a:bodyPr/>
          <a:lstStyle/>
          <a:p>
            <a:fld id="{D68B88D4-16F0-4136-A526-B8CBDAEB6E3A}" type="datetimeFigureOut">
              <a:rPr lang="fr-FR" smtClean="0"/>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hasCustomPrompt="1"/>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sp>
        <p:nvSpPr>
          <p:cNvPr id="4" name="Date Placeholder 3"/>
          <p:cNvSpPr>
            <a:spLocks noGrp="1"/>
          </p:cNvSpPr>
          <p:nvPr>
            <p:ph type="dt" sz="half" idx="10"/>
          </p:nvPr>
        </p:nvSpPr>
        <p:spPr/>
        <p:txBody>
          <a:bodyPr/>
          <a:lstStyle/>
          <a:p>
            <a:fld id="{D68B88D4-16F0-4136-A526-B8CBDAEB6E3A}"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4" name="Text Placeholder 3"/>
          <p:cNvSpPr>
            <a:spLocks noGrp="1"/>
          </p:cNvSpPr>
          <p:nvPr>
            <p:ph type="body" sz="half" idx="13" hasCustomPrompt="1"/>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sp>
        <p:nvSpPr>
          <p:cNvPr id="10" name="Text Placeholder 3"/>
          <p:cNvSpPr>
            <a:spLocks noGrp="1"/>
          </p:cNvSpPr>
          <p:nvPr>
            <p:ph type="body" sz="half" idx="2" hasCustomPrompt="1"/>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sp>
        <p:nvSpPr>
          <p:cNvPr id="4" name="Date Placeholder 3"/>
          <p:cNvSpPr>
            <a:spLocks noGrp="1"/>
          </p:cNvSpPr>
          <p:nvPr>
            <p:ph type="dt" sz="half" idx="10"/>
          </p:nvPr>
        </p:nvSpPr>
        <p:spPr/>
        <p:txBody>
          <a:bodyPr/>
          <a:lstStyle/>
          <a:p>
            <a:fld id="{D68B88D4-16F0-4136-A526-B8CBDAEB6E3A}"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7AF604-DA45-4815-B79D-C24CE29D852D}" type="slidenum">
              <a:rPr lang="fr-FR" smtClean="0"/>
            </a:fld>
            <a:endParaRPr lang="fr-F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704020202020204"/>
                <a:ea typeface="+mj-ea"/>
                <a:cs typeface="+mj-cs"/>
              </a:defRPr>
            </a:lvl1pPr>
          </a:lstStyle>
          <a:p>
            <a:pPr lvl="0"/>
            <a:r>
              <a:rPr lang="en-US" dirty="0"/>
              <a:t>“</a:t>
            </a:r>
            <a:endParaRPr lang="en-US" dirty="0"/>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704020202020204"/>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hasCustomPrompt="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endParaRPr lang="it-IT"/>
          </a:p>
        </p:txBody>
      </p:sp>
      <p:sp>
        <p:nvSpPr>
          <p:cNvPr id="4" name="Date Placeholder 3"/>
          <p:cNvSpPr>
            <a:spLocks noGrp="1"/>
          </p:cNvSpPr>
          <p:nvPr>
            <p:ph type="dt" sz="half" idx="10"/>
          </p:nvPr>
        </p:nvSpPr>
        <p:spPr/>
        <p:txBody>
          <a:bodyPr/>
          <a:lstStyle/>
          <a:p>
            <a:fld id="{D68B88D4-16F0-4136-A526-B8CBDAEB6E3A}"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hasCustomPrompt="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endParaRPr lang="it-IT"/>
          </a:p>
        </p:txBody>
      </p:sp>
      <p:sp>
        <p:nvSpPr>
          <p:cNvPr id="16" name="Text Placeholder 3"/>
          <p:cNvSpPr>
            <a:spLocks noGrp="1"/>
          </p:cNvSpPr>
          <p:nvPr>
            <p:ph type="body" sz="half" idx="15" hasCustomPrompt="1"/>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sp>
        <p:nvSpPr>
          <p:cNvPr id="5" name="Text Placeholder 4"/>
          <p:cNvSpPr>
            <a:spLocks noGrp="1"/>
          </p:cNvSpPr>
          <p:nvPr>
            <p:ph type="body" sz="quarter" idx="3" hasCustomPrompt="1"/>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endParaRPr lang="it-IT"/>
          </a:p>
        </p:txBody>
      </p:sp>
      <p:sp>
        <p:nvSpPr>
          <p:cNvPr id="19" name="Text Placeholder 3"/>
          <p:cNvSpPr>
            <a:spLocks noGrp="1"/>
          </p:cNvSpPr>
          <p:nvPr>
            <p:ph type="body" sz="half" idx="16" hasCustomPrompt="1"/>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sp>
        <p:nvSpPr>
          <p:cNvPr id="14" name="Text Placeholder 4"/>
          <p:cNvSpPr>
            <a:spLocks noGrp="1"/>
          </p:cNvSpPr>
          <p:nvPr>
            <p:ph type="body" sz="quarter" idx="13" hasCustomPrompt="1"/>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endParaRPr lang="it-IT"/>
          </a:p>
        </p:txBody>
      </p:sp>
      <p:sp>
        <p:nvSpPr>
          <p:cNvPr id="20" name="Text Placeholder 3"/>
          <p:cNvSpPr>
            <a:spLocks noGrp="1"/>
          </p:cNvSpPr>
          <p:nvPr>
            <p:ph type="body" sz="half" idx="17" hasCustomPrompt="1"/>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8B88D4-16F0-4136-A526-B8CBDAEB6E3A}" type="datetimeFigureOut">
              <a:rPr lang="fr-FR" smtClean="0"/>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hasCustomPrompt="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endParaRPr lang="it-IT"/>
          </a:p>
        </p:txBody>
      </p:sp>
      <p:sp>
        <p:nvSpPr>
          <p:cNvPr id="29" name="Picture Placeholder 2"/>
          <p:cNvSpPr>
            <a:spLocks noGrp="1" noChangeAspect="1"/>
          </p:cNvSpPr>
          <p:nvPr>
            <p:ph type="pic" idx="15" hasCustomPrompt="1"/>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hasCustomPrompt="1"/>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sp>
        <p:nvSpPr>
          <p:cNvPr id="5" name="Text Placeholder 4"/>
          <p:cNvSpPr>
            <a:spLocks noGrp="1"/>
          </p:cNvSpPr>
          <p:nvPr>
            <p:ph type="body" sz="quarter" idx="3" hasCustomPrompt="1"/>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endParaRPr lang="it-IT"/>
          </a:p>
        </p:txBody>
      </p:sp>
      <p:sp>
        <p:nvSpPr>
          <p:cNvPr id="30" name="Picture Placeholder 2"/>
          <p:cNvSpPr>
            <a:spLocks noGrp="1" noChangeAspect="1"/>
          </p:cNvSpPr>
          <p:nvPr>
            <p:ph type="pic" idx="21" hasCustomPrompt="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hasCustomPrompt="1"/>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sp>
        <p:nvSpPr>
          <p:cNvPr id="14" name="Text Placeholder 4"/>
          <p:cNvSpPr>
            <a:spLocks noGrp="1"/>
          </p:cNvSpPr>
          <p:nvPr>
            <p:ph type="body" sz="quarter" idx="13" hasCustomPrompt="1"/>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endParaRPr lang="it-IT"/>
          </a:p>
        </p:txBody>
      </p:sp>
      <p:sp>
        <p:nvSpPr>
          <p:cNvPr id="31" name="Picture Placeholder 2"/>
          <p:cNvSpPr>
            <a:spLocks noGrp="1" noChangeAspect="1"/>
          </p:cNvSpPr>
          <p:nvPr>
            <p:ph type="pic" idx="22" hasCustomPrompt="1"/>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hasCustomPrompt="1"/>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8B88D4-16F0-4136-A526-B8CBDAEB6E3A}" type="datetimeFigureOut">
              <a:rPr lang="fr-FR" smtClean="0"/>
            </a:fld>
            <a:endParaRPr lang="fr-FR"/>
          </a:p>
        </p:txBody>
      </p:sp>
      <p:sp>
        <p:nvSpPr>
          <p:cNvPr id="4"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hasCustomPrompt="1"/>
          </p:nvPr>
        </p:nvSpPr>
        <p:spPr/>
        <p:txBody>
          <a:bodyPr vert="eaVert" anchor="t" anchorCtr="0"/>
          <a:lstStyle/>
          <a:p>
            <a:pPr lvl="0"/>
            <a:r>
              <a:rPr lang="it-IT"/>
              <a:t>Modifica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en-US" dirty="0"/>
          </a:p>
        </p:txBody>
      </p:sp>
      <p:sp>
        <p:nvSpPr>
          <p:cNvPr id="4" name="Date Placeholder 3"/>
          <p:cNvSpPr>
            <a:spLocks noGrp="1"/>
          </p:cNvSpPr>
          <p:nvPr>
            <p:ph type="dt" sz="half" idx="10"/>
          </p:nvPr>
        </p:nvSpPr>
        <p:spPr/>
        <p:txBody>
          <a:bodyPr/>
          <a:lstStyle/>
          <a:p>
            <a:fld id="{D68B88D4-16F0-4136-A526-B8CBDAEB6E3A}"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hasCustomPrompt="1"/>
          </p:nvPr>
        </p:nvSpPr>
        <p:spPr>
          <a:xfrm>
            <a:off x="652463" y="887414"/>
            <a:ext cx="7423149" cy="5368924"/>
          </a:xfrm>
        </p:spPr>
        <p:txBody>
          <a:bodyPr vert="eaVert"/>
          <a:lstStyle/>
          <a:p>
            <a:pPr lvl="0"/>
            <a:r>
              <a:rPr lang="it-IT"/>
              <a:t>Modifica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en-US" dirty="0"/>
          </a:p>
        </p:txBody>
      </p:sp>
      <p:sp>
        <p:nvSpPr>
          <p:cNvPr id="4" name="Date Placeholder 3"/>
          <p:cNvSpPr>
            <a:spLocks noGrp="1"/>
          </p:cNvSpPr>
          <p:nvPr>
            <p:ph type="dt" sz="half" idx="10"/>
          </p:nvPr>
        </p:nvSpPr>
        <p:spPr/>
        <p:txBody>
          <a:bodyPr/>
          <a:lstStyle/>
          <a:p>
            <a:fld id="{D68B88D4-16F0-4136-A526-B8CBDAEB6E3A}"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it-IT"/>
              <a:t>Fare clic per modificare lo stile del titolo dello schema</a:t>
            </a:r>
            <a:endParaRPr lang="en-US" dirty="0"/>
          </a:p>
        </p:txBody>
      </p:sp>
      <p:sp>
        <p:nvSpPr>
          <p:cNvPr id="3" name="Content Placeholder 2"/>
          <p:cNvSpPr>
            <a:spLocks noGrp="1"/>
          </p:cNvSpPr>
          <p:nvPr>
            <p:ph idx="1" hasCustomPrompt="1"/>
          </p:nvPr>
        </p:nvSpPr>
        <p:spPr/>
        <p:txBody>
          <a:bodyPr/>
          <a:lstStyle/>
          <a:p>
            <a:pPr lvl="0"/>
            <a:r>
              <a:rPr lang="it-IT"/>
              <a:t>Modifica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en-US" dirty="0"/>
          </a:p>
        </p:txBody>
      </p:sp>
      <p:sp>
        <p:nvSpPr>
          <p:cNvPr id="4" name="Date Placeholder 3"/>
          <p:cNvSpPr>
            <a:spLocks noGrp="1"/>
          </p:cNvSpPr>
          <p:nvPr>
            <p:ph type="dt" sz="half" idx="10"/>
          </p:nvPr>
        </p:nvSpPr>
        <p:spPr/>
        <p:txBody>
          <a:bodyPr/>
          <a:lstStyle/>
          <a:p>
            <a:fld id="{D68B88D4-16F0-4136-A526-B8CBDAEB6E3A}"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hasCustomPrompt="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endParaRPr lang="it-IT"/>
          </a:p>
        </p:txBody>
      </p:sp>
      <p:sp>
        <p:nvSpPr>
          <p:cNvPr id="4" name="Date Placeholder 3"/>
          <p:cNvSpPr>
            <a:spLocks noGrp="1"/>
          </p:cNvSpPr>
          <p:nvPr>
            <p:ph type="dt" sz="half" idx="10"/>
          </p:nvPr>
        </p:nvSpPr>
        <p:spPr/>
        <p:txBody>
          <a:bodyPr/>
          <a:lstStyle/>
          <a:p>
            <a:fld id="{D68B88D4-16F0-4136-A526-B8CBDAEB6E3A}" type="datetimeFigureOut">
              <a:rPr lang="fr-FR" smtClean="0"/>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hasCustomPrompt="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en-US" dirty="0"/>
          </a:p>
        </p:txBody>
      </p:sp>
      <p:sp>
        <p:nvSpPr>
          <p:cNvPr id="4" name="Content Placeholder 3"/>
          <p:cNvSpPr>
            <a:spLocks noGrp="1"/>
          </p:cNvSpPr>
          <p:nvPr>
            <p:ph sz="half" idx="2" hasCustomPrompt="1"/>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en-US" dirty="0"/>
          </a:p>
        </p:txBody>
      </p:sp>
      <p:sp>
        <p:nvSpPr>
          <p:cNvPr id="5" name="Date Placeholder 4"/>
          <p:cNvSpPr>
            <a:spLocks noGrp="1"/>
          </p:cNvSpPr>
          <p:nvPr>
            <p:ph type="dt" sz="half" idx="10"/>
          </p:nvPr>
        </p:nvSpPr>
        <p:spPr/>
        <p:txBody>
          <a:bodyPr/>
          <a:lstStyle/>
          <a:p>
            <a:fld id="{D68B88D4-16F0-4136-A526-B8CBDAEB6E3A}" type="datetimeFigureOut">
              <a:rPr lang="fr-FR" smtClean="0"/>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hasCustomPrompt="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endParaRPr lang="it-IT"/>
          </a:p>
        </p:txBody>
      </p:sp>
      <p:sp>
        <p:nvSpPr>
          <p:cNvPr id="4" name="Content Placeholder 3"/>
          <p:cNvSpPr>
            <a:spLocks noGrp="1"/>
          </p:cNvSpPr>
          <p:nvPr>
            <p:ph sz="half" idx="2" hasCustomPrompt="1"/>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en-US" dirty="0"/>
          </a:p>
        </p:txBody>
      </p:sp>
      <p:sp>
        <p:nvSpPr>
          <p:cNvPr id="5" name="Text Placeholder 4"/>
          <p:cNvSpPr>
            <a:spLocks noGrp="1"/>
          </p:cNvSpPr>
          <p:nvPr>
            <p:ph type="body" sz="quarter" idx="3" hasCustomPrompt="1"/>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endParaRPr lang="it-IT"/>
          </a:p>
        </p:txBody>
      </p:sp>
      <p:sp>
        <p:nvSpPr>
          <p:cNvPr id="6" name="Content Placeholder 5"/>
          <p:cNvSpPr>
            <a:spLocks noGrp="1"/>
          </p:cNvSpPr>
          <p:nvPr>
            <p:ph sz="quarter" idx="4" hasCustomPrompt="1"/>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en-US" dirty="0"/>
          </a:p>
        </p:txBody>
      </p:sp>
      <p:sp>
        <p:nvSpPr>
          <p:cNvPr id="7" name="Date Placeholder 6"/>
          <p:cNvSpPr>
            <a:spLocks noGrp="1"/>
          </p:cNvSpPr>
          <p:nvPr>
            <p:ph type="dt" sz="half" idx="10"/>
          </p:nvPr>
        </p:nvSpPr>
        <p:spPr/>
        <p:txBody>
          <a:bodyPr/>
          <a:lstStyle/>
          <a:p>
            <a:fld id="{D68B88D4-16F0-4136-A526-B8CBDAEB6E3A}" type="datetimeFigureOut">
              <a:rPr lang="fr-FR" smtClean="0"/>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D68B88D4-16F0-4136-A526-B8CBDAEB6E3A}" type="datetimeFigureOut">
              <a:rPr lang="fr-FR" smtClean="0"/>
            </a:fld>
            <a:endParaRPr lang="fr-FR"/>
          </a:p>
        </p:txBody>
      </p:sp>
      <p:sp>
        <p:nvSpPr>
          <p:cNvPr id="5" name="Footer Placeholder 3"/>
          <p:cNvSpPr>
            <a:spLocks noGrp="1"/>
          </p:cNvSpPr>
          <p:nvPr>
            <p:ph type="ftr" sz="quarter" idx="11"/>
          </p:nvPr>
        </p:nvSpPr>
        <p:spPr/>
        <p:txBody>
          <a:bodyPr/>
          <a:lstStyle/>
          <a:p>
            <a:endParaRPr lang="fr-FR"/>
          </a:p>
        </p:txBody>
      </p:sp>
      <p:sp>
        <p:nvSpPr>
          <p:cNvPr id="6" name="Slide Number Placeholder 4"/>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68B88D4-16F0-4136-A526-B8CBDAEB6E3A}" type="datetimeFigureOut">
              <a:rPr lang="fr-FR" smtClean="0"/>
            </a:fld>
            <a:endParaRPr lang="fr-FR"/>
          </a:p>
        </p:txBody>
      </p:sp>
      <p:sp>
        <p:nvSpPr>
          <p:cNvPr id="5" name="Footer Placeholder 2"/>
          <p:cNvSpPr>
            <a:spLocks noGrp="1"/>
          </p:cNvSpPr>
          <p:nvPr>
            <p:ph type="ftr" sz="quarter" idx="11"/>
          </p:nvPr>
        </p:nvSpPr>
        <p:spPr/>
        <p:txBody>
          <a:bodyPr/>
          <a:lstStyle/>
          <a:p>
            <a:endParaRPr lang="fr-FR"/>
          </a:p>
        </p:txBody>
      </p:sp>
      <p:sp>
        <p:nvSpPr>
          <p:cNvPr id="6" name="Slide Number Placeholder 3"/>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4954"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hasCustomPrompt="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en-US" dirty="0"/>
          </a:p>
        </p:txBody>
      </p:sp>
      <p:sp>
        <p:nvSpPr>
          <p:cNvPr id="4" name="Text Placeholder 3"/>
          <p:cNvSpPr>
            <a:spLocks noGrp="1"/>
          </p:cNvSpPr>
          <p:nvPr>
            <p:ph type="body" sz="half" idx="2" hasCustomPrompt="1"/>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sp>
        <p:nvSpPr>
          <p:cNvPr id="7" name="Date Placeholder 4"/>
          <p:cNvSpPr>
            <a:spLocks noGrp="1"/>
          </p:cNvSpPr>
          <p:nvPr>
            <p:ph type="dt" sz="half" idx="10"/>
          </p:nvPr>
        </p:nvSpPr>
        <p:spPr/>
        <p:txBody>
          <a:bodyPr/>
          <a:lstStyle/>
          <a:p>
            <a:fld id="{D68B88D4-16F0-4136-A526-B8CBDAEB6E3A}" type="datetimeFigureOut">
              <a:rPr lang="fr-FR" smtClean="0"/>
            </a:fld>
            <a:endParaRPr lang="fr-FR"/>
          </a:p>
        </p:txBody>
      </p:sp>
      <p:sp>
        <p:nvSpPr>
          <p:cNvPr id="5" name="Footer Placeholder 5"/>
          <p:cNvSpPr>
            <a:spLocks noGrp="1"/>
          </p:cNvSpPr>
          <p:nvPr>
            <p:ph type="ftr" sz="quarter" idx="11"/>
          </p:nvPr>
        </p:nvSpPr>
        <p:spPr/>
        <p:txBody>
          <a:bodyPr/>
          <a:lstStyle/>
          <a:p>
            <a:endParaRPr lang="fr-FR"/>
          </a:p>
        </p:txBody>
      </p:sp>
      <p:sp>
        <p:nvSpPr>
          <p:cNvPr id="6" name="Slide Number Placeholder 6"/>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hasCustomPrompt="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hasCustomPrompt="1"/>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endParaRPr lang="it-IT"/>
          </a:p>
        </p:txBody>
      </p:sp>
      <p:sp>
        <p:nvSpPr>
          <p:cNvPr id="5" name="Date Placeholder 4"/>
          <p:cNvSpPr>
            <a:spLocks noGrp="1"/>
          </p:cNvSpPr>
          <p:nvPr>
            <p:ph type="dt" sz="half" idx="10"/>
          </p:nvPr>
        </p:nvSpPr>
        <p:spPr/>
        <p:txBody>
          <a:bodyPr/>
          <a:lstStyle/>
          <a:p>
            <a:fld id="{D68B88D4-16F0-4136-A526-B8CBDAEB6E3A}" type="datetimeFigureOut">
              <a:rPr lang="fr-FR" smtClean="0"/>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E7AF604-DA45-4815-B79D-C24CE29D852D}" type="slidenum">
              <a:rPr lang="fr-FR" smtClean="0"/>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endParaRPr lang="it-IT"/>
          </a:p>
          <a:p>
            <a:pPr lvl="1"/>
            <a:r>
              <a:rPr lang="it-IT"/>
              <a:t>Secondo livello</a:t>
            </a:r>
            <a:endParaRPr lang="it-IT"/>
          </a:p>
          <a:p>
            <a:pPr lvl="2"/>
            <a:r>
              <a:rPr lang="it-IT"/>
              <a:t>Terzo livello</a:t>
            </a:r>
            <a:endParaRPr lang="it-IT"/>
          </a:p>
          <a:p>
            <a:pPr lvl="3"/>
            <a:r>
              <a:rPr lang="it-IT"/>
              <a:t>Quarto livello</a:t>
            </a:r>
            <a:endParaRPr lang="it-IT"/>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68B88D4-16F0-4136-A526-B8CBDAEB6E3A}" type="datetimeFigureOut">
              <a:rPr lang="fr-FR" smtClean="0"/>
            </a:fld>
            <a:endParaRPr lang="fr-F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fr-F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E7AF604-DA45-4815-B79D-C24CE29D852D}" type="slidenum">
              <a:rPr lang="fr-FR" smtClean="0"/>
            </a:fld>
            <a:endParaRPr lang="fr-F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7.png"/><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image" Target="../media/image6.png"/><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microsoft.com/office/2007/relationships/media" Target="../media/media1.mp4"/><Relationship Id="rId1" Type="http://schemas.openxmlformats.org/officeDocument/2006/relationships/video" Target="../media/media1.mp4"/></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231154" y="381000"/>
            <a:ext cx="9581625" cy="4131903"/>
          </a:xfrm>
        </p:spPr>
        <p:txBody>
          <a:bodyPr/>
          <a:lstStyle/>
          <a:p>
            <a:pPr algn="ctr"/>
            <a:r>
              <a:rPr lang="it-IT" b="1" dirty="0"/>
              <a:t>COMP0118 </a:t>
            </a:r>
            <a:br>
              <a:rPr lang="it-IT" b="1" dirty="0"/>
            </a:br>
            <a:r>
              <a:rPr lang="it-IT" b="1" dirty="0"/>
              <a:t>Analysis of MRI T2 </a:t>
            </a:r>
            <a:r>
              <a:rPr lang="it-IT" b="1" dirty="0" err="1"/>
              <a:t>Relaxometry</a:t>
            </a:r>
            <a:endParaRPr lang="fr-FR" b="1" dirty="0"/>
          </a:p>
        </p:txBody>
      </p:sp>
      <p:sp>
        <p:nvSpPr>
          <p:cNvPr id="3" name="Sottotitolo 2"/>
          <p:cNvSpPr>
            <a:spLocks noGrp="1"/>
          </p:cNvSpPr>
          <p:nvPr>
            <p:ph type="subTitle" idx="1"/>
          </p:nvPr>
        </p:nvSpPr>
        <p:spPr>
          <a:xfrm>
            <a:off x="121920" y="5392738"/>
            <a:ext cx="12070080" cy="1084262"/>
          </a:xfrm>
        </p:spPr>
        <p:txBody>
          <a:bodyPr/>
          <a:lstStyle/>
          <a:p>
            <a:r>
              <a:rPr lang="it-IT" i="1" dirty="0"/>
              <a:t>Francesco Seracini – </a:t>
            </a:r>
            <a:r>
              <a:rPr lang="it-IT" i="1" dirty="0" err="1"/>
              <a:t>Chongpo</a:t>
            </a:r>
            <a:r>
              <a:rPr lang="it-IT" i="1" dirty="0"/>
              <a:t> </a:t>
            </a:r>
            <a:r>
              <a:rPr lang="it-IT" i="1" dirty="0" err="1"/>
              <a:t>Shao</a:t>
            </a:r>
            <a:r>
              <a:rPr lang="it-IT" i="1" dirty="0"/>
              <a:t> – </a:t>
            </a:r>
            <a:r>
              <a:rPr lang="it-IT" i="1" dirty="0" err="1"/>
              <a:t>Pragya</a:t>
            </a:r>
            <a:r>
              <a:rPr lang="it-IT" i="1" dirty="0"/>
              <a:t> </a:t>
            </a:r>
            <a:r>
              <a:rPr lang="it-IT" i="1" dirty="0" err="1"/>
              <a:t>Sinha</a:t>
            </a:r>
            <a:r>
              <a:rPr lang="it-IT" i="1" dirty="0"/>
              <a:t> – Ethan </a:t>
            </a:r>
            <a:r>
              <a:rPr lang="it-IT" i="1" dirty="0" err="1"/>
              <a:t>Stephenson</a:t>
            </a:r>
            <a:r>
              <a:rPr lang="it-IT" i="1" dirty="0"/>
              <a:t> – </a:t>
            </a:r>
            <a:r>
              <a:rPr lang="it-IT" i="1" dirty="0" err="1"/>
              <a:t>Xinyu</a:t>
            </a:r>
            <a:r>
              <a:rPr lang="it-IT" i="1" dirty="0"/>
              <a:t> </a:t>
            </a:r>
            <a:r>
              <a:rPr lang="it-IT" i="1" dirty="0" err="1"/>
              <a:t>Tian</a:t>
            </a:r>
            <a:endParaRPr lang="fr-FR"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60411" y="239358"/>
            <a:ext cx="9404723" cy="1400530"/>
          </a:xfrm>
        </p:spPr>
        <p:txBody>
          <a:bodyPr/>
          <a:lstStyle/>
          <a:p>
            <a:pPr algn="ctr"/>
            <a:r>
              <a:rPr lang="it-IT" sz="5400" b="1" dirty="0" err="1"/>
              <a:t>Models</a:t>
            </a:r>
            <a:r>
              <a:rPr lang="it-IT" sz="5400" b="1" dirty="0"/>
              <a:t> </a:t>
            </a:r>
            <a:r>
              <a:rPr lang="it-IT" sz="5400" b="1" dirty="0" err="1"/>
              <a:t>comparison</a:t>
            </a:r>
            <a:endParaRPr lang="fr-FR" sz="5400" b="1" dirty="0"/>
          </a:p>
        </p:txBody>
      </p:sp>
      <p:sp>
        <p:nvSpPr>
          <p:cNvPr id="5" name="CasellaDiTesto 4"/>
          <p:cNvSpPr txBox="1"/>
          <p:nvPr/>
        </p:nvSpPr>
        <p:spPr>
          <a:xfrm>
            <a:off x="7292340" y="2358390"/>
            <a:ext cx="4070184" cy="1200329"/>
          </a:xfrm>
          <a:prstGeom prst="rect">
            <a:avLst/>
          </a:prstGeom>
          <a:noFill/>
        </p:spPr>
        <p:txBody>
          <a:bodyPr wrap="square" rtlCol="0">
            <a:spAutoFit/>
          </a:bodyPr>
          <a:lstStyle/>
          <a:p>
            <a:r>
              <a:rPr lang="it-IT" dirty="0"/>
              <a:t>Here the </a:t>
            </a:r>
            <a:r>
              <a:rPr lang="it-IT" dirty="0" err="1"/>
              <a:t>residuals</a:t>
            </a:r>
            <a:r>
              <a:rPr lang="it-IT" dirty="0"/>
              <a:t> </a:t>
            </a:r>
            <a:r>
              <a:rPr lang="it-IT" dirty="0" err="1"/>
              <a:t>maps</a:t>
            </a:r>
            <a:r>
              <a:rPr lang="it-IT" dirty="0"/>
              <a:t> of the 2 </a:t>
            </a:r>
            <a:r>
              <a:rPr lang="it-IT" dirty="0" err="1"/>
              <a:t>compartments</a:t>
            </a:r>
            <a:r>
              <a:rPr lang="it-IT" dirty="0"/>
              <a:t> and of the best 1 </a:t>
            </a:r>
            <a:r>
              <a:rPr lang="it-IT" dirty="0" err="1"/>
              <a:t>compartment</a:t>
            </a:r>
            <a:r>
              <a:rPr lang="it-IT" dirty="0"/>
              <a:t>. </a:t>
            </a:r>
            <a:r>
              <a:rPr lang="it-IT" dirty="0" err="1"/>
              <a:t>Each</a:t>
            </a:r>
            <a:r>
              <a:rPr lang="it-IT" dirty="0"/>
              <a:t> one with the </a:t>
            </a:r>
            <a:r>
              <a:rPr lang="it-IT" dirty="0" err="1"/>
              <a:t>error</a:t>
            </a:r>
            <a:r>
              <a:rPr lang="it-IT" dirty="0"/>
              <a:t> </a:t>
            </a:r>
            <a:r>
              <a:rPr lang="it-IT" dirty="0" err="1"/>
              <a:t>value</a:t>
            </a:r>
            <a:r>
              <a:rPr lang="it-IT" dirty="0"/>
              <a:t> under </a:t>
            </a:r>
            <a:r>
              <a:rPr lang="it-IT" dirty="0" err="1"/>
              <a:t>it</a:t>
            </a:r>
            <a:endParaRPr lang="fr-FR" dirty="0"/>
          </a:p>
        </p:txBody>
      </p:sp>
      <p:graphicFrame>
        <p:nvGraphicFramePr>
          <p:cNvPr id="6" name="Tabella 5"/>
          <p:cNvGraphicFramePr>
            <a:graphicFrameLocks noGrp="1"/>
          </p:cNvGraphicFramePr>
          <p:nvPr/>
        </p:nvGraphicFramePr>
        <p:xfrm>
          <a:off x="546100" y="4682066"/>
          <a:ext cx="5618480" cy="1112520"/>
        </p:xfrm>
        <a:graphic>
          <a:graphicData uri="http://schemas.openxmlformats.org/drawingml/2006/table">
            <a:tbl>
              <a:tblPr firstRow="1" bandRow="1">
                <a:tableStyleId>{7DF18680-E054-41AD-8BC1-D1AEF772440D}</a:tableStyleId>
              </a:tblPr>
              <a:tblGrid>
                <a:gridCol w="2709333"/>
                <a:gridCol w="1667087"/>
                <a:gridCol w="1242060"/>
              </a:tblGrid>
              <a:tr h="370840">
                <a:tc>
                  <a:txBody>
                    <a:bodyPr/>
                    <a:lstStyle/>
                    <a:p>
                      <a:r>
                        <a:rPr lang="it-IT" dirty="0"/>
                        <a:t>MODEL</a:t>
                      </a:r>
                      <a:endParaRPr lang="fr-FR" dirty="0"/>
                    </a:p>
                  </a:txBody>
                  <a:tcPr/>
                </a:tc>
                <a:tc>
                  <a:txBody>
                    <a:bodyPr/>
                    <a:lstStyle/>
                    <a:p>
                      <a:r>
                        <a:rPr lang="it-IT" dirty="0"/>
                        <a:t>AIC</a:t>
                      </a:r>
                      <a:endParaRPr lang="fr-FR" dirty="0"/>
                    </a:p>
                  </a:txBody>
                  <a:tcPr/>
                </a:tc>
                <a:tc>
                  <a:txBody>
                    <a:bodyPr/>
                    <a:lstStyle/>
                    <a:p>
                      <a:r>
                        <a:rPr lang="it-IT" dirty="0"/>
                        <a:t>BIC</a:t>
                      </a:r>
                      <a:endParaRPr lang="fr-FR" dirty="0"/>
                    </a:p>
                  </a:txBody>
                  <a:tcPr/>
                </a:tc>
              </a:tr>
              <a:tr h="370840">
                <a:tc>
                  <a:txBody>
                    <a:bodyPr/>
                    <a:lstStyle/>
                    <a:p>
                      <a:endParaRPr lang="fr-FR"/>
                    </a:p>
                  </a:txBody>
                  <a:tcPr/>
                </a:tc>
                <a:tc>
                  <a:txBody>
                    <a:bodyPr/>
                    <a:lstStyle/>
                    <a:p>
                      <a:endParaRPr lang="fr-FR"/>
                    </a:p>
                  </a:txBody>
                  <a:tcPr/>
                </a:tc>
                <a:tc>
                  <a:txBody>
                    <a:bodyPr/>
                    <a:lstStyle/>
                    <a:p>
                      <a:endParaRPr lang="fr-FR"/>
                    </a:p>
                  </a:txBody>
                  <a:tcPr/>
                </a:tc>
              </a:tr>
              <a:tr h="370840">
                <a:tc>
                  <a:txBody>
                    <a:bodyPr/>
                    <a:lstStyle/>
                    <a:p>
                      <a:endParaRPr lang="fr-FR"/>
                    </a:p>
                  </a:txBody>
                  <a:tcPr/>
                </a:tc>
                <a:tc>
                  <a:txBody>
                    <a:bodyPr/>
                    <a:lstStyle/>
                    <a:p>
                      <a:endParaRPr lang="fr-FR"/>
                    </a:p>
                  </a:txBody>
                  <a:tcPr/>
                </a:tc>
                <a:tc>
                  <a:txBody>
                    <a:bodyPr/>
                    <a:lstStyle/>
                    <a:p>
                      <a:endParaRPr lang="fr-FR" dirty="0"/>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fr-FR" sz="5400" b="1" dirty="0" err="1"/>
              <a:t>Further</a:t>
            </a:r>
            <a:r>
              <a:rPr lang="fr-FR" sz="5400" b="1" dirty="0"/>
              <a:t> </a:t>
            </a:r>
            <a:r>
              <a:rPr lang="fr-FR" sz="5400" b="1" dirty="0" err="1"/>
              <a:t>research</a:t>
            </a:r>
            <a:r>
              <a:rPr lang="fr-FR" sz="5400" b="1" dirty="0"/>
              <a:t> directions</a:t>
            </a:r>
            <a:endParaRPr lang="fr-FR" sz="5400" b="1" dirty="0"/>
          </a:p>
        </p:txBody>
      </p:sp>
      <p:sp>
        <p:nvSpPr>
          <p:cNvPr id="4" name="CasellaDiTesto 3"/>
          <p:cNvSpPr txBox="1"/>
          <p:nvPr/>
        </p:nvSpPr>
        <p:spPr>
          <a:xfrm>
            <a:off x="646111" y="1714500"/>
            <a:ext cx="5044440" cy="1477328"/>
          </a:xfrm>
          <a:prstGeom prst="rect">
            <a:avLst/>
          </a:prstGeom>
          <a:noFill/>
        </p:spPr>
        <p:txBody>
          <a:bodyPr wrap="square" rtlCol="0">
            <a:spAutoFit/>
          </a:bodyPr>
          <a:lstStyle/>
          <a:p>
            <a:pPr marL="285750" indent="-285750">
              <a:buFont typeface="Arial" panose="020B0704020202020204" pitchFamily="34" charset="0"/>
              <a:buChar char="•"/>
            </a:pPr>
            <a:r>
              <a:rPr lang="it-IT" dirty="0"/>
              <a:t>More </a:t>
            </a:r>
            <a:r>
              <a:rPr lang="it-IT" dirty="0" err="1"/>
              <a:t>compartments</a:t>
            </a:r>
            <a:endParaRPr lang="it-IT" dirty="0"/>
          </a:p>
          <a:p>
            <a:pPr marL="285750" indent="-285750">
              <a:buFont typeface="Arial" panose="020B0704020202020204" pitchFamily="34" charset="0"/>
              <a:buChar char="•"/>
            </a:pPr>
            <a:r>
              <a:rPr lang="it-IT" dirty="0" err="1"/>
              <a:t>Improve</a:t>
            </a:r>
            <a:r>
              <a:rPr lang="it-IT" dirty="0"/>
              <a:t> the fitting in </a:t>
            </a:r>
            <a:r>
              <a:rPr lang="it-IT" dirty="0" err="1"/>
              <a:t>presence</a:t>
            </a:r>
            <a:r>
              <a:rPr lang="it-IT" dirty="0"/>
              <a:t> of </a:t>
            </a:r>
            <a:r>
              <a:rPr lang="it-IT" dirty="0" err="1"/>
              <a:t>noise</a:t>
            </a:r>
            <a:endParaRPr lang="it-IT" dirty="0"/>
          </a:p>
          <a:p>
            <a:pPr marL="285750" indent="-285750">
              <a:buFont typeface="Arial" panose="020B0704020202020204" pitchFamily="34" charset="0"/>
              <a:buChar char="•"/>
            </a:pPr>
            <a:r>
              <a:rPr lang="it-IT" dirty="0" err="1"/>
              <a:t>Differences</a:t>
            </a:r>
            <a:r>
              <a:rPr lang="it-IT" dirty="0"/>
              <a:t> </a:t>
            </a:r>
            <a:r>
              <a:rPr lang="it-IT" dirty="0" err="1"/>
              <a:t>between</a:t>
            </a:r>
            <a:r>
              <a:rPr lang="it-IT" dirty="0"/>
              <a:t> </a:t>
            </a:r>
            <a:r>
              <a:rPr lang="it-IT" dirty="0" err="1"/>
              <a:t>preterm</a:t>
            </a:r>
            <a:r>
              <a:rPr lang="it-IT" dirty="0"/>
              <a:t> and full </a:t>
            </a:r>
            <a:r>
              <a:rPr lang="it-IT" dirty="0" err="1"/>
              <a:t>term</a:t>
            </a:r>
            <a:r>
              <a:rPr lang="it-IT" dirty="0"/>
              <a:t> </a:t>
            </a:r>
            <a:r>
              <a:rPr lang="it-IT" dirty="0" err="1"/>
              <a:t>infants</a:t>
            </a:r>
            <a:endParaRPr lang="it-IT" dirty="0"/>
          </a:p>
          <a:p>
            <a:pPr marL="285750" indent="-285750">
              <a:buFont typeface="Arial" panose="020B0704020202020204" pitchFamily="34" charset="0"/>
              <a:buChar char="•"/>
            </a:pPr>
            <a:endParaRPr lang="fr-F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fr-FR"/>
          </a:p>
        </p:txBody>
      </p:sp>
      <p:sp>
        <p:nvSpPr>
          <p:cNvPr id="3" name="Segnaposto contenuto 2"/>
          <p:cNvSpPr>
            <a:spLocks noGrp="1"/>
          </p:cNvSpPr>
          <p:nvPr>
            <p:ph idx="1"/>
          </p:nvPr>
        </p:nvSpPr>
        <p:spPr/>
        <p:txBody>
          <a:bodyPr/>
          <a:lstStyle/>
          <a:p>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Introduction</a:t>
            </a:r>
            <a:endParaRPr lang="zh-CN" altLang="en-US"/>
          </a:p>
        </p:txBody>
      </p:sp>
      <p:sp>
        <p:nvSpPr>
          <p:cNvPr id="3" name="内容占位符 2"/>
          <p:cNvSpPr>
            <a:spLocks noGrp="1"/>
          </p:cNvSpPr>
          <p:nvPr>
            <p:ph idx="1"/>
          </p:nvPr>
        </p:nvSpPr>
        <p:spPr>
          <a:xfrm>
            <a:off x="988695" y="1605915"/>
            <a:ext cx="4011930" cy="2191385"/>
          </a:xfrm>
        </p:spPr>
        <p:txBody>
          <a:bodyPr/>
          <a:p>
            <a:r>
              <a:rPr lang="zh-CN" altLang="en-US"/>
              <a:t>Aim: </a:t>
            </a:r>
            <a:endParaRPr lang="zh-CN" altLang="en-US"/>
          </a:p>
          <a:p>
            <a:pPr marL="0" indent="0">
              <a:buNone/>
            </a:pPr>
            <a:r>
              <a:rPr lang="zh-CN" altLang="en-US"/>
              <a:t>Estimate brain tissue T2 relaxation values using MRI images.</a:t>
            </a:r>
            <a:endParaRPr lang="zh-CN" altLang="en-US"/>
          </a:p>
          <a:p>
            <a:pPr marL="0" indent="0">
              <a:buNone/>
            </a:pPr>
            <a:endParaRPr lang="zh-CN" altLang="en-US"/>
          </a:p>
        </p:txBody>
      </p:sp>
      <p:sp>
        <p:nvSpPr>
          <p:cNvPr id="6" name="内容占位符 2"/>
          <p:cNvSpPr>
            <a:spLocks noGrp="1"/>
          </p:cNvSpPr>
          <p:nvPr>
            <p:custDataLst>
              <p:tags r:id="rId1"/>
            </p:custDataLst>
          </p:nvPr>
        </p:nvSpPr>
        <p:spPr>
          <a:xfrm>
            <a:off x="6038850" y="1605915"/>
            <a:ext cx="4011930" cy="21913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9pPr>
          </a:lstStyle>
          <a:p>
            <a:r>
              <a:rPr lang="zh-CN" altLang="en-US"/>
              <a:t>Why T2 Relaxation?</a:t>
            </a:r>
            <a:endParaRPr lang="zh-CN" altLang="en-US"/>
          </a:p>
          <a:p>
            <a:pPr marL="457200" indent="-457200">
              <a:buAutoNum type="arabicPeriod"/>
            </a:pPr>
            <a:r>
              <a:rPr lang="zh-CN" altLang="en-US"/>
              <a:t>Reflects tissue differences (healthy vs. diseased).</a:t>
            </a:r>
            <a:endParaRPr lang="zh-CN" altLang="en-US"/>
          </a:p>
          <a:p>
            <a:pPr marL="457200" indent="-457200">
              <a:buAutoNum type="arabicPeriod"/>
            </a:pPr>
            <a:r>
              <a:rPr lang="zh-CN" altLang="en-US"/>
              <a:t>Essential for clinical diagnosis (tumors, inflammation) and neurological studies.</a:t>
            </a:r>
            <a:endParaRPr lang="zh-CN" altLang="en-US"/>
          </a:p>
        </p:txBody>
      </p:sp>
      <p:sp>
        <p:nvSpPr>
          <p:cNvPr id="7" name="内容占位符 2"/>
          <p:cNvSpPr>
            <a:spLocks noGrp="1"/>
          </p:cNvSpPr>
          <p:nvPr>
            <p:custDataLst>
              <p:tags r:id="rId2"/>
            </p:custDataLst>
          </p:nvPr>
        </p:nvSpPr>
        <p:spPr>
          <a:xfrm>
            <a:off x="988695" y="4059555"/>
            <a:ext cx="4011930" cy="21913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9pPr>
          </a:lstStyle>
          <a:p>
            <a:r>
              <a:rPr lang="zh-CN" altLang="en-US"/>
              <a:t>Single T2 Component</a:t>
            </a:r>
            <a:endParaRPr lang="zh-CN" altLang="en-US"/>
          </a:p>
          <a:p>
            <a:pPr marL="0" indent="0">
              <a:buNone/>
            </a:pPr>
            <a:endParaRPr lang="zh-CN" altLang="en-US"/>
          </a:p>
        </p:txBody>
      </p:sp>
      <p:pic>
        <p:nvPicPr>
          <p:cNvPr id="9" name="图片 8"/>
          <p:cNvPicPr>
            <a:picLocks noChangeAspect="1"/>
          </p:cNvPicPr>
          <p:nvPr>
            <p:custDataLst>
              <p:tags r:id="rId3"/>
            </p:custDataLst>
          </p:nvPr>
        </p:nvPicPr>
        <p:blipFill>
          <a:blip r:embed="rId4">
            <a:lum bright="70000" contrast="-70000"/>
          </a:blip>
          <a:stretch>
            <a:fillRect/>
          </a:stretch>
        </p:blipFill>
        <p:spPr>
          <a:xfrm>
            <a:off x="1656715" y="4601845"/>
            <a:ext cx="2329815" cy="407670"/>
          </a:xfrm>
          <a:prstGeom prst="rect">
            <a:avLst/>
          </a:prstGeom>
        </p:spPr>
      </p:pic>
      <p:sp>
        <p:nvSpPr>
          <p:cNvPr id="10" name="内容占位符 2"/>
          <p:cNvSpPr>
            <a:spLocks noGrp="1"/>
          </p:cNvSpPr>
          <p:nvPr>
            <p:custDataLst>
              <p:tags r:id="rId5"/>
            </p:custDataLst>
          </p:nvPr>
        </p:nvSpPr>
        <p:spPr>
          <a:xfrm>
            <a:off x="6038850" y="4059555"/>
            <a:ext cx="4011930" cy="219138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b="0" i="0" kern="1200">
                <a:solidFill>
                  <a:schemeClr val="tx1"/>
                </a:solidFill>
                <a:latin typeface="+mj-lt"/>
                <a:ea typeface="+mj-ea"/>
                <a:cs typeface="+mj-cs"/>
              </a:defRPr>
            </a:lvl9pPr>
          </a:lstStyle>
          <a:p>
            <a:r>
              <a:rPr lang="zh-CN" altLang="en-US"/>
              <a:t>Two T2 Components (complex tissues)</a:t>
            </a:r>
            <a:endParaRPr lang="zh-CN" altLang="en-US"/>
          </a:p>
          <a:p>
            <a:pPr marL="0" indent="0">
              <a:buNone/>
            </a:pPr>
            <a:endParaRPr lang="zh-CN" altLang="en-US"/>
          </a:p>
        </p:txBody>
      </p:sp>
      <p:pic>
        <p:nvPicPr>
          <p:cNvPr id="11" name="图片 10"/>
          <p:cNvPicPr>
            <a:picLocks noChangeAspect="1"/>
          </p:cNvPicPr>
          <p:nvPr>
            <p:custDataLst>
              <p:tags r:id="rId6"/>
            </p:custDataLst>
          </p:nvPr>
        </p:nvPicPr>
        <p:blipFill>
          <a:blip r:embed="rId7">
            <a:lum bright="70000" contrast="-70000"/>
          </a:blip>
          <a:stretch>
            <a:fillRect/>
          </a:stretch>
        </p:blipFill>
        <p:spPr>
          <a:xfrm>
            <a:off x="6412230" y="5009515"/>
            <a:ext cx="4287520" cy="6038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Data and Tasks</a:t>
            </a:r>
            <a:endParaRPr lang="zh-CN" altLang="en-US"/>
          </a:p>
        </p:txBody>
      </p:sp>
      <p:sp>
        <p:nvSpPr>
          <p:cNvPr id="3" name="内容占位符 2"/>
          <p:cNvSpPr>
            <a:spLocks noGrp="1"/>
          </p:cNvSpPr>
          <p:nvPr>
            <p:ph idx="1"/>
          </p:nvPr>
        </p:nvSpPr>
        <p:spPr/>
        <p:txBody>
          <a:bodyPr/>
          <a:p>
            <a:r>
              <a:rPr lang="zh-CN" altLang="en-US"/>
              <a:t>Data</a:t>
            </a:r>
            <a:endParaRPr lang="zh-CN" altLang="en-US"/>
          </a:p>
          <a:p>
            <a:pPr marL="0" indent="457200">
              <a:buNone/>
            </a:pPr>
            <a:r>
              <a:rPr lang="zh-CN" altLang="en-US"/>
              <a:t>six datasets with multi-echo T2 data, echo times, brain masks, </a:t>
            </a:r>
            <a:r>
              <a:rPr lang="en-US" altLang="zh-CN"/>
              <a:t>	</a:t>
            </a:r>
            <a:r>
              <a:rPr lang="zh-CN" altLang="en-US"/>
              <a:t>segmentation, and parcellation files for analysis.</a:t>
            </a:r>
            <a:endParaRPr lang="zh-CN" altLang="en-US"/>
          </a:p>
          <a:p>
            <a:pPr marL="0" indent="457200">
              <a:buNone/>
            </a:pPr>
            <a:endParaRPr lang="zh-CN" altLang="en-US"/>
          </a:p>
          <a:p>
            <a:r>
              <a:rPr lang="zh-CN" altLang="en-US"/>
              <a:t>Task1: </a:t>
            </a:r>
            <a:r>
              <a:rPr lang="en-US" altLang="zh-CN"/>
              <a:t>   </a:t>
            </a:r>
            <a:r>
              <a:rPr lang="zh-CN" altLang="en-US"/>
              <a:t>Identifying Imaging Issues</a:t>
            </a:r>
            <a:endParaRPr lang="zh-CN" altLang="en-US"/>
          </a:p>
          <a:p>
            <a:r>
              <a:rPr lang="zh-CN" altLang="en-US"/>
              <a:t>Task2:</a:t>
            </a:r>
            <a:r>
              <a:rPr lang="en-US" altLang="zh-CN"/>
              <a:t>   </a:t>
            </a:r>
            <a:r>
              <a:rPr lang="zh-CN" altLang="en-US"/>
              <a:t> Single-Component Model Fitting</a:t>
            </a:r>
            <a:endParaRPr lang="zh-CN" altLang="en-US"/>
          </a:p>
          <a:p>
            <a:r>
              <a:rPr lang="zh-CN" altLang="en-US"/>
              <a:t>Task3:</a:t>
            </a:r>
            <a:r>
              <a:rPr lang="en-US" altLang="zh-CN"/>
              <a:t>   </a:t>
            </a:r>
            <a:r>
              <a:rPr lang="zh-CN" altLang="en-US"/>
              <a:t> Two-Component Model Fitting</a:t>
            </a:r>
            <a:endParaRPr lang="zh-CN" altLang="en-US"/>
          </a:p>
          <a:p>
            <a:r>
              <a:rPr lang="zh-CN" altLang="en-US"/>
              <a:t>Task4: </a:t>
            </a:r>
            <a:r>
              <a:rPr lang="en-US" altLang="zh-CN"/>
              <a:t>   </a:t>
            </a:r>
            <a:r>
              <a:rPr lang="zh-CN" altLang="en-US"/>
              <a:t>Model Comparison by AIC</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9081" y="452718"/>
            <a:ext cx="9791754" cy="1400530"/>
          </a:xfrm>
        </p:spPr>
        <p:txBody>
          <a:bodyPr/>
          <a:lstStyle/>
          <a:p>
            <a:r>
              <a:rPr lang="it-IT" b="1" dirty="0"/>
              <a:t>MRI T2 </a:t>
            </a:r>
            <a:r>
              <a:rPr lang="it-IT" b="1" dirty="0" err="1"/>
              <a:t>Relaxometry</a:t>
            </a:r>
            <a:r>
              <a:rPr lang="it-IT" b="1" dirty="0"/>
              <a:t> for </a:t>
            </a:r>
            <a:r>
              <a:rPr lang="it-IT" b="1" dirty="0" err="1"/>
              <a:t>preterm</a:t>
            </a:r>
            <a:r>
              <a:rPr lang="it-IT" b="1" dirty="0"/>
              <a:t> </a:t>
            </a:r>
            <a:r>
              <a:rPr lang="it-IT" b="1" dirty="0" err="1"/>
              <a:t>born</a:t>
            </a:r>
            <a:r>
              <a:rPr lang="it-IT" b="1" dirty="0"/>
              <a:t> </a:t>
            </a:r>
            <a:r>
              <a:rPr lang="it-IT" b="1" dirty="0" err="1"/>
              <a:t>infants</a:t>
            </a:r>
            <a:endParaRPr lang="fr-FR" b="1" dirty="0"/>
          </a:p>
        </p:txBody>
      </p:sp>
      <p:sp>
        <p:nvSpPr>
          <p:cNvPr id="3" name="Segnaposto contenuto 2"/>
          <p:cNvSpPr>
            <a:spLocks noGrp="1"/>
          </p:cNvSpPr>
          <p:nvPr>
            <p:ph idx="1"/>
          </p:nvPr>
        </p:nvSpPr>
        <p:spPr/>
        <p:txBody>
          <a:bodyPr/>
          <a:lstStyle/>
          <a:p>
            <a:endParaRPr lang="fr-F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25131" y="71718"/>
            <a:ext cx="9404723" cy="1400530"/>
          </a:xfrm>
        </p:spPr>
        <p:txBody>
          <a:bodyPr/>
          <a:lstStyle/>
          <a:p>
            <a:pPr algn="ctr"/>
            <a:r>
              <a:rPr lang="it-IT" sz="6000" b="1" dirty="0"/>
              <a:t>T2 </a:t>
            </a:r>
            <a:r>
              <a:rPr lang="it-IT" sz="6000" b="1" dirty="0" err="1"/>
              <a:t>Decay</a:t>
            </a:r>
            <a:endParaRPr lang="fr-FR" sz="6000" b="1" dirty="0"/>
          </a:p>
        </p:txBody>
      </p:sp>
      <p:pic>
        <p:nvPicPr>
          <p:cNvPr id="4" name="T2_animation">
            <a:hlinkClick r:id="" action="ppaction://media"/>
          </p:cNvPr>
          <p:cNvPicPr>
            <a:picLocks noGrp="1" noChangeAspect="1"/>
          </p:cNvPicPr>
          <p:nvPr>
            <p:ph idx="1"/>
            <a:videoFile r:link="rId1"/>
            <p:extLst>
              <p:ext uri="{DAA4B4D4-6D71-4841-9C94-3DE7FCFB9230}">
                <p14:media xmlns:p14="http://schemas.microsoft.com/office/powerpoint/2010/main" r:embed="rId2"/>
              </p:ext>
            </p:extLst>
          </p:nvPr>
        </p:nvPicPr>
        <p:blipFill rotWithShape="1">
          <a:blip r:embed="rId3"/>
          <a:srcRect l="13376" r="9666" b="11260"/>
          <a:stretch>
            <a:fillRect/>
          </a:stretch>
        </p:blipFill>
        <p:spPr>
          <a:xfrm>
            <a:off x="198121" y="1379924"/>
            <a:ext cx="4069079" cy="3519032"/>
          </a:xfrm>
        </p:spPr>
      </p:pic>
      <p:pic>
        <p:nvPicPr>
          <p:cNvPr id="7" name="Immagine 6"/>
          <p:cNvPicPr>
            <a:picLocks noChangeAspect="1"/>
          </p:cNvPicPr>
          <p:nvPr/>
        </p:nvPicPr>
        <p:blipFill>
          <a:blip r:embed="rId4"/>
          <a:stretch>
            <a:fillRect/>
          </a:stretch>
        </p:blipFill>
        <p:spPr>
          <a:xfrm>
            <a:off x="6321302" y="2324100"/>
            <a:ext cx="4613452" cy="36042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95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07071" y="190121"/>
            <a:ext cx="9404723" cy="1400530"/>
          </a:xfrm>
        </p:spPr>
        <p:txBody>
          <a:bodyPr/>
          <a:lstStyle/>
          <a:p>
            <a:pPr algn="ctr"/>
            <a:r>
              <a:rPr lang="it-IT" sz="4800" b="1" dirty="0"/>
              <a:t>Image </a:t>
            </a:r>
            <a:r>
              <a:rPr lang="it-IT" sz="4800" b="1" dirty="0" err="1"/>
              <a:t>Acquisition</a:t>
            </a:r>
            <a:r>
              <a:rPr lang="it-IT" sz="4800" b="1" dirty="0"/>
              <a:t> </a:t>
            </a:r>
            <a:r>
              <a:rPr lang="it-IT" sz="4800" b="1" dirty="0" err="1"/>
              <a:t>Problems</a:t>
            </a:r>
            <a:endParaRPr lang="fr-FR" sz="4800" b="1" dirty="0"/>
          </a:p>
        </p:txBody>
      </p:sp>
      <p:pic>
        <p:nvPicPr>
          <p:cNvPr id="4" name="Immagine 3"/>
          <p:cNvPicPr>
            <a:picLocks noChangeAspect="1"/>
          </p:cNvPicPr>
          <p:nvPr/>
        </p:nvPicPr>
        <p:blipFill>
          <a:blip r:embed="rId1"/>
          <a:stretch>
            <a:fillRect/>
          </a:stretch>
        </p:blipFill>
        <p:spPr>
          <a:xfrm>
            <a:off x="53314" y="1329211"/>
            <a:ext cx="2960212" cy="2413250"/>
          </a:xfrm>
          <a:prstGeom prst="rect">
            <a:avLst/>
          </a:prstGeom>
        </p:spPr>
      </p:pic>
      <p:pic>
        <p:nvPicPr>
          <p:cNvPr id="5" name="Immagine 4"/>
          <p:cNvPicPr>
            <a:picLocks noChangeAspect="1"/>
          </p:cNvPicPr>
          <p:nvPr/>
        </p:nvPicPr>
        <p:blipFill>
          <a:blip r:embed="rId2"/>
          <a:stretch>
            <a:fillRect/>
          </a:stretch>
        </p:blipFill>
        <p:spPr>
          <a:xfrm>
            <a:off x="2131790" y="2454663"/>
            <a:ext cx="3345034" cy="2636480"/>
          </a:xfrm>
          <a:prstGeom prst="rect">
            <a:avLst/>
          </a:prstGeom>
        </p:spPr>
      </p:pic>
      <p:sp>
        <p:nvSpPr>
          <p:cNvPr id="8" name="CasellaDiTesto 7"/>
          <p:cNvSpPr txBox="1"/>
          <p:nvPr/>
        </p:nvSpPr>
        <p:spPr>
          <a:xfrm>
            <a:off x="3939540" y="5481952"/>
            <a:ext cx="4869180" cy="923330"/>
          </a:xfrm>
          <a:prstGeom prst="rect">
            <a:avLst/>
          </a:prstGeom>
          <a:noFill/>
        </p:spPr>
        <p:txBody>
          <a:bodyPr wrap="square" rtlCol="0">
            <a:spAutoFit/>
          </a:bodyPr>
          <a:lstStyle/>
          <a:p>
            <a:pPr marL="285750" indent="-285750">
              <a:buFont typeface="Arial" panose="020B0704020202020204" pitchFamily="34" charset="0"/>
              <a:buChar char="•"/>
            </a:pPr>
            <a:r>
              <a:rPr lang="it-IT" b="1" dirty="0" err="1"/>
              <a:t>Noise</a:t>
            </a:r>
            <a:endParaRPr lang="it-IT" b="1" dirty="0"/>
          </a:p>
          <a:p>
            <a:pPr marL="285750" indent="-285750">
              <a:buFont typeface="Arial" panose="020B0704020202020204" pitchFamily="34" charset="0"/>
              <a:buChar char="•"/>
            </a:pPr>
            <a:r>
              <a:rPr lang="it-IT" b="1" dirty="0"/>
              <a:t>Patient </a:t>
            </a:r>
            <a:r>
              <a:rPr lang="it-IT" b="1" dirty="0" err="1"/>
              <a:t>motion</a:t>
            </a:r>
            <a:endParaRPr lang="it-IT" b="1" dirty="0"/>
          </a:p>
          <a:p>
            <a:pPr marL="285750" indent="-285750">
              <a:buFont typeface="Arial" panose="020B0704020202020204" pitchFamily="34" charset="0"/>
              <a:buChar char="•"/>
            </a:pPr>
            <a:r>
              <a:rPr lang="it-IT" b="1" dirty="0" err="1"/>
              <a:t>Different</a:t>
            </a:r>
            <a:r>
              <a:rPr lang="it-IT" b="1" dirty="0"/>
              <a:t> </a:t>
            </a:r>
            <a:r>
              <a:rPr lang="it-IT" b="1" dirty="0" err="1"/>
              <a:t>tissue</a:t>
            </a:r>
            <a:r>
              <a:rPr lang="it-IT" b="1" dirty="0"/>
              <a:t> </a:t>
            </a:r>
            <a:r>
              <a:rPr lang="it-IT" b="1" dirty="0" err="1"/>
              <a:t>compartments</a:t>
            </a:r>
            <a:endParaRPr lang="fr-FR" b="1" dirty="0"/>
          </a:p>
        </p:txBody>
      </p:sp>
      <p:pic>
        <p:nvPicPr>
          <p:cNvPr id="9" name="Immagine 8"/>
          <p:cNvPicPr>
            <a:picLocks noChangeAspect="1"/>
          </p:cNvPicPr>
          <p:nvPr/>
        </p:nvPicPr>
        <p:blipFill>
          <a:blip r:embed="rId3"/>
          <a:stretch>
            <a:fillRect/>
          </a:stretch>
        </p:blipFill>
        <p:spPr>
          <a:xfrm>
            <a:off x="6859785" y="1853248"/>
            <a:ext cx="3540747" cy="2764693"/>
          </a:xfrm>
          <a:prstGeom prst="rect">
            <a:avLst/>
          </a:prstGeom>
        </p:spPr>
      </p:pic>
      <p:pic>
        <p:nvPicPr>
          <p:cNvPr id="11" name="Immagine 10"/>
          <p:cNvPicPr>
            <a:picLocks noChangeAspect="1"/>
          </p:cNvPicPr>
          <p:nvPr/>
        </p:nvPicPr>
        <p:blipFill>
          <a:blip r:embed="rId4"/>
          <a:stretch>
            <a:fillRect/>
          </a:stretch>
        </p:blipFill>
        <p:spPr>
          <a:xfrm>
            <a:off x="8591847" y="3829891"/>
            <a:ext cx="3433530" cy="26843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45130" y="254598"/>
            <a:ext cx="9404723" cy="1400530"/>
          </a:xfrm>
        </p:spPr>
        <p:txBody>
          <a:bodyPr/>
          <a:lstStyle/>
          <a:p>
            <a:pPr algn="ctr"/>
            <a:r>
              <a:rPr lang="it-IT" sz="5400" b="1" dirty="0"/>
              <a:t>T2 Estimate</a:t>
            </a:r>
            <a:endParaRPr lang="fr-FR" sz="5400" b="1" dirty="0"/>
          </a:p>
        </p:txBody>
      </p:sp>
      <p:graphicFrame>
        <p:nvGraphicFramePr>
          <p:cNvPr id="4" name="Tabella 3"/>
          <p:cNvGraphicFramePr>
            <a:graphicFrameLocks noGrp="1"/>
          </p:cNvGraphicFramePr>
          <p:nvPr/>
        </p:nvGraphicFramePr>
        <p:xfrm>
          <a:off x="236220" y="1359746"/>
          <a:ext cx="6751320" cy="3302000"/>
        </p:xfrm>
        <a:graphic>
          <a:graphicData uri="http://schemas.openxmlformats.org/drawingml/2006/table">
            <a:tbl>
              <a:tblPr firstRow="1" bandRow="1">
                <a:tableStyleId>{00A15C55-8517-42AA-B614-E9B94910E393}</a:tableStyleId>
              </a:tblPr>
              <a:tblGrid>
                <a:gridCol w="2491740"/>
                <a:gridCol w="1066800"/>
                <a:gridCol w="2148840"/>
                <a:gridCol w="1043940"/>
              </a:tblGrid>
              <a:tr h="370840">
                <a:tc>
                  <a:txBody>
                    <a:bodyPr/>
                    <a:lstStyle/>
                    <a:p>
                      <a:pPr algn="ctr"/>
                      <a:r>
                        <a:rPr lang="it-IT" dirty="0"/>
                        <a:t>ALGORITHM</a:t>
                      </a:r>
                      <a:endParaRPr lang="fr-FR" dirty="0"/>
                    </a:p>
                  </a:txBody>
                  <a:tcPr/>
                </a:tc>
                <a:tc>
                  <a:txBody>
                    <a:bodyPr/>
                    <a:lstStyle/>
                    <a:p>
                      <a:r>
                        <a:rPr lang="it-IT" dirty="0"/>
                        <a:t>ERROR</a:t>
                      </a:r>
                      <a:endParaRPr lang="fr-FR" dirty="0"/>
                    </a:p>
                  </a:txBody>
                  <a:tcPr/>
                </a:tc>
                <a:tc>
                  <a:txBody>
                    <a:bodyPr/>
                    <a:lstStyle/>
                    <a:p>
                      <a:pPr algn="ctr"/>
                      <a:r>
                        <a:rPr lang="it-IT" dirty="0"/>
                        <a:t>COMPUTATIONAL TIME</a:t>
                      </a:r>
                      <a:endParaRPr lang="it-IT" dirty="0"/>
                    </a:p>
                  </a:txBody>
                  <a:tcPr/>
                </a:tc>
                <a:tc>
                  <a:txBody>
                    <a:bodyPr/>
                    <a:lstStyle/>
                    <a:p>
                      <a:r>
                        <a:rPr lang="it-IT" dirty="0"/>
                        <a:t>SCORE</a:t>
                      </a:r>
                      <a:endParaRPr lang="fr-FR" dirty="0"/>
                    </a:p>
                  </a:txBody>
                  <a:tcPr/>
                </a:tc>
              </a:tr>
              <a:tr h="370840">
                <a:tc>
                  <a:txBody>
                    <a:bodyPr/>
                    <a:lstStyle/>
                    <a:p>
                      <a:r>
                        <a:rPr lang="it-IT" dirty="0"/>
                        <a:t>Two Points</a:t>
                      </a:r>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r>
                        <a:rPr lang="it-IT" dirty="0"/>
                        <a:t>Linear </a:t>
                      </a:r>
                      <a:r>
                        <a:rPr lang="it-IT" dirty="0" err="1"/>
                        <a:t>Least-Squares</a:t>
                      </a:r>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r>
                        <a:rPr lang="it-IT" dirty="0"/>
                        <a:t>Weighted </a:t>
                      </a:r>
                      <a:r>
                        <a:rPr lang="it-IT" dirty="0" err="1"/>
                        <a:t>Least-Squares</a:t>
                      </a:r>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r>
                        <a:rPr lang="it-IT" dirty="0"/>
                        <a:t>Non-Linear </a:t>
                      </a:r>
                      <a:r>
                        <a:rPr lang="it-IT" dirty="0" err="1"/>
                        <a:t>Least-Squares</a:t>
                      </a:r>
                      <a:endParaRPr lang="fr-FR" dirty="0"/>
                    </a:p>
                  </a:txBody>
                  <a:tcPr/>
                </a:tc>
                <a:tc>
                  <a:txBody>
                    <a:bodyPr/>
                    <a:lstStyle/>
                    <a:p>
                      <a:endParaRPr lang="fr-FR"/>
                    </a:p>
                  </a:txBody>
                  <a:tcPr/>
                </a:tc>
                <a:tc>
                  <a:txBody>
                    <a:bodyPr/>
                    <a:lstStyle/>
                    <a:p>
                      <a:endParaRPr lang="fr-FR"/>
                    </a:p>
                  </a:txBody>
                  <a:tcPr/>
                </a:tc>
                <a:tc>
                  <a:txBody>
                    <a:bodyPr/>
                    <a:lstStyle/>
                    <a:p>
                      <a:endParaRPr lang="fr-FR"/>
                    </a:p>
                  </a:txBody>
                  <a:tcPr/>
                </a:tc>
              </a:tr>
              <a:tr h="370840">
                <a:tc>
                  <a:txBody>
                    <a:bodyPr/>
                    <a:lstStyle/>
                    <a:p>
                      <a:r>
                        <a:rPr lang="it-IT" dirty="0"/>
                        <a:t>Non-Negative </a:t>
                      </a:r>
                      <a:r>
                        <a:rPr lang="it-IT" dirty="0" err="1"/>
                        <a:t>Least-Squares</a:t>
                      </a:r>
                      <a:endParaRPr lang="fr-FR" dirty="0"/>
                    </a:p>
                  </a:txBody>
                  <a:tcPr/>
                </a:tc>
                <a:tc>
                  <a:txBody>
                    <a:bodyPr/>
                    <a:lstStyle/>
                    <a:p>
                      <a:endParaRPr lang="fr-FR"/>
                    </a:p>
                  </a:txBody>
                  <a:tcPr/>
                </a:tc>
                <a:tc>
                  <a:txBody>
                    <a:bodyPr/>
                    <a:lstStyle/>
                    <a:p>
                      <a:endParaRPr lang="fr-FR"/>
                    </a:p>
                  </a:txBody>
                  <a:tcPr/>
                </a:tc>
                <a:tc>
                  <a:txBody>
                    <a:bodyPr/>
                    <a:lstStyle/>
                    <a:p>
                      <a:endParaRPr lang="fr-FR" dirty="0"/>
                    </a:p>
                  </a:txBody>
                  <a:tcPr/>
                </a:tc>
              </a:tr>
            </a:tbl>
          </a:graphicData>
        </a:graphic>
      </p:graphicFrame>
      <p:sp>
        <p:nvSpPr>
          <p:cNvPr id="5" name="CasellaDiTesto 4"/>
          <p:cNvSpPr txBox="1"/>
          <p:nvPr/>
        </p:nvSpPr>
        <p:spPr>
          <a:xfrm>
            <a:off x="8907780" y="4338580"/>
            <a:ext cx="2552700" cy="646331"/>
          </a:xfrm>
          <a:prstGeom prst="rect">
            <a:avLst/>
          </a:prstGeom>
          <a:noFill/>
        </p:spPr>
        <p:txBody>
          <a:bodyPr wrap="square" rtlCol="0">
            <a:spAutoFit/>
          </a:bodyPr>
          <a:lstStyle/>
          <a:p>
            <a:r>
              <a:rPr lang="it-IT" dirty="0"/>
              <a:t>Here images of T2 </a:t>
            </a:r>
            <a:r>
              <a:rPr lang="it-IT" dirty="0" err="1"/>
              <a:t>maps</a:t>
            </a:r>
            <a:endParaRPr lang="fr-F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45130" y="109818"/>
            <a:ext cx="9404723" cy="1117002"/>
          </a:xfrm>
        </p:spPr>
        <p:txBody>
          <a:bodyPr/>
          <a:lstStyle/>
          <a:p>
            <a:pPr algn="ctr"/>
            <a:r>
              <a:rPr lang="it-IT" sz="5400" b="1" dirty="0"/>
              <a:t>Two </a:t>
            </a:r>
            <a:r>
              <a:rPr lang="it-IT" sz="5400" b="1" dirty="0" err="1"/>
              <a:t>compartments</a:t>
            </a:r>
            <a:r>
              <a:rPr lang="it-IT" sz="5400" b="1" dirty="0"/>
              <a:t> model</a:t>
            </a:r>
            <a:endParaRPr lang="fr-FR" sz="5400" b="1" dirty="0"/>
          </a:p>
        </p:txBody>
      </p:sp>
      <p:sp>
        <p:nvSpPr>
          <p:cNvPr id="4" name="CasellaDiTesto 3"/>
          <p:cNvSpPr txBox="1"/>
          <p:nvPr/>
        </p:nvSpPr>
        <p:spPr>
          <a:xfrm>
            <a:off x="-53340" y="1200486"/>
            <a:ext cx="6301740" cy="646331"/>
          </a:xfrm>
          <a:prstGeom prst="rect">
            <a:avLst/>
          </a:prstGeom>
          <a:noFill/>
        </p:spPr>
        <p:txBody>
          <a:bodyPr wrap="square" rtlCol="0">
            <a:spAutoFit/>
          </a:bodyPr>
          <a:lstStyle/>
          <a:p>
            <a:pPr marL="285750" indent="-285750">
              <a:buFont typeface="Arial" panose="020B0704020202020204" pitchFamily="34" charset="0"/>
              <a:buChar char="•"/>
            </a:pPr>
            <a:r>
              <a:rPr lang="en-US" dirty="0"/>
              <a:t>Voxels containing a mixture of different tissues, do not conform to a single-exponential model</a:t>
            </a:r>
            <a:endParaRPr lang="fr-FR" dirty="0"/>
          </a:p>
        </p:txBody>
      </p:sp>
      <mc:AlternateContent xmlns:mc="http://schemas.openxmlformats.org/markup-compatibility/2006">
        <mc:Choice xmlns:a14="http://schemas.microsoft.com/office/drawing/2010/main" Requires="a14">
          <p:sp>
            <p:nvSpPr>
              <p:cNvPr id="5" name="CasellaDiTesto 4"/>
              <p:cNvSpPr txBox="1"/>
              <p:nvPr/>
            </p:nvSpPr>
            <p:spPr>
              <a:xfrm>
                <a:off x="811530" y="2317488"/>
                <a:ext cx="4826771" cy="44788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𝑆</m:t>
                      </m:r>
                      <m:d>
                        <m:dPr>
                          <m:ctrlPr>
                            <a:rPr lang="fr-FR" i="1">
                              <a:latin typeface="Cambria Math" panose="02040503050406030204" pitchFamily="18" charset="0"/>
                            </a:rPr>
                          </m:ctrlPr>
                        </m:dPr>
                        <m:e>
                          <m:r>
                            <a:rPr lang="fr-FR" i="1">
                              <a:latin typeface="Cambria Math" panose="02040503050406030204" pitchFamily="18" charset="0"/>
                            </a:rPr>
                            <m:t>𝑇𝐸</m:t>
                          </m:r>
                        </m:e>
                      </m:d>
                      <m:r>
                        <a:rPr lang="fr-FR" i="1">
                          <a:latin typeface="Cambria Math" panose="02040503050406030204" pitchFamily="18" charset="0"/>
                        </a:rPr>
                        <m:t>= </m:t>
                      </m:r>
                      <m:sSub>
                        <m:sSubPr>
                          <m:ctrlPr>
                            <a:rPr lang="fr-FR" i="1">
                              <a:latin typeface="Cambria Math" panose="02040503050406030204" pitchFamily="18" charset="0"/>
                            </a:rPr>
                          </m:ctrlPr>
                        </m:sSubPr>
                        <m:e>
                          <m:r>
                            <a:rPr lang="fr-FR" i="1">
                              <a:latin typeface="Cambria Math" panose="02040503050406030204" pitchFamily="18" charset="0"/>
                            </a:rPr>
                            <m:t>𝑆</m:t>
                          </m:r>
                        </m:e>
                        <m:sub>
                          <m:r>
                            <a:rPr lang="fr-FR" i="1">
                              <a:latin typeface="Cambria Math" panose="02040503050406030204" pitchFamily="18" charset="0"/>
                            </a:rPr>
                            <m:t>0</m:t>
                          </m:r>
                        </m:sub>
                      </m:sSub>
                      <m:d>
                        <m:dPr>
                          <m:begChr m:val="["/>
                          <m:endChr m:val="]"/>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i="1">
                                  <a:latin typeface="Cambria Math" panose="02040503050406030204" pitchFamily="18" charset="0"/>
                                </a:rPr>
                                <m:t>1</m:t>
                              </m:r>
                            </m:sub>
                          </m:sSub>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𝑒</m:t>
                              </m:r>
                            </m:e>
                            <m:sup>
                              <m:d>
                                <m:dPr>
                                  <m:begChr m:val="{"/>
                                  <m:endChr m:val="}"/>
                                  <m:ctrlPr>
                                    <a:rPr lang="fr-FR" i="1">
                                      <a:latin typeface="Cambria Math" panose="02040503050406030204" pitchFamily="18" charset="0"/>
                                    </a:rPr>
                                  </m:ctrlPr>
                                </m:dPr>
                                <m:e>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𝑇𝐸</m:t>
                                      </m:r>
                                    </m:num>
                                    <m:den>
                                      <m:r>
                                        <a:rPr lang="fr-FR" i="1">
                                          <a:latin typeface="Cambria Math" panose="02040503050406030204" pitchFamily="18" charset="0"/>
                                        </a:rPr>
                                        <m:t>𝑇</m:t>
                                      </m:r>
                                      <m:sSub>
                                        <m:sSubPr>
                                          <m:ctrlPr>
                                            <a:rPr lang="fr-FR" i="1">
                                              <a:latin typeface="Cambria Math" panose="02040503050406030204" pitchFamily="18" charset="0"/>
                                            </a:rPr>
                                          </m:ctrlPr>
                                        </m:sSubPr>
                                        <m:e>
                                          <m:r>
                                            <a:rPr lang="fr-FR" i="1">
                                              <a:latin typeface="Cambria Math" panose="02040503050406030204" pitchFamily="18" charset="0"/>
                                            </a:rPr>
                                            <m:t>2</m:t>
                                          </m:r>
                                        </m:e>
                                        <m:sub>
                                          <m:r>
                                            <a:rPr lang="fr-FR" i="1">
                                              <a:latin typeface="Cambria Math" panose="02040503050406030204" pitchFamily="18" charset="0"/>
                                            </a:rPr>
                                            <m:t>1</m:t>
                                          </m:r>
                                        </m:sub>
                                      </m:sSub>
                                    </m:den>
                                  </m:f>
                                </m:e>
                              </m:d>
                            </m:sup>
                          </m:sSup>
                          <m:r>
                            <a:rPr lang="fr-FR" i="1">
                              <a:latin typeface="Cambria Math" panose="02040503050406030204" pitchFamily="18" charset="0"/>
                            </a:rPr>
                            <m:t>+ </m:t>
                          </m:r>
                          <m:d>
                            <m:dPr>
                              <m:ctrlPr>
                                <a:rPr lang="fr-FR" i="1">
                                  <a:latin typeface="Cambria Math" panose="02040503050406030204" pitchFamily="18" charset="0"/>
                                </a:rPr>
                              </m:ctrlPr>
                            </m:dPr>
                            <m:e>
                              <m:r>
                                <a:rPr lang="fr-FR" i="1">
                                  <a:latin typeface="Cambria Math" panose="02040503050406030204" pitchFamily="18" charset="0"/>
                                </a:rPr>
                                <m:t>1</m:t>
                              </m:r>
                              <m:r>
                                <a:rPr lang="fr-FR" i="1">
                                  <a:latin typeface="Cambria Math" panose="02040503050406030204" pitchFamily="18" charset="0"/>
                                </a:rPr>
                                <m:t> − </m:t>
                              </m:r>
                              <m:sSub>
                                <m:sSubPr>
                                  <m:ctrlPr>
                                    <a:rPr lang="fr-FR" i="1">
                                      <a:latin typeface="Cambria Math" panose="02040503050406030204" pitchFamily="18" charset="0"/>
                                    </a:rPr>
                                  </m:ctrlPr>
                                </m:sSubPr>
                                <m:e>
                                  <m:r>
                                    <a:rPr lang="fr-FR" i="1">
                                      <a:latin typeface="Cambria Math" panose="02040503050406030204" pitchFamily="18" charset="0"/>
                                    </a:rPr>
                                    <m:t>𝑣</m:t>
                                  </m:r>
                                </m:e>
                                <m:sub>
                                  <m:r>
                                    <a:rPr lang="fr-FR" i="1">
                                      <a:latin typeface="Cambria Math" panose="02040503050406030204" pitchFamily="18" charset="0"/>
                                    </a:rPr>
                                    <m:t>1</m:t>
                                  </m:r>
                                </m:sub>
                              </m:sSub>
                            </m:e>
                          </m:d>
                          <m:r>
                            <a:rPr lang="fr-FR" i="1">
                              <a:latin typeface="Cambria Math" panose="02040503050406030204" pitchFamily="18" charset="0"/>
                            </a:rPr>
                            <m:t>∗ </m:t>
                          </m:r>
                          <m:sSup>
                            <m:sSupPr>
                              <m:ctrlPr>
                                <a:rPr lang="fr-FR" i="1">
                                  <a:latin typeface="Cambria Math" panose="02040503050406030204" pitchFamily="18" charset="0"/>
                                </a:rPr>
                              </m:ctrlPr>
                            </m:sSupPr>
                            <m:e>
                              <m:r>
                                <a:rPr lang="fr-FR" i="1">
                                  <a:latin typeface="Cambria Math" panose="02040503050406030204" pitchFamily="18" charset="0"/>
                                </a:rPr>
                                <m:t>𝑒</m:t>
                              </m:r>
                            </m:e>
                            <m:sup>
                              <m:d>
                                <m:dPr>
                                  <m:begChr m:val="{"/>
                                  <m:endChr m:val="}"/>
                                  <m:ctrlPr>
                                    <a:rPr lang="fr-FR" i="1">
                                      <a:latin typeface="Cambria Math" panose="02040503050406030204" pitchFamily="18" charset="0"/>
                                    </a:rPr>
                                  </m:ctrlPr>
                                </m:dPr>
                                <m:e>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𝑇𝐸</m:t>
                                      </m:r>
                                    </m:num>
                                    <m:den>
                                      <m:r>
                                        <a:rPr lang="fr-FR" i="1">
                                          <a:latin typeface="Cambria Math" panose="02040503050406030204" pitchFamily="18" charset="0"/>
                                        </a:rPr>
                                        <m:t>𝑇</m:t>
                                      </m:r>
                                      <m:sSub>
                                        <m:sSubPr>
                                          <m:ctrlPr>
                                            <a:rPr lang="fr-FR" i="1">
                                              <a:latin typeface="Cambria Math" panose="02040503050406030204" pitchFamily="18" charset="0"/>
                                            </a:rPr>
                                          </m:ctrlPr>
                                        </m:sSubPr>
                                        <m:e>
                                          <m:r>
                                            <a:rPr lang="fr-FR" i="1">
                                              <a:latin typeface="Cambria Math" panose="02040503050406030204" pitchFamily="18" charset="0"/>
                                            </a:rPr>
                                            <m:t>2</m:t>
                                          </m:r>
                                        </m:e>
                                        <m:sub>
                                          <m:r>
                                            <a:rPr lang="fr-FR" i="1">
                                              <a:latin typeface="Cambria Math" panose="02040503050406030204" pitchFamily="18" charset="0"/>
                                            </a:rPr>
                                            <m:t>2</m:t>
                                          </m:r>
                                        </m:sub>
                                      </m:sSub>
                                    </m:den>
                                  </m:f>
                                </m:e>
                              </m:d>
                            </m:sup>
                          </m:sSup>
                        </m:e>
                      </m:d>
                    </m:oMath>
                  </m:oMathPara>
                </a14:m>
                <a:endParaRPr lang="fr-FR" dirty="0"/>
              </a:p>
            </p:txBody>
          </p:sp>
        </mc:Choice>
        <mc:Fallback>
          <p:sp>
            <p:nvSpPr>
              <p:cNvPr id="5" name="CasellaDiTesto 4"/>
              <p:cNvSpPr txBox="1">
                <a:spLocks noRot="1" noChangeAspect="1" noMove="1" noResize="1" noEditPoints="1" noAdjustHandles="1" noChangeArrowheads="1" noChangeShapeType="1" noTextEdit="1"/>
              </p:cNvSpPr>
              <p:nvPr/>
            </p:nvSpPr>
            <p:spPr>
              <a:xfrm>
                <a:off x="811530" y="2317488"/>
                <a:ext cx="4826771" cy="447880"/>
              </a:xfrm>
              <a:prstGeom prst="rect">
                <a:avLst/>
              </a:prstGeom>
              <a:blipFill rotWithShape="1">
                <a:blip r:embed="rId1"/>
                <a:stretch>
                  <a:fillRect t="-83" r="-1247" b="129"/>
                </a:stretch>
              </a:blipFill>
            </p:spPr>
            <p:txBody>
              <a:bodyPr/>
              <a:lstStyle/>
              <a:p>
                <a:r>
                  <a:rPr lang="zh-CN" altLang="en-US">
                    <a:noFill/>
                  </a:rPr>
                  <a:t> </a:t>
                </a:r>
              </a:p>
            </p:txBody>
          </p:sp>
        </mc:Fallback>
      </mc:AlternateContent>
      <p:sp>
        <p:nvSpPr>
          <p:cNvPr id="10" name="Freccia a destra 9"/>
          <p:cNvSpPr/>
          <p:nvPr/>
        </p:nvSpPr>
        <p:spPr>
          <a:xfrm rot="1847769">
            <a:off x="483313" y="2062078"/>
            <a:ext cx="871947" cy="112761"/>
          </a:xfrm>
          <a:prstGeom prst="rightArrow">
            <a:avLst>
              <a:gd name="adj1" fmla="val 50000"/>
              <a:gd name="adj2" fmla="val 135128"/>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13" name="CasellaDiTesto 12"/>
          <p:cNvSpPr txBox="1"/>
          <p:nvPr/>
        </p:nvSpPr>
        <p:spPr>
          <a:xfrm>
            <a:off x="8077200" y="1846816"/>
            <a:ext cx="3870960" cy="646331"/>
          </a:xfrm>
          <a:prstGeom prst="rect">
            <a:avLst/>
          </a:prstGeom>
          <a:noFill/>
        </p:spPr>
        <p:txBody>
          <a:bodyPr wrap="square" rtlCol="0">
            <a:spAutoFit/>
          </a:bodyPr>
          <a:lstStyle/>
          <a:p>
            <a:r>
              <a:rPr lang="it-IT" dirty="0"/>
              <a:t>Here T2 and v </a:t>
            </a:r>
            <a:r>
              <a:rPr lang="it-IT" dirty="0" err="1"/>
              <a:t>maps</a:t>
            </a:r>
            <a:endParaRPr lang="it-IT" dirty="0"/>
          </a:p>
          <a:p>
            <a:endParaRPr lang="fr-FR" dirty="0"/>
          </a:p>
        </p:txBody>
      </p:sp>
      <p:graphicFrame>
        <p:nvGraphicFramePr>
          <p:cNvPr id="3" name="Tabella 11"/>
          <p:cNvGraphicFramePr>
            <a:graphicFrameLocks noGrp="1"/>
          </p:cNvGraphicFramePr>
          <p:nvPr/>
        </p:nvGraphicFramePr>
        <p:xfrm>
          <a:off x="645130" y="4587779"/>
          <a:ext cx="8422138" cy="1752600"/>
        </p:xfrm>
        <a:graphic>
          <a:graphicData uri="http://schemas.openxmlformats.org/drawingml/2006/table">
            <a:tbl>
              <a:tblPr firstRow="1" bandRow="1">
                <a:tableStyleId>{7DF18680-E054-41AD-8BC1-D1AEF772440D}</a:tableStyleId>
              </a:tblPr>
              <a:tblGrid>
                <a:gridCol w="1457960"/>
                <a:gridCol w="1264920"/>
                <a:gridCol w="1295400"/>
                <a:gridCol w="1280160"/>
                <a:gridCol w="1089660"/>
                <a:gridCol w="1142498"/>
                <a:gridCol w="891540"/>
              </a:tblGrid>
              <a:tr h="259926">
                <a:tc>
                  <a:txBody>
                    <a:bodyPr/>
                    <a:p>
                      <a:r>
                        <a:rPr lang="it-IT" dirty="0"/>
                        <a:t>STRUCTURE</a:t>
                      </a:r>
                      <a:endParaRPr lang="fr-FR" dirty="0"/>
                    </a:p>
                  </a:txBody>
                  <a:tcPr/>
                </a:tc>
                <a:tc>
                  <a:txBody>
                    <a:bodyPr/>
                    <a:p>
                      <a:r>
                        <a:rPr lang="it-IT" dirty="0"/>
                        <a:t>T2_1 AVERAGE</a:t>
                      </a:r>
                      <a:endParaRPr lang="fr-FR" dirty="0"/>
                    </a:p>
                  </a:txBody>
                  <a:tcPr/>
                </a:tc>
                <a:tc>
                  <a:txBody>
                    <a:bodyPr/>
                    <a:p>
                      <a:r>
                        <a:rPr lang="it-IT" dirty="0"/>
                        <a:t>T2_2 AVERAGE</a:t>
                      </a:r>
                      <a:endParaRPr lang="fr-FR" dirty="0"/>
                    </a:p>
                  </a:txBody>
                  <a:tcPr/>
                </a:tc>
                <a:tc>
                  <a:txBody>
                    <a:bodyPr/>
                    <a:p>
                      <a:r>
                        <a:rPr lang="it-IT" dirty="0"/>
                        <a:t>v AVERAGE</a:t>
                      </a:r>
                      <a:endParaRPr lang="fr-FR" dirty="0"/>
                    </a:p>
                  </a:txBody>
                  <a:tcPr/>
                </a:tc>
                <a:tc>
                  <a:txBody>
                    <a:bodyPr/>
                    <a:p>
                      <a:r>
                        <a:rPr lang="it-IT" dirty="0"/>
                        <a:t>T2_1 STD</a:t>
                      </a:r>
                      <a:endParaRPr lang="fr-FR" dirty="0"/>
                    </a:p>
                  </a:txBody>
                  <a:tcPr/>
                </a:tc>
                <a:tc>
                  <a:txBody>
                    <a:bodyPr/>
                    <a:p>
                      <a:r>
                        <a:rPr lang="it-IT" dirty="0"/>
                        <a:t>T2_2 STD</a:t>
                      </a:r>
                      <a:endParaRPr lang="fr-FR" dirty="0"/>
                    </a:p>
                  </a:txBody>
                  <a:tcPr/>
                </a:tc>
                <a:tc>
                  <a:txBody>
                    <a:bodyPr/>
                    <a:p>
                      <a:r>
                        <a:rPr lang="it-IT" dirty="0"/>
                        <a:t>V STD</a:t>
                      </a:r>
                      <a:endParaRPr lang="fr-FR" dirty="0"/>
                    </a:p>
                  </a:txBody>
                  <a:tcPr/>
                </a:tc>
              </a:tr>
              <a:tr h="370840">
                <a:tc>
                  <a:txBody>
                    <a:bodyPr/>
                    <a:p>
                      <a:r>
                        <a:rPr lang="it-IT" dirty="0"/>
                        <a:t>CSF</a:t>
                      </a:r>
                      <a:endParaRPr lang="fr-FR" dirty="0"/>
                    </a:p>
                  </a:txBody>
                  <a:tcPr/>
                </a:tc>
                <a:tc>
                  <a:txBody>
                    <a:bodyPr/>
                    <a:p>
                      <a:endParaRPr lang="fr-FR"/>
                    </a:p>
                  </a:txBody>
                  <a:tcPr/>
                </a:tc>
                <a:tc>
                  <a:txBody>
                    <a:bodyPr/>
                    <a:p>
                      <a:endParaRPr lang="fr-FR" dirty="0"/>
                    </a:p>
                  </a:txBody>
                  <a:tcPr/>
                </a:tc>
                <a:tc>
                  <a:txBody>
                    <a:bodyPr/>
                    <a:p>
                      <a:endParaRPr lang="fr-FR"/>
                    </a:p>
                  </a:txBody>
                  <a:tcPr/>
                </a:tc>
                <a:tc>
                  <a:txBody>
                    <a:bodyPr/>
                    <a:p>
                      <a:endParaRPr lang="fr-FR"/>
                    </a:p>
                  </a:txBody>
                  <a:tcPr/>
                </a:tc>
                <a:tc>
                  <a:txBody>
                    <a:bodyPr/>
                    <a:p>
                      <a:endParaRPr lang="fr-FR"/>
                    </a:p>
                  </a:txBody>
                  <a:tcPr/>
                </a:tc>
                <a:tc>
                  <a:txBody>
                    <a:bodyPr/>
                    <a:p>
                      <a:endParaRPr lang="fr-FR"/>
                    </a:p>
                  </a:txBody>
                  <a:tcPr/>
                </a:tc>
              </a:tr>
              <a:tr h="370840">
                <a:tc>
                  <a:txBody>
                    <a:bodyPr/>
                    <a:p>
                      <a:r>
                        <a:rPr lang="it-IT" dirty="0"/>
                        <a:t>GM</a:t>
                      </a:r>
                      <a:endParaRPr lang="fr-FR" dirty="0"/>
                    </a:p>
                  </a:txBody>
                  <a:tcPr/>
                </a:tc>
                <a:tc>
                  <a:txBody>
                    <a:bodyPr/>
                    <a:p>
                      <a:endParaRPr lang="fr-FR"/>
                    </a:p>
                  </a:txBody>
                  <a:tcPr/>
                </a:tc>
                <a:tc>
                  <a:txBody>
                    <a:bodyPr/>
                    <a:p>
                      <a:endParaRPr lang="fr-FR" dirty="0"/>
                    </a:p>
                  </a:txBody>
                  <a:tcPr/>
                </a:tc>
                <a:tc>
                  <a:txBody>
                    <a:bodyPr/>
                    <a:p>
                      <a:endParaRPr lang="fr-FR"/>
                    </a:p>
                  </a:txBody>
                  <a:tcPr/>
                </a:tc>
                <a:tc>
                  <a:txBody>
                    <a:bodyPr/>
                    <a:p>
                      <a:endParaRPr lang="fr-FR"/>
                    </a:p>
                  </a:txBody>
                  <a:tcPr/>
                </a:tc>
                <a:tc>
                  <a:txBody>
                    <a:bodyPr/>
                    <a:p>
                      <a:endParaRPr lang="fr-FR"/>
                    </a:p>
                  </a:txBody>
                  <a:tcPr/>
                </a:tc>
                <a:tc>
                  <a:txBody>
                    <a:bodyPr/>
                    <a:p>
                      <a:endParaRPr lang="fr-FR"/>
                    </a:p>
                  </a:txBody>
                  <a:tcPr/>
                </a:tc>
              </a:tr>
              <a:tr h="370840">
                <a:tc>
                  <a:txBody>
                    <a:bodyPr/>
                    <a:p>
                      <a:r>
                        <a:rPr lang="it-IT" dirty="0"/>
                        <a:t>WM</a:t>
                      </a:r>
                      <a:endParaRPr lang="fr-FR" dirty="0"/>
                    </a:p>
                  </a:txBody>
                  <a:tcPr/>
                </a:tc>
                <a:tc>
                  <a:txBody>
                    <a:bodyPr/>
                    <a:p>
                      <a:endParaRPr lang="fr-FR"/>
                    </a:p>
                  </a:txBody>
                  <a:tcPr/>
                </a:tc>
                <a:tc>
                  <a:txBody>
                    <a:bodyPr/>
                    <a:p>
                      <a:endParaRPr lang="fr-FR" dirty="0"/>
                    </a:p>
                  </a:txBody>
                  <a:tcPr/>
                </a:tc>
                <a:tc>
                  <a:txBody>
                    <a:bodyPr/>
                    <a:p>
                      <a:endParaRPr lang="fr-FR"/>
                    </a:p>
                  </a:txBody>
                  <a:tcPr/>
                </a:tc>
                <a:tc>
                  <a:txBody>
                    <a:bodyPr/>
                    <a:p>
                      <a:endParaRPr lang="fr-FR"/>
                    </a:p>
                  </a:txBody>
                  <a:tcPr/>
                </a:tc>
                <a:tc>
                  <a:txBody>
                    <a:bodyPr/>
                    <a:p>
                      <a:endParaRPr lang="fr-FR"/>
                    </a:p>
                  </a:txBody>
                  <a:tcPr/>
                </a:tc>
                <a:tc>
                  <a:txBody>
                    <a:bodyPr/>
                    <a:p>
                      <a:endParaRPr lang="fr-FR"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45130" y="109818"/>
            <a:ext cx="9404723" cy="1117002"/>
          </a:xfrm>
        </p:spPr>
        <p:txBody>
          <a:bodyPr/>
          <a:lstStyle/>
          <a:p>
            <a:pPr algn="ctr"/>
            <a:r>
              <a:rPr lang="it-IT" sz="5400" b="1" dirty="0"/>
              <a:t>Two </a:t>
            </a:r>
            <a:r>
              <a:rPr lang="it-IT" sz="5400" b="1" dirty="0" err="1"/>
              <a:t>compartments</a:t>
            </a:r>
            <a:r>
              <a:rPr lang="it-IT" sz="5400" b="1" dirty="0"/>
              <a:t> model</a:t>
            </a:r>
            <a:endParaRPr lang="fr-FR" sz="5400" b="1" dirty="0"/>
          </a:p>
        </p:txBody>
      </p:sp>
      <p:sp>
        <p:nvSpPr>
          <p:cNvPr id="4" name="CasellaDiTesto 3"/>
          <p:cNvSpPr txBox="1"/>
          <p:nvPr/>
        </p:nvSpPr>
        <p:spPr>
          <a:xfrm>
            <a:off x="1262380" y="1200150"/>
            <a:ext cx="7706995" cy="368300"/>
          </a:xfrm>
          <a:prstGeom prst="rect">
            <a:avLst/>
          </a:prstGeom>
          <a:noFill/>
        </p:spPr>
        <p:txBody>
          <a:bodyPr wrap="square" rtlCol="0">
            <a:spAutoFit/>
          </a:bodyPr>
          <a:lstStyle/>
          <a:p>
            <a:pPr marL="285750" indent="-285750">
              <a:buFont typeface="Arial" panose="020B0704020202020204" pitchFamily="34" charset="0"/>
              <a:buChar char="•"/>
            </a:pPr>
            <a:r>
              <a:rPr lang="en-US" dirty="0"/>
              <a:t>The average value and confidence intervals of CSF, GM, WM</a:t>
            </a:r>
            <a:endParaRPr lang="fr-FR" dirty="0"/>
          </a:p>
        </p:txBody>
      </p:sp>
      <p:graphicFrame>
        <p:nvGraphicFramePr>
          <p:cNvPr id="7" name="Tabella 11"/>
          <p:cNvGraphicFramePr>
            <a:graphicFrameLocks noGrp="1"/>
          </p:cNvGraphicFramePr>
          <p:nvPr>
            <p:custDataLst>
              <p:tags r:id="rId1"/>
            </p:custDataLst>
          </p:nvPr>
        </p:nvGraphicFramePr>
        <p:xfrm>
          <a:off x="1593850" y="1955800"/>
          <a:ext cx="7508240" cy="3989070"/>
        </p:xfrm>
        <a:graphic>
          <a:graphicData uri="http://schemas.openxmlformats.org/drawingml/2006/table">
            <a:tbl>
              <a:tblPr firstRow="1" bandRow="1">
                <a:tableStyleId>{7DF18680-E054-41AD-8BC1-D1AEF772440D}</a:tableStyleId>
              </a:tblPr>
              <a:tblGrid>
                <a:gridCol w="1712595"/>
                <a:gridCol w="1611630"/>
                <a:gridCol w="1622425"/>
                <a:gridCol w="2561590"/>
              </a:tblGrid>
              <a:tr h="651510">
                <a:tc>
                  <a:txBody>
                    <a:bodyPr/>
                    <a:p>
                      <a:pPr algn="ctr"/>
                      <a:r>
                        <a:rPr lang="it-IT" dirty="0"/>
                        <a:t>STRUCTURE</a:t>
                      </a:r>
                      <a:endParaRPr lang="fr-FR" dirty="0"/>
                    </a:p>
                  </a:txBody>
                  <a:tcPr anchor="ctr" anchorCtr="0"/>
                </a:tc>
                <a:tc>
                  <a:txBody>
                    <a:bodyPr/>
                    <a:p>
                      <a:pPr algn="ctr"/>
                      <a:r>
                        <a:rPr lang="en-US" altLang="it-IT" dirty="0"/>
                        <a:t>P</a:t>
                      </a:r>
                      <a:r>
                        <a:rPr lang="en-US" altLang="it-IT" dirty="0"/>
                        <a:t>arameter</a:t>
                      </a:r>
                      <a:endParaRPr lang="en-US" altLang="it-IT" dirty="0"/>
                    </a:p>
                  </a:txBody>
                  <a:tcPr anchor="ctr" anchorCtr="0"/>
                </a:tc>
                <a:tc>
                  <a:txBody>
                    <a:bodyPr/>
                    <a:p>
                      <a:pPr algn="ctr"/>
                      <a:r>
                        <a:rPr lang="en-US" altLang="it-IT" dirty="0"/>
                        <a:t>Mean</a:t>
                      </a:r>
                      <a:endParaRPr lang="en-US" altLang="it-IT" dirty="0"/>
                    </a:p>
                  </a:txBody>
                  <a:tcPr anchor="ctr" anchorCtr="0"/>
                </a:tc>
                <a:tc>
                  <a:txBody>
                    <a:bodyPr/>
                    <a:p>
                      <a:pPr algn="ctr"/>
                      <a:r>
                        <a:rPr lang="en-US" altLang="it-IT" dirty="0"/>
                        <a:t>Confidence intervals</a:t>
                      </a:r>
                      <a:endParaRPr lang="en-US" altLang="it-IT" dirty="0"/>
                    </a:p>
                  </a:txBody>
                  <a:tcPr anchor="ctr" anchorCtr="0"/>
                </a:tc>
              </a:tr>
              <a:tr h="370840">
                <a:tc rowSpan="3">
                  <a:txBody>
                    <a:bodyPr/>
                    <a:p>
                      <a:pPr algn="l"/>
                      <a:r>
                        <a:rPr lang="it-IT" dirty="0"/>
                        <a:t>WM</a:t>
                      </a:r>
                      <a:endParaRPr lang="fr-FR" dirty="0"/>
                    </a:p>
                  </a:txBody>
                  <a:tcPr anchor="ctr" anchorCtr="0"/>
                </a:tc>
                <a:tc>
                  <a:txBody>
                    <a:bodyPr/>
                    <a:p>
                      <a:pPr algn="l"/>
                      <a:r>
                        <a:rPr lang="en-US" altLang="fr-FR"/>
                        <a:t>T2 (short)</a:t>
                      </a:r>
                      <a:endParaRPr lang="en-US" altLang="fr-FR"/>
                    </a:p>
                  </a:txBody>
                  <a:tcPr anchor="ctr" anchorCtr="0"/>
                </a:tc>
                <a:tc>
                  <a:txBody>
                    <a:bodyPr/>
                    <a:p>
                      <a:pPr algn="l"/>
                      <a:r>
                        <a:rPr lang="en-US" altLang="fr-FR" dirty="0"/>
                        <a:t>35.24</a:t>
                      </a:r>
                      <a:endParaRPr lang="en-US" altLang="fr-FR" dirty="0"/>
                    </a:p>
                  </a:txBody>
                  <a:tcPr anchor="ctr" anchorCtr="0"/>
                </a:tc>
                <a:tc>
                  <a:txBody>
                    <a:bodyPr/>
                    <a:p>
                      <a:pPr algn="l"/>
                      <a:r>
                        <a:rPr lang="en-US" altLang="zh-CN"/>
                        <a:t>35.114 - 35.372</a:t>
                      </a:r>
                      <a:endParaRPr lang="en-US" altLang="zh-CN"/>
                    </a:p>
                  </a:txBody>
                  <a:tcPr anchor="ctr" anchorCtr="0"/>
                </a:tc>
              </a:tr>
              <a:tr h="370840">
                <a:tc vMerge="1">
                  <a:tcPr/>
                </a:tc>
                <a:tc>
                  <a:txBody>
                    <a:bodyPr/>
                    <a:p>
                      <a:pPr algn="l">
                        <a:buNone/>
                      </a:pPr>
                      <a:r>
                        <a:rPr lang="en-US" altLang="fr-FR"/>
                        <a:t>T2 (long)</a:t>
                      </a:r>
                      <a:endParaRPr lang="en-US" altLang="fr-FR"/>
                    </a:p>
                  </a:txBody>
                  <a:tcPr anchor="ctr" anchorCtr="0"/>
                </a:tc>
                <a:tc>
                  <a:txBody>
                    <a:bodyPr/>
                    <a:p>
                      <a:pPr algn="l">
                        <a:buNone/>
                      </a:pPr>
                      <a:r>
                        <a:rPr lang="en-US" altLang="fr-FR" dirty="0"/>
                        <a:t>81.50</a:t>
                      </a:r>
                      <a:endParaRPr lang="en-US" altLang="fr-FR" dirty="0"/>
                    </a:p>
                  </a:txBody>
                  <a:tcPr anchor="ctr" anchorCtr="0"/>
                </a:tc>
                <a:tc>
                  <a:txBody>
                    <a:bodyPr/>
                    <a:p>
                      <a:pPr algn="l">
                        <a:buNone/>
                      </a:pPr>
                      <a:r>
                        <a:rPr lang="en-US" altLang="zh-CN"/>
                        <a:t>81.191 - 81.816 </a:t>
                      </a:r>
                      <a:endParaRPr lang="en-US" altLang="zh-CN"/>
                    </a:p>
                  </a:txBody>
                  <a:tcPr anchor="ctr" anchorCtr="0"/>
                </a:tc>
              </a:tr>
              <a:tr h="370840">
                <a:tc vMerge="1">
                  <a:tcPr/>
                </a:tc>
                <a:tc>
                  <a:txBody>
                    <a:bodyPr/>
                    <a:p>
                      <a:pPr algn="l">
                        <a:buNone/>
                      </a:pPr>
                      <a:r>
                        <a:rPr lang="en-US" altLang="fr-FR"/>
                        <a:t>V</a:t>
                      </a:r>
                      <a:endParaRPr lang="en-US" altLang="fr-FR"/>
                    </a:p>
                  </a:txBody>
                  <a:tcPr anchor="ctr" anchorCtr="0"/>
                </a:tc>
                <a:tc>
                  <a:txBody>
                    <a:bodyPr/>
                    <a:p>
                      <a:pPr algn="l">
                        <a:buNone/>
                      </a:pPr>
                      <a:r>
                        <a:rPr lang="en-US" altLang="fr-FR" dirty="0"/>
                        <a:t>0.313</a:t>
                      </a:r>
                      <a:endParaRPr lang="en-US" altLang="fr-FR" dirty="0"/>
                    </a:p>
                  </a:txBody>
                  <a:tcPr anchor="ctr" anchorCtr="0"/>
                </a:tc>
                <a:tc>
                  <a:txBody>
                    <a:bodyPr/>
                    <a:p>
                      <a:pPr algn="l">
                        <a:buNone/>
                      </a:pPr>
                      <a:r>
                        <a:rPr lang="en-US" altLang="zh-CN"/>
                        <a:t> 0.311 - 0.314 </a:t>
                      </a:r>
                      <a:endParaRPr lang="en-US" altLang="zh-CN"/>
                    </a:p>
                  </a:txBody>
                  <a:tcPr anchor="ctr" anchorCtr="0"/>
                </a:tc>
              </a:tr>
              <a:tr h="370840">
                <a:tc rowSpan="3">
                  <a:txBody>
                    <a:bodyPr/>
                    <a:p>
                      <a:pPr algn="l"/>
                      <a:r>
                        <a:rPr lang="it-IT" dirty="0"/>
                        <a:t>GM</a:t>
                      </a:r>
                      <a:endParaRPr lang="fr-FR" dirty="0"/>
                    </a:p>
                  </a:txBody>
                  <a:tcPr anchor="ctr" anchorCtr="0"/>
                </a:tc>
                <a:tc>
                  <a:txBody>
                    <a:bodyPr/>
                    <a:p>
                      <a:pPr algn="l"/>
                      <a:r>
                        <a:rPr lang="en-US" altLang="fr-FR"/>
                        <a:t>T2 (short)</a:t>
                      </a:r>
                      <a:endParaRPr lang="en-US" altLang="fr-FR"/>
                    </a:p>
                  </a:txBody>
                  <a:tcPr anchor="ctr" anchorCtr="0"/>
                </a:tc>
                <a:tc>
                  <a:txBody>
                    <a:bodyPr/>
                    <a:p>
                      <a:pPr algn="l"/>
                      <a:r>
                        <a:rPr lang="en-US" altLang="fr-FR" dirty="0"/>
                        <a:t>34.193</a:t>
                      </a:r>
                      <a:endParaRPr lang="en-US" altLang="fr-FR" dirty="0"/>
                    </a:p>
                  </a:txBody>
                  <a:tcPr anchor="ctr" anchorCtr="0"/>
                </a:tc>
                <a:tc>
                  <a:txBody>
                    <a:bodyPr/>
                    <a:p>
                      <a:pPr algn="l"/>
                      <a:r>
                        <a:rPr lang="en-US" altLang="zh-CN"/>
                        <a:t>34.051 - 34.336</a:t>
                      </a:r>
                      <a:endParaRPr lang="en-US" altLang="zh-CN"/>
                    </a:p>
                  </a:txBody>
                  <a:tcPr anchor="ctr" anchorCtr="0"/>
                </a:tc>
              </a:tr>
              <a:tr h="370840">
                <a:tc vMerge="1">
                  <a:tcPr/>
                </a:tc>
                <a:tc>
                  <a:txBody>
                    <a:bodyPr/>
                    <a:p>
                      <a:pPr algn="l">
                        <a:buNone/>
                      </a:pPr>
                      <a:r>
                        <a:rPr lang="en-US" altLang="fr-FR"/>
                        <a:t>T2 (long)</a:t>
                      </a:r>
                      <a:endParaRPr lang="en-US" altLang="fr-FR"/>
                    </a:p>
                  </a:txBody>
                  <a:tcPr anchor="ctr" anchorCtr="0"/>
                </a:tc>
                <a:tc>
                  <a:txBody>
                    <a:bodyPr/>
                    <a:p>
                      <a:pPr algn="l">
                        <a:buNone/>
                      </a:pPr>
                      <a:r>
                        <a:rPr lang="en-US" altLang="fr-FR" dirty="0"/>
                        <a:t>116.99</a:t>
                      </a:r>
                      <a:endParaRPr lang="en-US" altLang="fr-FR" dirty="0"/>
                    </a:p>
                  </a:txBody>
                  <a:tcPr anchor="ctr" anchorCtr="0"/>
                </a:tc>
                <a:tc>
                  <a:txBody>
                    <a:bodyPr/>
                    <a:p>
                      <a:pPr algn="l">
                        <a:buNone/>
                      </a:pPr>
                      <a:r>
                        <a:rPr lang="en-US" altLang="zh-CN"/>
                        <a:t>115.940 - 118.056 </a:t>
                      </a:r>
                      <a:endParaRPr lang="en-US" altLang="zh-CN"/>
                    </a:p>
                  </a:txBody>
                  <a:tcPr anchor="ctr" anchorCtr="0"/>
                </a:tc>
              </a:tr>
              <a:tr h="370840">
                <a:tc vMerge="1">
                  <a:tcPr/>
                </a:tc>
                <a:tc>
                  <a:txBody>
                    <a:bodyPr/>
                    <a:p>
                      <a:pPr algn="l">
                        <a:buNone/>
                      </a:pPr>
                      <a:r>
                        <a:rPr lang="en-US" altLang="fr-FR"/>
                        <a:t>V</a:t>
                      </a:r>
                      <a:endParaRPr lang="en-US" altLang="fr-FR"/>
                    </a:p>
                  </a:txBody>
                  <a:tcPr anchor="ctr" anchorCtr="0"/>
                </a:tc>
                <a:tc>
                  <a:txBody>
                    <a:bodyPr/>
                    <a:p>
                      <a:pPr algn="l">
                        <a:buNone/>
                      </a:pPr>
                      <a:r>
                        <a:rPr lang="en-US" altLang="fr-FR" dirty="0"/>
                        <a:t>0.267</a:t>
                      </a:r>
                      <a:endParaRPr lang="en-US" altLang="fr-FR" dirty="0"/>
                    </a:p>
                  </a:txBody>
                  <a:tcPr anchor="ctr" anchorCtr="0"/>
                </a:tc>
                <a:tc>
                  <a:txBody>
                    <a:bodyPr/>
                    <a:p>
                      <a:pPr algn="l">
                        <a:buNone/>
                      </a:pPr>
                      <a:r>
                        <a:rPr lang="en-US" altLang="zh-CN"/>
                        <a:t>0.266 - 0.269</a:t>
                      </a:r>
                      <a:endParaRPr lang="en-US" altLang="zh-CN"/>
                    </a:p>
                  </a:txBody>
                  <a:tcPr anchor="ctr" anchorCtr="0"/>
                </a:tc>
              </a:tr>
              <a:tr h="370840">
                <a:tc rowSpan="3">
                  <a:txBody>
                    <a:bodyPr/>
                    <a:p>
                      <a:pPr algn="l"/>
                      <a:r>
                        <a:rPr lang="it-IT" dirty="0"/>
                        <a:t>CSF</a:t>
                      </a:r>
                      <a:endParaRPr lang="fr-FR" dirty="0"/>
                    </a:p>
                  </a:txBody>
                  <a:tcPr anchor="ctr" anchorCtr="0"/>
                </a:tc>
                <a:tc>
                  <a:txBody>
                    <a:bodyPr/>
                    <a:p>
                      <a:pPr algn="l"/>
                      <a:r>
                        <a:rPr lang="en-US" altLang="fr-FR"/>
                        <a:t>T2 (short)</a:t>
                      </a:r>
                      <a:endParaRPr lang="en-US" altLang="fr-FR"/>
                    </a:p>
                  </a:txBody>
                  <a:tcPr anchor="ctr" anchorCtr="0"/>
                </a:tc>
                <a:tc>
                  <a:txBody>
                    <a:bodyPr/>
                    <a:p>
                      <a:pPr algn="l"/>
                      <a:r>
                        <a:rPr lang="en-US" altLang="fr-FR" dirty="0"/>
                        <a:t>31.2</a:t>
                      </a:r>
                      <a:endParaRPr lang="en-US" altLang="fr-FR" dirty="0"/>
                    </a:p>
                  </a:txBody>
                  <a:tcPr anchor="ctr" anchorCtr="0"/>
                </a:tc>
                <a:tc>
                  <a:txBody>
                    <a:bodyPr/>
                    <a:p>
                      <a:pPr algn="l"/>
                      <a:r>
                        <a:rPr lang="en-US" altLang="zh-CN"/>
                        <a:t>30.996 - 31.404</a:t>
                      </a:r>
                      <a:endParaRPr lang="en-US" altLang="zh-CN"/>
                    </a:p>
                  </a:txBody>
                  <a:tcPr anchor="ctr" anchorCtr="0"/>
                </a:tc>
              </a:tr>
              <a:tr h="370840">
                <a:tc vMerge="1">
                  <a:tcPr/>
                </a:tc>
                <a:tc>
                  <a:txBody>
                    <a:bodyPr/>
                    <a:p>
                      <a:pPr algn="l">
                        <a:buNone/>
                      </a:pPr>
                      <a:r>
                        <a:rPr lang="en-US" altLang="fr-FR"/>
                        <a:t>T2 (long)</a:t>
                      </a:r>
                      <a:endParaRPr lang="en-US" altLang="fr-FR"/>
                    </a:p>
                  </a:txBody>
                  <a:tcPr anchor="ctr" anchorCtr="0"/>
                </a:tc>
                <a:tc>
                  <a:txBody>
                    <a:bodyPr/>
                    <a:p>
                      <a:pPr algn="l">
                        <a:buNone/>
                      </a:pPr>
                      <a:r>
                        <a:rPr lang="en-US" altLang="fr-FR" dirty="0"/>
                        <a:t>529.43</a:t>
                      </a:r>
                      <a:endParaRPr lang="en-US" altLang="fr-FR" dirty="0"/>
                    </a:p>
                  </a:txBody>
                  <a:tcPr anchor="ctr" anchorCtr="0"/>
                </a:tc>
                <a:tc>
                  <a:txBody>
                    <a:bodyPr/>
                    <a:p>
                      <a:pPr algn="l">
                        <a:buNone/>
                      </a:pPr>
                      <a:r>
                        <a:rPr lang="en-US" altLang="zh-CN"/>
                        <a:t>521.052 - 537.810</a:t>
                      </a:r>
                      <a:endParaRPr lang="en-US" altLang="zh-CN"/>
                    </a:p>
                  </a:txBody>
                  <a:tcPr anchor="ctr" anchorCtr="0"/>
                </a:tc>
              </a:tr>
              <a:tr h="370840">
                <a:tc vMerge="1">
                  <a:tcPr/>
                </a:tc>
                <a:tc>
                  <a:txBody>
                    <a:bodyPr/>
                    <a:p>
                      <a:pPr algn="l">
                        <a:buNone/>
                      </a:pPr>
                      <a:r>
                        <a:rPr lang="en-US" altLang="fr-FR"/>
                        <a:t>V</a:t>
                      </a:r>
                      <a:endParaRPr lang="en-US" altLang="fr-FR"/>
                    </a:p>
                  </a:txBody>
                  <a:tcPr anchor="ctr" anchorCtr="0"/>
                </a:tc>
                <a:tc>
                  <a:txBody>
                    <a:bodyPr/>
                    <a:p>
                      <a:pPr algn="l">
                        <a:buNone/>
                      </a:pPr>
                      <a:r>
                        <a:rPr lang="en-US" altLang="fr-FR" dirty="0"/>
                        <a:t>0.279</a:t>
                      </a:r>
                      <a:endParaRPr lang="en-US" altLang="fr-FR" dirty="0"/>
                    </a:p>
                  </a:txBody>
                  <a:tcPr anchor="ctr" anchorCtr="0"/>
                </a:tc>
                <a:tc>
                  <a:txBody>
                    <a:bodyPr/>
                    <a:p>
                      <a:pPr algn="l">
                        <a:buNone/>
                      </a:pPr>
                      <a:r>
                        <a:rPr lang="en-US" altLang="zh-CN"/>
                        <a:t>0.277 - 0.281 </a:t>
                      </a:r>
                      <a:endParaRPr lang="en-US" altLang="zh-CN"/>
                    </a:p>
                  </a:txBody>
                  <a:tcPr anchor="ctr" anchorCtr="0"/>
                </a:tc>
              </a:tr>
            </a:tbl>
          </a:graphicData>
        </a:graphic>
      </p:graphicFrame>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TABLE_ENDDRAG_ORIGIN_RECT" val="668*138"/>
  <p:tag name="TABLE_ENDDRAG_RECT" val="50*303*668*138"/>
</p:tagLst>
</file>

<file path=ppt/tags/tag7.xml><?xml version="1.0" encoding="utf-8"?>
<p:tagLst xmlns:p="http://schemas.openxmlformats.org/presentationml/2006/main">
  <p:tag name="commondata" val="eyJoZGlkIjoiZjI1NGMzZDU1OTE1NmJhY2Y5MWVkYWE3ODI0YzQ3MDcifQ=="/>
</p:tagLst>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e">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TM02836342[[fn=Ione]]</Template>
  <TotalTime>0</TotalTime>
  <Words>1929</Words>
  <Application>WPS 演示</Application>
  <PresentationFormat>Widescreen</PresentationFormat>
  <Paragraphs>192</Paragraphs>
  <Slides>12</Slides>
  <Notes>0</Notes>
  <HiddenSlides>0</HiddenSlides>
  <MMClips>1</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12</vt:i4>
      </vt:variant>
    </vt:vector>
  </HeadingPairs>
  <TitlesOfParts>
    <vt:vector size="31" baseType="lpstr">
      <vt:lpstr>Arial</vt:lpstr>
      <vt:lpstr>宋体</vt:lpstr>
      <vt:lpstr>Wingdings</vt:lpstr>
      <vt:lpstr>Wingdings 3</vt:lpstr>
      <vt:lpstr>Arial</vt:lpstr>
      <vt:lpstr>Cambria Math</vt:lpstr>
      <vt:lpstr>Kingsoft Math</vt:lpstr>
      <vt:lpstr>Century Gothic</vt:lpstr>
      <vt:lpstr>苹方-简</vt:lpstr>
      <vt:lpstr>微软雅黑</vt:lpstr>
      <vt:lpstr>汉仪旗黑</vt:lpstr>
      <vt:lpstr>宋体</vt:lpstr>
      <vt:lpstr>Arial Unicode MS</vt:lpstr>
      <vt:lpstr>汉仪书宋二KW</vt:lpstr>
      <vt:lpstr>Calibri</vt:lpstr>
      <vt:lpstr>Helvetica Neue</vt:lpstr>
      <vt:lpstr>等线</vt:lpstr>
      <vt:lpstr>汉仪中等线KW</vt:lpstr>
      <vt:lpstr>Ione</vt:lpstr>
      <vt:lpstr>COMP0118  Analysis of MRI T2 Relaxometry</vt:lpstr>
      <vt:lpstr>PowerPoint 演示文稿</vt:lpstr>
      <vt:lpstr>PowerPoint 演示文稿</vt:lpstr>
      <vt:lpstr>MRI T2 Relaxometry for preterm born infants</vt:lpstr>
      <vt:lpstr>T2 Decay</vt:lpstr>
      <vt:lpstr>Image Acquisition Problems</vt:lpstr>
      <vt:lpstr>T2 Estimate</vt:lpstr>
      <vt:lpstr>Two compartments model</vt:lpstr>
      <vt:lpstr>Two compartments model</vt:lpstr>
      <vt:lpstr>Models comparison</vt:lpstr>
      <vt:lpstr>Further research directions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COMP0118 – Analysis of MRI T2 Relaxometry</dc:title>
  <dc:creator>Francesco Seracini</dc:creator>
  <cp:lastModifiedBy>rachel</cp:lastModifiedBy>
  <cp:revision>15</cp:revision>
  <dcterms:created xsi:type="dcterms:W3CDTF">2025-03-26T17:46:55Z</dcterms:created>
  <dcterms:modified xsi:type="dcterms:W3CDTF">2025-03-26T17:46:55Z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C419138C30DBCBB99006E46754BE6618_42</vt:lpwstr>
  </property>
  <property fmtid="{D5CDD505-2E9C-101B-9397-08002B2CF9AE}" pid="3" name="KSOProductBuildVer">
    <vt:lpwstr>2052-6.10.1.8873</vt:lpwstr>
  </property>
</Properties>
</file>