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6" r:id="rId18"/>
    <p:sldId id="275" r:id="rId19"/>
    <p:sldId id="271" r:id="rId20"/>
    <p:sldId id="274" r:id="rId21"/>
    <p:sldId id="273" r:id="rId22"/>
    <p:sldId id="272" r:id="rId23"/>
    <p:sldId id="278" r:id="rId24"/>
    <p:sldId id="279" r:id="rId25"/>
    <p:sldId id="280" r:id="rId26"/>
    <p:sldId id="281" r:id="rId27"/>
    <p:sldId id="282" r:id="rId28"/>
    <p:sldId id="283" r:id="rId29"/>
    <p:sldId id="284" r:id="rId30"/>
    <p:sldId id="285" r:id="rId31"/>
    <p:sldId id="288" r:id="rId32"/>
    <p:sldId id="287" r:id="rId33"/>
    <p:sldId id="286"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SUJET : Gestion de fichiers sous Linux.</a:t>
            </a:r>
            <a:endParaRPr lang="fr-FR" dirty="0"/>
          </a:p>
        </p:txBody>
      </p:sp>
      <p:sp>
        <p:nvSpPr>
          <p:cNvPr id="3" name="Sous-titre 2"/>
          <p:cNvSpPr>
            <a:spLocks noGrp="1"/>
          </p:cNvSpPr>
          <p:nvPr>
            <p:ph type="subTitle" idx="1"/>
          </p:nvPr>
        </p:nvSpPr>
        <p:spPr/>
        <p:txBody>
          <a:bodyPr/>
          <a:lstStyle/>
          <a:p>
            <a:r>
              <a:rPr lang="fr-FR" dirty="0" smtClean="0"/>
              <a:t>Travail de système d’exploitation du groupe 13.</a:t>
            </a:r>
            <a:endParaRPr lang="fr-FR" dirty="0"/>
          </a:p>
        </p:txBody>
      </p:sp>
    </p:spTree>
    <p:extLst>
      <p:ext uri="{BB962C8B-B14F-4D97-AF65-F5344CB8AC3E}">
        <p14:creationId xmlns:p14="http://schemas.microsoft.com/office/powerpoint/2010/main" val="41545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537029"/>
            <a:ext cx="8596668" cy="5504333"/>
          </a:xfrm>
        </p:spPr>
        <p:txBody>
          <a:bodyPr>
            <a:normAutofit lnSpcReduction="10000"/>
          </a:bodyPr>
          <a:lstStyle/>
          <a:p>
            <a:pPr lvl="0"/>
            <a:r>
              <a:rPr lang="fr-FR" b="1" dirty="0"/>
              <a:t>cat</a:t>
            </a:r>
            <a:r>
              <a:rPr lang="fr-FR" dirty="0"/>
              <a:t> : </a:t>
            </a:r>
          </a:p>
          <a:p>
            <a:r>
              <a:rPr lang="fr-FR" dirty="0"/>
              <a:t>Supposons que nous avons un fichier texte appelé "exemple.txt" avec le contenu suivant :«Ceci est un exemple de fichier texte.</a:t>
            </a:r>
          </a:p>
          <a:p>
            <a:pPr latinLnBrk="1"/>
            <a:r>
              <a:rPr lang="fr-FR" dirty="0"/>
              <a:t>Il contient plusieurs lignes de texte ».</a:t>
            </a:r>
          </a:p>
          <a:p>
            <a:r>
              <a:rPr lang="fr-FR" dirty="0"/>
              <a:t>Pour afficher le contenu de ce fichier à l'aide de la commande cat, exécutez la commande suivante :</a:t>
            </a:r>
            <a:r>
              <a:rPr lang="fr-FR" b="1" dirty="0"/>
              <a:t>cat exemple.txt</a:t>
            </a:r>
            <a:endParaRPr lang="fr-FR" dirty="0"/>
          </a:p>
          <a:p>
            <a:r>
              <a:rPr lang="fr-FR" dirty="0"/>
              <a:t>La sortie sera : « Ceci est un exemple de fichier texte.</a:t>
            </a:r>
          </a:p>
          <a:p>
            <a:pPr latinLnBrk="1"/>
            <a:r>
              <a:rPr lang="fr-FR" dirty="0"/>
              <a:t>Il contient plusieurs lignes de texte. »</a:t>
            </a:r>
          </a:p>
          <a:p>
            <a:r>
              <a:rPr lang="fr-FR" dirty="0"/>
              <a:t>La commande cat peut également être utilisée pour concaténer plusieurs fichiers texte en un seul.</a:t>
            </a:r>
          </a:p>
          <a:p>
            <a:r>
              <a:rPr lang="fr-FR" dirty="0"/>
              <a:t>Par exemple, si nous avons deux fichiers texte appelés "fichier1.txt" et "fichier2.txt", nous pouvons les concaténer en utilisant la commande cat de la manière suivante :</a:t>
            </a:r>
          </a:p>
          <a:p>
            <a:pPr latinLnBrk="1"/>
            <a:r>
              <a:rPr lang="fr-FR" b="1" dirty="0"/>
              <a:t>cat fichier1.txt fichier2.txt &gt; fichier_concatene.txt</a:t>
            </a:r>
            <a:endParaRPr lang="fr-FR" dirty="0"/>
          </a:p>
          <a:p>
            <a:r>
              <a:rPr lang="fr-FR" dirty="0"/>
              <a:t>Cela créera un nouveau fichier appelé "fichier_concatene.txt" contenant le contenu des deux fichiers d'origine. </a:t>
            </a:r>
          </a:p>
        </p:txBody>
      </p:sp>
    </p:spTree>
    <p:extLst>
      <p:ext uri="{BB962C8B-B14F-4D97-AF65-F5344CB8AC3E}">
        <p14:creationId xmlns:p14="http://schemas.microsoft.com/office/powerpoint/2010/main" val="28223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77371"/>
            <a:ext cx="8596668" cy="5663991"/>
          </a:xfrm>
        </p:spPr>
        <p:txBody>
          <a:bodyPr>
            <a:normAutofit lnSpcReduction="10000"/>
          </a:bodyPr>
          <a:lstStyle/>
          <a:p>
            <a:pPr lvl="0"/>
            <a:r>
              <a:rPr lang="fr-FR" b="1" dirty="0" err="1"/>
              <a:t>less</a:t>
            </a:r>
            <a:r>
              <a:rPr lang="fr-FR" dirty="0"/>
              <a:t> : </a:t>
            </a:r>
          </a:p>
          <a:p>
            <a:r>
              <a:rPr lang="fr-FR" dirty="0"/>
              <a:t>Supposons que nous avons un fichier texte appelé "exemple.txt" avec plusieurs lignes de contenu. Pour afficher le contenu de ce fichier en utilisant </a:t>
            </a:r>
            <a:r>
              <a:rPr lang="fr-FR" dirty="0" err="1"/>
              <a:t>less</a:t>
            </a:r>
            <a:r>
              <a:rPr lang="fr-FR" dirty="0"/>
              <a:t>, exécutez la commande suivante :</a:t>
            </a:r>
          </a:p>
          <a:p>
            <a:pPr latinLnBrk="1"/>
            <a:r>
              <a:rPr lang="fr-FR" b="1" dirty="0" err="1"/>
              <a:t>less</a:t>
            </a:r>
            <a:r>
              <a:rPr lang="fr-FR" b="1" dirty="0"/>
              <a:t> exemple.txt</a:t>
            </a:r>
            <a:endParaRPr lang="fr-FR" dirty="0"/>
          </a:p>
          <a:p>
            <a:r>
              <a:rPr lang="fr-FR" dirty="0"/>
              <a:t>Cela ouvrira le fichier "exemple.txt" dans le visionneur </a:t>
            </a:r>
            <a:r>
              <a:rPr lang="fr-FR" dirty="0" err="1"/>
              <a:t>less</a:t>
            </a:r>
            <a:r>
              <a:rPr lang="fr-FR" dirty="0"/>
              <a:t>.</a:t>
            </a:r>
          </a:p>
          <a:p>
            <a:r>
              <a:rPr lang="fr-FR" dirty="0"/>
              <a:t>Vous pouvez faire défiler le contenu du fichier en utilisant les touches de défilement.</a:t>
            </a:r>
          </a:p>
          <a:p>
            <a:r>
              <a:rPr lang="fr-FR" dirty="0"/>
              <a:t>Voici quelques commandes couramment utilisées avec </a:t>
            </a:r>
            <a:r>
              <a:rPr lang="fr-FR" dirty="0" err="1"/>
              <a:t>less</a:t>
            </a:r>
            <a:r>
              <a:rPr lang="fr-FR" dirty="0"/>
              <a:t> :</a:t>
            </a:r>
          </a:p>
          <a:p>
            <a:pPr lvl="1"/>
            <a:r>
              <a:rPr lang="fr-FR" dirty="0"/>
              <a:t>Faire défiler vers le bas : Appuyez sur la touche "J" ou la touche "Espace" pour faire défiler une page vers le bas.</a:t>
            </a:r>
          </a:p>
          <a:p>
            <a:pPr lvl="1"/>
            <a:r>
              <a:rPr lang="fr-FR" dirty="0"/>
              <a:t>Faire défiler vers le haut : Appuyez sur la touche "K" ou la touche "B" pour faire défiler une page vers le haut.</a:t>
            </a:r>
          </a:p>
          <a:p>
            <a:pPr lvl="1"/>
            <a:r>
              <a:rPr lang="fr-FR" dirty="0"/>
              <a:t>Quitter </a:t>
            </a:r>
            <a:r>
              <a:rPr lang="fr-FR" dirty="0" err="1"/>
              <a:t>less</a:t>
            </a:r>
            <a:r>
              <a:rPr lang="fr-FR" dirty="0"/>
              <a:t> : Appuyez sur la touche "Q" pour quitter </a:t>
            </a:r>
            <a:r>
              <a:rPr lang="fr-FR" dirty="0" err="1"/>
              <a:t>less</a:t>
            </a:r>
            <a:r>
              <a:rPr lang="fr-FR" dirty="0"/>
              <a:t> et revenir au terminal</a:t>
            </a:r>
            <a:r>
              <a:rPr lang="fr-FR" dirty="0" smtClean="0"/>
              <a:t>.</a:t>
            </a:r>
            <a:endParaRPr lang="fr-FR" dirty="0"/>
          </a:p>
          <a:p>
            <a:r>
              <a:rPr lang="fr-FR" dirty="0"/>
              <a:t>La commande </a:t>
            </a:r>
            <a:r>
              <a:rPr lang="fr-FR" dirty="0" err="1"/>
              <a:t>less</a:t>
            </a:r>
            <a:r>
              <a:rPr lang="fr-FR" dirty="0"/>
              <a:t> est particulièrement utile pour visualiser de grands fichiers texte, car elle permet une navigation plus flexible et plus efficace que la commande cat, qui affiche tout le contenu à la fois.</a:t>
            </a:r>
          </a:p>
          <a:p>
            <a:endParaRPr lang="fr-FR" dirty="0"/>
          </a:p>
        </p:txBody>
      </p:sp>
    </p:spTree>
    <p:extLst>
      <p:ext uri="{BB962C8B-B14F-4D97-AF65-F5344CB8AC3E}">
        <p14:creationId xmlns:p14="http://schemas.microsoft.com/office/powerpoint/2010/main" val="300650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406401"/>
            <a:ext cx="8596668" cy="5634962"/>
          </a:xfrm>
        </p:spPr>
        <p:txBody>
          <a:bodyPr>
            <a:normAutofit/>
          </a:bodyPr>
          <a:lstStyle/>
          <a:p>
            <a:pPr lvl="0"/>
            <a:r>
              <a:rPr lang="fr-FR" b="1" dirty="0" err="1"/>
              <a:t>head</a:t>
            </a:r>
            <a:r>
              <a:rPr lang="fr-FR" dirty="0"/>
              <a:t> :</a:t>
            </a:r>
          </a:p>
          <a:p>
            <a:r>
              <a:rPr lang="fr-FR" dirty="0"/>
              <a:t>Supposons que nous avons un fichier texte appelé "exemple.txt" avec plusieurs lignes de contenu. Pour afficher les premières lignes de ce fichier en utilisant </a:t>
            </a:r>
            <a:r>
              <a:rPr lang="fr-FR" dirty="0" err="1"/>
              <a:t>head</a:t>
            </a:r>
            <a:r>
              <a:rPr lang="fr-FR" dirty="0"/>
              <a:t>, exécutez la commande suivante :</a:t>
            </a:r>
          </a:p>
          <a:p>
            <a:pPr latinLnBrk="1"/>
            <a:r>
              <a:rPr lang="fr-FR" b="1" dirty="0" err="1"/>
              <a:t>head</a:t>
            </a:r>
            <a:r>
              <a:rPr lang="fr-FR" b="1" dirty="0"/>
              <a:t> exemple.txt</a:t>
            </a:r>
            <a:endParaRPr lang="fr-FR" dirty="0"/>
          </a:p>
          <a:p>
            <a:r>
              <a:rPr lang="fr-FR" dirty="0"/>
              <a:t>Cela affichera par défaut les 10 premières lignes du fichier "exemple.txt". Si vous souhaitez afficher un nombre spécifique de lignes, vous pouvez utiliser l'option -n suivi du nombre de lignes souhaité.</a:t>
            </a:r>
          </a:p>
          <a:p>
            <a:r>
              <a:rPr lang="fr-FR" dirty="0"/>
              <a:t> </a:t>
            </a:r>
            <a:r>
              <a:rPr lang="fr-FR" dirty="0" smtClean="0"/>
              <a:t>Par </a:t>
            </a:r>
            <a:r>
              <a:rPr lang="fr-FR" dirty="0"/>
              <a:t>exemple, pour afficher les 5 premières lignes, vous pouvez exécuter la commande suivante :</a:t>
            </a:r>
          </a:p>
          <a:p>
            <a:r>
              <a:rPr lang="fr-FR" b="1" dirty="0" err="1"/>
              <a:t>head</a:t>
            </a:r>
            <a:r>
              <a:rPr lang="fr-FR" b="1" dirty="0"/>
              <a:t> -n 5 exemple.txt</a:t>
            </a:r>
            <a:endParaRPr lang="fr-FR" dirty="0"/>
          </a:p>
          <a:p>
            <a:r>
              <a:rPr lang="fr-FR" dirty="0"/>
              <a:t>La sortie affichera les 5 premières lignes du fichier "exemple.txt".</a:t>
            </a:r>
          </a:p>
          <a:p>
            <a:r>
              <a:rPr lang="fr-FR" dirty="0"/>
              <a:t>La commande </a:t>
            </a:r>
            <a:r>
              <a:rPr lang="fr-FR" dirty="0" err="1"/>
              <a:t>head</a:t>
            </a:r>
            <a:r>
              <a:rPr lang="fr-FR" dirty="0"/>
              <a:t> est souvent utilisée en conjonction avec d'autres commandes pour obtenir un aperçu rapide du contenu d'un fichier.</a:t>
            </a:r>
          </a:p>
          <a:p>
            <a:endParaRPr lang="fr-FR" dirty="0"/>
          </a:p>
        </p:txBody>
      </p:sp>
    </p:spTree>
    <p:extLst>
      <p:ext uri="{BB962C8B-B14F-4D97-AF65-F5344CB8AC3E}">
        <p14:creationId xmlns:p14="http://schemas.microsoft.com/office/powerpoint/2010/main" val="180352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449943"/>
            <a:ext cx="8596668" cy="5591419"/>
          </a:xfrm>
        </p:spPr>
        <p:txBody>
          <a:bodyPr/>
          <a:lstStyle/>
          <a:p>
            <a:r>
              <a:rPr lang="fr-FR" dirty="0"/>
              <a:t>Par exemple, vous pouvez combiner </a:t>
            </a:r>
            <a:r>
              <a:rPr lang="fr-FR" dirty="0" err="1"/>
              <a:t>head</a:t>
            </a:r>
            <a:r>
              <a:rPr lang="fr-FR" dirty="0"/>
              <a:t> avec cat pour afficher les premières lignes d'un fichier spécifique :</a:t>
            </a:r>
          </a:p>
          <a:p>
            <a:pPr latinLnBrk="1"/>
            <a:r>
              <a:rPr lang="fr-FR" b="1" dirty="0"/>
              <a:t>cat exemple1.txt | </a:t>
            </a:r>
            <a:r>
              <a:rPr lang="fr-FR" b="1" dirty="0" err="1"/>
              <a:t>head</a:t>
            </a:r>
            <a:endParaRPr lang="fr-FR" dirty="0"/>
          </a:p>
          <a:p>
            <a:r>
              <a:rPr lang="fr-FR" dirty="0"/>
              <a:t>Cela affichera les premières lignes du fichier "exemple1.txt" à l'aide de la commande cat, puis les passera à la commande </a:t>
            </a:r>
            <a:r>
              <a:rPr lang="fr-FR" dirty="0" err="1"/>
              <a:t>head</a:t>
            </a:r>
            <a:r>
              <a:rPr lang="fr-FR" dirty="0"/>
              <a:t> pour afficher seulement les premières lignes.</a:t>
            </a:r>
          </a:p>
          <a:p>
            <a:r>
              <a:rPr lang="fr-FR" dirty="0"/>
              <a:t>La commande </a:t>
            </a:r>
            <a:r>
              <a:rPr lang="fr-FR" dirty="0" err="1"/>
              <a:t>head</a:t>
            </a:r>
            <a:r>
              <a:rPr lang="fr-FR" dirty="0"/>
              <a:t> offre également d'autres options, telles que l'affichage des premiers octets plutôt que des lignes (-c), l'affichage des lignes avec les numéros de ligne (-n) et bien d'autres.</a:t>
            </a:r>
          </a:p>
          <a:p>
            <a:pPr lvl="0"/>
            <a:r>
              <a:rPr lang="fr-FR" b="1" dirty="0" err="1"/>
              <a:t>tail</a:t>
            </a:r>
            <a:r>
              <a:rPr lang="fr-FR" dirty="0"/>
              <a:t> : </a:t>
            </a:r>
          </a:p>
          <a:p>
            <a:r>
              <a:rPr lang="fr-FR" dirty="0"/>
              <a:t>Supposons que nous avons un fichier texte appelé "exemple.txt" avec plusieurs lignes de contenu. Pour afficher les dernières lignes de ce fichier en utilisant </a:t>
            </a:r>
            <a:r>
              <a:rPr lang="fr-FR" dirty="0" err="1"/>
              <a:t>tail</a:t>
            </a:r>
            <a:r>
              <a:rPr lang="fr-FR" dirty="0"/>
              <a:t>, exécutez la commande suivante :</a:t>
            </a:r>
          </a:p>
          <a:p>
            <a:pPr latinLnBrk="1"/>
            <a:r>
              <a:rPr lang="fr-FR" b="1" dirty="0" err="1"/>
              <a:t>tail</a:t>
            </a:r>
            <a:r>
              <a:rPr lang="fr-FR" b="1" dirty="0"/>
              <a:t> exemple.txt</a:t>
            </a:r>
            <a:endParaRPr lang="fr-FR" dirty="0"/>
          </a:p>
          <a:p>
            <a:endParaRPr lang="fr-FR" dirty="0"/>
          </a:p>
        </p:txBody>
      </p:sp>
    </p:spTree>
    <p:extLst>
      <p:ext uri="{BB962C8B-B14F-4D97-AF65-F5344CB8AC3E}">
        <p14:creationId xmlns:p14="http://schemas.microsoft.com/office/powerpoint/2010/main" val="314541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420915"/>
            <a:ext cx="8596668" cy="5936342"/>
          </a:xfrm>
        </p:spPr>
        <p:txBody>
          <a:bodyPr>
            <a:normAutofit/>
          </a:bodyPr>
          <a:lstStyle/>
          <a:p>
            <a:r>
              <a:rPr lang="fr-FR" dirty="0"/>
              <a:t>Cela affichera par défaut les 10 dernières lignes du fichier "exemple.txt". Si vous souhaitez afficher un nombre spécifique de lignes, vous pouvez utiliser l'option -n suivi du nombre de lignes souhaité. Par exemple, pour afficher les 5 dernières lignes, vous pouvez exécuter la commande suivante :</a:t>
            </a:r>
          </a:p>
          <a:p>
            <a:pPr latinLnBrk="1"/>
            <a:r>
              <a:rPr lang="fr-FR" b="1" dirty="0" err="1"/>
              <a:t>tail</a:t>
            </a:r>
            <a:r>
              <a:rPr lang="fr-FR" b="1" dirty="0"/>
              <a:t> -n 5 exemple.txt</a:t>
            </a:r>
            <a:endParaRPr lang="fr-FR" dirty="0"/>
          </a:p>
          <a:p>
            <a:r>
              <a:rPr lang="fr-FR" dirty="0"/>
              <a:t>La sortie affichera les 5 dernières lignes du fichier "exemple.txt".</a:t>
            </a:r>
          </a:p>
          <a:p>
            <a:r>
              <a:rPr lang="fr-FR" dirty="0"/>
              <a:t>La commande </a:t>
            </a:r>
            <a:r>
              <a:rPr lang="fr-FR" dirty="0" err="1"/>
              <a:t>tail</a:t>
            </a:r>
            <a:r>
              <a:rPr lang="fr-FR" dirty="0"/>
              <a:t> est souvent utilisée en conjonction avec d'autres commandes pour surveiller les modifications apportées à un fichier en temps réel. </a:t>
            </a:r>
          </a:p>
          <a:p>
            <a:r>
              <a:rPr lang="fr-FR" dirty="0"/>
              <a:t>Par exemple, vous pouvez utiliser la commande </a:t>
            </a:r>
            <a:r>
              <a:rPr lang="fr-FR" dirty="0" err="1"/>
              <a:t>tail</a:t>
            </a:r>
            <a:r>
              <a:rPr lang="fr-FR" dirty="0"/>
              <a:t> avec l'option -f pour suivre les ajouts de lignes à un fichier en direct :</a:t>
            </a:r>
          </a:p>
          <a:p>
            <a:pPr latinLnBrk="1"/>
            <a:r>
              <a:rPr lang="fr-FR" b="1" dirty="0" err="1"/>
              <a:t>tail</a:t>
            </a:r>
            <a:r>
              <a:rPr lang="fr-FR" b="1" dirty="0"/>
              <a:t> -f exemple.txt</a:t>
            </a:r>
            <a:endParaRPr lang="fr-FR" dirty="0"/>
          </a:p>
          <a:p>
            <a:r>
              <a:rPr lang="fr-FR" dirty="0"/>
              <a:t>Cela affichera les dernières lignes du fichier "exemple.txt" et mettra à jour automatiquement l'affichage en cas de nouvelles lignes ajoutées au fichier.</a:t>
            </a:r>
          </a:p>
          <a:p>
            <a:r>
              <a:rPr lang="fr-FR" dirty="0"/>
              <a:t>La commande </a:t>
            </a:r>
            <a:r>
              <a:rPr lang="fr-FR" dirty="0" err="1"/>
              <a:t>tail</a:t>
            </a:r>
            <a:r>
              <a:rPr lang="fr-FR" dirty="0"/>
              <a:t> offre également d'autres options, telles que l'affichage des derniers octets plutôt que des lignes (-c), l'affichage des lignes avec les numéros de ligne (-n) et bien d'autres</a:t>
            </a:r>
            <a:r>
              <a:rPr lang="fr-FR" dirty="0" smtClean="0"/>
              <a:t>.</a:t>
            </a:r>
            <a:endParaRPr lang="fr-FR" dirty="0"/>
          </a:p>
        </p:txBody>
      </p:sp>
    </p:spTree>
    <p:extLst>
      <p:ext uri="{BB962C8B-B14F-4D97-AF65-F5344CB8AC3E}">
        <p14:creationId xmlns:p14="http://schemas.microsoft.com/office/powerpoint/2010/main" val="254492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pPr lvl="0"/>
            <a:r>
              <a:rPr lang="fr-FR" b="1" dirty="0"/>
              <a:t>du :</a:t>
            </a:r>
            <a:endParaRPr lang="fr-FR" dirty="0"/>
          </a:p>
          <a:p>
            <a:r>
              <a:rPr lang="fr-FR" dirty="0"/>
              <a:t>Supposons que vous souhaitez connaître la taille d'un répertoire appelé "documents" dans votre répertoire personnel. </a:t>
            </a:r>
          </a:p>
          <a:p>
            <a:r>
              <a:rPr lang="fr-FR" dirty="0"/>
              <a:t>Exécutez la commande suivante :</a:t>
            </a:r>
          </a:p>
          <a:p>
            <a:pPr latinLnBrk="1"/>
            <a:r>
              <a:rPr lang="fr-FR" b="1" dirty="0"/>
              <a:t>du -sh ~/documents</a:t>
            </a:r>
            <a:endParaRPr lang="fr-FR" dirty="0"/>
          </a:p>
          <a:p>
            <a:pPr lvl="1"/>
            <a:r>
              <a:rPr lang="fr-FR" dirty="0"/>
              <a:t>L'option -s permet d'afficher uniquement le total de l'utilisation de l'espace disque du répertoire spécifié, sans afficher les détails de chaque sous-répertoire et fichier.</a:t>
            </a:r>
          </a:p>
          <a:p>
            <a:pPr lvl="1"/>
            <a:r>
              <a:rPr lang="fr-FR" dirty="0"/>
              <a:t>L'option -h affiche les tailles de manière lisible par les humains, en utilisant des unités telles que "K" pour kilo-octets, "M" pour méga-octets, "G" pour giga-octets, etc</a:t>
            </a:r>
            <a:r>
              <a:rPr lang="fr-FR" dirty="0" smtClean="0"/>
              <a:t>.</a:t>
            </a:r>
          </a:p>
          <a:p>
            <a:r>
              <a:rPr lang="fr-FR" dirty="0"/>
              <a:t>La sortie affichera la taille totale du répertoire "documents" dans un format lisible par les humains.</a:t>
            </a:r>
          </a:p>
          <a:p>
            <a:r>
              <a:rPr lang="fr-FR" dirty="0"/>
              <a:t>Vous pouvez également utiliser la commande du sans aucune option pour afficher la taille de chaque sous-répertoire et fichier dans le répertoire spécifié. </a:t>
            </a:r>
          </a:p>
          <a:p>
            <a:endParaRPr lang="fr-FR" dirty="0"/>
          </a:p>
        </p:txBody>
      </p:sp>
    </p:spTree>
    <p:extLst>
      <p:ext uri="{BB962C8B-B14F-4D97-AF65-F5344CB8AC3E}">
        <p14:creationId xmlns:p14="http://schemas.microsoft.com/office/powerpoint/2010/main" val="95412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85000" lnSpcReduction="20000"/>
          </a:bodyPr>
          <a:lstStyle/>
          <a:p>
            <a:r>
              <a:rPr lang="fr-FR" dirty="0"/>
              <a:t>Par exemple :</a:t>
            </a:r>
          </a:p>
          <a:p>
            <a:pPr latinLnBrk="1"/>
            <a:r>
              <a:rPr lang="fr-FR" b="1" dirty="0"/>
              <a:t>du ~/documents</a:t>
            </a:r>
            <a:endParaRPr lang="fr-FR" dirty="0"/>
          </a:p>
          <a:p>
            <a:r>
              <a:rPr lang="fr-FR" dirty="0"/>
              <a:t>Cela affichera la taille de chaque sous-répertoire et fichier présent dans le répertoire "documents".</a:t>
            </a:r>
          </a:p>
          <a:p>
            <a:r>
              <a:rPr lang="fr-FR" dirty="0"/>
              <a:t>La commande du offre d'autres options, telles que l'affichage des tailles en blocs (-b), la tri des résultats par taille (-s), l'exclusion de certains répertoires (--</a:t>
            </a:r>
            <a:r>
              <a:rPr lang="fr-FR" dirty="0" err="1"/>
              <a:t>exclude</a:t>
            </a:r>
            <a:r>
              <a:rPr lang="fr-FR" dirty="0"/>
              <a:t>), et bien d'autres</a:t>
            </a:r>
            <a:r>
              <a:rPr lang="fr-FR" dirty="0" smtClean="0"/>
              <a:t>.</a:t>
            </a:r>
            <a:r>
              <a:rPr lang="fr-FR" dirty="0"/>
              <a:t> </a:t>
            </a:r>
          </a:p>
          <a:p>
            <a:pPr lvl="0"/>
            <a:r>
              <a:rPr lang="fr-FR" b="1" dirty="0" err="1"/>
              <a:t>df</a:t>
            </a:r>
            <a:r>
              <a:rPr lang="fr-FR" b="1" dirty="0"/>
              <a:t> :</a:t>
            </a:r>
            <a:endParaRPr lang="fr-FR" dirty="0"/>
          </a:p>
          <a:p>
            <a:r>
              <a:rPr lang="fr-FR" dirty="0"/>
              <a:t>Pour afficher l'utilisation de l'espace disque de tous les systèmes de fichiers montés, exécutez la commande suivante :</a:t>
            </a:r>
          </a:p>
          <a:p>
            <a:pPr latinLnBrk="1"/>
            <a:r>
              <a:rPr lang="fr-FR" b="1" dirty="0" err="1"/>
              <a:t>df</a:t>
            </a:r>
            <a:r>
              <a:rPr lang="fr-FR" b="1" dirty="0"/>
              <a:t> -h</a:t>
            </a:r>
            <a:endParaRPr lang="fr-FR" dirty="0"/>
          </a:p>
          <a:p>
            <a:r>
              <a:rPr lang="fr-FR" dirty="0"/>
              <a:t>L'option -h est utilisée pour afficher les tailles de manière lisible par les humains, en utilisant des unités telles que "K" pour kilo-octets, "M" pour méga-octets, "G" pour giga-octets, etc.</a:t>
            </a:r>
          </a:p>
          <a:p>
            <a:r>
              <a:rPr lang="fr-FR" dirty="0"/>
              <a:t>La sortie affichera les informations suivantes pour chaque système de fichiers monté :</a:t>
            </a:r>
          </a:p>
          <a:p>
            <a:pPr lvl="1"/>
            <a:r>
              <a:rPr lang="fr-FR" dirty="0" err="1"/>
              <a:t>Filesystem</a:t>
            </a:r>
            <a:r>
              <a:rPr lang="fr-FR" dirty="0"/>
              <a:t> : le nom du système de fichiers</a:t>
            </a:r>
          </a:p>
          <a:p>
            <a:pPr lvl="1"/>
            <a:r>
              <a:rPr lang="fr-FR" dirty="0"/>
              <a:t>Size : la taille totale du système de fichiers</a:t>
            </a:r>
          </a:p>
          <a:p>
            <a:pPr lvl="1"/>
            <a:r>
              <a:rPr lang="en-US" dirty="0"/>
              <a:t>Used : </a:t>
            </a:r>
            <a:r>
              <a:rPr lang="en-US" dirty="0" err="1"/>
              <a:t>l'espace</a:t>
            </a:r>
            <a:r>
              <a:rPr lang="en-US" dirty="0"/>
              <a:t> </a:t>
            </a:r>
            <a:r>
              <a:rPr lang="en-US" dirty="0" err="1"/>
              <a:t>utilisé</a:t>
            </a:r>
            <a:endParaRPr lang="fr-FR" dirty="0"/>
          </a:p>
          <a:p>
            <a:pPr lvl="1"/>
            <a:r>
              <a:rPr lang="en-US" dirty="0"/>
              <a:t>Available : </a:t>
            </a:r>
            <a:r>
              <a:rPr lang="en-US" dirty="0" err="1"/>
              <a:t>l'espace</a:t>
            </a:r>
            <a:r>
              <a:rPr lang="en-US" dirty="0"/>
              <a:t> </a:t>
            </a:r>
            <a:r>
              <a:rPr lang="en-US" dirty="0" err="1"/>
              <a:t>disponible</a:t>
            </a:r>
            <a:endParaRPr lang="fr-FR" dirty="0"/>
          </a:p>
          <a:p>
            <a:pPr lvl="1"/>
            <a:r>
              <a:rPr lang="fr-FR" dirty="0"/>
              <a:t>Use% : le pourcentage d'utilisation de l'espace</a:t>
            </a:r>
          </a:p>
          <a:p>
            <a:pPr lvl="1"/>
            <a:r>
              <a:rPr lang="fr-FR" dirty="0" err="1"/>
              <a:t>Mounted</a:t>
            </a:r>
            <a:r>
              <a:rPr lang="fr-FR" dirty="0"/>
              <a:t> on : le point de montage du système de fichiers</a:t>
            </a:r>
          </a:p>
          <a:p>
            <a:endParaRPr lang="fr-FR" dirty="0"/>
          </a:p>
        </p:txBody>
      </p:sp>
    </p:spTree>
    <p:extLst>
      <p:ext uri="{BB962C8B-B14F-4D97-AF65-F5344CB8AC3E}">
        <p14:creationId xmlns:p14="http://schemas.microsoft.com/office/powerpoint/2010/main" val="249979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r>
              <a:rPr lang="fr-FR" dirty="0"/>
              <a:t>Vous pouvez également utiliser la commande </a:t>
            </a:r>
            <a:r>
              <a:rPr lang="fr-FR" dirty="0" err="1"/>
              <a:t>df</a:t>
            </a:r>
            <a:r>
              <a:rPr lang="fr-FR" dirty="0"/>
              <a:t> avec l'option -i pour afficher le nombre d'</a:t>
            </a:r>
            <a:r>
              <a:rPr lang="fr-FR" dirty="0" err="1"/>
              <a:t>inodes</a:t>
            </a:r>
            <a:r>
              <a:rPr lang="fr-FR" dirty="0"/>
              <a:t> utilisés pour chaque système de fichiers monté. </a:t>
            </a:r>
          </a:p>
          <a:p>
            <a:r>
              <a:rPr lang="fr-FR" dirty="0"/>
              <a:t>Par exemple :</a:t>
            </a:r>
          </a:p>
          <a:p>
            <a:pPr latinLnBrk="1"/>
            <a:r>
              <a:rPr lang="fr-FR" b="1" dirty="0" err="1"/>
              <a:t>df</a:t>
            </a:r>
            <a:r>
              <a:rPr lang="fr-FR" b="1" dirty="0"/>
              <a:t> -i</a:t>
            </a:r>
            <a:endParaRPr lang="fr-FR" dirty="0"/>
          </a:p>
          <a:p>
            <a:r>
              <a:rPr lang="fr-FR" dirty="0"/>
              <a:t>Cela affichera les informations d'utilisation des </a:t>
            </a:r>
            <a:r>
              <a:rPr lang="fr-FR" dirty="0" err="1"/>
              <a:t>inodes</a:t>
            </a:r>
            <a:r>
              <a:rPr lang="fr-FR" dirty="0"/>
              <a:t> pour chaque système de fichiers monté.</a:t>
            </a:r>
          </a:p>
          <a:p>
            <a:r>
              <a:rPr lang="fr-FR" dirty="0"/>
              <a:t>La commande </a:t>
            </a:r>
            <a:r>
              <a:rPr lang="fr-FR" dirty="0" err="1"/>
              <a:t>df</a:t>
            </a:r>
            <a:r>
              <a:rPr lang="fr-FR" dirty="0"/>
              <a:t> offre d'autres options, telles que l'affichage des informations sur un système de fichiers spécifique (-T), l'exclusion de certains systèmes de fichiers (-x), et bien d'autres. </a:t>
            </a:r>
          </a:p>
          <a:p>
            <a:pPr lvl="0"/>
            <a:r>
              <a:rPr lang="fr-FR" b="1" dirty="0"/>
              <a:t>stat :</a:t>
            </a:r>
            <a:endParaRPr lang="fr-FR" dirty="0"/>
          </a:p>
          <a:p>
            <a:r>
              <a:rPr lang="fr-FR" dirty="0"/>
              <a:t>Supposons que vous souhaitez obtenir des informations détaillées sur un fichier appelé "exemple.txt".  exécutez la commande suivante :</a:t>
            </a:r>
          </a:p>
          <a:p>
            <a:pPr latinLnBrk="1"/>
            <a:r>
              <a:rPr lang="fr-FR" b="1" dirty="0"/>
              <a:t>stat </a:t>
            </a:r>
            <a:r>
              <a:rPr lang="fr-FR" b="1" dirty="0" smtClean="0"/>
              <a:t>exemple.txt</a:t>
            </a:r>
            <a:endParaRPr lang="fr-FR" dirty="0"/>
          </a:p>
        </p:txBody>
      </p:sp>
    </p:spTree>
    <p:extLst>
      <p:ext uri="{BB962C8B-B14F-4D97-AF65-F5344CB8AC3E}">
        <p14:creationId xmlns:p14="http://schemas.microsoft.com/office/powerpoint/2010/main" val="120146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85000" lnSpcReduction="20000"/>
          </a:bodyPr>
          <a:lstStyle/>
          <a:p>
            <a:r>
              <a:rPr lang="fr-FR" dirty="0"/>
              <a:t>La sortie affichera les informations suivantes :</a:t>
            </a:r>
          </a:p>
          <a:p>
            <a:pPr lvl="1"/>
            <a:r>
              <a:rPr lang="en-US" dirty="0"/>
              <a:t>File : le nom du </a:t>
            </a:r>
            <a:r>
              <a:rPr lang="en-US" dirty="0" err="1"/>
              <a:t>fichier</a:t>
            </a:r>
            <a:endParaRPr lang="fr-FR" dirty="0"/>
          </a:p>
          <a:p>
            <a:pPr lvl="1"/>
            <a:r>
              <a:rPr lang="fr-FR" dirty="0"/>
              <a:t>Size : la taille du fichier en octets</a:t>
            </a:r>
          </a:p>
          <a:p>
            <a:pPr lvl="1"/>
            <a:r>
              <a:rPr lang="fr-FR" dirty="0"/>
              <a:t>Blocks : le nombre de blocs alloués pour le fichier</a:t>
            </a:r>
          </a:p>
          <a:p>
            <a:pPr lvl="1"/>
            <a:r>
              <a:rPr lang="fr-FR" dirty="0"/>
              <a:t>IO Block : la taille du bloc d'entrée/sortie</a:t>
            </a:r>
          </a:p>
          <a:p>
            <a:pPr lvl="1"/>
            <a:r>
              <a:rPr lang="fr-FR" dirty="0" err="1"/>
              <a:t>Device</a:t>
            </a:r>
            <a:r>
              <a:rPr lang="fr-FR" dirty="0"/>
              <a:t> : le périphérique contenant le fichier</a:t>
            </a:r>
          </a:p>
          <a:p>
            <a:pPr lvl="1"/>
            <a:r>
              <a:rPr lang="fr-FR" dirty="0" err="1"/>
              <a:t>Inode</a:t>
            </a:r>
            <a:r>
              <a:rPr lang="fr-FR" dirty="0"/>
              <a:t> : le numéro d'</a:t>
            </a:r>
            <a:r>
              <a:rPr lang="fr-FR" dirty="0" err="1"/>
              <a:t>inode</a:t>
            </a:r>
            <a:r>
              <a:rPr lang="fr-FR" dirty="0"/>
              <a:t> du fichier</a:t>
            </a:r>
          </a:p>
          <a:p>
            <a:pPr lvl="1"/>
            <a:r>
              <a:rPr lang="fr-FR" dirty="0"/>
              <a:t>Links : le nombre de liens pointant vers le fichier</a:t>
            </a:r>
          </a:p>
          <a:p>
            <a:pPr lvl="1"/>
            <a:r>
              <a:rPr lang="fr-FR" dirty="0"/>
              <a:t>Access : les droits d'accès au fichier pour l'utilisateur, le groupe et les autres</a:t>
            </a:r>
          </a:p>
          <a:p>
            <a:pPr lvl="1"/>
            <a:r>
              <a:rPr lang="fr-FR" dirty="0" err="1"/>
              <a:t>Uid</a:t>
            </a:r>
            <a:r>
              <a:rPr lang="fr-FR" dirty="0"/>
              <a:t> : l'identifiant de l'utilisateur propriétaire du fichier</a:t>
            </a:r>
          </a:p>
          <a:p>
            <a:pPr lvl="1"/>
            <a:r>
              <a:rPr lang="fr-FR" dirty="0" err="1"/>
              <a:t>Gid</a:t>
            </a:r>
            <a:r>
              <a:rPr lang="fr-FR" dirty="0"/>
              <a:t> : l'identifiant du groupe propriétaire du fichier</a:t>
            </a:r>
          </a:p>
          <a:p>
            <a:pPr lvl="1"/>
            <a:r>
              <a:rPr lang="en-US" dirty="0"/>
              <a:t>Access : </a:t>
            </a:r>
            <a:r>
              <a:rPr lang="en-US" dirty="0" err="1"/>
              <a:t>l'heure</a:t>
            </a:r>
            <a:r>
              <a:rPr lang="en-US" dirty="0"/>
              <a:t> </a:t>
            </a:r>
            <a:r>
              <a:rPr lang="en-US" dirty="0" err="1"/>
              <a:t>d'accès</a:t>
            </a:r>
            <a:r>
              <a:rPr lang="en-US" dirty="0"/>
              <a:t> au </a:t>
            </a:r>
            <a:r>
              <a:rPr lang="en-US" dirty="0" err="1"/>
              <a:t>fichier</a:t>
            </a:r>
            <a:endParaRPr lang="fr-FR" dirty="0"/>
          </a:p>
          <a:p>
            <a:pPr lvl="1"/>
            <a:r>
              <a:rPr lang="fr-FR" dirty="0" err="1"/>
              <a:t>Modify</a:t>
            </a:r>
            <a:r>
              <a:rPr lang="fr-FR" dirty="0"/>
              <a:t> : l'heure de modification du fichier</a:t>
            </a:r>
          </a:p>
          <a:p>
            <a:pPr lvl="1"/>
            <a:r>
              <a:rPr lang="fr-FR" dirty="0"/>
              <a:t>Change : l'heure de changement d'état du fichier</a:t>
            </a:r>
          </a:p>
          <a:p>
            <a:pPr lvl="1"/>
            <a:r>
              <a:rPr lang="fr-FR" dirty="0" err="1"/>
              <a:t>Birth</a:t>
            </a:r>
            <a:r>
              <a:rPr lang="fr-FR" dirty="0"/>
              <a:t> : l'heure de création du fichier (si disponible)</a:t>
            </a:r>
          </a:p>
          <a:p>
            <a:r>
              <a:rPr lang="fr-FR" dirty="0"/>
              <a:t>La commande stat fournit des informations détaillées sur les attributs du fichier, y compris les informations de permission, les horodatages et les propriétaires. Cela peut être utile pour vérifier les métadonnées d'un fichier spécifique.</a:t>
            </a:r>
          </a:p>
          <a:p>
            <a:endParaRPr lang="fr-FR" dirty="0"/>
          </a:p>
        </p:txBody>
      </p:sp>
    </p:spTree>
    <p:extLst>
      <p:ext uri="{BB962C8B-B14F-4D97-AF65-F5344CB8AC3E}">
        <p14:creationId xmlns:p14="http://schemas.microsoft.com/office/powerpoint/2010/main" val="52030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85000" lnSpcReduction="20000"/>
          </a:bodyPr>
          <a:lstStyle/>
          <a:p>
            <a:r>
              <a:rPr lang="fr-FR" dirty="0"/>
              <a:t>Vous pouvez également utiliser la commande stat avec l'option -c pour personnaliser le format de sortie des informations. Par exemple, pour afficher uniquement la taille du fichier, vous pouvez exécuter la commande suivante :</a:t>
            </a:r>
          </a:p>
          <a:p>
            <a:pPr latinLnBrk="1"/>
            <a:r>
              <a:rPr lang="fr-FR" b="1" dirty="0"/>
              <a:t>stat -c "%s" exemple.txt</a:t>
            </a:r>
            <a:endParaRPr lang="fr-FR" dirty="0"/>
          </a:p>
          <a:p>
            <a:r>
              <a:rPr lang="fr-FR" dirty="0"/>
              <a:t>Cela affichera uniquement la taille du fichier "exemple.txt".</a:t>
            </a:r>
          </a:p>
          <a:p>
            <a:r>
              <a:rPr lang="fr-FR" dirty="0"/>
              <a:t>La commande stat offre d'autres options et possibilités de personnalisation</a:t>
            </a:r>
            <a:r>
              <a:rPr lang="fr-FR" dirty="0" smtClean="0"/>
              <a:t>.</a:t>
            </a:r>
            <a:r>
              <a:rPr lang="fr-FR" b="1" dirty="0"/>
              <a:t> </a:t>
            </a:r>
            <a:endParaRPr lang="fr-FR" dirty="0"/>
          </a:p>
          <a:p>
            <a:pPr lvl="0"/>
            <a:r>
              <a:rPr lang="fr-FR" b="1" dirty="0" err="1"/>
              <a:t>find</a:t>
            </a:r>
            <a:r>
              <a:rPr lang="fr-FR" b="1" dirty="0"/>
              <a:t> :</a:t>
            </a:r>
            <a:endParaRPr lang="fr-FR" dirty="0"/>
          </a:p>
          <a:p>
            <a:r>
              <a:rPr lang="fr-FR" dirty="0"/>
              <a:t>Supposons que vous souhaitiez rechercher tous les fichiers avec l'extension ".</a:t>
            </a:r>
            <a:r>
              <a:rPr lang="fr-FR" dirty="0" err="1"/>
              <a:t>txt</a:t>
            </a:r>
            <a:r>
              <a:rPr lang="fr-FR" dirty="0"/>
              <a:t>" dans le répertoire /home/utilisateur/Documents :</a:t>
            </a:r>
          </a:p>
          <a:p>
            <a:pPr latinLnBrk="1"/>
            <a:r>
              <a:rPr lang="en-US" b="1" dirty="0"/>
              <a:t>find /home/</a:t>
            </a:r>
            <a:r>
              <a:rPr lang="en-US" b="1" dirty="0" err="1"/>
              <a:t>utilisateur</a:t>
            </a:r>
            <a:r>
              <a:rPr lang="en-US" b="1" dirty="0"/>
              <a:t>/Documents -name "*.txt"</a:t>
            </a:r>
            <a:endParaRPr lang="fr-FR" dirty="0"/>
          </a:p>
          <a:p>
            <a:r>
              <a:rPr lang="en-US" b="1" dirty="0"/>
              <a:t>Explication </a:t>
            </a:r>
            <a:r>
              <a:rPr lang="en-US" dirty="0"/>
              <a:t>:</a:t>
            </a:r>
            <a:endParaRPr lang="fr-FR" dirty="0"/>
          </a:p>
          <a:p>
            <a:pPr lvl="1"/>
            <a:r>
              <a:rPr lang="fr-FR" dirty="0"/>
              <a:t>"</a:t>
            </a:r>
            <a:r>
              <a:rPr lang="fr-FR" dirty="0" err="1"/>
              <a:t>find</a:t>
            </a:r>
            <a:r>
              <a:rPr lang="fr-FR" dirty="0"/>
              <a:t>" est le nom de la commande utilisée pour rechercher des fichiers.</a:t>
            </a:r>
          </a:p>
          <a:p>
            <a:pPr lvl="1"/>
            <a:r>
              <a:rPr lang="fr-FR" dirty="0"/>
              <a:t>"/home/utilisateur/Documents" est le chemin du répertoire dans lequel vous souhaitez effectuer la recherche.</a:t>
            </a:r>
          </a:p>
          <a:p>
            <a:pPr lvl="1"/>
            <a:r>
              <a:rPr lang="fr-FR" dirty="0"/>
              <a:t>"-</a:t>
            </a:r>
            <a:r>
              <a:rPr lang="fr-FR" dirty="0" err="1"/>
              <a:t>name</a:t>
            </a:r>
            <a:r>
              <a:rPr lang="fr-FR" dirty="0"/>
              <a:t>" est une option de la commande "</a:t>
            </a:r>
            <a:r>
              <a:rPr lang="fr-FR" dirty="0" err="1"/>
              <a:t>find</a:t>
            </a:r>
            <a:r>
              <a:rPr lang="fr-FR" dirty="0"/>
              <a:t>" qui permet de spécifier le nom du fichier que vous recherchez.</a:t>
            </a:r>
          </a:p>
          <a:p>
            <a:pPr lvl="1"/>
            <a:r>
              <a:rPr lang="fr-FR" dirty="0"/>
              <a:t>"*.</a:t>
            </a:r>
            <a:r>
              <a:rPr lang="fr-FR" dirty="0" err="1"/>
              <a:t>txt</a:t>
            </a:r>
            <a:r>
              <a:rPr lang="fr-FR" dirty="0"/>
              <a:t>" est le motif que vous spécifiez pour rechercher tous les fichiers avec l'extension ".</a:t>
            </a:r>
            <a:r>
              <a:rPr lang="fr-FR" dirty="0" err="1"/>
              <a:t>txt</a:t>
            </a:r>
            <a:r>
              <a:rPr lang="fr-FR" dirty="0"/>
              <a:t>".</a:t>
            </a:r>
          </a:p>
          <a:p>
            <a:r>
              <a:rPr lang="fr-FR" dirty="0"/>
              <a:t>Après avoir exécuté cette commande, vous verrez s'afficher une liste de tous les fichiers avec l'extension ".</a:t>
            </a:r>
            <a:r>
              <a:rPr lang="fr-FR" dirty="0" err="1"/>
              <a:t>txt</a:t>
            </a:r>
            <a:r>
              <a:rPr lang="fr-FR" dirty="0"/>
              <a:t>" présents dans le répertoire /home/utilisateur/Documents et ses sous-répertoires.</a:t>
            </a:r>
            <a:endParaRPr lang="fr-FR" dirty="0"/>
          </a:p>
        </p:txBody>
      </p:sp>
    </p:spTree>
    <p:extLst>
      <p:ext uri="{BB962C8B-B14F-4D97-AF65-F5344CB8AC3E}">
        <p14:creationId xmlns:p14="http://schemas.microsoft.com/office/powerpoint/2010/main" val="407048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09093"/>
            <a:ext cx="8596668" cy="5732269"/>
          </a:xfrm>
        </p:spPr>
        <p:txBody>
          <a:bodyPr>
            <a:normAutofit/>
          </a:bodyPr>
          <a:lstStyle/>
          <a:p>
            <a:r>
              <a:rPr lang="fr-FR" dirty="0"/>
              <a:t>Sur la gestion de fichiers nous travaillerons sur le principe </a:t>
            </a:r>
            <a:r>
              <a:rPr lang="fr-FR" b="1" dirty="0"/>
              <a:t>CRUD </a:t>
            </a:r>
            <a:r>
              <a:rPr lang="fr-FR" dirty="0"/>
              <a:t>(</a:t>
            </a:r>
            <a:r>
              <a:rPr lang="fr-FR" b="1" dirty="0" err="1"/>
              <a:t>C</a:t>
            </a:r>
            <a:r>
              <a:rPr lang="fr-FR" dirty="0" err="1"/>
              <a:t>reate</a:t>
            </a:r>
            <a:r>
              <a:rPr lang="fr-FR" dirty="0"/>
              <a:t> </a:t>
            </a:r>
            <a:r>
              <a:rPr lang="fr-FR" b="1" u="sng" dirty="0"/>
              <a:t>R</a:t>
            </a:r>
            <a:r>
              <a:rPr lang="fr-FR" dirty="0"/>
              <a:t>ead </a:t>
            </a:r>
            <a:r>
              <a:rPr lang="fr-FR" b="1" u="sng" dirty="0"/>
              <a:t>U</a:t>
            </a:r>
            <a:r>
              <a:rPr lang="fr-FR" dirty="0"/>
              <a:t>pdate </a:t>
            </a:r>
            <a:r>
              <a:rPr lang="fr-FR" b="1" u="sng" dirty="0" err="1"/>
              <a:t>D</a:t>
            </a:r>
            <a:r>
              <a:rPr lang="fr-FR" dirty="0" err="1"/>
              <a:t>elete</a:t>
            </a:r>
            <a:r>
              <a:rPr lang="fr-FR" dirty="0"/>
              <a:t>) et nous verrons aussi sur la manière d’attribuer des droits d’accès spécifiques aux fichiers (ou dossiers). </a:t>
            </a:r>
          </a:p>
          <a:p>
            <a:r>
              <a:rPr lang="fr-FR" dirty="0"/>
              <a:t>En ce qui concerne le CRUD nous le verrons d’une manière assez centrée sur les différentes manières de manipuler les fichiers, de la manière suivante : </a:t>
            </a:r>
          </a:p>
          <a:p>
            <a:pPr lvl="1" fontAlgn="base"/>
            <a:r>
              <a:rPr lang="fr-FR" b="1" dirty="0" err="1"/>
              <a:t>Create</a:t>
            </a:r>
            <a:r>
              <a:rPr lang="fr-FR" dirty="0"/>
              <a:t> : dans ce premier nous verrons les différentes manières de créer un (des) fichier (s) et un(des) dossier(s) sous linux avec des commandes de création avec et sans contenu. </a:t>
            </a:r>
          </a:p>
          <a:p>
            <a:pPr lvl="1" fontAlgn="base"/>
            <a:r>
              <a:rPr lang="fr-FR" b="1" dirty="0"/>
              <a:t>Read </a:t>
            </a:r>
            <a:r>
              <a:rPr lang="fr-FR" dirty="0"/>
              <a:t>: en second lieu, nous verrons les commandes de lecture de fichier et répertoire (dossier) afin accéder à leur contenu et information qui leurs sont liés. </a:t>
            </a:r>
          </a:p>
          <a:p>
            <a:pPr lvl="1" fontAlgn="base"/>
            <a:r>
              <a:rPr lang="fr-FR" b="1" dirty="0"/>
              <a:t>Update</a:t>
            </a:r>
            <a:r>
              <a:rPr lang="fr-FR" dirty="0"/>
              <a:t> : ici nous verrons les manières de modifier un fichier existant, son contenu, son nom, le déplacement d’un fichier ou d’un répertoire vers un autre répertoire. </a:t>
            </a:r>
          </a:p>
          <a:p>
            <a:pPr lvl="1"/>
            <a:r>
              <a:rPr lang="fr-FR" dirty="0"/>
              <a:t>•  </a:t>
            </a:r>
            <a:r>
              <a:rPr lang="fr-FR" b="1" dirty="0" err="1"/>
              <a:t>Delete</a:t>
            </a:r>
            <a:r>
              <a:rPr lang="fr-FR" dirty="0"/>
              <a:t> : Là, nous verrons toutes les manières des supprimer un dossier ou un répertoire vide ou non-vide.</a:t>
            </a:r>
          </a:p>
          <a:p>
            <a:endParaRPr lang="fr-FR" dirty="0"/>
          </a:p>
        </p:txBody>
      </p:sp>
    </p:spTree>
    <p:extLst>
      <p:ext uri="{BB962C8B-B14F-4D97-AF65-F5344CB8AC3E}">
        <p14:creationId xmlns:p14="http://schemas.microsoft.com/office/powerpoint/2010/main" val="3126119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92500" lnSpcReduction="20000"/>
          </a:bodyPr>
          <a:lstStyle/>
          <a:p>
            <a:pPr lvl="0"/>
            <a:r>
              <a:rPr lang="fr-FR" b="1" dirty="0" err="1"/>
              <a:t>grep</a:t>
            </a:r>
            <a:r>
              <a:rPr lang="fr-FR" b="1" dirty="0"/>
              <a:t> :</a:t>
            </a:r>
            <a:endParaRPr lang="fr-FR" dirty="0"/>
          </a:p>
          <a:p>
            <a:r>
              <a:rPr lang="en-US" dirty="0"/>
              <a:t> </a:t>
            </a:r>
            <a:r>
              <a:rPr lang="en-US" dirty="0" err="1"/>
              <a:t>Voici</a:t>
            </a:r>
            <a:r>
              <a:rPr lang="en-US" dirty="0"/>
              <a:t> un </a:t>
            </a:r>
            <a:r>
              <a:rPr lang="en-US" dirty="0" err="1"/>
              <a:t>exemple</a:t>
            </a:r>
            <a:r>
              <a:rPr lang="en-US" dirty="0"/>
              <a:t> simple :</a:t>
            </a:r>
            <a:endParaRPr lang="fr-FR" dirty="0"/>
          </a:p>
          <a:p>
            <a:r>
              <a:rPr lang="fr-FR" dirty="0"/>
              <a:t>Supposons que vous ayez un fichier appelé "example.txt" contenant les lignes suivantes :</a:t>
            </a:r>
          </a:p>
          <a:p>
            <a:pPr latinLnBrk="1"/>
            <a:r>
              <a:rPr lang="en-US" dirty="0"/>
              <a:t>“ Hello, world!</a:t>
            </a:r>
            <a:endParaRPr lang="fr-FR" dirty="0"/>
          </a:p>
          <a:p>
            <a:pPr latinLnBrk="1"/>
            <a:r>
              <a:rPr lang="en-US" dirty="0"/>
              <a:t>This is an example file.</a:t>
            </a:r>
            <a:endParaRPr lang="fr-FR" dirty="0"/>
          </a:p>
          <a:p>
            <a:pPr latinLnBrk="1"/>
            <a:r>
              <a:rPr lang="en-US" dirty="0"/>
              <a:t>It contains some text for demonstration purposes”</a:t>
            </a:r>
            <a:endParaRPr lang="fr-FR" dirty="0"/>
          </a:p>
          <a:p>
            <a:r>
              <a:rPr lang="fr-FR" dirty="0"/>
              <a:t>Si vous souhaitez rechercher toutes les lignes contenant le mot "</a:t>
            </a:r>
            <a:r>
              <a:rPr lang="fr-FR" dirty="0" err="1"/>
              <a:t>example</a:t>
            </a:r>
            <a:r>
              <a:rPr lang="fr-FR" dirty="0"/>
              <a:t>" dans ce fichier, vous pouvez utiliser la commande suivante :</a:t>
            </a:r>
          </a:p>
          <a:p>
            <a:pPr latinLnBrk="1"/>
            <a:r>
              <a:rPr lang="fr-FR" b="1" dirty="0" err="1"/>
              <a:t>grep</a:t>
            </a:r>
            <a:r>
              <a:rPr lang="fr-FR" b="1" dirty="0"/>
              <a:t> "</a:t>
            </a:r>
            <a:r>
              <a:rPr lang="fr-FR" b="1" dirty="0" err="1"/>
              <a:t>example</a:t>
            </a:r>
            <a:r>
              <a:rPr lang="fr-FR" b="1" dirty="0"/>
              <a:t>" example.txt</a:t>
            </a:r>
            <a:endParaRPr lang="fr-FR" dirty="0"/>
          </a:p>
          <a:p>
            <a:r>
              <a:rPr lang="fr-FR" dirty="0"/>
              <a:t>Après avoir exécuté cette commande, vous obtiendrez la sortie suivante :</a:t>
            </a:r>
          </a:p>
          <a:p>
            <a:pPr latinLnBrk="1"/>
            <a:r>
              <a:rPr lang="en-US" dirty="0"/>
              <a:t>“This is an example file.”</a:t>
            </a:r>
            <a:endParaRPr lang="fr-FR" dirty="0"/>
          </a:p>
          <a:p>
            <a:r>
              <a:rPr lang="fr-FR" dirty="0"/>
              <a:t>Cela signifie que la ligne contenant le mot "</a:t>
            </a:r>
            <a:r>
              <a:rPr lang="fr-FR" dirty="0" err="1"/>
              <a:t>example</a:t>
            </a:r>
            <a:r>
              <a:rPr lang="fr-FR" dirty="0"/>
              <a:t>" a été trouvée et affichée.</a:t>
            </a:r>
          </a:p>
          <a:p>
            <a:r>
              <a:rPr lang="fr-FR" dirty="0"/>
              <a:t>Dans cet exemple, "</a:t>
            </a:r>
            <a:r>
              <a:rPr lang="fr-FR" dirty="0" err="1"/>
              <a:t>grep</a:t>
            </a:r>
            <a:r>
              <a:rPr lang="fr-FR" dirty="0"/>
              <a:t>" est le nom de la commande utilisée pour rechercher des motifs. "</a:t>
            </a:r>
            <a:r>
              <a:rPr lang="fr-FR" dirty="0" err="1"/>
              <a:t>example</a:t>
            </a:r>
            <a:r>
              <a:rPr lang="fr-FR" dirty="0"/>
              <a:t>" est le motif que vous recherchez, et "example.txt" est le fichier dans lequel vous effectuez la recherche.</a:t>
            </a:r>
          </a:p>
          <a:p>
            <a:r>
              <a:rPr lang="fr-FR" dirty="0"/>
              <a:t>Il existe de nombreuses options et utilisations avancées possibles avec la commande "</a:t>
            </a:r>
            <a:r>
              <a:rPr lang="fr-FR" dirty="0" err="1"/>
              <a:t>grep</a:t>
            </a:r>
            <a:r>
              <a:rPr lang="fr-FR" dirty="0"/>
              <a:t>" pour des recherches plus complexes. </a:t>
            </a:r>
          </a:p>
          <a:p>
            <a:endParaRPr lang="fr-FR" dirty="0"/>
          </a:p>
        </p:txBody>
      </p:sp>
    </p:spTree>
    <p:extLst>
      <p:ext uri="{BB962C8B-B14F-4D97-AF65-F5344CB8AC3E}">
        <p14:creationId xmlns:p14="http://schemas.microsoft.com/office/powerpoint/2010/main" val="304565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558971"/>
          </a:xfrm>
        </p:spPr>
        <p:txBody>
          <a:bodyPr>
            <a:normAutofit fontScale="92500" lnSpcReduction="20000"/>
          </a:bodyPr>
          <a:lstStyle/>
          <a:p>
            <a:pPr lvl="0"/>
            <a:r>
              <a:rPr lang="fr-FR" b="1" dirty="0"/>
              <a:t>file :</a:t>
            </a:r>
            <a:endParaRPr lang="fr-FR" dirty="0"/>
          </a:p>
          <a:p>
            <a:r>
              <a:rPr lang="en-US" dirty="0" err="1"/>
              <a:t>Voici</a:t>
            </a:r>
            <a:r>
              <a:rPr lang="en-US" dirty="0"/>
              <a:t> un </a:t>
            </a:r>
            <a:r>
              <a:rPr lang="en-US" dirty="0" err="1"/>
              <a:t>exemple</a:t>
            </a:r>
            <a:r>
              <a:rPr lang="en-US" dirty="0"/>
              <a:t> simple :</a:t>
            </a:r>
            <a:endParaRPr lang="fr-FR" dirty="0"/>
          </a:p>
          <a:p>
            <a:r>
              <a:rPr lang="fr-FR" dirty="0"/>
              <a:t>Supposons que vous ayez un fichier appelé "example.txt" et que vous souhaitiez connaître son type. Vous pouvez utiliser la commande suivante :</a:t>
            </a:r>
          </a:p>
          <a:p>
            <a:pPr latinLnBrk="1"/>
            <a:r>
              <a:rPr lang="fr-FR" b="1" dirty="0"/>
              <a:t>file example.txt</a:t>
            </a:r>
            <a:endParaRPr lang="fr-FR" dirty="0"/>
          </a:p>
          <a:p>
            <a:r>
              <a:rPr lang="fr-FR" dirty="0"/>
              <a:t>Après avoir exécuté cette commande, vous obtiendrez une sortie similaire à celle-ci :</a:t>
            </a:r>
          </a:p>
          <a:p>
            <a:pPr latinLnBrk="1"/>
            <a:r>
              <a:rPr lang="fr-FR" b="1" dirty="0"/>
              <a:t>example.txt: ASCII </a:t>
            </a:r>
            <a:r>
              <a:rPr lang="fr-FR" b="1" dirty="0" err="1"/>
              <a:t>text</a:t>
            </a:r>
            <a:endParaRPr lang="fr-FR" dirty="0"/>
          </a:p>
          <a:p>
            <a:r>
              <a:rPr lang="fr-FR" dirty="0"/>
              <a:t>Cela indique que le fichier "example.txt" est un fichier de texte ASCII.</a:t>
            </a:r>
          </a:p>
          <a:p>
            <a:r>
              <a:rPr lang="fr-FR" dirty="0"/>
              <a:t>La commande "file" utilise différentes techniques pour déterminer le type de fichier. </a:t>
            </a:r>
          </a:p>
          <a:p>
            <a:r>
              <a:rPr lang="fr-FR" dirty="0"/>
              <a:t>Elle examine les en-têtes ou les signatures spécifiques du fichier pour identifier son type.</a:t>
            </a:r>
          </a:p>
          <a:p>
            <a:r>
              <a:rPr lang="fr-FR" dirty="0"/>
              <a:t>Vous pouvez également utiliser la commande "file" avec plusieurs fichiers en même temps :</a:t>
            </a:r>
          </a:p>
          <a:p>
            <a:pPr latinLnBrk="1"/>
            <a:r>
              <a:rPr lang="fr-FR" dirty="0"/>
              <a:t>file file1.txt file2.jpg file3.pdf</a:t>
            </a:r>
          </a:p>
          <a:p>
            <a:r>
              <a:rPr lang="fr-FR" dirty="0"/>
              <a:t>Cela affichera le type de chaque fichier spécifié.</a:t>
            </a:r>
          </a:p>
          <a:p>
            <a:r>
              <a:rPr lang="fr-FR" dirty="0"/>
              <a:t>La commande "file" est utile pour identifier rapidement le type de fichier sans avoir à se fier uniquement à l'extension du nom de fichier.</a:t>
            </a:r>
            <a:endParaRPr lang="fr-FR" dirty="0"/>
          </a:p>
        </p:txBody>
      </p:sp>
    </p:spTree>
    <p:extLst>
      <p:ext uri="{BB962C8B-B14F-4D97-AF65-F5344CB8AC3E}">
        <p14:creationId xmlns:p14="http://schemas.microsoft.com/office/powerpoint/2010/main" val="151489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92500" lnSpcReduction="20000"/>
          </a:bodyPr>
          <a:lstStyle/>
          <a:p>
            <a:r>
              <a:rPr lang="en-US" b="1" u="sng" dirty="0"/>
              <a:t>Update</a:t>
            </a:r>
            <a:endParaRPr lang="fr-FR" dirty="0"/>
          </a:p>
          <a:p>
            <a:pPr lvl="0"/>
            <a:r>
              <a:rPr lang="fr-FR" b="1" dirty="0"/>
              <a:t>cd :</a:t>
            </a:r>
            <a:endParaRPr lang="fr-FR" dirty="0"/>
          </a:p>
          <a:p>
            <a:r>
              <a:rPr lang="fr-FR" dirty="0"/>
              <a:t>Supposons que vous vous trouviez dans le répertoire "/home/utilisateur" et que vous souhaitiez accéder au répertoire "documents". Vous pouvez utiliser la commande "cd" de la manière suivante :</a:t>
            </a:r>
          </a:p>
          <a:p>
            <a:pPr latinLnBrk="1"/>
            <a:r>
              <a:rPr lang="fr-FR" b="1" dirty="0"/>
              <a:t>cd documents</a:t>
            </a:r>
            <a:endParaRPr lang="fr-FR" dirty="0"/>
          </a:p>
          <a:p>
            <a:r>
              <a:rPr lang="fr-FR" dirty="0"/>
              <a:t>Après avoir exécuté cette commande, vous vous retrouverez dans le répertoire "/home/utilisateur/documents</a:t>
            </a:r>
            <a:r>
              <a:rPr lang="fr-FR" dirty="0" smtClean="0"/>
              <a:t>".</a:t>
            </a:r>
            <a:r>
              <a:rPr lang="fr-FR" b="1" dirty="0"/>
              <a:t> </a:t>
            </a:r>
            <a:endParaRPr lang="fr-FR" dirty="0"/>
          </a:p>
          <a:p>
            <a:pPr lvl="0"/>
            <a:r>
              <a:rPr lang="fr-FR" b="1" dirty="0" err="1"/>
              <a:t>cp</a:t>
            </a:r>
            <a:r>
              <a:rPr lang="fr-FR" b="1" dirty="0"/>
              <a:t> :</a:t>
            </a:r>
            <a:endParaRPr lang="fr-FR" dirty="0"/>
          </a:p>
          <a:p>
            <a:r>
              <a:rPr lang="fr-FR" dirty="0"/>
              <a:t>Supposons que vous ayez un fichier nommé "fichier.txt" dans le répertoire courant et que vous souhaitiez le copier dans un autre répertoire appelé "</a:t>
            </a:r>
            <a:r>
              <a:rPr lang="fr-FR" dirty="0" err="1"/>
              <a:t>nouveau_repertoire</a:t>
            </a:r>
            <a:r>
              <a:rPr lang="fr-FR" dirty="0"/>
              <a:t>". Vous pouvez utiliser la commande "</a:t>
            </a:r>
            <a:r>
              <a:rPr lang="fr-FR" dirty="0" err="1"/>
              <a:t>cp</a:t>
            </a:r>
            <a:r>
              <a:rPr lang="fr-FR" dirty="0"/>
              <a:t>" de la manière suivante :</a:t>
            </a:r>
          </a:p>
          <a:p>
            <a:pPr latinLnBrk="1"/>
            <a:r>
              <a:rPr lang="fr-FR" b="1" dirty="0" err="1"/>
              <a:t>cp</a:t>
            </a:r>
            <a:r>
              <a:rPr lang="fr-FR" b="1" dirty="0"/>
              <a:t> fichier.txt </a:t>
            </a:r>
            <a:r>
              <a:rPr lang="fr-FR" b="1" dirty="0" err="1"/>
              <a:t>nouveau_repertoire</a:t>
            </a:r>
            <a:r>
              <a:rPr lang="fr-FR" b="1" dirty="0"/>
              <a:t>/</a:t>
            </a:r>
            <a:endParaRPr lang="fr-FR" dirty="0"/>
          </a:p>
          <a:p>
            <a:r>
              <a:rPr lang="fr-FR" dirty="0"/>
              <a:t>Après avoir exécuté cette commande, une copie du fichier "fichier.txt" sera créée dans le répertoire "</a:t>
            </a:r>
            <a:r>
              <a:rPr lang="fr-FR" dirty="0" err="1"/>
              <a:t>nouveau_repertoire</a:t>
            </a:r>
            <a:r>
              <a:rPr lang="fr-FR" dirty="0"/>
              <a:t>".</a:t>
            </a:r>
          </a:p>
          <a:p>
            <a:r>
              <a:rPr lang="fr-FR" dirty="0"/>
              <a:t>Si vous souhaitez copier un répertoire entier et son contenu, vous pouvez utiliser l'option "-r" pour la commande "</a:t>
            </a:r>
            <a:r>
              <a:rPr lang="fr-FR" dirty="0" err="1"/>
              <a:t>cp</a:t>
            </a:r>
            <a:r>
              <a:rPr lang="fr-FR" dirty="0"/>
              <a:t>", qui indique à la commande de copier récursivement tous les fichiers et sous-répertoires. </a:t>
            </a:r>
          </a:p>
          <a:p>
            <a:endParaRPr lang="fr-FR" dirty="0"/>
          </a:p>
        </p:txBody>
      </p:sp>
    </p:spTree>
    <p:extLst>
      <p:ext uri="{BB962C8B-B14F-4D97-AF65-F5344CB8AC3E}">
        <p14:creationId xmlns:p14="http://schemas.microsoft.com/office/powerpoint/2010/main" val="330243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92500" lnSpcReduction="10000"/>
          </a:bodyPr>
          <a:lstStyle/>
          <a:p>
            <a:r>
              <a:rPr lang="fr-FR" dirty="0"/>
              <a:t>Par exemple :</a:t>
            </a:r>
          </a:p>
          <a:p>
            <a:pPr latinLnBrk="1"/>
            <a:r>
              <a:rPr lang="fr-FR" b="1" dirty="0" err="1"/>
              <a:t>cp</a:t>
            </a:r>
            <a:r>
              <a:rPr lang="fr-FR" b="1" dirty="0"/>
              <a:t> -r </a:t>
            </a:r>
            <a:r>
              <a:rPr lang="fr-FR" b="1" dirty="0" err="1"/>
              <a:t>repertoire_source</a:t>
            </a:r>
            <a:r>
              <a:rPr lang="fr-FR" b="1" dirty="0"/>
              <a:t>/ </a:t>
            </a:r>
            <a:r>
              <a:rPr lang="fr-FR" b="1" dirty="0" err="1"/>
              <a:t>nouveau_repertoire</a:t>
            </a:r>
            <a:r>
              <a:rPr lang="fr-FR" b="1" dirty="0"/>
              <a:t>/</a:t>
            </a:r>
            <a:endParaRPr lang="fr-FR" dirty="0"/>
          </a:p>
          <a:p>
            <a:r>
              <a:rPr lang="fr-FR" dirty="0"/>
              <a:t>Cela copiera le répertoire "</a:t>
            </a:r>
            <a:r>
              <a:rPr lang="fr-FR" dirty="0" err="1"/>
              <a:t>repertoire_source</a:t>
            </a:r>
            <a:r>
              <a:rPr lang="fr-FR" dirty="0"/>
              <a:t>" et tous ses fichiers et sous-répertoires dans le répertoire "</a:t>
            </a:r>
            <a:r>
              <a:rPr lang="fr-FR" dirty="0" err="1"/>
              <a:t>nouveau_repertoire</a:t>
            </a:r>
            <a:r>
              <a:rPr lang="fr-FR" dirty="0"/>
              <a:t>".</a:t>
            </a:r>
          </a:p>
          <a:p>
            <a:pPr lvl="0"/>
            <a:r>
              <a:rPr lang="fr-FR" b="1" dirty="0"/>
              <a:t>mv :</a:t>
            </a:r>
            <a:endParaRPr lang="fr-FR" dirty="0"/>
          </a:p>
          <a:p>
            <a:pPr lvl="1"/>
            <a:r>
              <a:rPr lang="fr-FR" b="1" dirty="0"/>
              <a:t>Déplacer un fichier</a:t>
            </a:r>
            <a:r>
              <a:rPr lang="fr-FR" dirty="0"/>
              <a:t> :</a:t>
            </a:r>
            <a:br>
              <a:rPr lang="fr-FR" dirty="0"/>
            </a:br>
            <a:r>
              <a:rPr lang="fr-FR" dirty="0"/>
              <a:t>Supposons que vous ayez un fichier nommé "fichier.txt" dans le répertoire courant et que vous souhaitiez le déplacer dans un autre répertoire appelé "</a:t>
            </a:r>
            <a:r>
              <a:rPr lang="fr-FR" dirty="0" err="1"/>
              <a:t>nouveau_repertoire</a:t>
            </a:r>
            <a:r>
              <a:rPr lang="fr-FR" dirty="0"/>
              <a:t>". Vous pouvez utiliser la commande "mv" de la manière suivante :</a:t>
            </a:r>
          </a:p>
          <a:p>
            <a:pPr lvl="1" latinLnBrk="1"/>
            <a:r>
              <a:rPr lang="fr-FR" b="1" dirty="0"/>
              <a:t>mv fichier.txt </a:t>
            </a:r>
            <a:r>
              <a:rPr lang="fr-FR" b="1" dirty="0" err="1"/>
              <a:t>nouveau_repertoire</a:t>
            </a:r>
            <a:r>
              <a:rPr lang="fr-FR" b="1" dirty="0"/>
              <a:t>/</a:t>
            </a:r>
            <a:endParaRPr lang="fr-FR" dirty="0"/>
          </a:p>
          <a:p>
            <a:pPr lvl="1"/>
            <a:r>
              <a:rPr lang="fr-FR" dirty="0"/>
              <a:t>Après avoir exécuté cette commande, le fichier "fichier.txt" sera déplacé dans le répertoire "</a:t>
            </a:r>
            <a:r>
              <a:rPr lang="fr-FR" dirty="0" err="1"/>
              <a:t>nouveau_repertoire</a:t>
            </a:r>
            <a:r>
              <a:rPr lang="fr-FR" dirty="0"/>
              <a:t>".</a:t>
            </a:r>
          </a:p>
          <a:p>
            <a:pPr lvl="1"/>
            <a:r>
              <a:rPr lang="fr-FR" b="1" dirty="0"/>
              <a:t>Renommer un fichier </a:t>
            </a:r>
            <a:r>
              <a:rPr lang="fr-FR" dirty="0"/>
              <a:t>:</a:t>
            </a:r>
            <a:br>
              <a:rPr lang="fr-FR" dirty="0"/>
            </a:br>
            <a:r>
              <a:rPr lang="fr-FR" dirty="0"/>
              <a:t>Supposons que vous ayez un fichier nommé "ancien_nom.txt" dans le répertoire courant et que vous souhaitiez le renommer en "nouveau_nom.txt". Vous pouvez utiliser la commande "mv" de la manière suivante :</a:t>
            </a:r>
          </a:p>
          <a:p>
            <a:pPr lvl="1" latinLnBrk="1"/>
            <a:r>
              <a:rPr lang="fr-FR" b="1" dirty="0"/>
              <a:t>mv ancien_nom.txt nouveau_nom.txt</a:t>
            </a:r>
            <a:endParaRPr lang="fr-FR" dirty="0"/>
          </a:p>
          <a:p>
            <a:pPr lvl="1"/>
            <a:r>
              <a:rPr lang="fr-FR" dirty="0"/>
              <a:t>Après avoir exécuté cette commande, le fichier sera renommé de "ancien_nom.txt" à "nouveau_nom.txt" dans le même répertoire.</a:t>
            </a:r>
          </a:p>
        </p:txBody>
      </p:sp>
    </p:spTree>
    <p:extLst>
      <p:ext uri="{BB962C8B-B14F-4D97-AF65-F5344CB8AC3E}">
        <p14:creationId xmlns:p14="http://schemas.microsoft.com/office/powerpoint/2010/main" val="2450875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fontScale="92500" lnSpcReduction="20000"/>
          </a:bodyPr>
          <a:lstStyle/>
          <a:p>
            <a:pPr lvl="1"/>
            <a:r>
              <a:rPr lang="fr-FR" b="1" dirty="0"/>
              <a:t>Déplacer un répertoire </a:t>
            </a:r>
            <a:r>
              <a:rPr lang="fr-FR" dirty="0"/>
              <a:t>:</a:t>
            </a:r>
            <a:br>
              <a:rPr lang="fr-FR" dirty="0"/>
            </a:br>
            <a:r>
              <a:rPr lang="fr-FR" dirty="0"/>
              <a:t>Supposons que vous ayez un répertoire nommé "</a:t>
            </a:r>
            <a:r>
              <a:rPr lang="fr-FR" dirty="0" err="1"/>
              <a:t>repertoire_source</a:t>
            </a:r>
            <a:r>
              <a:rPr lang="fr-FR" dirty="0"/>
              <a:t>" dans le répertoire courant et que vous souhaitiez le déplacer dans un autre répertoire appelé "</a:t>
            </a:r>
            <a:r>
              <a:rPr lang="fr-FR" dirty="0" err="1"/>
              <a:t>nouveau_repertoire</a:t>
            </a:r>
            <a:r>
              <a:rPr lang="fr-FR" dirty="0"/>
              <a:t>". Vous pouvez utiliser la commande "mv" de la manière suivante :</a:t>
            </a:r>
          </a:p>
          <a:p>
            <a:pPr latinLnBrk="1"/>
            <a:r>
              <a:rPr lang="fr-FR" b="1" dirty="0"/>
              <a:t>mv </a:t>
            </a:r>
            <a:r>
              <a:rPr lang="fr-FR" b="1" dirty="0" err="1"/>
              <a:t>repertoire_source</a:t>
            </a:r>
            <a:r>
              <a:rPr lang="fr-FR" b="1" dirty="0"/>
              <a:t>/ </a:t>
            </a:r>
            <a:r>
              <a:rPr lang="fr-FR" b="1" dirty="0" err="1"/>
              <a:t>nouveau_repertoire</a:t>
            </a:r>
            <a:r>
              <a:rPr lang="fr-FR" b="1" dirty="0"/>
              <a:t>/</a:t>
            </a:r>
            <a:endParaRPr lang="fr-FR" dirty="0"/>
          </a:p>
          <a:p>
            <a:r>
              <a:rPr lang="fr-FR" dirty="0"/>
              <a:t>Après avoir exécuté cette commande, le répertoire "</a:t>
            </a:r>
            <a:r>
              <a:rPr lang="fr-FR" dirty="0" err="1"/>
              <a:t>repertoire_source</a:t>
            </a:r>
            <a:r>
              <a:rPr lang="fr-FR" dirty="0"/>
              <a:t>" sera déplacé dans le répertoire "</a:t>
            </a:r>
            <a:r>
              <a:rPr lang="fr-FR" dirty="0" err="1"/>
              <a:t>nouveau_repertoire</a:t>
            </a:r>
            <a:r>
              <a:rPr lang="fr-FR" dirty="0"/>
              <a:t>".</a:t>
            </a:r>
          </a:p>
          <a:p>
            <a:r>
              <a:rPr lang="fr-FR" dirty="0"/>
              <a:t>Il est important de noter que si le répertoire de destination existe déjà, les fichiers ou répertoires déplacés seront fusionnés avec les fichiers ou répertoires existants. Si le répertoire de destination n'existe pas, un nouveau répertoire avec le nom spécifié sera créé.</a:t>
            </a:r>
          </a:p>
          <a:p>
            <a:pPr lvl="0"/>
            <a:r>
              <a:rPr lang="fr-FR" b="1" dirty="0"/>
              <a:t>chmod</a:t>
            </a:r>
            <a:endParaRPr lang="fr-FR" dirty="0"/>
          </a:p>
          <a:p>
            <a:r>
              <a:rPr lang="fr-FR" dirty="0"/>
              <a:t>Nous avons des fichiers avec des autorisations numériques comme suit : </a:t>
            </a:r>
          </a:p>
          <a:p>
            <a:r>
              <a:rPr lang="fr-FR" dirty="0"/>
              <a:t>− a.jpg : 012 </a:t>
            </a:r>
          </a:p>
          <a:p>
            <a:r>
              <a:rPr lang="fr-FR" dirty="0"/>
              <a:t>− b.txt : 345 </a:t>
            </a:r>
          </a:p>
          <a:p>
            <a:r>
              <a:rPr lang="fr-FR" dirty="0"/>
              <a:t>− </a:t>
            </a:r>
            <a:r>
              <a:rPr lang="fr-FR" dirty="0" err="1"/>
              <a:t>deg.c</a:t>
            </a:r>
            <a:r>
              <a:rPr lang="fr-FR" dirty="0"/>
              <a:t> : 677 </a:t>
            </a:r>
          </a:p>
          <a:p>
            <a:r>
              <a:rPr lang="fr-FR" dirty="0"/>
              <a:t>Donnez au moins deux commandes chmod et les types d’autorisations de chaque utilisateurs liés à ces fichiers. </a:t>
            </a:r>
          </a:p>
          <a:p>
            <a:r>
              <a:rPr lang="fr-FR" dirty="0"/>
              <a:t>Représentation des autorisations de ces fichiers dans un tableau </a:t>
            </a:r>
          </a:p>
          <a:p>
            <a:endParaRPr lang="fr-FR" dirty="0"/>
          </a:p>
        </p:txBody>
      </p:sp>
    </p:spTree>
    <p:extLst>
      <p:ext uri="{BB962C8B-B14F-4D97-AF65-F5344CB8AC3E}">
        <p14:creationId xmlns:p14="http://schemas.microsoft.com/office/powerpoint/2010/main" val="39543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ce réservé du contenu 1"/>
          <p:cNvGraphicFramePr>
            <a:graphicFrameLocks noGrp="1"/>
          </p:cNvGraphicFramePr>
          <p:nvPr>
            <p:ph idx="1"/>
            <p:extLst>
              <p:ext uri="{D42A27DB-BD31-4B8C-83A1-F6EECF244321}">
                <p14:modId xmlns:p14="http://schemas.microsoft.com/office/powerpoint/2010/main" val="1083662771"/>
              </p:ext>
            </p:extLst>
          </p:nvPr>
        </p:nvGraphicFramePr>
        <p:xfrm>
          <a:off x="711201" y="885371"/>
          <a:ext cx="8098970" cy="4630057"/>
        </p:xfrm>
        <a:graphic>
          <a:graphicData uri="http://schemas.openxmlformats.org/drawingml/2006/table">
            <a:tbl>
              <a:tblPr firstRow="1" firstCol="1" bandRow="1">
                <a:tableStyleId>{5C22544A-7EE6-4342-B048-85BDC9FD1C3A}</a:tableStyleId>
              </a:tblPr>
              <a:tblGrid>
                <a:gridCol w="758776"/>
                <a:gridCol w="721598"/>
                <a:gridCol w="680196"/>
                <a:gridCol w="427551"/>
                <a:gridCol w="679351"/>
                <a:gridCol w="681884"/>
                <a:gridCol w="697939"/>
                <a:gridCol w="697939"/>
                <a:gridCol w="682730"/>
                <a:gridCol w="695405"/>
                <a:gridCol w="695405"/>
                <a:gridCol w="680196"/>
              </a:tblGrid>
              <a:tr h="672011">
                <a:tc rowSpan="4">
                  <a:txBody>
                    <a:bodyPr/>
                    <a:lstStyle/>
                    <a:p>
                      <a:pPr marL="53340" algn="ctr">
                        <a:lnSpc>
                          <a:spcPct val="107000"/>
                        </a:lnSpc>
                        <a:spcAft>
                          <a:spcPts val="455"/>
                        </a:spcAft>
                      </a:pPr>
                      <a:r>
                        <a:rPr lang="fr-FR" sz="1400" dirty="0">
                          <a:effectLst/>
                        </a:rPr>
                        <a:t> </a:t>
                      </a:r>
                      <a:endParaRPr lang="fr-FR" sz="1100" dirty="0">
                        <a:effectLst/>
                      </a:endParaRPr>
                    </a:p>
                    <a:p>
                      <a:pPr marL="53340" algn="ctr">
                        <a:lnSpc>
                          <a:spcPct val="107000"/>
                        </a:lnSpc>
                        <a:spcAft>
                          <a:spcPts val="455"/>
                        </a:spcAft>
                      </a:pPr>
                      <a:r>
                        <a:rPr lang="fr-FR" sz="1400" dirty="0">
                          <a:effectLst/>
                        </a:rPr>
                        <a:t> </a:t>
                      </a:r>
                      <a:endParaRPr lang="fr-FR" sz="1100" dirty="0">
                        <a:effectLst/>
                      </a:endParaRPr>
                    </a:p>
                    <a:p>
                      <a:pPr marL="53340" algn="ctr">
                        <a:lnSpc>
                          <a:spcPct val="107000"/>
                        </a:lnSpc>
                        <a:spcAft>
                          <a:spcPts val="465"/>
                        </a:spcAft>
                      </a:pPr>
                      <a:r>
                        <a:rPr lang="fr-FR" sz="1400" dirty="0">
                          <a:effectLst/>
                        </a:rPr>
                        <a:t> </a:t>
                      </a:r>
                      <a:endParaRPr lang="fr-FR" sz="1100" dirty="0">
                        <a:effectLst/>
                      </a:endParaRPr>
                    </a:p>
                    <a:p>
                      <a:pPr marL="53340" algn="ctr">
                        <a:lnSpc>
                          <a:spcPct val="107000"/>
                        </a:lnSpc>
                        <a:spcAft>
                          <a:spcPts val="0"/>
                        </a:spcAft>
                      </a:pPr>
                      <a:r>
                        <a:rPr lang="fr-FR" sz="14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rowSpan="4">
                  <a:txBody>
                    <a:bodyPr/>
                    <a:lstStyle/>
                    <a:p>
                      <a:pPr marL="53340" algn="ctr">
                        <a:lnSpc>
                          <a:spcPct val="107000"/>
                        </a:lnSpc>
                        <a:spcAft>
                          <a:spcPts val="455"/>
                        </a:spcAft>
                      </a:pPr>
                      <a:r>
                        <a:rPr lang="fr-FR" sz="1400">
                          <a:effectLst/>
                        </a:rPr>
                        <a:t> </a:t>
                      </a:r>
                      <a:endParaRPr lang="fr-FR" sz="1100">
                        <a:effectLst/>
                      </a:endParaRPr>
                    </a:p>
                    <a:p>
                      <a:pPr marL="53340" algn="ctr">
                        <a:lnSpc>
                          <a:spcPct val="107000"/>
                        </a:lnSpc>
                        <a:spcAft>
                          <a:spcPts val="455"/>
                        </a:spcAft>
                      </a:pPr>
                      <a:r>
                        <a:rPr lang="fr-FR" sz="1400">
                          <a:effectLst/>
                        </a:rPr>
                        <a:t> </a:t>
                      </a:r>
                      <a:endParaRPr lang="fr-FR" sz="1100">
                        <a:effectLst/>
                      </a:endParaRPr>
                    </a:p>
                    <a:p>
                      <a:pPr marL="53340" algn="ctr">
                        <a:lnSpc>
                          <a:spcPct val="107000"/>
                        </a:lnSpc>
                        <a:spcAft>
                          <a:spcPts val="465"/>
                        </a:spcAft>
                      </a:pPr>
                      <a:r>
                        <a:rPr lang="fr-FR" sz="1400">
                          <a:effectLst/>
                        </a:rPr>
                        <a:t> </a:t>
                      </a:r>
                      <a:endParaRPr lang="fr-FR" sz="1100">
                        <a:effectLst/>
                      </a:endParaRPr>
                    </a:p>
                    <a:p>
                      <a:pPr marL="53340"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gridSpan="2">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hMerge="1">
                  <a:txBody>
                    <a:bodyPr/>
                    <a:lstStyle/>
                    <a:p>
                      <a:endParaRPr lang="fr-FR"/>
                    </a:p>
                  </a:txBody>
                  <a:tcPr/>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a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69109">
                <a:tc vMerge="1">
                  <a:txBody>
                    <a:bodyPr/>
                    <a:lstStyle/>
                    <a:p>
                      <a:endParaRPr lang="fr-FR"/>
                    </a:p>
                  </a:txBody>
                  <a:tcPr/>
                </a:tc>
                <a:tc vMerge="1">
                  <a:txBody>
                    <a:bodyPr/>
                    <a:lstStyle/>
                    <a:p>
                      <a:endParaRPr lang="fr-FR"/>
                    </a:p>
                  </a:txBody>
                  <a:tcPr/>
                </a:tc>
                <a:tc gridSpan="2">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hMerge="1">
                  <a:txBody>
                    <a:bodyPr/>
                    <a:lstStyle/>
                    <a:p>
                      <a:endParaRPr lang="fr-FR"/>
                    </a:p>
                  </a:txBody>
                  <a:tcPr/>
                </a:tc>
                <a:tc>
                  <a:txBody>
                    <a:bodyPr/>
                    <a:lstStyle/>
                    <a:p>
                      <a:pPr marL="3175">
                        <a:lnSpc>
                          <a:spcPct val="107000"/>
                        </a:lnSpc>
                        <a:spcAft>
                          <a:spcPts val="0"/>
                        </a:spcAft>
                      </a:pPr>
                      <a:r>
                        <a:rPr lang="fr-FR" sz="1400">
                          <a:effectLst/>
                        </a:rPr>
                        <a:t>U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1905" algn="ctr">
                        <a:lnSpc>
                          <a:spcPct val="107000"/>
                        </a:lnSpc>
                        <a:spcAft>
                          <a:spcPts val="0"/>
                        </a:spcAft>
                      </a:pPr>
                      <a:r>
                        <a:rPr lang="fr-FR" sz="1400">
                          <a:effectLst/>
                        </a:rPr>
                        <a:t>g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70" algn="ctr">
                        <a:lnSpc>
                          <a:spcPct val="107000"/>
                        </a:lnSpc>
                        <a:spcAft>
                          <a:spcPts val="0"/>
                        </a:spcAft>
                      </a:pPr>
                      <a:r>
                        <a:rPr lang="fr-FR" sz="1400">
                          <a:effectLst/>
                        </a:rPr>
                        <a:t>o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69109">
                <a:tc vMerge="1">
                  <a:txBody>
                    <a:bodyPr/>
                    <a:lstStyle/>
                    <a:p>
                      <a:endParaRPr lang="fr-FR"/>
                    </a:p>
                  </a:txBody>
                  <a:tcPr/>
                </a:tc>
                <a:tc vMerge="1">
                  <a:txBody>
                    <a:bodyPr/>
                    <a:lstStyle/>
                    <a:p>
                      <a:endParaRPr lang="fr-FR"/>
                    </a:p>
                  </a:txBody>
                  <a:tcPr/>
                </a:tc>
                <a:tc>
                  <a:txBody>
                    <a:bodyPr/>
                    <a:lstStyle/>
                    <a:p>
                      <a:pPr marR="1905" algn="ctr">
                        <a:lnSpc>
                          <a:spcPct val="107000"/>
                        </a:lnSpc>
                        <a:spcAft>
                          <a:spcPts val="0"/>
                        </a:spcAft>
                      </a:pPr>
                      <a:r>
                        <a:rPr lang="fr-FR" sz="1400">
                          <a:effectLst/>
                        </a:rPr>
                        <a:t>r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0"/>
                        </a:spcAft>
                      </a:pPr>
                      <a:r>
                        <a:rPr lang="fr-FR" sz="1400">
                          <a:effectLst/>
                        </a:rPr>
                        <a:t>w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x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r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2540" algn="ctr">
                        <a:lnSpc>
                          <a:spcPct val="107000"/>
                        </a:lnSpc>
                        <a:spcAft>
                          <a:spcPts val="0"/>
                        </a:spcAft>
                      </a:pPr>
                      <a:r>
                        <a:rPr lang="fr-FR" sz="1400">
                          <a:effectLst/>
                        </a:rPr>
                        <a:t>w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70" algn="ctr">
                        <a:lnSpc>
                          <a:spcPct val="107000"/>
                        </a:lnSpc>
                        <a:spcAft>
                          <a:spcPts val="0"/>
                        </a:spcAft>
                      </a:pPr>
                      <a:r>
                        <a:rPr lang="fr-FR" sz="1400">
                          <a:effectLst/>
                        </a:rPr>
                        <a:t>x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r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w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2540" algn="ctr">
                        <a:lnSpc>
                          <a:spcPct val="107000"/>
                        </a:lnSpc>
                        <a:spcAft>
                          <a:spcPts val="0"/>
                        </a:spcAft>
                      </a:pPr>
                      <a:r>
                        <a:rPr lang="fr-FR" sz="1400">
                          <a:effectLst/>
                        </a:rPr>
                        <a:t>x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76366">
                <a:tc vMerge="1">
                  <a:txBody>
                    <a:bodyPr/>
                    <a:lstStyle/>
                    <a:p>
                      <a:endParaRPr lang="fr-FR"/>
                    </a:p>
                  </a:txBody>
                  <a:tcPr/>
                </a:tc>
                <a:tc vMerge="1">
                  <a:txBody>
                    <a:bodyPr/>
                    <a:lstStyle/>
                    <a:p>
                      <a:endParaRPr lang="fr-FR"/>
                    </a:p>
                  </a:txBody>
                  <a:tcPr/>
                </a:tc>
                <a:tc>
                  <a:txBody>
                    <a:bodyPr/>
                    <a:lstStyle/>
                    <a:p>
                      <a:pPr marR="1270" algn="ctr">
                        <a:lnSpc>
                          <a:spcPct val="107000"/>
                        </a:lnSpc>
                        <a:spcAft>
                          <a:spcPts val="0"/>
                        </a:spcAft>
                      </a:pPr>
                      <a:r>
                        <a:rPr lang="fr-FR" sz="1400">
                          <a:effectLst/>
                        </a:rPr>
                        <a:t>4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8890">
                        <a:lnSpc>
                          <a:spcPct val="107000"/>
                        </a:lnSpc>
                        <a:spcAft>
                          <a:spcPts val="0"/>
                        </a:spcAft>
                      </a:pPr>
                      <a:r>
                        <a:rPr lang="fr-FR" sz="1400">
                          <a:effectLst/>
                        </a:rPr>
                        <a:t>2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1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4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2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1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4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2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905" algn="ctr">
                        <a:lnSpc>
                          <a:spcPct val="107000"/>
                        </a:lnSpc>
                        <a:spcAft>
                          <a:spcPts val="0"/>
                        </a:spcAft>
                      </a:pPr>
                      <a:r>
                        <a:rPr lang="fr-FR" sz="1400">
                          <a:effectLst/>
                        </a:rPr>
                        <a:t>1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51691">
                <a:tc>
                  <a:txBody>
                    <a:bodyPr/>
                    <a:lstStyle/>
                    <a:p>
                      <a:pPr marL="91440">
                        <a:lnSpc>
                          <a:spcPct val="107000"/>
                        </a:lnSpc>
                        <a:spcAft>
                          <a:spcPts val="0"/>
                        </a:spcAft>
                      </a:pPr>
                      <a:r>
                        <a:rPr lang="fr-FR" sz="1400">
                          <a:effectLst/>
                        </a:rPr>
                        <a:t>a.jpg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6365">
                        <a:lnSpc>
                          <a:spcPct val="107000"/>
                        </a:lnSpc>
                        <a:spcAft>
                          <a:spcPts val="0"/>
                        </a:spcAft>
                      </a:pPr>
                      <a:r>
                        <a:rPr lang="fr-FR" sz="1400">
                          <a:effectLst/>
                        </a:rPr>
                        <a:t>012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3810"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41275">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1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70"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2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90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41531">
                <a:tc>
                  <a:txBody>
                    <a:bodyPr/>
                    <a:lstStyle/>
                    <a:p>
                      <a:pPr marR="635" algn="ctr">
                        <a:lnSpc>
                          <a:spcPct val="107000"/>
                        </a:lnSpc>
                        <a:spcAft>
                          <a:spcPts val="0"/>
                        </a:spcAft>
                      </a:pPr>
                      <a:r>
                        <a:rPr lang="fr-FR" sz="1400">
                          <a:effectLst/>
                        </a:rPr>
                        <a:t>b.txt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0650">
                        <a:lnSpc>
                          <a:spcPct val="107000"/>
                        </a:lnSpc>
                        <a:spcAft>
                          <a:spcPts val="0"/>
                        </a:spcAft>
                      </a:pPr>
                      <a:r>
                        <a:rPr lang="fr-FR" sz="1400">
                          <a:effectLst/>
                        </a:rPr>
                        <a:t>345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3810"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r">
                        <a:lnSpc>
                          <a:spcPct val="107000"/>
                        </a:lnSpc>
                        <a:spcAft>
                          <a:spcPts val="0"/>
                        </a:spcAft>
                      </a:pPr>
                      <a:r>
                        <a:rPr lang="fr-FR" sz="14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42545">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4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635" algn="ctr">
                        <a:lnSpc>
                          <a:spcPct val="107000"/>
                        </a:lnSpc>
                        <a:spcAft>
                          <a:spcPts val="0"/>
                        </a:spcAft>
                      </a:pPr>
                      <a:r>
                        <a:rPr lang="fr-FR" sz="1400">
                          <a:effectLst/>
                        </a:rPr>
                        <a:t>5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54610" algn="ctr">
                        <a:lnSpc>
                          <a:spcPct val="107000"/>
                        </a:lnSpc>
                        <a:spcAft>
                          <a:spcPts val="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r h="650240">
                <a:tc>
                  <a:txBody>
                    <a:bodyPr/>
                    <a:lstStyle/>
                    <a:p>
                      <a:pPr marL="68580" algn="just">
                        <a:lnSpc>
                          <a:spcPct val="107000"/>
                        </a:lnSpc>
                        <a:spcAft>
                          <a:spcPts val="0"/>
                        </a:spcAft>
                      </a:pPr>
                      <a:r>
                        <a:rPr lang="fr-FR" sz="1400">
                          <a:effectLst/>
                        </a:rPr>
                        <a:t>deg.c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126365">
                        <a:lnSpc>
                          <a:spcPct val="107000"/>
                        </a:lnSpc>
                        <a:spcAft>
                          <a:spcPts val="0"/>
                        </a:spcAft>
                      </a:pPr>
                      <a:r>
                        <a:rPr lang="fr-FR" sz="1400">
                          <a:effectLst/>
                        </a:rPr>
                        <a:t>677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gridSpan="2">
                  <a:txBody>
                    <a:bodyPr/>
                    <a:lstStyle/>
                    <a:p>
                      <a:pPr marR="144145" algn="r">
                        <a:lnSpc>
                          <a:spcPct val="107000"/>
                        </a:lnSpc>
                        <a:spcAft>
                          <a:spcPts val="0"/>
                        </a:spcAft>
                      </a:pPr>
                      <a:r>
                        <a:rPr lang="fr-FR" sz="1400">
                          <a:effectLst/>
                        </a:rPr>
                        <a:t>6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hMerge="1">
                  <a:txBody>
                    <a:bodyPr/>
                    <a:lstStyle/>
                    <a:p>
                      <a:endParaRPr lang="fr-FR"/>
                    </a:p>
                  </a:txBody>
                  <a:tcPr/>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R="635" algn="ctr">
                        <a:lnSpc>
                          <a:spcPct val="107000"/>
                        </a:lnSpc>
                        <a:spcAft>
                          <a:spcPts val="0"/>
                        </a:spcAft>
                      </a:pPr>
                      <a:r>
                        <a:rPr lang="fr-FR" sz="1400">
                          <a:effectLst/>
                        </a:rPr>
                        <a:t>7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marL="3810" algn="ctr">
                        <a:lnSpc>
                          <a:spcPct val="107000"/>
                        </a:lnSpc>
                        <a:spcAft>
                          <a:spcPts val="0"/>
                        </a:spcAft>
                      </a:pPr>
                      <a:r>
                        <a:rPr lang="fr-FR" sz="1400">
                          <a:effectLst/>
                        </a:rPr>
                        <a:t>7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c>
                  <a:txBody>
                    <a:bodyPr/>
                    <a:lstStyle/>
                    <a:p>
                      <a:pPr>
                        <a:lnSpc>
                          <a:spcPct val="107000"/>
                        </a:lnSpc>
                        <a:spcAft>
                          <a:spcPts val="800"/>
                        </a:spcAft>
                      </a:pPr>
                      <a:r>
                        <a:rPr lang="fr-FR" sz="14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540" marB="0"/>
                </a:tc>
              </a:tr>
            </a:tbl>
          </a:graphicData>
        </a:graphic>
      </p:graphicFrame>
    </p:spTree>
    <p:extLst>
      <p:ext uri="{BB962C8B-B14F-4D97-AF65-F5344CB8AC3E}">
        <p14:creationId xmlns:p14="http://schemas.microsoft.com/office/powerpoint/2010/main" val="667638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4"/>
            <a:ext cx="8596668" cy="5776685"/>
          </a:xfrm>
        </p:spPr>
        <p:txBody>
          <a:bodyPr>
            <a:normAutofit fontScale="77500" lnSpcReduction="20000"/>
          </a:bodyPr>
          <a:lstStyle/>
          <a:p>
            <a:r>
              <a:rPr lang="en-US" dirty="0"/>
              <a:t>− a.jpg : 012 </a:t>
            </a:r>
            <a:endParaRPr lang="fr-FR" sz="1400" dirty="0"/>
          </a:p>
          <a:p>
            <a:pPr lvl="1" fontAlgn="base"/>
            <a:r>
              <a:rPr lang="en-US" dirty="0" err="1"/>
              <a:t>Commande</a:t>
            </a:r>
            <a:r>
              <a:rPr lang="en-US" dirty="0"/>
              <a:t> </a:t>
            </a:r>
            <a:endParaRPr lang="fr-FR" sz="1200" dirty="0"/>
          </a:p>
          <a:p>
            <a:pPr lvl="2" fontAlgn="base"/>
            <a:r>
              <a:rPr lang="en-US" dirty="0" err="1"/>
              <a:t>chmod</a:t>
            </a:r>
            <a:r>
              <a:rPr lang="en-US" dirty="0"/>
              <a:t> 012 </a:t>
            </a:r>
            <a:endParaRPr lang="fr-FR" sz="1000" dirty="0"/>
          </a:p>
          <a:p>
            <a:pPr lvl="2" fontAlgn="base"/>
            <a:r>
              <a:rPr lang="fr-FR" dirty="0"/>
              <a:t>chmod u= , g=x, o=w o Autorisation :  </a:t>
            </a:r>
            <a:endParaRPr lang="fr-FR" sz="1000" dirty="0"/>
          </a:p>
          <a:p>
            <a:pPr lvl="2" fontAlgn="base"/>
            <a:r>
              <a:rPr lang="en-US" dirty="0"/>
              <a:t>u : ––– (</a:t>
            </a:r>
            <a:r>
              <a:rPr lang="en-US" dirty="0" err="1"/>
              <a:t>aucune</a:t>
            </a:r>
            <a:r>
              <a:rPr lang="en-US" dirty="0"/>
              <a:t>) </a:t>
            </a:r>
            <a:endParaRPr lang="fr-FR" sz="1000" dirty="0"/>
          </a:p>
          <a:p>
            <a:pPr lvl="2" fontAlgn="base"/>
            <a:r>
              <a:rPr lang="en-US" dirty="0"/>
              <a:t>g : ––x (</a:t>
            </a:r>
            <a:r>
              <a:rPr lang="en-US" dirty="0" err="1"/>
              <a:t>exécution</a:t>
            </a:r>
            <a:r>
              <a:rPr lang="en-US" dirty="0"/>
              <a:t> </a:t>
            </a:r>
            <a:r>
              <a:rPr lang="en-US" dirty="0" err="1"/>
              <a:t>seule</a:t>
            </a:r>
            <a:r>
              <a:rPr lang="en-US" dirty="0"/>
              <a:t>) </a:t>
            </a:r>
            <a:endParaRPr lang="fr-FR" sz="1000" dirty="0"/>
          </a:p>
          <a:p>
            <a:pPr lvl="2" fontAlgn="base"/>
            <a:r>
              <a:rPr lang="en-US" dirty="0"/>
              <a:t>o : –w– (</a:t>
            </a:r>
            <a:r>
              <a:rPr lang="en-US" dirty="0" err="1"/>
              <a:t>écriture</a:t>
            </a:r>
            <a:r>
              <a:rPr lang="en-US" dirty="0"/>
              <a:t> </a:t>
            </a:r>
            <a:r>
              <a:rPr lang="en-US" dirty="0" err="1"/>
              <a:t>seule</a:t>
            </a:r>
            <a:r>
              <a:rPr lang="en-US" dirty="0"/>
              <a:t>) </a:t>
            </a:r>
            <a:endParaRPr lang="fr-FR" sz="1000" dirty="0"/>
          </a:p>
          <a:p>
            <a:r>
              <a:rPr lang="en-US" dirty="0"/>
              <a:t>− b.txt : 345 </a:t>
            </a:r>
            <a:endParaRPr lang="fr-FR" sz="1400" dirty="0"/>
          </a:p>
          <a:p>
            <a:pPr lvl="1" fontAlgn="base"/>
            <a:r>
              <a:rPr lang="en-US" dirty="0" err="1"/>
              <a:t>Commande</a:t>
            </a:r>
            <a:r>
              <a:rPr lang="en-US" dirty="0"/>
              <a:t> : </a:t>
            </a:r>
            <a:endParaRPr lang="fr-FR" sz="1200" dirty="0"/>
          </a:p>
          <a:p>
            <a:pPr lvl="2" fontAlgn="base"/>
            <a:r>
              <a:rPr lang="en-US" dirty="0" err="1"/>
              <a:t>chmod</a:t>
            </a:r>
            <a:r>
              <a:rPr lang="en-US" dirty="0"/>
              <a:t> 345 </a:t>
            </a:r>
            <a:endParaRPr lang="fr-FR" sz="1000" dirty="0"/>
          </a:p>
          <a:p>
            <a:pPr lvl="2" fontAlgn="base"/>
            <a:r>
              <a:rPr lang="fr-FR" dirty="0"/>
              <a:t>chmod u=</a:t>
            </a:r>
            <a:r>
              <a:rPr lang="fr-FR" dirty="0" err="1"/>
              <a:t>wx</a:t>
            </a:r>
            <a:r>
              <a:rPr lang="fr-FR" dirty="0"/>
              <a:t>, g=r, o=</a:t>
            </a:r>
            <a:r>
              <a:rPr lang="fr-FR" dirty="0" err="1"/>
              <a:t>rx</a:t>
            </a:r>
            <a:r>
              <a:rPr lang="fr-FR" dirty="0"/>
              <a:t> o Autorisation :  </a:t>
            </a:r>
            <a:endParaRPr lang="fr-FR" sz="1000" dirty="0"/>
          </a:p>
          <a:p>
            <a:pPr lvl="2" fontAlgn="base"/>
            <a:r>
              <a:rPr lang="fr-FR" dirty="0"/>
              <a:t>u : –</a:t>
            </a:r>
            <a:r>
              <a:rPr lang="fr-FR" dirty="0" err="1"/>
              <a:t>wx</a:t>
            </a:r>
            <a:r>
              <a:rPr lang="fr-FR" dirty="0"/>
              <a:t> (écriture et exécution) </a:t>
            </a:r>
            <a:endParaRPr lang="fr-FR" sz="1000" dirty="0"/>
          </a:p>
          <a:p>
            <a:pPr lvl="2" fontAlgn="base"/>
            <a:r>
              <a:rPr lang="en-US" dirty="0"/>
              <a:t>g : r–– (lecture </a:t>
            </a:r>
            <a:r>
              <a:rPr lang="en-US" dirty="0" err="1"/>
              <a:t>seule</a:t>
            </a:r>
            <a:r>
              <a:rPr lang="en-US" dirty="0"/>
              <a:t>) </a:t>
            </a:r>
            <a:endParaRPr lang="fr-FR" sz="1000" dirty="0"/>
          </a:p>
          <a:p>
            <a:pPr lvl="2" fontAlgn="base"/>
            <a:r>
              <a:rPr lang="fr-FR" dirty="0"/>
              <a:t>o : r–x (lecture et exécution) </a:t>
            </a:r>
            <a:endParaRPr lang="fr-FR" sz="1000" dirty="0"/>
          </a:p>
          <a:p>
            <a:r>
              <a:rPr lang="en-US" dirty="0"/>
              <a:t>− </a:t>
            </a:r>
            <a:r>
              <a:rPr lang="en-US" dirty="0" err="1"/>
              <a:t>deg.c</a:t>
            </a:r>
            <a:r>
              <a:rPr lang="en-US" dirty="0"/>
              <a:t> : 677 o </a:t>
            </a:r>
            <a:endParaRPr lang="en-US" dirty="0" smtClean="0"/>
          </a:p>
          <a:p>
            <a:pPr lvl="1"/>
            <a:r>
              <a:rPr lang="en-US" dirty="0" err="1" smtClean="0"/>
              <a:t>Commande</a:t>
            </a:r>
            <a:r>
              <a:rPr lang="en-US" dirty="0" smtClean="0"/>
              <a:t> </a:t>
            </a:r>
            <a:r>
              <a:rPr lang="en-US" dirty="0"/>
              <a:t>:  </a:t>
            </a:r>
            <a:endParaRPr lang="fr-FR" sz="1200" dirty="0"/>
          </a:p>
          <a:p>
            <a:pPr lvl="2" fontAlgn="base"/>
            <a:r>
              <a:rPr lang="en-US" dirty="0" err="1"/>
              <a:t>chmod</a:t>
            </a:r>
            <a:r>
              <a:rPr lang="en-US" dirty="0"/>
              <a:t> 677 </a:t>
            </a:r>
            <a:endParaRPr lang="fr-FR" sz="1000" dirty="0"/>
          </a:p>
          <a:p>
            <a:pPr lvl="2" fontAlgn="base"/>
            <a:r>
              <a:rPr lang="en-US" dirty="0" err="1"/>
              <a:t>chmod</a:t>
            </a:r>
            <a:r>
              <a:rPr lang="en-US" dirty="0"/>
              <a:t> u=</a:t>
            </a:r>
            <a:r>
              <a:rPr lang="en-US" dirty="0" err="1"/>
              <a:t>rw</a:t>
            </a:r>
            <a:r>
              <a:rPr lang="en-US" dirty="0"/>
              <a:t>, g=</a:t>
            </a:r>
            <a:r>
              <a:rPr lang="en-US" dirty="0" err="1"/>
              <a:t>rwx</a:t>
            </a:r>
            <a:r>
              <a:rPr lang="en-US" dirty="0"/>
              <a:t>, o=</a:t>
            </a:r>
            <a:r>
              <a:rPr lang="en-US" dirty="0" err="1"/>
              <a:t>rwx</a:t>
            </a:r>
            <a:r>
              <a:rPr lang="en-US" dirty="0"/>
              <a:t> o </a:t>
            </a:r>
            <a:r>
              <a:rPr lang="en-US" dirty="0" err="1"/>
              <a:t>Autorisation</a:t>
            </a:r>
            <a:r>
              <a:rPr lang="en-US" dirty="0"/>
              <a:t> :  </a:t>
            </a:r>
            <a:endParaRPr lang="fr-FR" sz="1000" dirty="0"/>
          </a:p>
          <a:p>
            <a:pPr lvl="2" fontAlgn="base"/>
            <a:r>
              <a:rPr lang="fr-FR" dirty="0"/>
              <a:t>u : </a:t>
            </a:r>
            <a:r>
              <a:rPr lang="fr-FR" dirty="0" err="1"/>
              <a:t>rw</a:t>
            </a:r>
            <a:r>
              <a:rPr lang="fr-FR" dirty="0"/>
              <a:t>– (lecture et écriture) </a:t>
            </a:r>
            <a:endParaRPr lang="fr-FR" sz="1000" dirty="0"/>
          </a:p>
          <a:p>
            <a:pPr lvl="2" fontAlgn="base"/>
            <a:r>
              <a:rPr lang="fr-FR" dirty="0"/>
              <a:t>g : </a:t>
            </a:r>
            <a:r>
              <a:rPr lang="fr-FR" dirty="0" err="1"/>
              <a:t>rwx</a:t>
            </a:r>
            <a:r>
              <a:rPr lang="fr-FR" dirty="0"/>
              <a:t> (toutes les autorisations) </a:t>
            </a:r>
            <a:endParaRPr lang="fr-FR" sz="1000" dirty="0"/>
          </a:p>
          <a:p>
            <a:pPr lvl="2" fontAlgn="base"/>
            <a:r>
              <a:rPr lang="fr-FR" dirty="0"/>
              <a:t>o : </a:t>
            </a:r>
            <a:r>
              <a:rPr lang="fr-FR" dirty="0" err="1"/>
              <a:t>rwx</a:t>
            </a:r>
            <a:r>
              <a:rPr lang="fr-FR" dirty="0"/>
              <a:t> (toutes les autorisations)  </a:t>
            </a:r>
            <a:endParaRPr lang="fr-FR" sz="1200" dirty="0"/>
          </a:p>
          <a:p>
            <a:endParaRPr lang="fr-FR" dirty="0"/>
          </a:p>
        </p:txBody>
      </p:sp>
    </p:spTree>
    <p:extLst>
      <p:ext uri="{BB962C8B-B14F-4D97-AF65-F5344CB8AC3E}">
        <p14:creationId xmlns:p14="http://schemas.microsoft.com/office/powerpoint/2010/main" val="17492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lnSpcReduction="10000"/>
          </a:bodyPr>
          <a:lstStyle/>
          <a:p>
            <a:pPr lvl="0"/>
            <a:r>
              <a:rPr lang="fr-FR" b="1" dirty="0" err="1"/>
              <a:t>chown</a:t>
            </a:r>
            <a:r>
              <a:rPr lang="fr-FR" b="1" dirty="0"/>
              <a:t> </a:t>
            </a:r>
            <a:r>
              <a:rPr lang="fr-FR" b="1" dirty="0" smtClean="0"/>
              <a:t>:</a:t>
            </a:r>
            <a:endParaRPr lang="fr-FR" dirty="0"/>
          </a:p>
          <a:p>
            <a:r>
              <a:rPr lang="fr-FR" dirty="0"/>
              <a:t>Supposons que vous ayez un fichier nommé "fichier.txt" et que vous souhaitiez changer le propriétaire de ce fichier pour un utilisateur spécifique appelé "</a:t>
            </a:r>
            <a:r>
              <a:rPr lang="fr-FR" dirty="0" err="1"/>
              <a:t>nouveau_proprietaire</a:t>
            </a:r>
            <a:r>
              <a:rPr lang="fr-FR" dirty="0"/>
              <a:t>". Vous pouvez utiliser la commande "</a:t>
            </a:r>
            <a:r>
              <a:rPr lang="fr-FR" dirty="0" err="1"/>
              <a:t>chown</a:t>
            </a:r>
            <a:r>
              <a:rPr lang="fr-FR" dirty="0"/>
              <a:t>" de la manière suivante :</a:t>
            </a:r>
          </a:p>
          <a:p>
            <a:pPr latinLnBrk="1"/>
            <a:r>
              <a:rPr lang="fr-FR" b="1" dirty="0" err="1"/>
              <a:t>chown</a:t>
            </a:r>
            <a:r>
              <a:rPr lang="fr-FR" b="1" dirty="0"/>
              <a:t> </a:t>
            </a:r>
            <a:r>
              <a:rPr lang="fr-FR" b="1" dirty="0" err="1"/>
              <a:t>nouveau_proprietaire</a:t>
            </a:r>
            <a:r>
              <a:rPr lang="fr-FR" b="1" dirty="0"/>
              <a:t> fichier.txt</a:t>
            </a:r>
            <a:endParaRPr lang="fr-FR" dirty="0"/>
          </a:p>
          <a:p>
            <a:r>
              <a:rPr lang="fr-FR" dirty="0"/>
              <a:t>Après avoir exécuté cette commande, le propriétaire du fichier "fichier.txt" sera modifié pour correspondre à l'utilisateur "</a:t>
            </a:r>
            <a:r>
              <a:rPr lang="fr-FR" dirty="0" err="1"/>
              <a:t>nouveau_proprietaire</a:t>
            </a:r>
            <a:r>
              <a:rPr lang="fr-FR" dirty="0"/>
              <a:t>".</a:t>
            </a:r>
          </a:p>
          <a:p>
            <a:r>
              <a:rPr lang="fr-FR" dirty="0"/>
              <a:t>Vous pouvez également spécifier le groupe associé au fichier en utilisant l'option "-R" avec la commande "</a:t>
            </a:r>
            <a:r>
              <a:rPr lang="fr-FR" dirty="0" err="1"/>
              <a:t>chown</a:t>
            </a:r>
            <a:r>
              <a:rPr lang="fr-FR" dirty="0"/>
              <a:t>" pour appliquer la modification de propriétaire de manière récursive à tous les fichiers et répertoires contenus dans un répertoire. </a:t>
            </a:r>
          </a:p>
          <a:p>
            <a:r>
              <a:rPr lang="fr-FR" dirty="0"/>
              <a:t>Par exemple :</a:t>
            </a:r>
          </a:p>
          <a:p>
            <a:pPr latinLnBrk="1"/>
            <a:r>
              <a:rPr lang="fr-FR" b="1" dirty="0" err="1"/>
              <a:t>chown</a:t>
            </a:r>
            <a:r>
              <a:rPr lang="fr-FR" b="1" dirty="0"/>
              <a:t> -R </a:t>
            </a:r>
            <a:r>
              <a:rPr lang="fr-FR" b="1" dirty="0" err="1"/>
              <a:t>nouveau_proprietaire:nouveau_groupe</a:t>
            </a:r>
            <a:r>
              <a:rPr lang="fr-FR" b="1" dirty="0"/>
              <a:t> </a:t>
            </a:r>
            <a:r>
              <a:rPr lang="fr-FR" b="1" dirty="0" err="1"/>
              <a:t>repertoire</a:t>
            </a:r>
            <a:r>
              <a:rPr lang="fr-FR" b="1" dirty="0"/>
              <a:t>/</a:t>
            </a:r>
            <a:endParaRPr lang="fr-FR" dirty="0"/>
          </a:p>
          <a:p>
            <a:r>
              <a:rPr lang="fr-FR" dirty="0"/>
              <a:t>Cela modifiera le propriétaire et le groupe de tous les fichiers et répertoires dans le répertoire "</a:t>
            </a:r>
            <a:r>
              <a:rPr lang="fr-FR" dirty="0" err="1"/>
              <a:t>repertoire</a:t>
            </a:r>
            <a:r>
              <a:rPr lang="fr-FR" dirty="0"/>
              <a:t>/" pour correspondre à l'utilisateur "</a:t>
            </a:r>
            <a:r>
              <a:rPr lang="fr-FR" dirty="0" err="1"/>
              <a:t>nouveau_proprietaire</a:t>
            </a:r>
            <a:r>
              <a:rPr lang="fr-FR" dirty="0"/>
              <a:t>" et au groupe "</a:t>
            </a:r>
            <a:r>
              <a:rPr lang="fr-FR" dirty="0" err="1"/>
              <a:t>nouveau_groupe</a:t>
            </a:r>
            <a:r>
              <a:rPr lang="fr-FR" dirty="0"/>
              <a:t>".</a:t>
            </a:r>
          </a:p>
          <a:p>
            <a:endParaRPr lang="fr-FR" dirty="0"/>
          </a:p>
        </p:txBody>
      </p:sp>
    </p:spTree>
    <p:extLst>
      <p:ext uri="{BB962C8B-B14F-4D97-AF65-F5344CB8AC3E}">
        <p14:creationId xmlns:p14="http://schemas.microsoft.com/office/powerpoint/2010/main" val="3954817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pPr lvl="0"/>
            <a:r>
              <a:rPr lang="fr-FR" b="1" dirty="0" err="1"/>
              <a:t>chgrp</a:t>
            </a:r>
            <a:r>
              <a:rPr lang="fr-FR" b="1" dirty="0"/>
              <a:t> :</a:t>
            </a:r>
            <a:endParaRPr lang="fr-FR" dirty="0"/>
          </a:p>
          <a:p>
            <a:r>
              <a:rPr lang="fr-FR" dirty="0"/>
              <a:t>Supposons que vous ayez un fichier nommé "fichier.txt" et que vous souhaitiez changer le groupe de ce fichier pour un groupe spécifique appelé "</a:t>
            </a:r>
            <a:r>
              <a:rPr lang="fr-FR" dirty="0" err="1"/>
              <a:t>nouveau_groupe</a:t>
            </a:r>
            <a:r>
              <a:rPr lang="fr-FR" dirty="0"/>
              <a:t>". Vous pouvez utiliser la commande "</a:t>
            </a:r>
            <a:r>
              <a:rPr lang="fr-FR" dirty="0" err="1"/>
              <a:t>chgrp</a:t>
            </a:r>
            <a:r>
              <a:rPr lang="fr-FR" dirty="0"/>
              <a:t>" de la manière suivante :</a:t>
            </a:r>
          </a:p>
          <a:p>
            <a:pPr latinLnBrk="1"/>
            <a:r>
              <a:rPr lang="fr-FR" b="1" dirty="0" err="1"/>
              <a:t>chgrp</a:t>
            </a:r>
            <a:r>
              <a:rPr lang="fr-FR" b="1" dirty="0"/>
              <a:t> </a:t>
            </a:r>
            <a:r>
              <a:rPr lang="fr-FR" b="1" dirty="0" err="1"/>
              <a:t>nouveau_groupe</a:t>
            </a:r>
            <a:r>
              <a:rPr lang="fr-FR" b="1" dirty="0"/>
              <a:t> fichier.txt</a:t>
            </a:r>
            <a:endParaRPr lang="fr-FR" dirty="0"/>
          </a:p>
          <a:p>
            <a:r>
              <a:rPr lang="fr-FR" dirty="0"/>
              <a:t>Après avoir exécuté cette commande, le groupe du fichier "fichier.txt" sera </a:t>
            </a:r>
            <a:r>
              <a:rPr lang="fr-FR" dirty="0" smtClean="0"/>
              <a:t>modifié </a:t>
            </a:r>
            <a:r>
              <a:rPr lang="fr-FR" dirty="0"/>
              <a:t>pour correspondre au groupe "</a:t>
            </a:r>
            <a:r>
              <a:rPr lang="fr-FR" dirty="0" err="1"/>
              <a:t>nouveau_groupe</a:t>
            </a:r>
            <a:r>
              <a:rPr lang="fr-FR" dirty="0" smtClean="0"/>
              <a:t>".</a:t>
            </a:r>
          </a:p>
          <a:p>
            <a:r>
              <a:rPr lang="fr-FR" dirty="0"/>
              <a:t>Il est également possible d'utiliser l'option "-R" avec la commande "</a:t>
            </a:r>
            <a:r>
              <a:rPr lang="fr-FR" dirty="0" err="1"/>
              <a:t>chgrp</a:t>
            </a:r>
            <a:r>
              <a:rPr lang="fr-FR" dirty="0"/>
              <a:t>" pour appliquer la modification de groupe de manière récursive à tous les fichiers et répertoires contenus dans un répertoire. </a:t>
            </a:r>
          </a:p>
          <a:p>
            <a:r>
              <a:rPr lang="fr-FR" dirty="0"/>
              <a:t>Par exemple :</a:t>
            </a:r>
          </a:p>
          <a:p>
            <a:pPr latinLnBrk="1"/>
            <a:r>
              <a:rPr lang="fr-FR" b="1" dirty="0" err="1"/>
              <a:t>chgrp</a:t>
            </a:r>
            <a:r>
              <a:rPr lang="fr-FR" b="1" dirty="0"/>
              <a:t> -R </a:t>
            </a:r>
            <a:r>
              <a:rPr lang="fr-FR" b="1" dirty="0" err="1"/>
              <a:t>nouveau_groupe</a:t>
            </a:r>
            <a:r>
              <a:rPr lang="fr-FR" b="1" dirty="0"/>
              <a:t> </a:t>
            </a:r>
            <a:r>
              <a:rPr lang="fr-FR" b="1" dirty="0" err="1"/>
              <a:t>repertoire</a:t>
            </a:r>
            <a:r>
              <a:rPr lang="fr-FR" b="1" dirty="0"/>
              <a:t>/</a:t>
            </a:r>
            <a:endParaRPr lang="fr-FR" dirty="0"/>
          </a:p>
          <a:p>
            <a:r>
              <a:rPr lang="fr-FR" dirty="0"/>
              <a:t>Cela modifiera le groupe de tous les fichiers et répertoires dans le répertoire "</a:t>
            </a:r>
            <a:r>
              <a:rPr lang="fr-FR" dirty="0" err="1"/>
              <a:t>repertoire</a:t>
            </a:r>
            <a:r>
              <a:rPr lang="fr-FR" dirty="0"/>
              <a:t>/" pour correspondre au groupe "</a:t>
            </a:r>
            <a:r>
              <a:rPr lang="fr-FR" dirty="0" err="1"/>
              <a:t>nouveau_groupe</a:t>
            </a:r>
            <a:r>
              <a:rPr lang="fr-FR" dirty="0"/>
              <a:t>".</a:t>
            </a:r>
          </a:p>
          <a:p>
            <a:endParaRPr lang="fr-FR" dirty="0"/>
          </a:p>
        </p:txBody>
      </p:sp>
    </p:spTree>
    <p:extLst>
      <p:ext uri="{BB962C8B-B14F-4D97-AF65-F5344CB8AC3E}">
        <p14:creationId xmlns:p14="http://schemas.microsoft.com/office/powerpoint/2010/main" val="666994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a:bodyPr>
          <a:lstStyle/>
          <a:p>
            <a:pPr lvl="0"/>
            <a:r>
              <a:rPr lang="fr-FR" b="1" dirty="0" err="1"/>
              <a:t>mount</a:t>
            </a:r>
            <a:r>
              <a:rPr lang="fr-FR" b="1" dirty="0"/>
              <a:t> </a:t>
            </a:r>
            <a:r>
              <a:rPr lang="fr-FR" b="1" dirty="0" smtClean="0"/>
              <a:t>:</a:t>
            </a:r>
            <a:endParaRPr lang="fr-FR" dirty="0"/>
          </a:p>
          <a:p>
            <a:r>
              <a:rPr lang="fr-FR" dirty="0"/>
              <a:t>Supposons que vous ayez un périphérique de stockage externe, tel qu'une clé USB, que vous souhaitez monter sur votre système de fichiers. Vous pouvez utiliser la commande "</a:t>
            </a:r>
            <a:r>
              <a:rPr lang="fr-FR" dirty="0" err="1"/>
              <a:t>mount</a:t>
            </a:r>
            <a:r>
              <a:rPr lang="fr-FR" dirty="0"/>
              <a:t>" de la manière suivante :</a:t>
            </a:r>
          </a:p>
          <a:p>
            <a:pPr latinLnBrk="1"/>
            <a:r>
              <a:rPr lang="fr-FR" b="1" dirty="0" err="1"/>
              <a:t>mount</a:t>
            </a:r>
            <a:r>
              <a:rPr lang="fr-FR" b="1" dirty="0"/>
              <a:t> /</a:t>
            </a:r>
            <a:r>
              <a:rPr lang="fr-FR" b="1" dirty="0" err="1"/>
              <a:t>dev</a:t>
            </a:r>
            <a:r>
              <a:rPr lang="fr-FR" b="1" dirty="0"/>
              <a:t>/sdb1 /</a:t>
            </a:r>
            <a:r>
              <a:rPr lang="fr-FR" b="1" dirty="0" err="1"/>
              <a:t>mnt</a:t>
            </a:r>
            <a:r>
              <a:rPr lang="fr-FR" b="1" dirty="0"/>
              <a:t>/</a:t>
            </a:r>
            <a:r>
              <a:rPr lang="fr-FR" b="1" dirty="0" err="1"/>
              <a:t>usb</a:t>
            </a:r>
            <a:endParaRPr lang="fr-FR" dirty="0"/>
          </a:p>
          <a:p>
            <a:r>
              <a:rPr lang="fr-FR" dirty="0"/>
              <a:t>Dans cet exemple, "/</a:t>
            </a:r>
            <a:r>
              <a:rPr lang="fr-FR" dirty="0" err="1"/>
              <a:t>dev</a:t>
            </a:r>
            <a:r>
              <a:rPr lang="fr-FR" dirty="0"/>
              <a:t>/sdb1" est le périphérique de stockage externe que vous souhaitez monter, et "/</a:t>
            </a:r>
            <a:r>
              <a:rPr lang="fr-FR" dirty="0" err="1"/>
              <a:t>mnt</a:t>
            </a:r>
            <a:r>
              <a:rPr lang="fr-FR" dirty="0"/>
              <a:t>/</a:t>
            </a:r>
            <a:r>
              <a:rPr lang="fr-FR" dirty="0" err="1"/>
              <a:t>usb</a:t>
            </a:r>
            <a:r>
              <a:rPr lang="fr-FR" dirty="0"/>
              <a:t>" est le point de montage où vous souhaitez accéder au contenu de ce périphérique.</a:t>
            </a:r>
          </a:p>
          <a:p>
            <a:r>
              <a:rPr lang="fr-FR" dirty="0"/>
              <a:t>Après avoir exécuté cette commande, le système de fichiers du périphérique sera monté dans le répertoire "/</a:t>
            </a:r>
            <a:r>
              <a:rPr lang="fr-FR" dirty="0" err="1"/>
              <a:t>mnt</a:t>
            </a:r>
            <a:r>
              <a:rPr lang="fr-FR" dirty="0"/>
              <a:t>/</a:t>
            </a:r>
            <a:r>
              <a:rPr lang="fr-FR" dirty="0" err="1"/>
              <a:t>usb</a:t>
            </a:r>
            <a:r>
              <a:rPr lang="fr-FR" dirty="0"/>
              <a:t>", ce qui permettra d'accéder aux fichiers et répertoires qui s'y trouvent.</a:t>
            </a:r>
          </a:p>
          <a:p>
            <a:r>
              <a:rPr lang="fr-FR" dirty="0"/>
              <a:t>Il est important de noter que pour monter un système de fichiers, vous devez spécifier le périphérique et le point de montage appropriés en fonction de votre configuration système. De plus, vous pourriez avoir besoin de privilèges administratifs (par exemple, en utilisant la commande "</a:t>
            </a:r>
            <a:r>
              <a:rPr lang="fr-FR" dirty="0" err="1"/>
              <a:t>sudo</a:t>
            </a:r>
            <a:r>
              <a:rPr lang="fr-FR" dirty="0"/>
              <a:t>") pour exécuter la commande "</a:t>
            </a:r>
            <a:r>
              <a:rPr lang="fr-FR" dirty="0" err="1"/>
              <a:t>mount</a:t>
            </a:r>
            <a:r>
              <a:rPr lang="fr-FR" dirty="0"/>
              <a:t>".</a:t>
            </a:r>
          </a:p>
          <a:p>
            <a:endParaRPr lang="fr-FR" dirty="0"/>
          </a:p>
        </p:txBody>
      </p:sp>
    </p:spTree>
    <p:extLst>
      <p:ext uri="{BB962C8B-B14F-4D97-AF65-F5344CB8AC3E}">
        <p14:creationId xmlns:p14="http://schemas.microsoft.com/office/powerpoint/2010/main" val="50855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34851"/>
            <a:ext cx="8596668" cy="5706511"/>
          </a:xfrm>
        </p:spPr>
        <p:txBody>
          <a:bodyPr>
            <a:normAutofit/>
          </a:bodyPr>
          <a:lstStyle/>
          <a:p>
            <a:r>
              <a:rPr lang="fr-FR" dirty="0"/>
              <a:t>D’abord nous recensons et expliquons toutes les commandes que nous utilisons dans ce travail : </a:t>
            </a:r>
          </a:p>
          <a:p>
            <a:pPr lvl="1"/>
            <a:r>
              <a:rPr lang="fr-FR" dirty="0"/>
              <a:t>− </a:t>
            </a:r>
            <a:r>
              <a:rPr lang="fr-FR" dirty="0" err="1"/>
              <a:t>ls</a:t>
            </a:r>
            <a:r>
              <a:rPr lang="fr-FR" dirty="0"/>
              <a:t> : Affiche le contenu du répertoire courant. </a:t>
            </a:r>
          </a:p>
          <a:p>
            <a:pPr lvl="1"/>
            <a:r>
              <a:rPr lang="fr-FR" dirty="0"/>
              <a:t>− cd : Change le répertoire courant. </a:t>
            </a:r>
          </a:p>
          <a:p>
            <a:pPr lvl="1"/>
            <a:r>
              <a:rPr lang="fr-FR" dirty="0"/>
              <a:t>− </a:t>
            </a:r>
            <a:r>
              <a:rPr lang="fr-FR" dirty="0" err="1"/>
              <a:t>pwd</a:t>
            </a:r>
            <a:r>
              <a:rPr lang="fr-FR" dirty="0"/>
              <a:t> : Affiche le chemin du répertoire courant. </a:t>
            </a:r>
          </a:p>
          <a:p>
            <a:pPr lvl="1"/>
            <a:r>
              <a:rPr lang="fr-FR" dirty="0"/>
              <a:t>− </a:t>
            </a:r>
            <a:r>
              <a:rPr lang="fr-FR" dirty="0" err="1"/>
              <a:t>mkdir</a:t>
            </a:r>
            <a:r>
              <a:rPr lang="fr-FR" dirty="0"/>
              <a:t> : Crée un nouveau répertoire. </a:t>
            </a:r>
          </a:p>
          <a:p>
            <a:pPr lvl="1"/>
            <a:r>
              <a:rPr lang="fr-FR" dirty="0"/>
              <a:t>− </a:t>
            </a:r>
            <a:r>
              <a:rPr lang="fr-FR" dirty="0" err="1"/>
              <a:t>rmdir</a:t>
            </a:r>
            <a:r>
              <a:rPr lang="fr-FR" dirty="0"/>
              <a:t> : Supprime un répertoire vide. -</a:t>
            </a:r>
          </a:p>
          <a:p>
            <a:pPr lvl="1"/>
            <a:r>
              <a:rPr lang="fr-FR" dirty="0"/>
              <a:t>− </a:t>
            </a:r>
            <a:r>
              <a:rPr lang="fr-FR" dirty="0" err="1"/>
              <a:t>cp</a:t>
            </a:r>
            <a:r>
              <a:rPr lang="fr-FR" dirty="0"/>
              <a:t> : Copie des fichiers et des répertoires. </a:t>
            </a:r>
          </a:p>
          <a:p>
            <a:pPr lvl="1"/>
            <a:r>
              <a:rPr lang="fr-FR" dirty="0"/>
              <a:t>− mv : Déplace ou renomme des fichiers et des répertoires. </a:t>
            </a:r>
          </a:p>
          <a:p>
            <a:pPr lvl="1"/>
            <a:r>
              <a:rPr lang="fr-FR" dirty="0"/>
              <a:t>− </a:t>
            </a:r>
            <a:r>
              <a:rPr lang="fr-FR" dirty="0" err="1"/>
              <a:t>rm</a:t>
            </a:r>
            <a:r>
              <a:rPr lang="fr-FR" dirty="0"/>
              <a:t> : Supprime des fichiers et des répertoires. </a:t>
            </a:r>
          </a:p>
          <a:p>
            <a:pPr lvl="1"/>
            <a:r>
              <a:rPr lang="fr-FR" dirty="0"/>
              <a:t>− </a:t>
            </a:r>
            <a:r>
              <a:rPr lang="fr-FR" dirty="0" err="1"/>
              <a:t>touch</a:t>
            </a:r>
            <a:r>
              <a:rPr lang="fr-FR" dirty="0"/>
              <a:t> : Crée un nouveau fichier ou met à jour l'horodatage d'un fichier existant. </a:t>
            </a:r>
          </a:p>
          <a:p>
            <a:pPr lvl="1"/>
            <a:r>
              <a:rPr lang="fr-FR" dirty="0"/>
              <a:t>− cat : Affiche le contenu d'un fichier. </a:t>
            </a:r>
          </a:p>
          <a:p>
            <a:pPr lvl="1"/>
            <a:r>
              <a:rPr lang="fr-FR" dirty="0"/>
              <a:t>− </a:t>
            </a:r>
            <a:r>
              <a:rPr lang="fr-FR" dirty="0" err="1"/>
              <a:t>less</a:t>
            </a:r>
            <a:r>
              <a:rPr lang="fr-FR" dirty="0"/>
              <a:t> : Affiche le contenu d'un fichier en le paginant. </a:t>
            </a:r>
          </a:p>
          <a:p>
            <a:pPr lvl="1"/>
            <a:r>
              <a:rPr lang="fr-FR" dirty="0"/>
              <a:t>− </a:t>
            </a:r>
            <a:r>
              <a:rPr lang="fr-FR" dirty="0" err="1"/>
              <a:t>head</a:t>
            </a:r>
            <a:r>
              <a:rPr lang="fr-FR" dirty="0"/>
              <a:t> : Affiche les premières lignes d'un fichier. </a:t>
            </a:r>
          </a:p>
          <a:p>
            <a:endParaRPr lang="fr-FR" dirty="0"/>
          </a:p>
        </p:txBody>
      </p:sp>
    </p:spTree>
    <p:extLst>
      <p:ext uri="{BB962C8B-B14F-4D97-AF65-F5344CB8AC3E}">
        <p14:creationId xmlns:p14="http://schemas.microsoft.com/office/powerpoint/2010/main" val="3871937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a:bodyPr>
          <a:lstStyle/>
          <a:p>
            <a:pPr lvl="0"/>
            <a:r>
              <a:rPr lang="fr-FR" b="1" dirty="0" err="1"/>
              <a:t>umount</a:t>
            </a:r>
            <a:r>
              <a:rPr lang="fr-FR" b="1" dirty="0"/>
              <a:t> :</a:t>
            </a:r>
            <a:endParaRPr lang="fr-FR" dirty="0"/>
          </a:p>
          <a:p>
            <a:r>
              <a:rPr lang="fr-FR" dirty="0"/>
              <a:t>Supposons que vous ayez précédemment monté un périphérique de stockage externe sur le répertoire "/</a:t>
            </a:r>
            <a:r>
              <a:rPr lang="fr-FR" dirty="0" err="1"/>
              <a:t>mnt</a:t>
            </a:r>
            <a:r>
              <a:rPr lang="fr-FR" dirty="0"/>
              <a:t>/</a:t>
            </a:r>
            <a:r>
              <a:rPr lang="fr-FR" dirty="0" err="1"/>
              <a:t>usb</a:t>
            </a:r>
            <a:r>
              <a:rPr lang="fr-FR" dirty="0"/>
              <a:t>" à l'aide de la commande "</a:t>
            </a:r>
            <a:r>
              <a:rPr lang="fr-FR" dirty="0" err="1"/>
              <a:t>mount</a:t>
            </a:r>
            <a:r>
              <a:rPr lang="fr-FR" dirty="0"/>
              <a:t>". Maintenant, vous souhaitez démonter ce système de fichiers</a:t>
            </a:r>
            <a:r>
              <a:rPr lang="fr-FR" dirty="0" smtClean="0"/>
              <a:t>.</a:t>
            </a:r>
            <a:endParaRPr lang="fr-FR" dirty="0"/>
          </a:p>
          <a:p>
            <a:r>
              <a:rPr lang="fr-FR" dirty="0"/>
              <a:t> Vous pouvez utiliser la commande "</a:t>
            </a:r>
            <a:r>
              <a:rPr lang="fr-FR" dirty="0" err="1"/>
              <a:t>umount</a:t>
            </a:r>
            <a:r>
              <a:rPr lang="fr-FR" dirty="0"/>
              <a:t>" de la manière suivante :</a:t>
            </a:r>
          </a:p>
          <a:p>
            <a:pPr latinLnBrk="1"/>
            <a:r>
              <a:rPr lang="fr-FR" b="1" dirty="0" err="1"/>
              <a:t>umount</a:t>
            </a:r>
            <a:r>
              <a:rPr lang="fr-FR" b="1" dirty="0"/>
              <a:t> /</a:t>
            </a:r>
            <a:r>
              <a:rPr lang="fr-FR" b="1" dirty="0" err="1"/>
              <a:t>mnt</a:t>
            </a:r>
            <a:r>
              <a:rPr lang="fr-FR" b="1" dirty="0"/>
              <a:t>/</a:t>
            </a:r>
            <a:r>
              <a:rPr lang="fr-FR" b="1" dirty="0" err="1"/>
              <a:t>usb</a:t>
            </a:r>
            <a:endParaRPr lang="fr-FR" dirty="0"/>
          </a:p>
          <a:p>
            <a:r>
              <a:rPr lang="fr-FR" dirty="0"/>
              <a:t>Après avoir exécuté cette commande, le système de fichiers monté sur "/</a:t>
            </a:r>
            <a:r>
              <a:rPr lang="fr-FR" dirty="0" err="1"/>
              <a:t>mnt</a:t>
            </a:r>
            <a:r>
              <a:rPr lang="fr-FR" dirty="0"/>
              <a:t>/</a:t>
            </a:r>
            <a:r>
              <a:rPr lang="fr-FR" dirty="0" err="1"/>
              <a:t>usb</a:t>
            </a:r>
            <a:r>
              <a:rPr lang="fr-FR" dirty="0"/>
              <a:t>" sera démonté, et vous ne pourrez plus accéder à son contenu à partir de cet emplacement.</a:t>
            </a:r>
          </a:p>
          <a:p>
            <a:r>
              <a:rPr lang="fr-FR" dirty="0"/>
              <a:t>Il est important de noter que lors de l'utilisation de la commande "</a:t>
            </a:r>
            <a:r>
              <a:rPr lang="fr-FR" dirty="0" err="1"/>
              <a:t>umount</a:t>
            </a:r>
            <a:r>
              <a:rPr lang="fr-FR" dirty="0"/>
              <a:t>", vous devez spécifier le point de montage correspondant au système de fichiers que vous souhaitez démonter. Assurez-vous également de ne pas avoir de fichiers ouverts à partir du système de fichiers que vous souhaitez démonter, car cela peut entraîner des erreurs ou des pertes de données. De plus, vous pourriez avoir besoin de privilèges administratifs (par exemple, en utilisant la commande "</a:t>
            </a:r>
            <a:r>
              <a:rPr lang="fr-FR" dirty="0" err="1"/>
              <a:t>sudo</a:t>
            </a:r>
            <a:r>
              <a:rPr lang="fr-FR" dirty="0"/>
              <a:t>") pour exécuter la commande "</a:t>
            </a:r>
            <a:r>
              <a:rPr lang="fr-FR" dirty="0" err="1"/>
              <a:t>umount</a:t>
            </a:r>
            <a:r>
              <a:rPr lang="fr-FR" dirty="0"/>
              <a:t>".</a:t>
            </a:r>
            <a:endParaRPr lang="fr-FR" dirty="0"/>
          </a:p>
        </p:txBody>
      </p:sp>
    </p:spTree>
    <p:extLst>
      <p:ext uri="{BB962C8B-B14F-4D97-AF65-F5344CB8AC3E}">
        <p14:creationId xmlns:p14="http://schemas.microsoft.com/office/powerpoint/2010/main" val="4197482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pPr lvl="0"/>
            <a:r>
              <a:rPr lang="fr-FR" b="1" dirty="0" err="1"/>
              <a:t>shred</a:t>
            </a:r>
            <a:r>
              <a:rPr lang="fr-FR" b="1" dirty="0"/>
              <a:t> :</a:t>
            </a:r>
            <a:endParaRPr lang="fr-FR" dirty="0"/>
          </a:p>
          <a:p>
            <a:r>
              <a:rPr lang="fr-FR" dirty="0"/>
              <a:t>Supposons que vous ayez un fichier nommé "fichier.txt" que vous souhaitez supprimer de manière sécurisée en écrasant son contenu avec des données aléatoires. Vous pouvez utiliser la commande "</a:t>
            </a:r>
            <a:r>
              <a:rPr lang="fr-FR" dirty="0" err="1"/>
              <a:t>shred</a:t>
            </a:r>
            <a:r>
              <a:rPr lang="fr-FR" dirty="0"/>
              <a:t>" de la manière suivante :</a:t>
            </a:r>
          </a:p>
          <a:p>
            <a:pPr latinLnBrk="1"/>
            <a:r>
              <a:rPr lang="fr-FR" b="1" dirty="0" err="1"/>
              <a:t>shred</a:t>
            </a:r>
            <a:r>
              <a:rPr lang="fr-FR" b="1" dirty="0"/>
              <a:t> -u fichier.txt</a:t>
            </a:r>
            <a:endParaRPr lang="fr-FR" dirty="0"/>
          </a:p>
          <a:p>
            <a:r>
              <a:rPr lang="fr-FR" dirty="0"/>
              <a:t>Dans cet exemple, l'option "-u" est utilisée pour supprimer le fichier après l'avoir écrasé. </a:t>
            </a:r>
          </a:p>
          <a:p>
            <a:r>
              <a:rPr lang="fr-FR" dirty="0"/>
              <a:t>Si vous souhaitez simplement écraser le contenu du fichier sans le supprimer, vous pouvez omettre cette option.</a:t>
            </a:r>
          </a:p>
          <a:p>
            <a:r>
              <a:rPr lang="fr-FR" dirty="0"/>
              <a:t>Après avoir exécuté cette commande, le contenu du fichier "fichier.txt" sera écrasé de manière sécurisée avec des données aléatoires, ce qui rendra la récupération des données du fichier extrêmement difficile.</a:t>
            </a:r>
          </a:p>
          <a:p>
            <a:r>
              <a:rPr lang="fr-FR" dirty="0"/>
              <a:t>Veuillez noter que la commande "</a:t>
            </a:r>
            <a:r>
              <a:rPr lang="fr-FR" dirty="0" err="1"/>
              <a:t>shred</a:t>
            </a:r>
            <a:r>
              <a:rPr lang="fr-FR" dirty="0"/>
              <a:t>" est généralement utilisée avec prudence, car elle peut entraîner une perte permanente de données. Assurez-vous d'utiliser cette commande avec la plus grande attention et de vérifier deux fois les fichiers que vous souhaitez supprimer de manière sécurisée.</a:t>
            </a:r>
          </a:p>
          <a:p>
            <a:endParaRPr lang="fr-FR" dirty="0"/>
          </a:p>
        </p:txBody>
      </p:sp>
    </p:spTree>
    <p:extLst>
      <p:ext uri="{BB962C8B-B14F-4D97-AF65-F5344CB8AC3E}">
        <p14:creationId xmlns:p14="http://schemas.microsoft.com/office/powerpoint/2010/main" val="712913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r>
              <a:rPr lang="en-US" b="1" u="sng" dirty="0" smtClean="0"/>
              <a:t>Delete</a:t>
            </a:r>
            <a:endParaRPr lang="fr-FR" dirty="0"/>
          </a:p>
          <a:p>
            <a:pPr lvl="0"/>
            <a:r>
              <a:rPr lang="fr-FR" b="1" dirty="0" err="1"/>
              <a:t>rmdir</a:t>
            </a:r>
            <a:r>
              <a:rPr lang="fr-FR" b="1" dirty="0"/>
              <a:t> :</a:t>
            </a:r>
            <a:endParaRPr lang="fr-FR" dirty="0"/>
          </a:p>
          <a:p>
            <a:r>
              <a:rPr lang="fr-FR" dirty="0"/>
              <a:t>Supposons que vous ayez un répertoire vide nommé "</a:t>
            </a:r>
            <a:r>
              <a:rPr lang="fr-FR" dirty="0" err="1"/>
              <a:t>mon_repertoire</a:t>
            </a:r>
            <a:r>
              <a:rPr lang="fr-FR" dirty="0"/>
              <a:t>" dans le répertoire courant et que vous souhaitiez le supprimer. Vous pouvez utiliser la commande "</a:t>
            </a:r>
            <a:r>
              <a:rPr lang="fr-FR" dirty="0" err="1"/>
              <a:t>rmdir</a:t>
            </a:r>
            <a:r>
              <a:rPr lang="fr-FR" dirty="0"/>
              <a:t>" de la manière suivante :</a:t>
            </a:r>
          </a:p>
          <a:p>
            <a:pPr latinLnBrk="1"/>
            <a:r>
              <a:rPr lang="fr-FR" b="1" dirty="0" err="1"/>
              <a:t>rmdir</a:t>
            </a:r>
            <a:r>
              <a:rPr lang="fr-FR" b="1" dirty="0"/>
              <a:t> </a:t>
            </a:r>
            <a:r>
              <a:rPr lang="fr-FR" b="1" dirty="0" err="1"/>
              <a:t>mon_repertoire</a:t>
            </a:r>
            <a:endParaRPr lang="fr-FR" dirty="0"/>
          </a:p>
          <a:p>
            <a:r>
              <a:rPr lang="fr-FR" dirty="0"/>
              <a:t>Après avoir exécuté cette commande, le répertoire "</a:t>
            </a:r>
            <a:r>
              <a:rPr lang="fr-FR" dirty="0" err="1"/>
              <a:t>mon_repertoire</a:t>
            </a:r>
            <a:r>
              <a:rPr lang="fr-FR" dirty="0"/>
              <a:t>" sera supprimé de manière récursive, à condition qu'il soit vide. </a:t>
            </a:r>
          </a:p>
          <a:p>
            <a:r>
              <a:rPr lang="fr-FR" dirty="0"/>
              <a:t>Si le répertoire contient des fichiers ou des sous-répertoires, la commande "</a:t>
            </a:r>
            <a:r>
              <a:rPr lang="fr-FR" dirty="0" err="1"/>
              <a:t>rmdir</a:t>
            </a:r>
            <a:r>
              <a:rPr lang="fr-FR" dirty="0"/>
              <a:t>" affichera un message d'erreur et n'effectuera pas la suppression.</a:t>
            </a:r>
          </a:p>
          <a:p>
            <a:r>
              <a:rPr lang="fr-FR" dirty="0"/>
              <a:t>Il est important de noter que la commande "</a:t>
            </a:r>
            <a:r>
              <a:rPr lang="fr-FR" dirty="0" err="1"/>
              <a:t>rmdir</a:t>
            </a:r>
            <a:r>
              <a:rPr lang="fr-FR" dirty="0"/>
              <a:t>" ne peut supprimer que des répertoires vides. </a:t>
            </a:r>
            <a:endParaRPr lang="fr-FR" dirty="0"/>
          </a:p>
        </p:txBody>
      </p:sp>
    </p:spTree>
    <p:extLst>
      <p:ext uri="{BB962C8B-B14F-4D97-AF65-F5344CB8AC3E}">
        <p14:creationId xmlns:p14="http://schemas.microsoft.com/office/powerpoint/2010/main" val="680478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normAutofit lnSpcReduction="10000"/>
          </a:bodyPr>
          <a:lstStyle/>
          <a:p>
            <a:pPr lvl="0"/>
            <a:r>
              <a:rPr lang="fr-FR" b="1" dirty="0" err="1"/>
              <a:t>rm</a:t>
            </a:r>
            <a:r>
              <a:rPr lang="fr-FR" b="1" dirty="0"/>
              <a:t> :</a:t>
            </a:r>
            <a:endParaRPr lang="fr-FR" dirty="0"/>
          </a:p>
          <a:p>
            <a:r>
              <a:rPr lang="fr-FR" dirty="0"/>
              <a:t> Voici quelques exemples d'utilisation de la commande "</a:t>
            </a:r>
            <a:r>
              <a:rPr lang="fr-FR" dirty="0" err="1"/>
              <a:t>rm</a:t>
            </a:r>
            <a:r>
              <a:rPr lang="fr-FR" dirty="0"/>
              <a:t>" :</a:t>
            </a:r>
          </a:p>
          <a:p>
            <a:pPr lvl="1"/>
            <a:r>
              <a:rPr lang="fr-FR" dirty="0" smtClean="0"/>
              <a:t>1.Supprimer </a:t>
            </a:r>
            <a:r>
              <a:rPr lang="fr-FR" dirty="0"/>
              <a:t>un fichier :</a:t>
            </a:r>
            <a:br>
              <a:rPr lang="fr-FR" dirty="0"/>
            </a:br>
            <a:r>
              <a:rPr lang="fr-FR" dirty="0"/>
              <a:t>Supposons que vous ayez un fichier nommé "fichier.txt" dans le répertoire courant et que vous souhaitiez le supprimer</a:t>
            </a:r>
            <a:r>
              <a:rPr lang="fr-FR" dirty="0" smtClean="0"/>
              <a:t>.</a:t>
            </a:r>
            <a:endParaRPr lang="fr-FR" dirty="0"/>
          </a:p>
          <a:p>
            <a:pPr lvl="1"/>
            <a:r>
              <a:rPr lang="fr-FR" dirty="0"/>
              <a:t> Vous pouvez utiliser la commande "</a:t>
            </a:r>
            <a:r>
              <a:rPr lang="fr-FR" dirty="0" err="1"/>
              <a:t>rm</a:t>
            </a:r>
            <a:r>
              <a:rPr lang="fr-FR" dirty="0"/>
              <a:t>" de la manière suivante :</a:t>
            </a:r>
          </a:p>
          <a:p>
            <a:pPr lvl="1" latinLnBrk="1"/>
            <a:r>
              <a:rPr lang="fr-FR" b="1" dirty="0" err="1"/>
              <a:t>rm</a:t>
            </a:r>
            <a:r>
              <a:rPr lang="fr-FR" b="1" dirty="0"/>
              <a:t> fichier.txt</a:t>
            </a:r>
            <a:endParaRPr lang="fr-FR" dirty="0"/>
          </a:p>
          <a:p>
            <a:pPr lvl="1"/>
            <a:r>
              <a:rPr lang="fr-FR" dirty="0"/>
              <a:t>Après avoir exécuté cette commande, le fichier "fichier.txt" sera supprimé de manière permanente.</a:t>
            </a:r>
          </a:p>
          <a:p>
            <a:pPr lvl="1"/>
            <a:r>
              <a:rPr lang="fr-FR" dirty="0" smtClean="0"/>
              <a:t>2.Supprimer </a:t>
            </a:r>
            <a:r>
              <a:rPr lang="fr-FR" dirty="0"/>
              <a:t>plusieurs fichiers en une seule commande :</a:t>
            </a:r>
            <a:br>
              <a:rPr lang="fr-FR" dirty="0"/>
            </a:br>
            <a:r>
              <a:rPr lang="fr-FR" dirty="0"/>
              <a:t>Supposons que vous ayez plusieurs fichiers que vous souhaitez supprimer en une seule commande. </a:t>
            </a:r>
          </a:p>
          <a:p>
            <a:pPr lvl="1"/>
            <a:r>
              <a:rPr lang="fr-FR" dirty="0"/>
              <a:t>Vous pouvez spécifier les noms des fichiers séparés par des espaces sur la ligne de commande.</a:t>
            </a:r>
          </a:p>
          <a:p>
            <a:pPr lvl="1"/>
            <a:r>
              <a:rPr lang="fr-FR" dirty="0"/>
              <a:t> Par exemple :</a:t>
            </a:r>
          </a:p>
          <a:p>
            <a:pPr lvl="1" latinLnBrk="1"/>
            <a:r>
              <a:rPr lang="fr-FR" b="1" dirty="0" err="1"/>
              <a:t>rm</a:t>
            </a:r>
            <a:r>
              <a:rPr lang="fr-FR" b="1" dirty="0"/>
              <a:t> fichier1.txt fichier2.txt fichier3.txt</a:t>
            </a:r>
            <a:endParaRPr lang="fr-FR" dirty="0"/>
          </a:p>
          <a:p>
            <a:pPr lvl="1"/>
            <a:r>
              <a:rPr lang="fr-FR" dirty="0"/>
              <a:t>Cela supprimera les fichiers "fichier1.txt", "fichier2.txt" et "fichier3.txt".</a:t>
            </a:r>
            <a:endParaRPr lang="fr-FR" dirty="0"/>
          </a:p>
        </p:txBody>
      </p:sp>
    </p:spTree>
    <p:extLst>
      <p:ext uri="{BB962C8B-B14F-4D97-AF65-F5344CB8AC3E}">
        <p14:creationId xmlns:p14="http://schemas.microsoft.com/office/powerpoint/2010/main" val="1826032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24115"/>
            <a:ext cx="8596668" cy="5417248"/>
          </a:xfrm>
        </p:spPr>
        <p:txBody>
          <a:bodyPr/>
          <a:lstStyle/>
          <a:p>
            <a:pPr lvl="0"/>
            <a:r>
              <a:rPr lang="fr-FR" dirty="0"/>
              <a:t>Supprimer un répertoire et son contenu récursivement :</a:t>
            </a:r>
            <a:br>
              <a:rPr lang="fr-FR" dirty="0"/>
            </a:br>
            <a:r>
              <a:rPr lang="fr-FR" dirty="0"/>
              <a:t>Supposons que vous ayez un répertoire nommé "</a:t>
            </a:r>
            <a:r>
              <a:rPr lang="fr-FR" dirty="0" err="1"/>
              <a:t>mon_repertoire</a:t>
            </a:r>
            <a:r>
              <a:rPr lang="fr-FR" dirty="0"/>
              <a:t>" dans le répertoire courant et que vous souhaitiez le supprimer, ainsi que tous les fichiers et sous-répertoires qu'il contient.</a:t>
            </a:r>
          </a:p>
          <a:p>
            <a:r>
              <a:rPr lang="fr-FR" dirty="0"/>
              <a:t>Vous pouvez utiliser la commande "</a:t>
            </a:r>
            <a:r>
              <a:rPr lang="fr-FR" dirty="0" err="1"/>
              <a:t>rm</a:t>
            </a:r>
            <a:r>
              <a:rPr lang="fr-FR" dirty="0"/>
              <a:t>" avec les options "-r" (pour la suppression récursive) et "-f" (pour la suppression forcée).</a:t>
            </a:r>
          </a:p>
          <a:p>
            <a:r>
              <a:rPr lang="fr-FR" dirty="0"/>
              <a:t>Par exemple :</a:t>
            </a:r>
          </a:p>
          <a:p>
            <a:pPr latinLnBrk="1"/>
            <a:r>
              <a:rPr lang="fr-FR" b="1" dirty="0" err="1"/>
              <a:t>rm</a:t>
            </a:r>
            <a:r>
              <a:rPr lang="fr-FR" b="1" dirty="0"/>
              <a:t> -</a:t>
            </a:r>
            <a:r>
              <a:rPr lang="fr-FR" b="1" dirty="0" err="1"/>
              <a:t>rf</a:t>
            </a:r>
            <a:r>
              <a:rPr lang="fr-FR" b="1" dirty="0"/>
              <a:t> </a:t>
            </a:r>
            <a:r>
              <a:rPr lang="fr-FR" b="1" dirty="0" err="1"/>
              <a:t>mon_repertoire</a:t>
            </a:r>
            <a:endParaRPr lang="fr-FR" dirty="0"/>
          </a:p>
          <a:p>
            <a:r>
              <a:rPr lang="fr-FR" dirty="0"/>
              <a:t>Cela supprimera récursivement le répertoire "</a:t>
            </a:r>
            <a:r>
              <a:rPr lang="fr-FR" dirty="0" err="1"/>
              <a:t>mon_repertoire</a:t>
            </a:r>
            <a:r>
              <a:rPr lang="fr-FR" dirty="0"/>
              <a:t>" ainsi que tous les fichiers et sous-répertoires qu'il contient, sans demander de confirmation.</a:t>
            </a:r>
          </a:p>
          <a:p>
            <a:r>
              <a:rPr lang="fr-FR" dirty="0"/>
              <a:t>Veuillez noter que la commande "</a:t>
            </a:r>
            <a:r>
              <a:rPr lang="fr-FR" dirty="0" err="1"/>
              <a:t>rm</a:t>
            </a:r>
            <a:r>
              <a:rPr lang="fr-FR" dirty="0"/>
              <a:t>" supprime les fichiers de manière permanente, sans possibilité de récupération. Soyez prudent lorsque vous utilisez cette commande pour éviter la suppression accidentelle de fichiers importants.</a:t>
            </a:r>
            <a:endParaRPr lang="fr-FR" dirty="0"/>
          </a:p>
        </p:txBody>
      </p:sp>
    </p:spTree>
    <p:extLst>
      <p:ext uri="{BB962C8B-B14F-4D97-AF65-F5344CB8AC3E}">
        <p14:creationId xmlns:p14="http://schemas.microsoft.com/office/powerpoint/2010/main" val="340755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257577"/>
            <a:ext cx="8596668" cy="5783785"/>
          </a:xfrm>
        </p:spPr>
        <p:txBody>
          <a:bodyPr>
            <a:normAutofit fontScale="92500" lnSpcReduction="10000"/>
          </a:bodyPr>
          <a:lstStyle/>
          <a:p>
            <a:pPr lvl="1"/>
            <a:r>
              <a:rPr lang="fr-FR" dirty="0"/>
              <a:t>− </a:t>
            </a:r>
            <a:r>
              <a:rPr lang="fr-FR" dirty="0" err="1"/>
              <a:t>tail</a:t>
            </a:r>
            <a:r>
              <a:rPr lang="fr-FR" dirty="0"/>
              <a:t> : Affiche les dernières lignes d'un fichier. </a:t>
            </a:r>
          </a:p>
          <a:p>
            <a:pPr lvl="1"/>
            <a:r>
              <a:rPr lang="fr-FR" dirty="0"/>
              <a:t>− </a:t>
            </a:r>
            <a:r>
              <a:rPr lang="fr-FR" dirty="0" err="1"/>
              <a:t>grep</a:t>
            </a:r>
            <a:r>
              <a:rPr lang="fr-FR" dirty="0"/>
              <a:t> : Recherche des motifs dans les fichiers. </a:t>
            </a:r>
          </a:p>
          <a:p>
            <a:pPr lvl="1"/>
            <a:r>
              <a:rPr lang="fr-FR" dirty="0"/>
              <a:t>− </a:t>
            </a:r>
            <a:r>
              <a:rPr lang="fr-FR" dirty="0" err="1"/>
              <a:t>find</a:t>
            </a:r>
            <a:r>
              <a:rPr lang="fr-FR" dirty="0"/>
              <a:t> : Recherche des fichiers dans une hiérarchie de répertoires. </a:t>
            </a:r>
          </a:p>
          <a:p>
            <a:pPr lvl="1"/>
            <a:r>
              <a:rPr lang="fr-FR" dirty="0"/>
              <a:t>− ln : Crée des liens symboliques ou matériels vers des fichiers ou </a:t>
            </a:r>
            <a:r>
              <a:rPr lang="fr-FR" dirty="0" err="1"/>
              <a:t>repertoires</a:t>
            </a:r>
            <a:r>
              <a:rPr lang="fr-FR" dirty="0"/>
              <a:t>. </a:t>
            </a:r>
          </a:p>
          <a:p>
            <a:pPr lvl="1"/>
            <a:r>
              <a:rPr lang="fr-FR" dirty="0"/>
              <a:t>− chmod : Modifie les permissions d'un fichier ou d'un répertoire. </a:t>
            </a:r>
          </a:p>
          <a:p>
            <a:pPr lvl="1"/>
            <a:r>
              <a:rPr lang="fr-FR" dirty="0"/>
              <a:t>− </a:t>
            </a:r>
            <a:r>
              <a:rPr lang="fr-FR" dirty="0" err="1"/>
              <a:t>chown</a:t>
            </a:r>
            <a:r>
              <a:rPr lang="fr-FR" dirty="0"/>
              <a:t> : Modifie le propriétaire d'un fichier ou d'un répertoire. </a:t>
            </a:r>
          </a:p>
          <a:p>
            <a:pPr lvl="1"/>
            <a:r>
              <a:rPr lang="fr-FR" dirty="0"/>
              <a:t>− </a:t>
            </a:r>
            <a:r>
              <a:rPr lang="fr-FR" dirty="0" err="1"/>
              <a:t>chgrp</a:t>
            </a:r>
            <a:r>
              <a:rPr lang="fr-FR" dirty="0"/>
              <a:t> : Modifie le groupe propriétaire d'un fichier ou d'un répertoire. </a:t>
            </a:r>
          </a:p>
          <a:p>
            <a:pPr lvl="1"/>
            <a:r>
              <a:rPr lang="fr-FR" dirty="0"/>
              <a:t>− du : Affiche l'utilisation du disque par les fichiers et les répertoires. </a:t>
            </a:r>
          </a:p>
          <a:p>
            <a:pPr lvl="1"/>
            <a:r>
              <a:rPr lang="fr-FR" dirty="0"/>
              <a:t>− </a:t>
            </a:r>
            <a:r>
              <a:rPr lang="fr-FR" dirty="0" err="1"/>
              <a:t>df</a:t>
            </a:r>
            <a:r>
              <a:rPr lang="fr-FR" dirty="0"/>
              <a:t> : Affiche l'utilisation de l'espace disque des systèmes de fichiers. </a:t>
            </a:r>
          </a:p>
          <a:p>
            <a:pPr lvl="1"/>
            <a:r>
              <a:rPr lang="fr-FR" dirty="0"/>
              <a:t>− file : Détermine le type de fichier. </a:t>
            </a:r>
          </a:p>
          <a:p>
            <a:pPr lvl="1"/>
            <a:r>
              <a:rPr lang="fr-FR" dirty="0"/>
              <a:t>− stat : Affiche les informations détaillées sur un fichier. </a:t>
            </a:r>
          </a:p>
          <a:p>
            <a:pPr lvl="1"/>
            <a:r>
              <a:rPr lang="fr-FR" dirty="0"/>
              <a:t>− tar : Crée des archives tar ou extrait des fichiers d'une archive tar. </a:t>
            </a:r>
          </a:p>
          <a:p>
            <a:pPr lvl="1"/>
            <a:r>
              <a:rPr lang="fr-FR" dirty="0"/>
              <a:t>− zip : Crée des archives zip ou extrait des fichiers d'une archive zip. </a:t>
            </a:r>
          </a:p>
          <a:p>
            <a:pPr lvl="1"/>
            <a:r>
              <a:rPr lang="fr-FR" dirty="0"/>
              <a:t>− </a:t>
            </a:r>
            <a:r>
              <a:rPr lang="fr-FR" dirty="0" err="1"/>
              <a:t>unzip</a:t>
            </a:r>
            <a:r>
              <a:rPr lang="fr-FR" dirty="0"/>
              <a:t> : Extrait des fichiers d'une archive zip. </a:t>
            </a:r>
          </a:p>
          <a:p>
            <a:pPr lvl="1"/>
            <a:r>
              <a:rPr lang="fr-FR" dirty="0"/>
              <a:t>− </a:t>
            </a:r>
            <a:r>
              <a:rPr lang="fr-FR" dirty="0" err="1"/>
              <a:t>mount</a:t>
            </a:r>
            <a:r>
              <a:rPr lang="fr-FR" dirty="0"/>
              <a:t> : Monte un système de fichiers sur un répertoire. − -− </a:t>
            </a:r>
            <a:r>
              <a:rPr lang="fr-FR" dirty="0" err="1"/>
              <a:t>umount</a:t>
            </a:r>
            <a:r>
              <a:rPr lang="fr-FR" dirty="0"/>
              <a:t> : Démonte un système de fichiers.</a:t>
            </a:r>
          </a:p>
          <a:p>
            <a:pPr lvl="1"/>
            <a:r>
              <a:rPr lang="fr-FR" dirty="0"/>
              <a:t> −</a:t>
            </a:r>
            <a:r>
              <a:rPr lang="fr-FR" dirty="0" err="1"/>
              <a:t>shred</a:t>
            </a:r>
            <a:r>
              <a:rPr lang="fr-FR" dirty="0"/>
              <a:t> : est utilisée pour sécuriser la suppression de fichiers en les écrasant de manière répétée avec des données aléatoires.</a:t>
            </a:r>
          </a:p>
        </p:txBody>
      </p:sp>
    </p:spTree>
    <p:extLst>
      <p:ext uri="{BB962C8B-B14F-4D97-AF65-F5344CB8AC3E}">
        <p14:creationId xmlns:p14="http://schemas.microsoft.com/office/powerpoint/2010/main" val="170694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60609"/>
            <a:ext cx="8596668" cy="5680754"/>
          </a:xfrm>
        </p:spPr>
        <p:txBody>
          <a:bodyPr/>
          <a:lstStyle/>
          <a:p>
            <a:r>
              <a:rPr lang="fr-FR" dirty="0"/>
              <a:t>Bien comprendre les autorisations qui peuvent être accordé avec la commande chmod. </a:t>
            </a:r>
          </a:p>
          <a:p>
            <a:r>
              <a:rPr lang="fr-FR" dirty="0"/>
              <a:t>Les groupes d’utilisateurs (</a:t>
            </a:r>
            <a:r>
              <a:rPr lang="fr-FR" b="1" dirty="0"/>
              <a:t>a</a:t>
            </a:r>
            <a:r>
              <a:rPr lang="fr-FR" dirty="0"/>
              <a:t>) sont : </a:t>
            </a:r>
          </a:p>
          <a:p>
            <a:pPr lvl="1"/>
            <a:r>
              <a:rPr lang="fr-FR" dirty="0"/>
              <a:t>− u : le propriétaire du fichier  </a:t>
            </a:r>
          </a:p>
          <a:p>
            <a:pPr lvl="1"/>
            <a:r>
              <a:rPr lang="fr-FR" dirty="0"/>
              <a:t>− g : le groupe auquel appartient le fichier </a:t>
            </a:r>
          </a:p>
          <a:p>
            <a:pPr lvl="1"/>
            <a:r>
              <a:rPr lang="fr-FR" dirty="0"/>
              <a:t>− o : les invités (tous les autres utilisateurs qui ne sont ni propriétaire du fichier, ni membre d’un groupe) Les trois types d’autorisation : </a:t>
            </a:r>
          </a:p>
          <a:p>
            <a:pPr lvl="2"/>
            <a:r>
              <a:rPr lang="en-US" dirty="0"/>
              <a:t>− r : Lecture (</a:t>
            </a:r>
            <a:r>
              <a:rPr lang="en-US" b="1" dirty="0"/>
              <a:t>R</a:t>
            </a:r>
            <a:r>
              <a:rPr lang="en-US" dirty="0"/>
              <a:t>ead) </a:t>
            </a:r>
            <a:endParaRPr lang="fr-FR" dirty="0"/>
          </a:p>
          <a:p>
            <a:pPr lvl="2"/>
            <a:r>
              <a:rPr lang="en-US" dirty="0"/>
              <a:t>− w : </a:t>
            </a:r>
            <a:r>
              <a:rPr lang="en-US" dirty="0" err="1"/>
              <a:t>Ecriture</a:t>
            </a:r>
            <a:r>
              <a:rPr lang="en-US" dirty="0"/>
              <a:t> (</a:t>
            </a:r>
            <a:r>
              <a:rPr lang="en-US" b="1" dirty="0"/>
              <a:t>W</a:t>
            </a:r>
            <a:r>
              <a:rPr lang="en-US" dirty="0"/>
              <a:t>rite) </a:t>
            </a:r>
            <a:endParaRPr lang="fr-FR" dirty="0"/>
          </a:p>
          <a:p>
            <a:pPr lvl="2"/>
            <a:r>
              <a:rPr lang="fr-FR" dirty="0"/>
              <a:t>− x : Exécution (</a:t>
            </a:r>
            <a:r>
              <a:rPr lang="fr-FR" dirty="0" err="1"/>
              <a:t>E</a:t>
            </a:r>
            <a:r>
              <a:rPr lang="fr-FR" b="1" dirty="0" err="1"/>
              <a:t>x</a:t>
            </a:r>
            <a:r>
              <a:rPr lang="fr-FR" dirty="0" err="1"/>
              <a:t>ecute</a:t>
            </a:r>
            <a:r>
              <a:rPr lang="fr-FR" dirty="0"/>
              <a:t>) </a:t>
            </a:r>
          </a:p>
        </p:txBody>
      </p:sp>
    </p:spTree>
    <p:extLst>
      <p:ext uri="{BB962C8B-B14F-4D97-AF65-F5344CB8AC3E}">
        <p14:creationId xmlns:p14="http://schemas.microsoft.com/office/powerpoint/2010/main" val="148746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04045"/>
          </a:xfrm>
        </p:spPr>
        <p:txBody>
          <a:bodyPr>
            <a:normAutofit fontScale="90000"/>
          </a:bodyPr>
          <a:lstStyle/>
          <a:p>
            <a:r>
              <a:rPr lang="fr-FR" b="1" dirty="0"/>
              <a:t>Exercice de compréhension </a:t>
            </a:r>
            <a:r>
              <a:rPr lang="fr-FR" dirty="0"/>
              <a:t/>
            </a:r>
            <a:br>
              <a:rPr lang="fr-FR" dirty="0"/>
            </a:br>
            <a:endParaRPr lang="fr-FR" dirty="0"/>
          </a:p>
        </p:txBody>
      </p:sp>
      <p:sp>
        <p:nvSpPr>
          <p:cNvPr id="3" name="Espace réservé du contenu 2"/>
          <p:cNvSpPr>
            <a:spLocks noGrp="1"/>
          </p:cNvSpPr>
          <p:nvPr>
            <p:ph idx="1"/>
          </p:nvPr>
        </p:nvSpPr>
        <p:spPr>
          <a:xfrm>
            <a:off x="677334" y="1197735"/>
            <a:ext cx="8596668" cy="4843627"/>
          </a:xfrm>
        </p:spPr>
        <p:txBody>
          <a:bodyPr>
            <a:normAutofit/>
          </a:bodyPr>
          <a:lstStyle/>
          <a:p>
            <a:r>
              <a:rPr lang="fr-FR" dirty="0"/>
              <a:t>Pour cela, il existe de nombreuses commandes couramment utilisées sous Linux (</a:t>
            </a:r>
            <a:r>
              <a:rPr lang="fr-FR" dirty="0" err="1"/>
              <a:t>ubuntu</a:t>
            </a:r>
            <a:r>
              <a:rPr lang="fr-FR" dirty="0"/>
              <a:t>).</a:t>
            </a:r>
          </a:p>
          <a:p>
            <a:r>
              <a:rPr lang="fr-FR" dirty="0"/>
              <a:t>Selon le principe </a:t>
            </a:r>
            <a:r>
              <a:rPr lang="fr-FR" b="1" dirty="0"/>
              <a:t>CRUD </a:t>
            </a:r>
            <a:r>
              <a:rPr lang="fr-FR" dirty="0"/>
              <a:t>(</a:t>
            </a:r>
            <a:r>
              <a:rPr lang="fr-FR" b="1" dirty="0" err="1"/>
              <a:t>C</a:t>
            </a:r>
            <a:r>
              <a:rPr lang="fr-FR" dirty="0" err="1"/>
              <a:t>reate</a:t>
            </a:r>
            <a:r>
              <a:rPr lang="fr-FR" dirty="0"/>
              <a:t> </a:t>
            </a:r>
            <a:r>
              <a:rPr lang="fr-FR" b="1" u="sng" dirty="0"/>
              <a:t>R</a:t>
            </a:r>
            <a:r>
              <a:rPr lang="fr-FR" dirty="0"/>
              <a:t>ead </a:t>
            </a:r>
            <a:r>
              <a:rPr lang="fr-FR" b="1" u="sng" dirty="0"/>
              <a:t>U</a:t>
            </a:r>
            <a:r>
              <a:rPr lang="fr-FR" dirty="0"/>
              <a:t>pdate </a:t>
            </a:r>
            <a:r>
              <a:rPr lang="fr-FR" b="1" u="sng" dirty="0" err="1"/>
              <a:t>D</a:t>
            </a:r>
            <a:r>
              <a:rPr lang="fr-FR" dirty="0" err="1"/>
              <a:t>elete</a:t>
            </a:r>
            <a:r>
              <a:rPr lang="fr-FR" dirty="0"/>
              <a:t>), voici quelques commandes :</a:t>
            </a:r>
          </a:p>
          <a:p>
            <a:r>
              <a:rPr lang="fr-FR" b="1" u="sng" dirty="0" err="1"/>
              <a:t>Create</a:t>
            </a:r>
            <a:endParaRPr lang="fr-FR" dirty="0"/>
          </a:p>
          <a:p>
            <a:r>
              <a:rPr lang="fr-FR" b="1" dirty="0"/>
              <a:t>		</a:t>
            </a:r>
            <a:r>
              <a:rPr lang="fr-FR" dirty="0"/>
              <a:t>Pour commencer, la création de nouveaux répertoires peut être effectuée à l'aide des commandes ci-après : </a:t>
            </a:r>
          </a:p>
          <a:p>
            <a:pPr lvl="1"/>
            <a:r>
              <a:rPr lang="fr-FR" b="1" dirty="0" err="1"/>
              <a:t>mkdir</a:t>
            </a:r>
            <a:r>
              <a:rPr lang="fr-FR" b="1" dirty="0"/>
              <a:t> :</a:t>
            </a:r>
            <a:endParaRPr lang="fr-FR" dirty="0"/>
          </a:p>
          <a:p>
            <a:pPr lvl="2"/>
            <a:r>
              <a:rPr lang="fr-FR" dirty="0"/>
              <a:t>Par exemple, "</a:t>
            </a:r>
            <a:r>
              <a:rPr lang="fr-FR" b="1" dirty="0" err="1"/>
              <a:t>mkdir</a:t>
            </a:r>
            <a:r>
              <a:rPr lang="fr-FR" b="1" dirty="0"/>
              <a:t> dossier</a:t>
            </a:r>
            <a:r>
              <a:rPr lang="fr-FR" dirty="0"/>
              <a:t>" créera un nouveau répertoire appelé "dossier". Cette commande est utile pour organiser les fichiers en les regroupant dans des répertoires spécifiques.</a:t>
            </a:r>
          </a:p>
          <a:p>
            <a:pPr lvl="1"/>
            <a:r>
              <a:rPr lang="fr-FR" b="1" dirty="0" err="1"/>
              <a:t>touch</a:t>
            </a:r>
            <a:r>
              <a:rPr lang="fr-FR" b="1" dirty="0"/>
              <a:t> :</a:t>
            </a:r>
            <a:endParaRPr lang="fr-FR" dirty="0"/>
          </a:p>
          <a:p>
            <a:pPr lvl="1"/>
            <a:r>
              <a:rPr lang="fr-FR" dirty="0"/>
              <a:t> 	</a:t>
            </a:r>
            <a:r>
              <a:rPr lang="fr-FR" dirty="0" smtClean="0"/>
              <a:t>	Par </a:t>
            </a:r>
            <a:r>
              <a:rPr lang="fr-FR" dirty="0"/>
              <a:t>exemple, "</a:t>
            </a:r>
            <a:r>
              <a:rPr lang="fr-FR" b="1" dirty="0" err="1"/>
              <a:t>touch</a:t>
            </a:r>
            <a:r>
              <a:rPr lang="fr-FR" b="1" dirty="0"/>
              <a:t> fichier.txt</a:t>
            </a:r>
            <a:r>
              <a:rPr lang="fr-FR" dirty="0"/>
              <a:t>" créera un nouveau fichier vide appelé "fichier.txt". Cette commande est souvent utilisée pour créer rapidement un nouveau fichier sans avoir à ouvrir un éditeur de texte.</a:t>
            </a:r>
            <a:endParaRPr lang="fr-FR" dirty="0"/>
          </a:p>
        </p:txBody>
      </p:sp>
    </p:spTree>
    <p:extLst>
      <p:ext uri="{BB962C8B-B14F-4D97-AF65-F5344CB8AC3E}">
        <p14:creationId xmlns:p14="http://schemas.microsoft.com/office/powerpoint/2010/main" val="171634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537029"/>
            <a:ext cx="8596668" cy="5504333"/>
          </a:xfrm>
        </p:spPr>
        <p:txBody>
          <a:bodyPr>
            <a:normAutofit/>
          </a:bodyPr>
          <a:lstStyle/>
          <a:p>
            <a:pPr lvl="0"/>
            <a:r>
              <a:rPr lang="fr-FR" b="1" dirty="0"/>
              <a:t>ln :</a:t>
            </a:r>
            <a:endParaRPr lang="fr-FR" dirty="0"/>
          </a:p>
          <a:p>
            <a:r>
              <a:rPr lang="fr-FR" dirty="0"/>
              <a:t> Voici  exemples d'utilisation de la commande ln </a:t>
            </a:r>
            <a:r>
              <a:rPr lang="fr-FR" dirty="0" smtClean="0"/>
              <a:t>:</a:t>
            </a:r>
            <a:endParaRPr lang="fr-FR" dirty="0"/>
          </a:p>
          <a:p>
            <a:pPr lvl="1"/>
            <a:r>
              <a:rPr lang="fr-FR" dirty="0"/>
              <a:t>1. Créer un lien symbolique vers un fichier :</a:t>
            </a:r>
          </a:p>
          <a:p>
            <a:pPr lvl="1"/>
            <a:r>
              <a:rPr lang="fr-FR" dirty="0"/>
              <a:t>      </a:t>
            </a:r>
            <a:r>
              <a:rPr lang="fr-FR" b="1" dirty="0"/>
              <a:t>ln -s /chemin/vers/</a:t>
            </a:r>
            <a:r>
              <a:rPr lang="fr-FR" b="1" dirty="0" err="1"/>
              <a:t>mon_fichier</a:t>
            </a:r>
            <a:r>
              <a:rPr lang="fr-FR" b="1" dirty="0"/>
              <a:t> /</a:t>
            </a:r>
            <a:r>
              <a:rPr lang="fr-FR" b="1" dirty="0" smtClean="0"/>
              <a:t>chemin/vers/</a:t>
            </a:r>
            <a:r>
              <a:rPr lang="fr-FR" b="1" dirty="0" err="1" smtClean="0"/>
              <a:t>mon_lien_symbolique</a:t>
            </a:r>
            <a:endParaRPr lang="fr-FR" dirty="0"/>
          </a:p>
          <a:p>
            <a:pPr lvl="1"/>
            <a:r>
              <a:rPr lang="fr-FR" dirty="0"/>
              <a:t>2. Créer un lien physique vers un fichier :</a:t>
            </a:r>
          </a:p>
          <a:p>
            <a:pPr lvl="1"/>
            <a:r>
              <a:rPr lang="fr-FR" dirty="0"/>
              <a:t>      </a:t>
            </a:r>
            <a:r>
              <a:rPr lang="fr-FR" b="1" dirty="0"/>
              <a:t>ln /chemin/vers/</a:t>
            </a:r>
            <a:r>
              <a:rPr lang="fr-FR" b="1" dirty="0" err="1"/>
              <a:t>mon_fichier</a:t>
            </a:r>
            <a:r>
              <a:rPr lang="fr-FR" b="1" dirty="0"/>
              <a:t> /</a:t>
            </a:r>
            <a:r>
              <a:rPr lang="fr-FR" b="1" dirty="0" smtClean="0"/>
              <a:t>chemin/vers/</a:t>
            </a:r>
            <a:r>
              <a:rPr lang="fr-FR" b="1" dirty="0" err="1" smtClean="0"/>
              <a:t>mon_lien_physique</a:t>
            </a:r>
            <a:r>
              <a:rPr lang="fr-FR" dirty="0"/>
              <a:t> </a:t>
            </a:r>
          </a:p>
          <a:p>
            <a:pPr lvl="1"/>
            <a:r>
              <a:rPr lang="fr-FR" dirty="0"/>
              <a:t>3. Créer un lien symbolique vers un répertoire :</a:t>
            </a:r>
          </a:p>
          <a:p>
            <a:pPr lvl="1"/>
            <a:r>
              <a:rPr lang="fr-FR" dirty="0"/>
              <a:t>      </a:t>
            </a:r>
            <a:r>
              <a:rPr lang="fr-FR" b="1" dirty="0"/>
              <a:t>ln -s /</a:t>
            </a:r>
            <a:r>
              <a:rPr lang="fr-FR" b="1" dirty="0" smtClean="0"/>
              <a:t>chemin/vers/</a:t>
            </a:r>
            <a:r>
              <a:rPr lang="fr-FR" b="1" dirty="0" err="1" smtClean="0"/>
              <a:t>mon_repertoire</a:t>
            </a:r>
            <a:r>
              <a:rPr lang="fr-FR" b="1" dirty="0" smtClean="0"/>
              <a:t>/chemin/vers/</a:t>
            </a:r>
            <a:r>
              <a:rPr lang="fr-FR" b="1" dirty="0" err="1" smtClean="0"/>
              <a:t>mon_lien_symbolique_repertoire</a:t>
            </a:r>
            <a:endParaRPr lang="fr-FR" dirty="0"/>
          </a:p>
          <a:p>
            <a:r>
              <a:rPr lang="fr-FR" dirty="0"/>
              <a:t>4. Créer un lien physique vers un répertoire (non recommandé) :</a:t>
            </a:r>
          </a:p>
          <a:p>
            <a:r>
              <a:rPr lang="fr-FR" dirty="0"/>
              <a:t>    </a:t>
            </a:r>
            <a:r>
              <a:rPr lang="fr-FR" b="1" dirty="0"/>
              <a:t>  ln -d /chemin/vers/</a:t>
            </a:r>
            <a:r>
              <a:rPr lang="fr-FR" b="1" dirty="0" err="1"/>
              <a:t>mon_repertoire</a:t>
            </a:r>
            <a:r>
              <a:rPr lang="fr-FR" dirty="0"/>
              <a:t> </a:t>
            </a:r>
            <a:r>
              <a:rPr lang="fr-FR" b="1" dirty="0"/>
              <a:t>/chemin/vers/</a:t>
            </a:r>
            <a:r>
              <a:rPr lang="fr-FR" b="1" dirty="0" err="1"/>
              <a:t>mon_lien_physique_repertoire</a:t>
            </a:r>
            <a:endParaRPr lang="fr-FR" dirty="0"/>
          </a:p>
          <a:p>
            <a:endParaRPr lang="fr-FR" dirty="0"/>
          </a:p>
        </p:txBody>
      </p:sp>
    </p:spTree>
    <p:extLst>
      <p:ext uri="{BB962C8B-B14F-4D97-AF65-F5344CB8AC3E}">
        <p14:creationId xmlns:p14="http://schemas.microsoft.com/office/powerpoint/2010/main" val="356287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406401"/>
            <a:ext cx="8596668" cy="5634962"/>
          </a:xfrm>
        </p:spPr>
        <p:txBody>
          <a:bodyPr>
            <a:normAutofit fontScale="92500" lnSpcReduction="10000"/>
          </a:bodyPr>
          <a:lstStyle/>
          <a:p>
            <a:r>
              <a:rPr lang="fr-FR" dirty="0"/>
              <a:t>Ces commandes permettent de créer des liens entre des fichiers et des répertoires, ce qui peut être utile pour organiser et gérer les fichiers de manière plus efficace.</a:t>
            </a:r>
          </a:p>
          <a:p>
            <a:pPr lvl="0"/>
            <a:r>
              <a:rPr lang="fr-FR" b="1" dirty="0"/>
              <a:t>tar :</a:t>
            </a:r>
            <a:endParaRPr lang="fr-FR" dirty="0"/>
          </a:p>
          <a:p>
            <a:pPr lvl="1"/>
            <a:r>
              <a:rPr lang="fr-FR" dirty="0"/>
              <a:t>Créer une archive à partir de fichiers :</a:t>
            </a:r>
          </a:p>
          <a:p>
            <a:pPr lvl="1"/>
            <a:r>
              <a:rPr lang="fr-FR" b="1" dirty="0"/>
              <a:t>      tar -</a:t>
            </a:r>
            <a:r>
              <a:rPr lang="fr-FR" b="1" dirty="0" err="1"/>
              <a:t>cvf</a:t>
            </a:r>
            <a:r>
              <a:rPr lang="fr-FR" b="1" dirty="0"/>
              <a:t> mon_archive.tar fichier1 fichier2 fichier3</a:t>
            </a:r>
            <a:endParaRPr lang="fr-FR" dirty="0"/>
          </a:p>
          <a:p>
            <a:pPr lvl="1"/>
            <a:r>
              <a:rPr lang="fr-FR" dirty="0"/>
              <a:t>2. Extraire des fichiers à partir d'une archive :</a:t>
            </a:r>
          </a:p>
          <a:p>
            <a:pPr lvl="1"/>
            <a:r>
              <a:rPr lang="fr-FR" dirty="0"/>
              <a:t>      </a:t>
            </a:r>
            <a:r>
              <a:rPr lang="fr-FR" b="1" dirty="0"/>
              <a:t>tar -</a:t>
            </a:r>
            <a:r>
              <a:rPr lang="fr-FR" b="1" dirty="0" err="1"/>
              <a:t>xvf</a:t>
            </a:r>
            <a:r>
              <a:rPr lang="fr-FR" b="1" dirty="0"/>
              <a:t> mon_archive.tar</a:t>
            </a:r>
            <a:endParaRPr lang="fr-FR" dirty="0"/>
          </a:p>
          <a:p>
            <a:pPr lvl="1"/>
            <a:r>
              <a:rPr lang="fr-FR" dirty="0" smtClean="0"/>
              <a:t>3</a:t>
            </a:r>
            <a:r>
              <a:rPr lang="fr-FR" dirty="0"/>
              <a:t>. Afficher le contenu d'une archive :</a:t>
            </a:r>
          </a:p>
          <a:p>
            <a:pPr lvl="1"/>
            <a:r>
              <a:rPr lang="fr-FR" dirty="0"/>
              <a:t>      </a:t>
            </a:r>
            <a:r>
              <a:rPr lang="en-US" b="1" dirty="0"/>
              <a:t>tar -</a:t>
            </a:r>
            <a:r>
              <a:rPr lang="en-US" b="1" dirty="0" err="1"/>
              <a:t>tvf</a:t>
            </a:r>
            <a:r>
              <a:rPr lang="en-US" b="1" dirty="0"/>
              <a:t> </a:t>
            </a:r>
            <a:r>
              <a:rPr lang="en-US" b="1" dirty="0" smtClean="0"/>
              <a:t>mon_archive.tar</a:t>
            </a:r>
            <a:r>
              <a:rPr lang="fr-FR" b="1" dirty="0"/>
              <a:t> </a:t>
            </a:r>
            <a:endParaRPr lang="fr-FR" dirty="0"/>
          </a:p>
          <a:p>
            <a:pPr lvl="0"/>
            <a:r>
              <a:rPr lang="fr-FR" b="1" dirty="0"/>
              <a:t>zip :</a:t>
            </a:r>
            <a:endParaRPr lang="fr-FR" dirty="0"/>
          </a:p>
          <a:p>
            <a:pPr lvl="1"/>
            <a:r>
              <a:rPr lang="fr-FR" dirty="0"/>
              <a:t>Créer un fichier zip à partir de fichiers :</a:t>
            </a:r>
          </a:p>
          <a:p>
            <a:pPr lvl="1"/>
            <a:r>
              <a:rPr lang="fr-FR" dirty="0"/>
              <a:t>      </a:t>
            </a:r>
            <a:r>
              <a:rPr lang="fr-FR" b="1" dirty="0"/>
              <a:t>zip mon_archive.zip fichier1 fichier2 fichier3</a:t>
            </a:r>
            <a:endParaRPr lang="fr-FR" dirty="0"/>
          </a:p>
          <a:p>
            <a:pPr lvl="1"/>
            <a:r>
              <a:rPr lang="fr-FR" dirty="0"/>
              <a:t>2. Extraire des fichiers à partir d'un fichier zip :</a:t>
            </a:r>
          </a:p>
          <a:p>
            <a:pPr lvl="1"/>
            <a:r>
              <a:rPr lang="fr-FR" dirty="0"/>
              <a:t>     </a:t>
            </a:r>
            <a:r>
              <a:rPr lang="fr-FR" b="1" dirty="0"/>
              <a:t> </a:t>
            </a:r>
            <a:r>
              <a:rPr lang="fr-FR" b="1" dirty="0" err="1"/>
              <a:t>unzip</a:t>
            </a:r>
            <a:r>
              <a:rPr lang="fr-FR" b="1" dirty="0"/>
              <a:t> </a:t>
            </a:r>
            <a:r>
              <a:rPr lang="fr-FR" b="1" dirty="0" smtClean="0"/>
              <a:t>mon_archive.zip</a:t>
            </a:r>
            <a:r>
              <a:rPr lang="fr-FR" dirty="0"/>
              <a:t> </a:t>
            </a:r>
          </a:p>
          <a:p>
            <a:pPr lvl="1"/>
            <a:r>
              <a:rPr lang="fr-FR" dirty="0"/>
              <a:t>3. Afficher le contenu d'un fichier zip :</a:t>
            </a:r>
          </a:p>
          <a:p>
            <a:pPr lvl="1"/>
            <a:r>
              <a:rPr lang="fr-FR" dirty="0"/>
              <a:t>      </a:t>
            </a:r>
            <a:r>
              <a:rPr lang="en-US" b="1" dirty="0"/>
              <a:t>unzip -l mon_archive.zip</a:t>
            </a:r>
            <a:endParaRPr lang="fr-FR" dirty="0"/>
          </a:p>
          <a:p>
            <a:pPr lvl="1"/>
            <a:endParaRPr lang="fr-FR" dirty="0"/>
          </a:p>
        </p:txBody>
      </p:sp>
    </p:spTree>
    <p:extLst>
      <p:ext uri="{BB962C8B-B14F-4D97-AF65-F5344CB8AC3E}">
        <p14:creationId xmlns:p14="http://schemas.microsoft.com/office/powerpoint/2010/main" val="368673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449943"/>
            <a:ext cx="8596668" cy="5675086"/>
          </a:xfrm>
        </p:spPr>
        <p:txBody>
          <a:bodyPr>
            <a:normAutofit fontScale="85000" lnSpcReduction="20000"/>
          </a:bodyPr>
          <a:lstStyle/>
          <a:p>
            <a:r>
              <a:rPr lang="en-US" dirty="0"/>
              <a:t>Read</a:t>
            </a:r>
            <a:endParaRPr lang="fr-FR" dirty="0"/>
          </a:p>
          <a:p>
            <a:pPr lvl="0"/>
            <a:r>
              <a:rPr lang="fr-FR" dirty="0" err="1"/>
              <a:t>ls</a:t>
            </a:r>
            <a:r>
              <a:rPr lang="fr-FR" dirty="0"/>
              <a:t> :  </a:t>
            </a:r>
          </a:p>
          <a:p>
            <a:r>
              <a:rPr lang="fr-FR" dirty="0"/>
              <a:t>Par exemple </a:t>
            </a:r>
            <a:r>
              <a:rPr lang="fr-FR" dirty="0" err="1"/>
              <a:t>ls</a:t>
            </a:r>
            <a:r>
              <a:rPr lang="fr-FR" dirty="0"/>
              <a:t> /chemin/vers/le/</a:t>
            </a:r>
            <a:r>
              <a:rPr lang="fr-FR" dirty="0" err="1"/>
              <a:t>repertoire</a:t>
            </a:r>
            <a:endParaRPr lang="fr-FR" dirty="0"/>
          </a:p>
          <a:p>
            <a:r>
              <a:rPr lang="fr-FR" dirty="0"/>
              <a:t>Remplacez "/chemin/vers/le/</a:t>
            </a:r>
            <a:r>
              <a:rPr lang="fr-FR" dirty="0" err="1"/>
              <a:t>repertoire</a:t>
            </a:r>
            <a:r>
              <a:rPr lang="fr-FR" dirty="0"/>
              <a:t>" par le chemin réel du répertoire que vous souhaitez lister.</a:t>
            </a:r>
          </a:p>
          <a:p>
            <a:r>
              <a:rPr lang="fr-FR" dirty="0"/>
              <a:t>La commande "</a:t>
            </a:r>
            <a:r>
              <a:rPr lang="fr-FR" dirty="0" err="1"/>
              <a:t>ls</a:t>
            </a:r>
            <a:r>
              <a:rPr lang="fr-FR" dirty="0"/>
              <a:t>" possède également de nombreuses options qui vous permettent de personnaliser l'affichage. Par exemple, vous pouvez utiliser l'option "-l" pour afficher les informations détaillées sur les fichiers et les répertoires, ou l'option "-a" pour afficher les fichiers et les répertoires cachés</a:t>
            </a:r>
            <a:r>
              <a:rPr lang="fr-FR" dirty="0"/>
              <a:t>.</a:t>
            </a:r>
          </a:p>
          <a:p>
            <a:r>
              <a:rPr lang="fr-FR" dirty="0"/>
              <a:t>Voici un exemple </a:t>
            </a:r>
            <a:r>
              <a:rPr lang="fr-FR" dirty="0"/>
              <a:t>:</a:t>
            </a:r>
            <a:endParaRPr lang="fr-FR" dirty="0"/>
          </a:p>
          <a:p>
            <a:pPr lvl="1" latinLnBrk="1"/>
            <a:r>
              <a:rPr lang="fr-FR" dirty="0" err="1"/>
              <a:t>ls</a:t>
            </a:r>
            <a:r>
              <a:rPr lang="fr-FR" dirty="0"/>
              <a:t> -l</a:t>
            </a:r>
          </a:p>
          <a:p>
            <a:pPr lvl="1"/>
            <a:r>
              <a:rPr lang="fr-FR" dirty="0"/>
              <a:t>Cela affichera une liste détaillée des fichiers et répertoires dans le répertoire courant.</a:t>
            </a:r>
          </a:p>
          <a:p>
            <a:pPr lvl="1"/>
            <a:r>
              <a:rPr lang="fr-FR" dirty="0" err="1"/>
              <a:t>pwd</a:t>
            </a:r>
            <a:r>
              <a:rPr lang="fr-FR" dirty="0"/>
              <a:t> :</a:t>
            </a:r>
          </a:p>
          <a:p>
            <a:pPr lvl="1"/>
            <a:r>
              <a:rPr lang="en-US" dirty="0" err="1"/>
              <a:t>Voici</a:t>
            </a:r>
            <a:r>
              <a:rPr lang="en-US" dirty="0"/>
              <a:t> un </a:t>
            </a:r>
            <a:r>
              <a:rPr lang="en-US" dirty="0" err="1"/>
              <a:t>exemple</a:t>
            </a:r>
            <a:r>
              <a:rPr lang="en-US" dirty="0"/>
              <a:t> simple :</a:t>
            </a:r>
            <a:endParaRPr lang="fr-FR" dirty="0"/>
          </a:p>
          <a:p>
            <a:pPr lvl="1"/>
            <a:r>
              <a:rPr lang="fr-FR" dirty="0"/>
              <a:t>Lorsque vous exécutez cette commande, elle affiche le chemin absolu du répertoire dans lequel vous vous trouvez actuellement.</a:t>
            </a:r>
          </a:p>
          <a:p>
            <a:pPr lvl="1"/>
            <a:r>
              <a:rPr lang="fr-FR" dirty="0"/>
              <a:t> Par exemple, si vous êtes dans le répertoire "/home/utilisateur/Documents", la commande "</a:t>
            </a:r>
            <a:r>
              <a:rPr lang="fr-FR" dirty="0" err="1"/>
              <a:t>pwd</a:t>
            </a:r>
            <a:r>
              <a:rPr lang="fr-FR" dirty="0"/>
              <a:t>" affichera :</a:t>
            </a:r>
          </a:p>
          <a:p>
            <a:pPr lvl="1" latinLnBrk="1"/>
            <a:r>
              <a:rPr lang="fr-FR" dirty="0"/>
              <a:t>/home/utilisateur/Documents</a:t>
            </a:r>
          </a:p>
          <a:p>
            <a:r>
              <a:rPr lang="fr-FR" dirty="0"/>
              <a:t>Cela vous donne une indication claire du répertoire actuel dans lequel vous vous trouvez, ce qui peut être utile lorsque vous naviguez dans votre système de fichiers</a:t>
            </a:r>
            <a:r>
              <a:rPr lang="fr-FR" dirty="0"/>
              <a:t>. </a:t>
            </a:r>
          </a:p>
        </p:txBody>
      </p:sp>
    </p:spTree>
    <p:extLst>
      <p:ext uri="{BB962C8B-B14F-4D97-AF65-F5344CB8AC3E}">
        <p14:creationId xmlns:p14="http://schemas.microsoft.com/office/powerpoint/2010/main" val="523470595"/>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TotalTime>
  <Words>1190</Words>
  <Application>Microsoft Office PowerPoint</Application>
  <PresentationFormat>Grand écran</PresentationFormat>
  <Paragraphs>414</Paragraphs>
  <Slides>34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Times New Roman</vt:lpstr>
      <vt:lpstr>Trebuchet MS</vt:lpstr>
      <vt:lpstr>Wingdings 3</vt:lpstr>
      <vt:lpstr>Facette</vt:lpstr>
      <vt:lpstr>SUJET : Gestion de fichiers sous Linux.</vt:lpstr>
      <vt:lpstr>Présentation PowerPoint</vt:lpstr>
      <vt:lpstr>Présentation PowerPoint</vt:lpstr>
      <vt:lpstr>Présentation PowerPoint</vt:lpstr>
      <vt:lpstr>Présentation PowerPoint</vt:lpstr>
      <vt:lpstr>Exercice de compréhension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 : Gestion de fichiers sous Linux.</dc:title>
  <dc:creator>Utilisateur Windows</dc:creator>
  <cp:lastModifiedBy>Utilisateur Windows</cp:lastModifiedBy>
  <cp:revision>10</cp:revision>
  <dcterms:created xsi:type="dcterms:W3CDTF">2023-12-09T09:05:00Z</dcterms:created>
  <dcterms:modified xsi:type="dcterms:W3CDTF">2023-12-09T10:18:27Z</dcterms:modified>
</cp:coreProperties>
</file>