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54"/>
  </p:notesMasterIdLst>
  <p:handoutMasterIdLst>
    <p:handoutMasterId r:id="rId55"/>
  </p:handoutMasterIdLst>
  <p:sldIdLst>
    <p:sldId id="556" r:id="rId6"/>
    <p:sldId id="555" r:id="rId7"/>
    <p:sldId id="557" r:id="rId8"/>
    <p:sldId id="558" r:id="rId9"/>
    <p:sldId id="559" r:id="rId10"/>
    <p:sldId id="561" r:id="rId11"/>
    <p:sldId id="598" r:id="rId12"/>
    <p:sldId id="599" r:id="rId13"/>
    <p:sldId id="600" r:id="rId14"/>
    <p:sldId id="560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96" r:id="rId27"/>
    <p:sldId id="597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54" r:id="rId52"/>
    <p:sldId id="60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ey Smolko" initials="AS" lastIdx="1" clrIdx="2">
    <p:extLst>
      <p:ext uri="{19B8F6BF-5375-455C-9EA6-DF929625EA0E}">
        <p15:presenceInfo xmlns:p15="http://schemas.microsoft.com/office/powerpoint/2012/main" userId="792cf3bfa3547c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AC778-8A2E-274A-BB8C-9AE82F9419BF}" v="25" dt="2021-10-19T09:18:35.9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 autoAdjust="0"/>
    <p:restoredTop sz="96327" autoAdjust="0"/>
  </p:normalViewPr>
  <p:slideViewPr>
    <p:cSldViewPr snapToGrid="0">
      <p:cViewPr varScale="1">
        <p:scale>
          <a:sx n="84" d="100"/>
          <a:sy n="84" d="100"/>
        </p:scale>
        <p:origin x="1795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Sidorov" userId="d3467e86-1661-4bc1-b244-830746fa1e5c" providerId="ADAL" clId="{5AE80E88-7B60-4260-8424-EC3FDAD21D66}"/>
    <pc:docChg chg="modSld">
      <pc:chgData name="Artem Sidorov" userId="d3467e86-1661-4bc1-b244-830746fa1e5c" providerId="ADAL" clId="{5AE80E88-7B60-4260-8424-EC3FDAD21D66}" dt="2021-03-30T15:08:21.996" v="1" actId="20577"/>
      <pc:docMkLst>
        <pc:docMk/>
      </pc:docMkLst>
      <pc:sldChg chg="modSp mod">
        <pc:chgData name="Artem Sidorov" userId="d3467e86-1661-4bc1-b244-830746fa1e5c" providerId="ADAL" clId="{5AE80E88-7B60-4260-8424-EC3FDAD21D66}" dt="2021-03-30T15:08:21.996" v="1" actId="20577"/>
        <pc:sldMkLst>
          <pc:docMk/>
          <pc:sldMk cId="1800127016" sldId="591"/>
        </pc:sldMkLst>
        <pc:spChg chg="mod">
          <ac:chgData name="Artem Sidorov" userId="d3467e86-1661-4bc1-b244-830746fa1e5c" providerId="ADAL" clId="{5AE80E88-7B60-4260-8424-EC3FDAD21D66}" dt="2021-03-30T15:08:21.996" v="1" actId="20577"/>
          <ac:spMkLst>
            <pc:docMk/>
            <pc:sldMk cId="1800127016" sldId="591"/>
            <ac:spMk id="17" creationId="{D646D615-2766-4DE3-9901-B1A98746A1EE}"/>
          </ac:spMkLst>
        </pc:spChg>
      </pc:sldChg>
      <pc:sldChg chg="modSp mod">
        <pc:chgData name="Artem Sidorov" userId="d3467e86-1661-4bc1-b244-830746fa1e5c" providerId="ADAL" clId="{5AE80E88-7B60-4260-8424-EC3FDAD21D66}" dt="2021-03-30T15:08:09.730" v="0" actId="20577"/>
        <pc:sldMkLst>
          <pc:docMk/>
          <pc:sldMk cId="85553700" sldId="592"/>
        </pc:sldMkLst>
        <pc:spChg chg="mod">
          <ac:chgData name="Artem Sidorov" userId="d3467e86-1661-4bc1-b244-830746fa1e5c" providerId="ADAL" clId="{5AE80E88-7B60-4260-8424-EC3FDAD21D66}" dt="2021-03-30T15:08:09.730" v="0" actId="20577"/>
          <ac:spMkLst>
            <pc:docMk/>
            <pc:sldMk cId="85553700" sldId="592"/>
            <ac:spMk id="17" creationId="{D646D615-2766-4DE3-9901-B1A98746A1EE}"/>
          </ac:spMkLst>
        </pc:spChg>
      </pc:sldChg>
    </pc:docChg>
  </pc:docChgLst>
  <pc:docChgLst>
    <pc:chgData name="Pavel Uvarov" userId="a8806e27-4b71-4e54-8615-dbc5dff4feae" providerId="ADAL" clId="{11CAC778-8A2E-274A-BB8C-9AE82F9419BF}"/>
    <pc:docChg chg="undo custSel addSld delSld modSld sldOrd">
      <pc:chgData name="Pavel Uvarov" userId="a8806e27-4b71-4e54-8615-dbc5dff4feae" providerId="ADAL" clId="{11CAC778-8A2E-274A-BB8C-9AE82F9419BF}" dt="2021-10-19T09:18:48.278" v="120"/>
      <pc:docMkLst>
        <pc:docMk/>
      </pc:docMkLst>
      <pc:sldChg chg="del">
        <pc:chgData name="Pavel Uvarov" userId="a8806e27-4b71-4e54-8615-dbc5dff4feae" providerId="ADAL" clId="{11CAC778-8A2E-274A-BB8C-9AE82F9419BF}" dt="2021-10-18T14:34:09.187" v="0" actId="2696"/>
        <pc:sldMkLst>
          <pc:docMk/>
          <pc:sldMk cId="3496809323" sldId="450"/>
        </pc:sldMkLst>
      </pc:sldChg>
      <pc:sldChg chg="ord">
        <pc:chgData name="Pavel Uvarov" userId="a8806e27-4b71-4e54-8615-dbc5dff4feae" providerId="ADAL" clId="{11CAC778-8A2E-274A-BB8C-9AE82F9419BF}" dt="2021-10-18T15:21:50.960" v="86" actId="20578"/>
        <pc:sldMkLst>
          <pc:docMk/>
          <pc:sldMk cId="3988768351" sldId="561"/>
        </pc:sldMkLst>
      </pc:sldChg>
      <pc:sldChg chg="modSp mod">
        <pc:chgData name="Pavel Uvarov" userId="a8806e27-4b71-4e54-8615-dbc5dff4feae" providerId="ADAL" clId="{11CAC778-8A2E-274A-BB8C-9AE82F9419BF}" dt="2021-10-18T15:22:46.993" v="87" actId="1076"/>
        <pc:sldMkLst>
          <pc:docMk/>
          <pc:sldMk cId="1071153346" sldId="574"/>
        </pc:sldMkLst>
        <pc:spChg chg="mod">
          <ac:chgData name="Pavel Uvarov" userId="a8806e27-4b71-4e54-8615-dbc5dff4feae" providerId="ADAL" clId="{11CAC778-8A2E-274A-BB8C-9AE82F9419BF}" dt="2021-10-18T15:22:46.993" v="87" actId="1076"/>
          <ac:spMkLst>
            <pc:docMk/>
            <pc:sldMk cId="1071153346" sldId="574"/>
            <ac:spMk id="9" creationId="{F6AB0368-9413-4D96-9187-41E1F6EF9662}"/>
          </ac:spMkLst>
        </pc:spChg>
      </pc:sldChg>
      <pc:sldChg chg="modSp">
        <pc:chgData name="Pavel Uvarov" userId="a8806e27-4b71-4e54-8615-dbc5dff4feae" providerId="ADAL" clId="{11CAC778-8A2E-274A-BB8C-9AE82F9419BF}" dt="2021-10-18T16:47:35.151" v="92" actId="1076"/>
        <pc:sldMkLst>
          <pc:docMk/>
          <pc:sldMk cId="1172130339" sldId="585"/>
        </pc:sldMkLst>
        <pc:picChg chg="mod">
          <ac:chgData name="Pavel Uvarov" userId="a8806e27-4b71-4e54-8615-dbc5dff4feae" providerId="ADAL" clId="{11CAC778-8A2E-274A-BB8C-9AE82F9419BF}" dt="2021-10-18T16:47:35.151" v="92" actId="1076"/>
          <ac:picMkLst>
            <pc:docMk/>
            <pc:sldMk cId="1172130339" sldId="585"/>
            <ac:picMk id="25602" creationId="{ED73CF08-DDEC-4B8A-9A66-3D83EA2239CE}"/>
          </ac:picMkLst>
        </pc:picChg>
      </pc:sldChg>
      <pc:sldChg chg="modSp mod">
        <pc:chgData name="Pavel Uvarov" userId="a8806e27-4b71-4e54-8615-dbc5dff4feae" providerId="ADAL" clId="{11CAC778-8A2E-274A-BB8C-9AE82F9419BF}" dt="2021-10-18T16:51:46.595" v="93" actId="1076"/>
        <pc:sldMkLst>
          <pc:docMk/>
          <pc:sldMk cId="3957293952" sldId="590"/>
        </pc:sldMkLst>
        <pc:picChg chg="mod">
          <ac:chgData name="Pavel Uvarov" userId="a8806e27-4b71-4e54-8615-dbc5dff4feae" providerId="ADAL" clId="{11CAC778-8A2E-274A-BB8C-9AE82F9419BF}" dt="2021-10-18T16:51:46.595" v="93" actId="1076"/>
          <ac:picMkLst>
            <pc:docMk/>
            <pc:sldMk cId="3957293952" sldId="590"/>
            <ac:picMk id="13" creationId="{24027D38-2B65-4E32-8682-3368EF44637B}"/>
          </ac:picMkLst>
        </pc:picChg>
      </pc:sldChg>
      <pc:sldChg chg="modSp mod">
        <pc:chgData name="Pavel Uvarov" userId="a8806e27-4b71-4e54-8615-dbc5dff4feae" providerId="ADAL" clId="{11CAC778-8A2E-274A-BB8C-9AE82F9419BF}" dt="2021-10-18T16:22:34.422" v="91" actId="20577"/>
        <pc:sldMkLst>
          <pc:docMk/>
          <pc:sldMk cId="2966241952" sldId="597"/>
        </pc:sldMkLst>
        <pc:spChg chg="mod">
          <ac:chgData name="Pavel Uvarov" userId="a8806e27-4b71-4e54-8615-dbc5dff4feae" providerId="ADAL" clId="{11CAC778-8A2E-274A-BB8C-9AE82F9419BF}" dt="2021-10-18T16:22:34.422" v="91" actId="20577"/>
          <ac:spMkLst>
            <pc:docMk/>
            <pc:sldMk cId="2966241952" sldId="597"/>
            <ac:spMk id="4" creationId="{725A3388-5A54-4BF3-97FE-A44180DD2F65}"/>
          </ac:spMkLst>
        </pc:spChg>
      </pc:sldChg>
      <pc:sldChg chg="addSp modSp new mod">
        <pc:chgData name="Pavel Uvarov" userId="a8806e27-4b71-4e54-8615-dbc5dff4feae" providerId="ADAL" clId="{11CAC778-8A2E-274A-BB8C-9AE82F9419BF}" dt="2021-10-18T15:19:57.789" v="69" actId="20577"/>
        <pc:sldMkLst>
          <pc:docMk/>
          <pc:sldMk cId="3432640038" sldId="598"/>
        </pc:sldMkLst>
        <pc:spChg chg="mod">
          <ac:chgData name="Pavel Uvarov" userId="a8806e27-4b71-4e54-8615-dbc5dff4feae" providerId="ADAL" clId="{11CAC778-8A2E-274A-BB8C-9AE82F9419BF}" dt="2021-10-18T15:19:12.451" v="52" actId="1076"/>
          <ac:spMkLst>
            <pc:docMk/>
            <pc:sldMk cId="3432640038" sldId="598"/>
            <ac:spMk id="3" creationId="{487871B8-55A0-BC41-B253-AAC8120AB1DF}"/>
          </ac:spMkLst>
        </pc:spChg>
        <pc:spChg chg="mod">
          <ac:chgData name="Pavel Uvarov" userId="a8806e27-4b71-4e54-8615-dbc5dff4feae" providerId="ADAL" clId="{11CAC778-8A2E-274A-BB8C-9AE82F9419BF}" dt="2021-10-18T15:19:57.789" v="69" actId="20577"/>
          <ac:spMkLst>
            <pc:docMk/>
            <pc:sldMk cId="3432640038" sldId="598"/>
            <ac:spMk id="4" creationId="{2FA5014D-781B-2643-BD1A-0059F80F21E8}"/>
          </ac:spMkLst>
        </pc:spChg>
        <pc:picChg chg="add mod">
          <ac:chgData name="Pavel Uvarov" userId="a8806e27-4b71-4e54-8615-dbc5dff4feae" providerId="ADAL" clId="{11CAC778-8A2E-274A-BB8C-9AE82F9419BF}" dt="2021-10-18T15:19:17.915" v="55" actId="1076"/>
          <ac:picMkLst>
            <pc:docMk/>
            <pc:sldMk cId="3432640038" sldId="598"/>
            <ac:picMk id="5" creationId="{BB70AF64-5F31-1E45-BC73-529CC231AF34}"/>
          </ac:picMkLst>
        </pc:picChg>
      </pc:sldChg>
      <pc:sldChg chg="add del">
        <pc:chgData name="Pavel Uvarov" userId="a8806e27-4b71-4e54-8615-dbc5dff4feae" providerId="ADAL" clId="{11CAC778-8A2E-274A-BB8C-9AE82F9419BF}" dt="2021-10-18T15:20:09.068" v="71" actId="2890"/>
        <pc:sldMkLst>
          <pc:docMk/>
          <pc:sldMk cId="2456086106" sldId="599"/>
        </pc:sldMkLst>
      </pc:sldChg>
      <pc:sldChg chg="addSp delSp modSp add mod">
        <pc:chgData name="Pavel Uvarov" userId="a8806e27-4b71-4e54-8615-dbc5dff4feae" providerId="ADAL" clId="{11CAC778-8A2E-274A-BB8C-9AE82F9419BF}" dt="2021-10-18T15:20:47.275" v="79" actId="1076"/>
        <pc:sldMkLst>
          <pc:docMk/>
          <pc:sldMk cId="2850158303" sldId="599"/>
        </pc:sldMkLst>
        <pc:spChg chg="mod">
          <ac:chgData name="Pavel Uvarov" userId="a8806e27-4b71-4e54-8615-dbc5dff4feae" providerId="ADAL" clId="{11CAC778-8A2E-274A-BB8C-9AE82F9419BF}" dt="2021-10-18T15:20:30.303" v="74" actId="20577"/>
          <ac:spMkLst>
            <pc:docMk/>
            <pc:sldMk cId="2850158303" sldId="599"/>
            <ac:spMk id="3" creationId="{487871B8-55A0-BC41-B253-AAC8120AB1DF}"/>
          </ac:spMkLst>
        </pc:spChg>
        <pc:picChg chg="del mod">
          <ac:chgData name="Pavel Uvarov" userId="a8806e27-4b71-4e54-8615-dbc5dff4feae" providerId="ADAL" clId="{11CAC778-8A2E-274A-BB8C-9AE82F9419BF}" dt="2021-10-18T15:20:44.964" v="77" actId="478"/>
          <ac:picMkLst>
            <pc:docMk/>
            <pc:sldMk cId="2850158303" sldId="599"/>
            <ac:picMk id="5" creationId="{BB70AF64-5F31-1E45-BC73-529CC231AF34}"/>
          </ac:picMkLst>
        </pc:picChg>
        <pc:picChg chg="add mod">
          <ac:chgData name="Pavel Uvarov" userId="a8806e27-4b71-4e54-8615-dbc5dff4feae" providerId="ADAL" clId="{11CAC778-8A2E-274A-BB8C-9AE82F9419BF}" dt="2021-10-18T15:20:47.275" v="79" actId="1076"/>
          <ac:picMkLst>
            <pc:docMk/>
            <pc:sldMk cId="2850158303" sldId="599"/>
            <ac:picMk id="1026" creationId="{7FBE2961-71F3-A442-91C0-6D08DA8447B1}"/>
          </ac:picMkLst>
        </pc:picChg>
      </pc:sldChg>
      <pc:sldChg chg="addSp delSp modSp add mod">
        <pc:chgData name="Pavel Uvarov" userId="a8806e27-4b71-4e54-8615-dbc5dff4feae" providerId="ADAL" clId="{11CAC778-8A2E-274A-BB8C-9AE82F9419BF}" dt="2021-10-18T15:21:35.785" v="85" actId="1076"/>
        <pc:sldMkLst>
          <pc:docMk/>
          <pc:sldMk cId="121573269" sldId="600"/>
        </pc:sldMkLst>
        <pc:spChg chg="mod">
          <ac:chgData name="Pavel Uvarov" userId="a8806e27-4b71-4e54-8615-dbc5dff4feae" providerId="ADAL" clId="{11CAC778-8A2E-274A-BB8C-9AE82F9419BF}" dt="2021-10-18T15:21:25.680" v="82" actId="20577"/>
          <ac:spMkLst>
            <pc:docMk/>
            <pc:sldMk cId="121573269" sldId="600"/>
            <ac:spMk id="3" creationId="{487871B8-55A0-BC41-B253-AAC8120AB1DF}"/>
          </ac:spMkLst>
        </pc:spChg>
        <pc:picChg chg="del">
          <ac:chgData name="Pavel Uvarov" userId="a8806e27-4b71-4e54-8615-dbc5dff4feae" providerId="ADAL" clId="{11CAC778-8A2E-274A-BB8C-9AE82F9419BF}" dt="2021-10-18T15:21:33.302" v="83" actId="478"/>
          <ac:picMkLst>
            <pc:docMk/>
            <pc:sldMk cId="121573269" sldId="600"/>
            <ac:picMk id="1026" creationId="{7FBE2961-71F3-A442-91C0-6D08DA8447B1}"/>
          </ac:picMkLst>
        </pc:picChg>
        <pc:picChg chg="add mod">
          <ac:chgData name="Pavel Uvarov" userId="a8806e27-4b71-4e54-8615-dbc5dff4feae" providerId="ADAL" clId="{11CAC778-8A2E-274A-BB8C-9AE82F9419BF}" dt="2021-10-18T15:21:35.785" v="85" actId="1076"/>
          <ac:picMkLst>
            <pc:docMk/>
            <pc:sldMk cId="121573269" sldId="600"/>
            <ac:picMk id="3074" creationId="{86D2F252-2273-744A-BCB0-2FE0460D113C}"/>
          </ac:picMkLst>
        </pc:picChg>
      </pc:sldChg>
      <pc:sldChg chg="addSp delSp modSp add mod ord">
        <pc:chgData name="Pavel Uvarov" userId="a8806e27-4b71-4e54-8615-dbc5dff4feae" providerId="ADAL" clId="{11CAC778-8A2E-274A-BB8C-9AE82F9419BF}" dt="2021-10-19T09:18:48.278" v="120"/>
        <pc:sldMkLst>
          <pc:docMk/>
          <pc:sldMk cId="2643968580" sldId="601"/>
        </pc:sldMkLst>
        <pc:spChg chg="add del mod">
          <ac:chgData name="Pavel Uvarov" userId="a8806e27-4b71-4e54-8615-dbc5dff4feae" providerId="ADAL" clId="{11CAC778-8A2E-274A-BB8C-9AE82F9419BF}" dt="2021-10-19T09:18:48.278" v="120"/>
          <ac:spMkLst>
            <pc:docMk/>
            <pc:sldMk cId="2643968580" sldId="601"/>
            <ac:spMk id="3" creationId="{06FD373D-136C-F04B-9E7F-161152E45D0F}"/>
          </ac:spMkLst>
        </pc:spChg>
        <pc:spChg chg="mod">
          <ac:chgData name="Pavel Uvarov" userId="a8806e27-4b71-4e54-8615-dbc5dff4feae" providerId="ADAL" clId="{11CAC778-8A2E-274A-BB8C-9AE82F9419BF}" dt="2021-10-19T09:11:02.977" v="104" actId="20577"/>
          <ac:spMkLst>
            <pc:docMk/>
            <pc:sldMk cId="2643968580" sldId="601"/>
            <ac:spMk id="4" creationId="{725A3388-5A54-4BF3-97FE-A44180DD2F65}"/>
          </ac:spMkLst>
        </pc:spChg>
        <pc:spChg chg="del mod">
          <ac:chgData name="Pavel Uvarov" userId="a8806e27-4b71-4e54-8615-dbc5dff4feae" providerId="ADAL" clId="{11CAC778-8A2E-274A-BB8C-9AE82F9419BF}" dt="2021-10-19T09:11:14.253" v="109" actId="478"/>
          <ac:spMkLst>
            <pc:docMk/>
            <pc:sldMk cId="2643968580" sldId="601"/>
            <ac:spMk id="8" creationId="{D3C3CDDB-1673-4D2A-9A09-569A69BFE2C6}"/>
          </ac:spMkLst>
        </pc:spChg>
        <pc:spChg chg="mod">
          <ac:chgData name="Pavel Uvarov" userId="a8806e27-4b71-4e54-8615-dbc5dff4feae" providerId="ADAL" clId="{11CAC778-8A2E-274A-BB8C-9AE82F9419BF}" dt="2021-10-19T09:18:44.577" v="118" actId="20577"/>
          <ac:spMkLst>
            <pc:docMk/>
            <pc:sldMk cId="2643968580" sldId="601"/>
            <ac:spMk id="16" creationId="{F0BEFBF4-CC9A-4916-80AE-0801BFFA54C4}"/>
          </ac:spMkLst>
        </pc:spChg>
        <pc:picChg chg="del">
          <ac:chgData name="Pavel Uvarov" userId="a8806e27-4b71-4e54-8615-dbc5dff4feae" providerId="ADAL" clId="{11CAC778-8A2E-274A-BB8C-9AE82F9419BF}" dt="2021-10-19T09:11:08.953" v="107" actId="478"/>
          <ac:picMkLst>
            <pc:docMk/>
            <pc:sldMk cId="2643968580" sldId="601"/>
            <ac:picMk id="34818" creationId="{9F603FCB-8CD5-4E50-B1C9-B7AE4E593F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7648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samcss/selektory-atributov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samcss/sosednie-selektor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layout/advanced-html-css/complex-selecto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layout/advanced-html-css/complex-selector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CSS/Pseudo-clas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mozilla.org/ru/docs/Web/CSS/Pseudo-elemen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book.ru/css-position/#floa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tml5book.ru/css-position/#clea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.by/blog/flexbox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lexboxfroggy.com/#r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html5book.ru/css-grid/#terminology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webpurple.net/externals/topic9_html-css-fundamentals-part1/" TargetMode="External"/><Relationship Id="rId2" Type="http://schemas.openxmlformats.org/officeDocument/2006/relationships/hyperlink" Target="https://learn.webpurple.net/externals/topic8_html-css-basi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6705828" cy="1438151"/>
          </a:xfrm>
          <a:solidFill>
            <a:schemeClr val="accent2"/>
          </a:solidFill>
        </p:spPr>
        <p:txBody>
          <a:bodyPr/>
          <a:lstStyle/>
          <a:p>
            <a:r>
              <a:rPr lang="en-US" sz="5400" dirty="0"/>
              <a:t>HTML + CSS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31825" y="4453468"/>
            <a:ext cx="6488113" cy="369332"/>
          </a:xfrm>
        </p:spPr>
        <p:txBody>
          <a:bodyPr/>
          <a:lstStyle/>
          <a:p>
            <a:r>
              <a:rPr lang="ru-RU" dirty="0" smtClean="0"/>
              <a:t>Попов Матвей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Spring, </a:t>
            </a:r>
            <a:r>
              <a:rPr lang="en-US" dirty="0" smtClean="0"/>
              <a:t>202</a:t>
            </a:r>
            <a:r>
              <a:rPr lang="ru-RU" dirty="0" smtClean="0"/>
              <a:t>3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09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79745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В строчные (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Open Sans"/>
              </a:rPr>
              <a:t>inline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) элементы допускается вставлять текст и другие строчные элементы.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В строчные элементы запрещено вставлять блочные.</a:t>
            </a:r>
            <a:endParaRPr lang="en-US" sz="18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Высота строчных элементов не контролируется свойством 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Open Sans"/>
              </a:rPr>
              <a:t>height</a:t>
            </a:r>
            <a:r>
              <a:rPr lang="en-US" altLang="ru-RU" sz="1800" dirty="0"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Ширина пропорциональна ширине контента</a:t>
            </a:r>
            <a:r>
              <a:rPr lang="en-US" sz="1800" dirty="0">
                <a:solidFill>
                  <a:srgbClr val="222222"/>
                </a:solidFill>
                <a:latin typeface="Open Sans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СТРОЧНЫЕ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Блочные и строчные элементы HTML. Свойство display CSS — учебник CSS">
            <a:extLst>
              <a:ext uri="{FF2B5EF4-FFF2-40B4-BE49-F238E27FC236}">
                <a16:creationId xmlns:a16="http://schemas.microsoft.com/office/drawing/2014/main" xmlns="" id="{6F00AE5F-48D5-4361-AD36-D05145AA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39" y="3429000"/>
            <a:ext cx="5870121" cy="2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13342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Строчные элементы расположены друг за другом в строке, могут переноситься на следующую строку при необходимости.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Строчным элементам можно задать вертикальное выравнивание.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СТРОЧНЫЕ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Блочные и строчные элементы HTML. Свойство display CSS — учебник CSS">
            <a:extLst>
              <a:ext uri="{FF2B5EF4-FFF2-40B4-BE49-F238E27FC236}">
                <a16:creationId xmlns:a16="http://schemas.microsoft.com/office/drawing/2014/main" xmlns="" id="{6F00AE5F-48D5-4361-AD36-D05145AA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39" y="3429000"/>
            <a:ext cx="5870121" cy="2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СТРОЧНЫЕ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5BFF55-CC5D-4068-97EC-7AC950941442}"/>
              </a:ext>
            </a:extLst>
          </p:cNvPr>
          <p:cNvSpPr txBox="1"/>
          <p:nvPr/>
        </p:nvSpPr>
        <p:spPr>
          <a:xfrm>
            <a:off x="587829" y="1914943"/>
            <a:ext cx="79683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bdi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kbd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samp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ruby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15B66F-42AE-46A4-BA6D-905A97FC0D46}"/>
              </a:ext>
            </a:extLst>
          </p:cNvPr>
          <p:cNvSpPr txBox="1"/>
          <p:nvPr/>
        </p:nvSpPr>
        <p:spPr>
          <a:xfrm>
            <a:off x="587829" y="1279521"/>
            <a:ext cx="1608133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>
                <a:solidFill>
                  <a:srgbClr val="444444"/>
                </a:solidFill>
                <a:latin typeface="Open Sans"/>
                <a:cs typeface="Trebuchet MS"/>
              </a:rPr>
              <a:t>Примеры:</a:t>
            </a:r>
          </a:p>
        </p:txBody>
      </p:sp>
    </p:spTree>
    <p:extLst>
      <p:ext uri="{BB962C8B-B14F-4D97-AF65-F5344CB8AC3E}">
        <p14:creationId xmlns:p14="http://schemas.microsoft.com/office/powerpoint/2010/main" val="11209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79745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В строчно-блочных (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Open Sans"/>
              </a:rPr>
              <a:t>inline-block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) элементах возможно размещать текст или блочные элементы.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Высота элемента рассчитывается автоматически браузером на основе контента.</a:t>
            </a:r>
            <a:endParaRPr lang="en-US" sz="18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Ширина равна ширине контента с учетом отступов и границ</a:t>
            </a:r>
            <a:r>
              <a:rPr lang="en-US" altLang="ru-RU" sz="1800" dirty="0">
                <a:latin typeface="Open Sans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СТРОЧНО-БЛОЧНЫЕ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Блочные и строчные элементы">
            <a:extLst>
              <a:ext uri="{FF2B5EF4-FFF2-40B4-BE49-F238E27FC236}">
                <a16:creationId xmlns:a16="http://schemas.microsoft.com/office/drawing/2014/main" xmlns="" id="{7C0F9B76-F93A-43D0-AB5A-34A9723E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7" y="3921900"/>
            <a:ext cx="7854545" cy="16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7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79745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latin typeface="Open Sans"/>
              </a:rPr>
              <a:t>i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Open Sans"/>
              </a:rPr>
              <a:t>nline-block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 элементы расположены в одной строке и переносятся на следующую при необходимости.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Могут быть выровнены по вертикали.</a:t>
            </a:r>
            <a:endParaRPr lang="en-US" sz="18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Допускается установка ширины и высоты</a:t>
            </a:r>
            <a:r>
              <a:rPr lang="en-US" altLang="ru-RU" sz="1800" dirty="0">
                <a:latin typeface="Open Sans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СТРОЧНО-БЛОЧНЫЕ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Блочные и строчные элементы">
            <a:extLst>
              <a:ext uri="{FF2B5EF4-FFF2-40B4-BE49-F238E27FC236}">
                <a16:creationId xmlns:a16="http://schemas.microsoft.com/office/drawing/2014/main" xmlns="" id="{7C0F9B76-F93A-43D0-AB5A-34A9723E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7" y="3921900"/>
            <a:ext cx="7854545" cy="168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СТРОЧНО-БЛОЧНЫЕ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5BFF55-CC5D-4068-97EC-7AC950941442}"/>
              </a:ext>
            </a:extLst>
          </p:cNvPr>
          <p:cNvSpPr txBox="1"/>
          <p:nvPr/>
        </p:nvSpPr>
        <p:spPr>
          <a:xfrm>
            <a:off x="587829" y="1914943"/>
            <a:ext cx="79683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embed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keygen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 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15B66F-42AE-46A4-BA6D-905A97FC0D46}"/>
              </a:ext>
            </a:extLst>
          </p:cNvPr>
          <p:cNvSpPr txBox="1"/>
          <p:nvPr/>
        </p:nvSpPr>
        <p:spPr>
          <a:xfrm>
            <a:off x="587829" y="1279521"/>
            <a:ext cx="1608133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>
                <a:solidFill>
                  <a:srgbClr val="444444"/>
                </a:solidFill>
                <a:latin typeface="Open Sans"/>
                <a:cs typeface="Trebuchet MS"/>
              </a:rPr>
              <a:t>Примеры:</a:t>
            </a:r>
          </a:p>
        </p:txBody>
      </p:sp>
    </p:spTree>
    <p:extLst>
      <p:ext uri="{BB962C8B-B14F-4D97-AF65-F5344CB8AC3E}">
        <p14:creationId xmlns:p14="http://schemas.microsoft.com/office/powerpoint/2010/main" val="254384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2100289"/>
            <a:ext cx="8430768" cy="2657422"/>
          </a:xfrm>
        </p:spPr>
        <p:txBody>
          <a:bodyPr>
            <a:noAutofit/>
          </a:bodyPr>
          <a:lstStyle/>
          <a:p>
            <a:pPr algn="ctr"/>
            <a:r>
              <a:rPr lang="ru-RU" sz="2800" b="0" i="0" dirty="0">
                <a:solidFill>
                  <a:srgbClr val="222222"/>
                </a:solidFill>
                <a:effectLst/>
                <a:latin typeface="Open Sans"/>
              </a:rPr>
              <a:t>HTML интерпретирует символы &lt;, &gt;, &amp;, " и др. как специальные. При необходимости их использования они заменяются на, соответственно, &amp;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Open Sans"/>
              </a:rPr>
              <a:t>lt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Open Sans"/>
              </a:rPr>
              <a:t>;, &amp;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Open Sans"/>
              </a:rPr>
              <a:t>gt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Open Sans"/>
              </a:rPr>
              <a:t>;, &amp;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Open Sans"/>
              </a:rPr>
              <a:t>amp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Open Sans"/>
              </a:rPr>
              <a:t>;, &amp;</a:t>
            </a:r>
            <a:r>
              <a:rPr lang="ru-RU" sz="2800" b="0" i="0" dirty="0" err="1">
                <a:solidFill>
                  <a:srgbClr val="222222"/>
                </a:solidFill>
                <a:effectLst/>
                <a:latin typeface="Open Sans"/>
              </a:rPr>
              <a:t>quot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Open Sans"/>
              </a:rPr>
              <a:t>;.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СПЕЦСИМВОЛЫ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0"/>
            <a:ext cx="3356292" cy="773353"/>
          </a:xfrm>
          <a:solidFill>
            <a:schemeClr val="accent2"/>
          </a:solidFill>
        </p:spPr>
        <p:txBody>
          <a:bodyPr/>
          <a:lstStyle/>
          <a:p>
            <a:r>
              <a:rPr lang="ru-RU" sz="5400" dirty="0"/>
              <a:t>КАСКАД</a:t>
            </a:r>
            <a:endParaRPr lang="en-US" sz="54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28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КАСКАД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35E11CBA-0F42-451C-995E-5E31409D3F55}"/>
              </a:ext>
            </a:extLst>
          </p:cNvPr>
          <p:cNvSpPr txBox="1">
            <a:spLocks/>
          </p:cNvSpPr>
          <p:nvPr/>
        </p:nvSpPr>
        <p:spPr>
          <a:xfrm>
            <a:off x="476359" y="4626429"/>
            <a:ext cx="843076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0" i="0" dirty="0">
                <a:solidFill>
                  <a:srgbClr val="0000CD"/>
                </a:solidFill>
                <a:effectLst/>
                <a:latin typeface="Open Sans"/>
              </a:rPr>
              <a:t>В CSS действует наследование. Но не все свойства могут наследоваться. Например, свойство </a:t>
            </a:r>
            <a:r>
              <a:rPr lang="ru-RU" sz="2000" b="0" i="0" dirty="0" err="1">
                <a:solidFill>
                  <a:srgbClr val="0000CD"/>
                </a:solidFill>
                <a:effectLst/>
                <a:latin typeface="Open Sans"/>
              </a:rPr>
              <a:t>text-size</a:t>
            </a:r>
            <a:r>
              <a:rPr lang="ru-RU" sz="2000" b="0" i="0" dirty="0">
                <a:solidFill>
                  <a:srgbClr val="0000CD"/>
                </a:solidFill>
                <a:effectLst/>
                <a:latin typeface="Open Sans"/>
              </a:rPr>
              <a:t> передается потомкам, а </a:t>
            </a:r>
            <a:r>
              <a:rPr lang="ru-RU" sz="2000" b="0" i="0" dirty="0" err="1">
                <a:solidFill>
                  <a:srgbClr val="0000CD"/>
                </a:solidFill>
                <a:effectLst/>
                <a:latin typeface="Open Sans"/>
              </a:rPr>
              <a:t>padding</a:t>
            </a:r>
            <a:r>
              <a:rPr lang="ru-RU" sz="2000" b="0" i="0" dirty="0">
                <a:solidFill>
                  <a:srgbClr val="0000CD"/>
                </a:solidFill>
                <a:effectLst/>
                <a:latin typeface="Open Sans"/>
              </a:rPr>
              <a:t> – нет.</a:t>
            </a:r>
            <a:endParaRPr lang="ru-RU" altLang="ru-RU" sz="2000" dirty="0">
              <a:solidFill>
                <a:srgbClr val="22222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8160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319082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333333"/>
                </a:solidFill>
                <a:effectLst/>
                <a:latin typeface="Open Sans"/>
              </a:rPr>
              <a:t>CSS являются 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Open Sans"/>
              </a:rPr>
              <a:t>каскадными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Open Sans"/>
              </a:rPr>
              <a:t> таблицами стилей. Это показывает, как стили применяются к элементам документа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333333"/>
                </a:solidFill>
                <a:effectLst/>
                <a:latin typeface="Open Sans"/>
              </a:rPr>
              <a:t>CSS-каскад называется так, потому что объявления стилей "</a:t>
            </a:r>
            <a:r>
              <a:rPr lang="ru-RU" sz="1800" b="0" i="0" dirty="0" err="1">
                <a:solidFill>
                  <a:srgbClr val="333333"/>
                </a:solidFill>
                <a:effectLst/>
                <a:latin typeface="Open Sans"/>
              </a:rPr>
              <a:t>каскадируются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Open Sans"/>
              </a:rPr>
              <a:t>" на элементы из многих источников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</a:p>
          <a:p>
            <a:pPr algn="just"/>
            <a:endParaRPr lang="ru-RU" sz="18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algn="just"/>
            <a:r>
              <a:rPr lang="ru-RU" sz="1800" b="0" i="0" dirty="0">
                <a:solidFill>
                  <a:srgbClr val="333333"/>
                </a:solidFill>
                <a:effectLst/>
                <a:latin typeface="Open Sans"/>
              </a:rPr>
              <a:t>Каскад комбинирует важность, происхождение, специфичность и порядок источников для принимаемых стилей, чтобы точно и </a:t>
            </a:r>
            <a:r>
              <a:rPr lang="ru-RU" sz="1800" b="0" i="0" dirty="0" err="1">
                <a:solidFill>
                  <a:srgbClr val="333333"/>
                </a:solidFill>
                <a:effectLst/>
                <a:latin typeface="Open Sans"/>
              </a:rPr>
              <a:t>безконфликтно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Open Sans"/>
              </a:rPr>
              <a:t> определить, какой именно стиль должен быть применен к конкретному элементу.</a:t>
            </a:r>
            <a:endParaRPr kumimoji="0" lang="ru-RU" altLang="ru-RU" sz="1800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КАСКАД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35E11CBA-0F42-451C-995E-5E31409D3F55}"/>
              </a:ext>
            </a:extLst>
          </p:cNvPr>
          <p:cNvSpPr txBox="1">
            <a:spLocks/>
          </p:cNvSpPr>
          <p:nvPr/>
        </p:nvSpPr>
        <p:spPr>
          <a:xfrm>
            <a:off x="476359" y="4626429"/>
            <a:ext cx="843076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0" i="0" dirty="0">
                <a:solidFill>
                  <a:srgbClr val="0000CD"/>
                </a:solidFill>
                <a:effectLst/>
                <a:latin typeface="Open Sans"/>
              </a:rPr>
              <a:t>В CSS действует наследование. Но не все свойства могут наследоваться. Например, свойство </a:t>
            </a:r>
            <a:r>
              <a:rPr lang="ru-RU" sz="2000" b="0" i="0" dirty="0" err="1">
                <a:solidFill>
                  <a:srgbClr val="0000CD"/>
                </a:solidFill>
                <a:effectLst/>
                <a:latin typeface="Open Sans"/>
              </a:rPr>
              <a:t>text-size</a:t>
            </a:r>
            <a:r>
              <a:rPr lang="ru-RU" sz="2000" b="0" i="0" dirty="0">
                <a:solidFill>
                  <a:srgbClr val="0000CD"/>
                </a:solidFill>
                <a:effectLst/>
                <a:latin typeface="Open Sans"/>
              </a:rPr>
              <a:t> передается потомкам, а </a:t>
            </a:r>
            <a:r>
              <a:rPr lang="ru-RU" sz="2000" b="0" i="0" dirty="0" err="1">
                <a:solidFill>
                  <a:srgbClr val="0000CD"/>
                </a:solidFill>
                <a:effectLst/>
                <a:latin typeface="Open Sans"/>
              </a:rPr>
              <a:t>padding</a:t>
            </a:r>
            <a:r>
              <a:rPr lang="ru-RU" sz="2000" b="0" i="0" dirty="0">
                <a:solidFill>
                  <a:srgbClr val="0000CD"/>
                </a:solidFill>
                <a:effectLst/>
                <a:latin typeface="Open Sans"/>
              </a:rPr>
              <a:t> – нет.</a:t>
            </a:r>
            <a:endParaRPr lang="ru-RU" altLang="ru-RU" sz="2000" dirty="0">
              <a:solidFill>
                <a:srgbClr val="22222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443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851879"/>
          </a:xfrm>
        </p:spPr>
        <p:txBody>
          <a:bodyPr/>
          <a:lstStyle/>
          <a:p>
            <a:pPr algn="just"/>
            <a:r>
              <a:rPr lang="ru-RU" sz="1800" b="0" i="0" dirty="0">
                <a:solidFill>
                  <a:srgbClr val="000000"/>
                </a:solidFill>
                <a:effectLst/>
                <a:latin typeface="Open Sans"/>
              </a:rPr>
              <a:t>Поток документа (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Open Sans"/>
              </a:rPr>
              <a:t>flow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Open Sans"/>
              </a:rPr>
              <a:t>) - порядок отображения элементов на странице.</a:t>
            </a:r>
            <a:endParaRPr lang="ru-RU" sz="1800" dirty="0"/>
          </a:p>
          <a:p>
            <a:pPr algn="just"/>
            <a:endParaRPr lang="ru-RU" dirty="0"/>
          </a:p>
          <a:p>
            <a:pPr algn="just"/>
            <a:r>
              <a:rPr lang="ru-RU" sz="1800" b="0" i="0" dirty="0">
                <a:effectLst/>
                <a:latin typeface="Open Sans"/>
              </a:rPr>
              <a:t>Элементы, расположенные выше по коду, отображаются перед элементами, расположенными ниже. Это делает результат вывода элементов страницы предсказуемым и управляемым.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ПОТОК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17625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79" y="2403611"/>
            <a:ext cx="4912949" cy="731476"/>
          </a:xfrm>
          <a:solidFill>
            <a:schemeClr val="accent2"/>
          </a:solidFill>
        </p:spPr>
        <p:txBody>
          <a:bodyPr/>
          <a:lstStyle/>
          <a:p>
            <a:r>
              <a:rPr lang="ru-RU" sz="5400" dirty="0"/>
              <a:t>СЕЛЕКТОРЫ</a:t>
            </a:r>
            <a:endParaRPr lang="en-US" sz="5400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901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351137"/>
          </a:xfrm>
        </p:spPr>
        <p:txBody>
          <a:bodyPr>
            <a:normAutofit/>
          </a:bodyPr>
          <a:lstStyle/>
          <a:p>
            <a:pPr algn="ctr"/>
            <a:r>
              <a:rPr lang="ru-RU" sz="2000" b="0" i="0" dirty="0">
                <a:effectLst/>
                <a:latin typeface="Open Sans"/>
              </a:rPr>
              <a:t>В качестве селектора может выступать любой тег HTML, для которого определяются правила форматирования, такие как: цвет, фон, размер и т. д.</a:t>
            </a:r>
            <a:endParaRPr kumimoji="0" lang="ru-RU" altLang="ru-RU" sz="18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СЕЛЕКТОРЫ ПО ТЕГУ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AB0368-9413-4D96-9187-41E1F6EF9662}"/>
              </a:ext>
            </a:extLst>
          </p:cNvPr>
          <p:cNvSpPr txBox="1"/>
          <p:nvPr/>
        </p:nvSpPr>
        <p:spPr>
          <a:xfrm>
            <a:off x="544286" y="2786743"/>
            <a:ext cx="308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Тег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6CFC11-D191-4C1D-A96A-EECBD7ED67DF}"/>
              </a:ext>
            </a:extLst>
          </p:cNvPr>
          <p:cNvSpPr txBox="1"/>
          <p:nvPr/>
        </p:nvSpPr>
        <p:spPr>
          <a:xfrm>
            <a:off x="3984172" y="3904681"/>
            <a:ext cx="4615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chocolate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4967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351137"/>
          </a:xfrm>
        </p:spPr>
        <p:txBody>
          <a:bodyPr>
            <a:normAutofit/>
          </a:bodyPr>
          <a:lstStyle/>
          <a:p>
            <a:pPr algn="ctr"/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Для выбора уникального элемента используются ID. На странице не должно быть более одного элемента с одинаковыми ID</a:t>
            </a:r>
            <a:r>
              <a:rPr lang="en-US" sz="2000" dirty="0">
                <a:solidFill>
                  <a:srgbClr val="464547"/>
                </a:solidFill>
                <a:latin typeface="Open Sans"/>
              </a:rPr>
              <a:t>.</a:t>
            </a:r>
            <a:endParaRPr kumimoji="0" lang="ru-RU" altLang="ru-RU" sz="2000" u="none" strike="noStrike" cap="none" normalizeH="0" baseline="0" dirty="0">
              <a:ln>
                <a:noFill/>
              </a:ln>
              <a:solidFill>
                <a:srgbClr val="464547"/>
              </a:solidFill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СЕЛЕКТОРЫ ПО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AB0368-9413-4D96-9187-41E1F6EF9662}"/>
              </a:ext>
            </a:extLst>
          </p:cNvPr>
          <p:cNvSpPr txBox="1"/>
          <p:nvPr/>
        </p:nvSpPr>
        <p:spPr>
          <a:xfrm>
            <a:off x="544286" y="2786743"/>
            <a:ext cx="308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6CFC11-D191-4C1D-A96A-EECBD7ED67DF}"/>
              </a:ext>
            </a:extLst>
          </p:cNvPr>
          <p:cNvSpPr txBox="1"/>
          <p:nvPr/>
        </p:nvSpPr>
        <p:spPr>
          <a:xfrm>
            <a:off x="3984172" y="3904681"/>
            <a:ext cx="4615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#test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#user-info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chocolate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34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351137"/>
          </a:xfrm>
        </p:spPr>
        <p:txBody>
          <a:bodyPr>
            <a:normAutofit/>
          </a:bodyPr>
          <a:lstStyle/>
          <a:p>
            <a:pPr algn="ctr"/>
            <a:r>
              <a:rPr lang="ru-RU" sz="2000" b="0" i="0" dirty="0">
                <a:solidFill>
                  <a:srgbClr val="464547"/>
                </a:solidFill>
                <a:effectLst/>
                <a:latin typeface="Open Sans"/>
              </a:rPr>
              <a:t>Универсальный селектор *. Этот селектор позволяет выбрать абсолютно все элементы страницы.</a:t>
            </a:r>
            <a:endParaRPr kumimoji="0" lang="ru-RU" altLang="ru-RU" sz="2000" u="none" strike="noStrike" cap="none" normalizeH="0" baseline="0" dirty="0">
              <a:ln>
                <a:noFill/>
              </a:ln>
              <a:solidFill>
                <a:srgbClr val="464547"/>
              </a:solidFill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УНИВЕРСАЛЬНЫЙ СЕЛЕТОР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AB0368-9413-4D96-9187-41E1F6EF9662}"/>
              </a:ext>
            </a:extLst>
          </p:cNvPr>
          <p:cNvSpPr txBox="1"/>
          <p:nvPr/>
        </p:nvSpPr>
        <p:spPr>
          <a:xfrm>
            <a:off x="544286" y="2786743"/>
            <a:ext cx="308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A42"/>
                </a:solidFill>
                <a:latin typeface="Consolas" panose="020B0609020204030204" pitchFamily="49" charset="0"/>
              </a:rPr>
              <a:t>*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6CFC11-D191-4C1D-A96A-EECBD7ED67DF}"/>
              </a:ext>
            </a:extLst>
          </p:cNvPr>
          <p:cNvSpPr txBox="1"/>
          <p:nvPr/>
        </p:nvSpPr>
        <p:spPr>
          <a:xfrm>
            <a:off x="3984172" y="3904681"/>
            <a:ext cx="461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44AC"/>
                </a:solidFill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24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351137"/>
          </a:xfrm>
        </p:spPr>
        <p:txBody>
          <a:bodyPr>
            <a:normAutofit/>
          </a:bodyPr>
          <a:lstStyle/>
          <a:p>
            <a:pPr algn="ctr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Классы применяют, когда необходимо определить стиль для индивидуального элемента веб-страницы или задать разные стили для одного тега.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СЕЛЕКТОРЫ ПО КЛАССУ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AB0368-9413-4D96-9187-41E1F6EF9662}"/>
              </a:ext>
            </a:extLst>
          </p:cNvPr>
          <p:cNvSpPr txBox="1"/>
          <p:nvPr/>
        </p:nvSpPr>
        <p:spPr>
          <a:xfrm>
            <a:off x="544286" y="2786743"/>
            <a:ext cx="308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Имя класса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28AD6B-2540-41B1-96E3-7E8DD6781550}"/>
              </a:ext>
            </a:extLst>
          </p:cNvPr>
          <p:cNvSpPr txBox="1"/>
          <p:nvPr/>
        </p:nvSpPr>
        <p:spPr>
          <a:xfrm>
            <a:off x="3898392" y="2692684"/>
            <a:ext cx="4615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.test-block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.info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fantasy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13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477328"/>
          </a:xfrm>
        </p:spPr>
        <p:txBody>
          <a:bodyPr>
            <a:noAutofit/>
          </a:bodyPr>
          <a:lstStyle/>
          <a:p>
            <a:pPr algn="ctr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При создании веб-страницы часто приходится вкладывать одни теги внутрь других. Чтобы стили для этих тегов использовались корректно, помогут селекторы, которые работают только в определённом контексте.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КОНТЕКСТНЫЕ СЕЛЕКТОРЫ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AB0368-9413-4D96-9187-41E1F6EF9662}"/>
              </a:ext>
            </a:extLst>
          </p:cNvPr>
          <p:cNvSpPr txBox="1"/>
          <p:nvPr/>
        </p:nvSpPr>
        <p:spPr>
          <a:xfrm>
            <a:off x="599945" y="3311529"/>
            <a:ext cx="3439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A42"/>
                </a:solidFill>
                <a:latin typeface="Consolas" panose="020B0609020204030204" pitchFamily="49" charset="0"/>
              </a:rPr>
              <a:t>Селектор1 Селектор2 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15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КОНТЕКСТНЫЕ СЕЛЕКТОРЫ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5E48FE-DB48-4EA9-805F-812266D4D983}"/>
              </a:ext>
            </a:extLst>
          </p:cNvPr>
          <p:cNvSpPr txBox="1"/>
          <p:nvPr/>
        </p:nvSpPr>
        <p:spPr>
          <a:xfrm>
            <a:off x="576943" y="1582340"/>
            <a:ext cx="79901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а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Зеленый цвет текста для всех ссылок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ru-RU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Поля вокруг текста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Параметры рамки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#fc0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Цвет фона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ru-RU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а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navy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Темно-синий цвет ссылок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666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СЕЛЕКТОРЫ АТРИБУТОВ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DB2A8E-35C7-49D7-A6FF-AE01755991AE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599A1C-C46D-45B1-99F2-35E8548AC4AC}"/>
              </a:ext>
            </a:extLst>
          </p:cNvPr>
          <p:cNvSpPr txBox="1"/>
          <p:nvPr/>
        </p:nvSpPr>
        <p:spPr>
          <a:xfrm>
            <a:off x="326572" y="1120676"/>
            <a:ext cx="78377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Курсивное начертание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quotes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\00AB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\00BB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Меняем вид кавычек в цитате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maroon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Цвет текста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23639C-6BAF-49E1-8D1C-DE48FAEBC99B}"/>
              </a:ext>
            </a:extLst>
          </p:cNvPr>
          <p:cNvSpPr txBox="1"/>
          <p:nvPr/>
        </p:nvSpPr>
        <p:spPr>
          <a:xfrm>
            <a:off x="326572" y="3708541"/>
            <a:ext cx="2917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444AC"/>
                </a:solidFill>
                <a:latin typeface="Consolas" panose="020B0609020204030204" pitchFamily="49" charset="0"/>
              </a:rPr>
              <a:t>а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 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2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СОСЕДНИЕ СЕЛЕКТОРЫ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DB2A8E-35C7-49D7-A6FF-AE01755991AE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477328"/>
          </a:xfrm>
        </p:spPr>
        <p:txBody>
          <a:bodyPr>
            <a:noAutofit/>
          </a:bodyPr>
          <a:lstStyle/>
          <a:p>
            <a:pPr algn="ctr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Соседними называются элементы веб-страницы, когда они следуют непосредственно друг за другом в коде документа.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99F7B9-1CB9-4D3D-8D09-9E2E0BBC1DB7}"/>
              </a:ext>
            </a:extLst>
          </p:cNvPr>
          <p:cNvSpPr txBox="1"/>
          <p:nvPr/>
        </p:nvSpPr>
        <p:spPr>
          <a:xfrm>
            <a:off x="2209799" y="4499064"/>
            <a:ext cx="5279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b="0" dirty="0" err="1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ru-RU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Красный цвет текста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2F4CDE-EA06-456C-AC74-98226A0C4723}"/>
              </a:ext>
            </a:extLst>
          </p:cNvPr>
          <p:cNvSpPr txBox="1"/>
          <p:nvPr/>
        </p:nvSpPr>
        <p:spPr>
          <a:xfrm>
            <a:off x="544286" y="2786743"/>
            <a:ext cx="3439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A42"/>
                </a:solidFill>
                <a:latin typeface="Consolas" panose="020B0609020204030204" pitchFamily="49" charset="0"/>
              </a:rPr>
              <a:t>Селектор1 + Селектор2 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41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РОДСТВЕННЫЕ СЕЛЕКТОРЫ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DB2A8E-35C7-49D7-A6FF-AE01755991AE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99F7B9-1CB9-4D3D-8D09-9E2E0BBC1DB7}"/>
              </a:ext>
            </a:extLst>
          </p:cNvPr>
          <p:cNvSpPr txBox="1"/>
          <p:nvPr/>
        </p:nvSpPr>
        <p:spPr>
          <a:xfrm>
            <a:off x="3080656" y="2800893"/>
            <a:ext cx="5279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b="0" dirty="0" err="1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ru-RU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Красный цвет текста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2F4CDE-EA06-456C-AC74-98226A0C4723}"/>
              </a:ext>
            </a:extLst>
          </p:cNvPr>
          <p:cNvSpPr txBox="1"/>
          <p:nvPr/>
        </p:nvSpPr>
        <p:spPr>
          <a:xfrm>
            <a:off x="489856" y="1435606"/>
            <a:ext cx="3439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A42"/>
                </a:solidFill>
                <a:latin typeface="Consolas" panose="020B0609020204030204" pitchFamily="49" charset="0"/>
              </a:rPr>
              <a:t>Селектор1 + Селектор2 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DAC223-3060-4A85-B597-FFE0FB8C3AC7}"/>
              </a:ext>
            </a:extLst>
          </p:cNvPr>
          <p:cNvSpPr txBox="1"/>
          <p:nvPr/>
        </p:nvSpPr>
        <p:spPr>
          <a:xfrm>
            <a:off x="489856" y="3938736"/>
            <a:ext cx="3439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83A42"/>
                </a:solidFill>
                <a:latin typeface="Consolas" panose="020B0609020204030204" pitchFamily="49" charset="0"/>
              </a:rPr>
              <a:t>Селектор1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~</a:t>
            </a:r>
            <a:r>
              <a:rPr lang="ru-RU" dirty="0">
                <a:solidFill>
                  <a:srgbClr val="383A42"/>
                </a:solidFill>
                <a:latin typeface="Consolas" panose="020B0609020204030204" pitchFamily="49" charset="0"/>
              </a:rPr>
              <a:t> Селектор2 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свойство1: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свойство2: значение;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...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8FF36EA-289D-4836-B64D-95ACC4B3D3CA}"/>
              </a:ext>
            </a:extLst>
          </p:cNvPr>
          <p:cNvSpPr txBox="1"/>
          <p:nvPr/>
        </p:nvSpPr>
        <p:spPr>
          <a:xfrm>
            <a:off x="3080655" y="5156723"/>
            <a:ext cx="5279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44AC"/>
                </a:solidFill>
                <a:latin typeface="Consolas" panose="020B0609020204030204" pitchFamily="49" charset="0"/>
              </a:rPr>
              <a:t>h2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B30D0"/>
                </a:solidFill>
                <a:latin typeface="Consolas" panose="020B0609020204030204" pitchFamily="49" charset="0"/>
              </a:rPr>
              <a:t>~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44AC"/>
                </a:solidFill>
                <a:latin typeface="Consolas" panose="020B0609020204030204" pitchFamily="49" charset="0"/>
              </a:rPr>
              <a:t>p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ru-RU" b="0" dirty="0" err="1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ru-RU" b="0" dirty="0" err="1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ru-RU" b="0" i="1" dirty="0">
                <a:solidFill>
                  <a:srgbClr val="357B42"/>
                </a:solidFill>
                <a:effectLst/>
                <a:latin typeface="Consolas" panose="020B0609020204030204" pitchFamily="49" charset="0"/>
              </a:rPr>
              <a:t>/* Красный цвет текста */</a:t>
            </a:r>
            <a:endParaRPr lang="ru-RU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8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ПОТОК ДОКУМЕНТА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EFCB20-6337-43A5-9AF7-FB0043918CF7}"/>
              </a:ext>
            </a:extLst>
          </p:cNvPr>
          <p:cNvSpPr txBox="1"/>
          <p:nvPr/>
        </p:nvSpPr>
        <p:spPr>
          <a:xfrm>
            <a:off x="381001" y="932688"/>
            <a:ext cx="39732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sz="12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&gt;My document&lt;/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Расписание выхода кинопроектов&lt;/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sz="1200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first_film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Опсиание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1&lt;/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Дата выхода 1&lt;/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sz="1200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second_film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Опсиание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2&lt;/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Дата выхода 2&lt;/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sz="1200" b="0" dirty="0" err="1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third_film</a:t>
            </a:r>
            <a:r>
              <a:rPr lang="en-US" sz="12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Опсиание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3&lt;/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ru-RU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Дата выхода 3&lt;/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xmlns="" id="{8639AF2F-FF28-4316-BBDD-B15787A048FD}"/>
              </a:ext>
            </a:extLst>
          </p:cNvPr>
          <p:cNvSpPr/>
          <p:nvPr/>
        </p:nvSpPr>
        <p:spPr>
          <a:xfrm>
            <a:off x="6542317" y="1289957"/>
            <a:ext cx="413652" cy="427808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РОДСТВЕННЫЕ СЕЛЕКТОРЫ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DB2A8E-35C7-49D7-A6FF-AE01755991AE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D9728DB-A8ED-4881-BAA7-E738A0D2A362}"/>
              </a:ext>
            </a:extLst>
          </p:cNvPr>
          <p:cNvSpPr txBox="1"/>
          <p:nvPr/>
        </p:nvSpPr>
        <p:spPr>
          <a:xfrm>
            <a:off x="250372" y="1301153"/>
            <a:ext cx="4615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Этот абзац будет выбран&lt;/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D97EE2-57F4-4CB6-A286-017A63206224}"/>
              </a:ext>
            </a:extLst>
          </p:cNvPr>
          <p:cNvSpPr txBox="1"/>
          <p:nvPr/>
        </p:nvSpPr>
        <p:spPr>
          <a:xfrm>
            <a:off x="3940629" y="3169750"/>
            <a:ext cx="4615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Этот абзац будет выбран&lt;/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&gt;...&lt;/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Этот абзац будет выбран&lt;/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2665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ПСЕВДОКЛАССЫ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DB2A8E-35C7-49D7-A6FF-AE01755991AE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932688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err="1">
                <a:solidFill>
                  <a:srgbClr val="212121"/>
                </a:solidFill>
                <a:effectLst/>
                <a:latin typeface="Open Sans"/>
              </a:rPr>
              <a:t>Псевдокласс</a:t>
            </a:r>
            <a:r>
              <a:rPr lang="ru-RU" sz="2000" b="0" dirty="0">
                <a:solidFill>
                  <a:srgbClr val="212121"/>
                </a:solidFill>
                <a:effectLst/>
                <a:latin typeface="Open Sans"/>
              </a:rPr>
              <a:t> в CSS — это ключевое слово, добавленное к селектору, которое определяет его особое состояние.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4E4EBD1-EBE8-4555-88FF-1E5E9B0F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95" y="2532289"/>
            <a:ext cx="6494009" cy="3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0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ПСЕВДОКЛАССЫ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6"/>
            <a:ext cx="8430768" cy="1601508"/>
          </a:xfrm>
        </p:spPr>
        <p:txBody>
          <a:bodyPr>
            <a:noAutofit/>
          </a:bodyPr>
          <a:lstStyle/>
          <a:p>
            <a:pPr algn="ctr" fontAlgn="base"/>
            <a:r>
              <a:rPr lang="ru-RU" sz="2000" b="0" i="0" dirty="0">
                <a:effectLst/>
                <a:latin typeface="Open Sans"/>
              </a:rPr>
              <a:t>Используется формула (</a:t>
            </a:r>
            <a:r>
              <a:rPr lang="ru-RU" sz="2000" b="0" i="1" dirty="0" err="1">
                <a:effectLst/>
                <a:latin typeface="Open Sans"/>
              </a:rPr>
              <a:t>an</a:t>
            </a:r>
            <a:r>
              <a:rPr lang="ru-RU" sz="2000" b="0" i="0" dirty="0">
                <a:effectLst/>
                <a:latin typeface="Open Sans"/>
              </a:rPr>
              <a:t> + </a:t>
            </a:r>
            <a:r>
              <a:rPr lang="ru-RU" sz="2000" b="0" i="1" dirty="0">
                <a:effectLst/>
                <a:latin typeface="Open Sans"/>
              </a:rPr>
              <a:t>b</a:t>
            </a:r>
            <a:r>
              <a:rPr lang="ru-RU" sz="2000" b="0" i="0" dirty="0">
                <a:effectLst/>
                <a:latin typeface="Open Sans"/>
              </a:rPr>
              <a:t>). Описание:</a:t>
            </a:r>
          </a:p>
          <a:p>
            <a:pPr algn="ctr" fontAlgn="base"/>
            <a:r>
              <a:rPr lang="ru-RU" sz="2000" b="0" i="1" dirty="0">
                <a:effectLst/>
                <a:latin typeface="Open Sans"/>
              </a:rPr>
              <a:t>a</a:t>
            </a:r>
            <a:r>
              <a:rPr lang="ru-RU" sz="2000" b="0" i="0" dirty="0">
                <a:effectLst/>
                <a:latin typeface="Open Sans"/>
              </a:rPr>
              <a:t> - размер цикла,</a:t>
            </a:r>
          </a:p>
          <a:p>
            <a:pPr algn="ctr" fontAlgn="base"/>
            <a:r>
              <a:rPr lang="ru-RU" sz="2000" b="0" i="1" dirty="0">
                <a:effectLst/>
                <a:latin typeface="Open Sans"/>
              </a:rPr>
              <a:t>n</a:t>
            </a:r>
            <a:r>
              <a:rPr lang="ru-RU" sz="2000" b="0" i="0" dirty="0">
                <a:effectLst/>
                <a:latin typeface="Open Sans"/>
              </a:rPr>
              <a:t> - счетчик (начинается с 0),</a:t>
            </a:r>
          </a:p>
          <a:p>
            <a:pPr algn="ctr" fontAlgn="base"/>
            <a:r>
              <a:rPr lang="ru-RU" sz="2000" b="0" i="0" dirty="0">
                <a:effectLst/>
                <a:latin typeface="Open Sans"/>
              </a:rPr>
              <a:t>и </a:t>
            </a:r>
            <a:r>
              <a:rPr lang="ru-RU" sz="2000" b="0" i="1" dirty="0">
                <a:effectLst/>
                <a:latin typeface="Open Sans"/>
              </a:rPr>
              <a:t>b - </a:t>
            </a:r>
            <a:r>
              <a:rPr lang="ru-RU" sz="2000" b="0" i="0" dirty="0">
                <a:effectLst/>
                <a:latin typeface="Open Sans"/>
              </a:rPr>
              <a:t>шаг цикла.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xmlns="" id="{390ECC3A-CD7B-450B-9616-CBCC7781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028403"/>
            <a:ext cx="71532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3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ПСЕВДОЭЛЕМЕНТЫ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DB2A8E-35C7-49D7-A6FF-AE01755991AE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1253165"/>
          </a:xfrm>
        </p:spPr>
        <p:txBody>
          <a:bodyPr>
            <a:noAutofit/>
          </a:bodyPr>
          <a:lstStyle/>
          <a:p>
            <a:pPr algn="ctr"/>
            <a:r>
              <a:rPr lang="ru-RU" sz="2000" b="1" i="0" dirty="0" err="1">
                <a:solidFill>
                  <a:srgbClr val="212121"/>
                </a:solidFill>
                <a:effectLst/>
                <a:latin typeface="Open Sans"/>
              </a:rPr>
              <a:t>Псевдоэлемент</a:t>
            </a:r>
            <a:r>
              <a:rPr lang="ru-RU" sz="2000" b="0" i="0" dirty="0">
                <a:solidFill>
                  <a:srgbClr val="212121"/>
                </a:solidFill>
                <a:effectLst/>
                <a:latin typeface="Open Sans"/>
              </a:rPr>
              <a:t> в CSS — </a:t>
            </a:r>
            <a:r>
              <a:rPr lang="ru-RU" sz="2000" b="0" i="1" dirty="0">
                <a:solidFill>
                  <a:srgbClr val="212121"/>
                </a:solidFill>
                <a:effectLst/>
                <a:latin typeface="Open Sans"/>
              </a:rPr>
              <a:t>это ключевое слово, добавляемое к селектору,</a:t>
            </a:r>
            <a:r>
              <a:rPr lang="ru-RU" sz="2000" b="0" i="0" dirty="0">
                <a:solidFill>
                  <a:srgbClr val="212121"/>
                </a:solidFill>
                <a:effectLst/>
                <a:latin typeface="Open Sans"/>
              </a:rPr>
              <a:t> которое позволяет стилизовать определённую часть выбранного элемента.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B5C8BBF-A6FA-43C1-B2E5-5DD3E12C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32" y="3450771"/>
            <a:ext cx="7454735" cy="10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79" y="2403611"/>
            <a:ext cx="7155407" cy="1438151"/>
          </a:xfrm>
          <a:solidFill>
            <a:schemeClr val="accent2"/>
          </a:solidFill>
        </p:spPr>
        <p:txBody>
          <a:bodyPr/>
          <a:lstStyle/>
          <a:p>
            <a:r>
              <a:rPr lang="ru-RU" sz="5400" dirty="0"/>
              <a:t>СПЕЦИФИЧНОСТЬ </a:t>
            </a:r>
            <a:r>
              <a:rPr lang="en-US" sz="5400" dirty="0"/>
              <a:t>CSS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990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ВЕС СТИЛЕЙ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4551538"/>
          </a:xfrm>
        </p:spPr>
        <p:txBody>
          <a:bodyPr>
            <a:noAutofit/>
          </a:bodyPr>
          <a:lstStyle/>
          <a:p>
            <a:pPr algn="just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Браузер руководствуется специфичностью селекторов при выборе свойств CSS, которые наиболее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релевантны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для элемента и будут к нему применены.</a:t>
            </a:r>
          </a:p>
          <a:p>
            <a:pPr marL="457200" indent="-457200" algn="just">
              <a:buFont typeface="+mj-lt"/>
              <a:buAutoNum type="arabicPeriod"/>
            </a:pPr>
            <a:r>
              <a:rPr kumimoji="0" lang="ru-RU" altLang="ru-RU" sz="2000" u="none" strike="noStrike" cap="none" normalizeH="0" baseline="0" dirty="0" err="1">
                <a:ln>
                  <a:noFill/>
                </a:ln>
                <a:latin typeface="Open Sans"/>
              </a:rPr>
              <a:t>Инлайновые</a:t>
            </a:r>
            <a:r>
              <a:rPr kumimoji="0" lang="ru-RU" altLang="ru-RU" sz="2000" u="none" strike="noStrike" cap="none" normalizeH="0" baseline="0" dirty="0">
                <a:ln>
                  <a:noFill/>
                </a:ln>
                <a:latin typeface="Open Sans"/>
              </a:rPr>
              <a:t> стили.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ru-RU" sz="2000" dirty="0">
                <a:latin typeface="Open Sans"/>
              </a:rPr>
              <a:t>ID.</a:t>
            </a:r>
          </a:p>
          <a:p>
            <a:pPr marL="457200" indent="-457200" algn="just">
              <a:buFont typeface="+mj-lt"/>
              <a:buAutoNum type="arabicPeriod"/>
            </a:pPr>
            <a:r>
              <a:rPr kumimoji="0" lang="ru-RU" altLang="ru-RU" sz="2000" u="none" strike="noStrike" cap="none" normalizeH="0" baseline="0" dirty="0">
                <a:ln>
                  <a:noFill/>
                </a:ln>
                <a:latin typeface="Open Sans"/>
              </a:rPr>
              <a:t>Классы, атрибуты, </a:t>
            </a:r>
            <a:r>
              <a:rPr kumimoji="0" lang="ru-RU" altLang="ru-RU" sz="2000" u="none" strike="noStrike" cap="none" normalizeH="0" baseline="0" dirty="0" err="1">
                <a:ln>
                  <a:noFill/>
                </a:ln>
                <a:latin typeface="Open Sans"/>
              </a:rPr>
              <a:t>псевдок</a:t>
            </a:r>
            <a:r>
              <a:rPr lang="ru-RU" altLang="ru-RU" sz="2000" dirty="0" err="1">
                <a:latin typeface="Open Sans"/>
              </a:rPr>
              <a:t>лассы</a:t>
            </a:r>
            <a:r>
              <a:rPr lang="ru-RU" altLang="ru-RU" sz="2000" dirty="0">
                <a:latin typeface="Open Sans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kumimoji="0" lang="ru-RU" altLang="ru-RU" sz="2000" u="none" strike="noStrike" cap="none" normalizeH="0" baseline="0" dirty="0">
                <a:ln>
                  <a:noFill/>
                </a:ln>
                <a:latin typeface="Open Sans"/>
              </a:rPr>
              <a:t>Элементы и </a:t>
            </a:r>
            <a:r>
              <a:rPr kumimoji="0" lang="ru-RU" altLang="ru-RU" sz="2000" u="none" strike="noStrike" cap="none" normalizeH="0" baseline="0" dirty="0" err="1">
                <a:ln>
                  <a:noFill/>
                </a:ln>
                <a:latin typeface="Open Sans"/>
              </a:rPr>
              <a:t>псевдоэлементы</a:t>
            </a:r>
            <a:r>
              <a:rPr kumimoji="0" lang="ru-RU" altLang="ru-RU" sz="2000" u="none" strike="noStrike" cap="none" normalizeH="0" baseline="0" dirty="0">
                <a:ln>
                  <a:noFill/>
                </a:ln>
                <a:latin typeface="Open Sans"/>
              </a:rPr>
              <a:t>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xmlns="" id="{14479B32-45ED-414E-B189-0CADC1E6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99115"/>
            <a:ext cx="4184196" cy="25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4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!</a:t>
            </a:r>
            <a:r>
              <a:rPr lang="en-US" dirty="0"/>
              <a:t>important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4551538"/>
          </a:xfrm>
        </p:spPr>
        <p:txBody>
          <a:bodyPr>
            <a:noAutofit/>
          </a:bodyPr>
          <a:lstStyle/>
          <a:p>
            <a:pPr algn="ctr"/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При использовании </a:t>
            </a:r>
            <a:r>
              <a:rPr lang="ru-RU" sz="2400" b="0" i="0" dirty="0">
                <a:solidFill>
                  <a:srgbClr val="B22222"/>
                </a:solidFill>
                <a:effectLst/>
                <a:latin typeface="Open Sans"/>
              </a:rPr>
              <a:t>!</a:t>
            </a:r>
            <a:r>
              <a:rPr lang="ru-RU" sz="2400" b="0" i="0" dirty="0" err="1">
                <a:solidFill>
                  <a:srgbClr val="B22222"/>
                </a:solidFill>
                <a:effectLst/>
                <a:latin typeface="Open Sans"/>
              </a:rPr>
              <a:t>important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 в объявлении свойства, оно перекрывает любое другое объявление</a:t>
            </a:r>
            <a:r>
              <a:rPr lang="en-US" sz="2400" dirty="0">
                <a:solidFill>
                  <a:srgbClr val="444444"/>
                </a:solidFill>
                <a:latin typeface="Open Sans"/>
              </a:rPr>
              <a:t>.</a:t>
            </a:r>
          </a:p>
          <a:p>
            <a:pPr algn="ctr"/>
            <a:endParaRPr lang="en-US" sz="2400" dirty="0">
              <a:solidFill>
                <a:srgbClr val="444444"/>
              </a:solidFill>
              <a:latin typeface="Open Sans"/>
            </a:endParaRPr>
          </a:p>
          <a:p>
            <a:pPr algn="ctr"/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Использование </a:t>
            </a:r>
            <a:r>
              <a:rPr lang="ru-RU" sz="2400" b="0" i="0" dirty="0">
                <a:solidFill>
                  <a:srgbClr val="B22222"/>
                </a:solidFill>
                <a:effectLst/>
                <a:latin typeface="Open Sans"/>
              </a:rPr>
              <a:t>!</a:t>
            </a:r>
            <a:r>
              <a:rPr lang="ru-RU" sz="2400" b="0" i="0" dirty="0" err="1">
                <a:solidFill>
                  <a:srgbClr val="B22222"/>
                </a:solidFill>
                <a:effectLst/>
                <a:latin typeface="Open Sans"/>
              </a:rPr>
              <a:t>important</a:t>
            </a:r>
            <a:r>
              <a:rPr lang="ru-RU" sz="2400" b="0" i="0" dirty="0">
                <a:solidFill>
                  <a:srgbClr val="B22222"/>
                </a:solidFill>
                <a:effectLst/>
                <a:latin typeface="Open Sans"/>
              </a:rPr>
              <a:t> 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считается плохой практикой, его стоит избегать, т.к. оно затрудняет 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Open Sans"/>
              </a:rPr>
              <a:t>дебаггинг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 из-за нарушения естественного каскадирования ваших стилей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pic>
        <p:nvPicPr>
          <p:cNvPr id="25602" name="Picture 2" descr="Использование !important в CSS">
            <a:extLst>
              <a:ext uri="{FF2B5EF4-FFF2-40B4-BE49-F238E27FC236}">
                <a16:creationId xmlns:a16="http://schemas.microsoft.com/office/drawing/2014/main" xmlns="" id="{ED73CF08-DDEC-4B8A-9A66-3D83EA22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4661260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30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ВАЖНЫЕ ЗАМЕЧАНИЯ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455153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Универсальный селектор * обладает нулевым весом.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Псевдо-элементы имеют вес (0, 0, 0, 1) в отличие от псевдо-классов (0, 0, 1, 0).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Псевдо-класс :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Open Sans"/>
              </a:rPr>
              <a:t>not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() не добавляет специфичности селектор</a:t>
            </a:r>
            <a:r>
              <a:rPr lang="ru-RU" sz="2400" dirty="0">
                <a:solidFill>
                  <a:srgbClr val="444444"/>
                </a:solidFill>
                <a:latin typeface="Open Sans"/>
              </a:rPr>
              <a:t>у.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Значение !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Open Sans"/>
              </a:rPr>
              <a:t>important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 может перекрыться только другим !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Open Sans"/>
              </a:rPr>
              <a:t>important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/>
              </a:rPr>
              <a:t>, определенным в CSS позже. Можно считать, что его вес составляет 1, 0, 0, 0.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76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27880" y="2403611"/>
            <a:ext cx="4760550" cy="633503"/>
          </a:xfrm>
          <a:solidFill>
            <a:schemeClr val="accent2"/>
          </a:solidFill>
        </p:spPr>
        <p:txBody>
          <a:bodyPr/>
          <a:lstStyle/>
          <a:p>
            <a:r>
              <a:rPr lang="en-US" sz="5400" dirty="0"/>
              <a:t>CSS LAYOUT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6299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DISPLAY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4551538"/>
          </a:xfrm>
        </p:spPr>
        <p:txBody>
          <a:bodyPr>
            <a:noAutofit/>
          </a:bodyPr>
          <a:lstStyle/>
          <a:p>
            <a:pPr algn="l" fontAlgn="base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Основные значения свойства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/>
              </a:rPr>
              <a:t>display:</a:t>
            </a:r>
          </a:p>
          <a:p>
            <a:endParaRPr lang="en-US" sz="2000" b="0" dirty="0">
              <a:solidFill>
                <a:srgbClr val="DC3EB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(&lt;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 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 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endParaRPr lang="en-US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(&lt;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 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 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endParaRPr lang="en-US" sz="2400" b="0" dirty="0">
              <a:solidFill>
                <a:srgbClr val="DC3EB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(&lt;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 &lt;</a:t>
            </a:r>
            <a:r>
              <a:rPr lang="en-US" sz="2400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endParaRPr lang="en-US" sz="2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098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Open Sans"/>
              </a:rPr>
              <a:t>Блочные (</a:t>
            </a:r>
            <a:r>
              <a:rPr lang="ru-RU" sz="2000" b="0" i="0" dirty="0" err="1">
                <a:solidFill>
                  <a:srgbClr val="222222"/>
                </a:solidFill>
                <a:effectLst/>
                <a:latin typeface="Open Sans"/>
              </a:rPr>
              <a:t>block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Open Sans"/>
              </a:rPr>
              <a:t>) элементы расположены один под другим.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Open Sans"/>
              </a:rPr>
              <a:t>Такие элементы имеют ширину, высоту, отступы</a:t>
            </a:r>
            <a:r>
              <a:rPr lang="ru-RU" sz="2000" dirty="0">
                <a:solidFill>
                  <a:srgbClr val="222222"/>
                </a:solidFill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22222"/>
              </a:solidFill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Open Sans"/>
              </a:rPr>
              <a:t>Блоки занимают всю ширину родительского элемента. Например, если задать им фон, то фон будет виден по всей ширине родительского элемента.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Open Sans"/>
              </a:rPr>
              <a:t>Так как блочный элемент занимает всю ширину, его внутренние элементы могут быть выровнены горизонтально, т.е. к левому, правому краю, посередине и по всей ширине</a:t>
            </a:r>
            <a:endParaRPr lang="ru-RU" sz="1800" b="0" i="0" dirty="0"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БЛОЧНЫЕ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2424327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FLOAT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1993395"/>
          </a:xfrm>
        </p:spPr>
        <p:txBody>
          <a:bodyPr>
            <a:noAutofit/>
          </a:bodyPr>
          <a:lstStyle/>
          <a:p>
            <a:pPr algn="just" fontAlgn="base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Свойство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float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определяет, к какой стороне документа будет выровнен элемент, в то время как остальные элементы будут обтекать его с другой стороны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</a:p>
          <a:p>
            <a:pPr algn="just" fontAlgn="base"/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Когда значение свойства равно </a:t>
            </a:r>
            <a:r>
              <a:rPr lang="ru-RU" sz="2000" b="1" i="0" dirty="0" err="1">
                <a:solidFill>
                  <a:srgbClr val="444444"/>
                </a:solidFill>
                <a:effectLst/>
                <a:latin typeface="Open Sans"/>
              </a:rPr>
              <a:t>none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, элемент отображается на странице обычным образом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pic>
        <p:nvPicPr>
          <p:cNvPr id="26626" name="Picture 2" descr="Всё о свойстве float | CSS-Tricks по-русски">
            <a:extLst>
              <a:ext uri="{FF2B5EF4-FFF2-40B4-BE49-F238E27FC236}">
                <a16:creationId xmlns:a16="http://schemas.microsoft.com/office/drawing/2014/main" xmlns="" id="{B3616147-03BD-47C4-A070-D282D5C3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82093"/>
            <a:ext cx="4876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D20756-E9B2-4DAB-B5EC-050D60E73D3A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3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0860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dirty="0"/>
              <a:t>CLEAR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1E50294F-5A86-47FE-8400-8700C85E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1993395"/>
          </a:xfrm>
        </p:spPr>
        <p:txBody>
          <a:bodyPr>
            <a:noAutofit/>
          </a:bodyPr>
          <a:lstStyle/>
          <a:p>
            <a:pPr algn="ctr" fontAlgn="base"/>
            <a:r>
              <a:rPr lang="ru-RU" sz="2000" b="0" i="0" dirty="0">
                <a:solidFill>
                  <a:srgbClr val="303030"/>
                </a:solidFill>
                <a:effectLst/>
                <a:latin typeface="Open Sans"/>
              </a:rPr>
              <a:t>Свойство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en-US" sz="2000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ru-RU" sz="2000" b="0" i="0" dirty="0" err="1">
                <a:solidFill>
                  <a:srgbClr val="303030"/>
                </a:solidFill>
                <a:effectLst/>
                <a:latin typeface="Open Sans"/>
              </a:rPr>
              <a:t>казывает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Open Sans"/>
              </a:rPr>
              <a:t>, какие стороны блока/блоков элемента не должны прилегать к плавающим блокам, находящемся выше в исходном документе.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D20756-E9B2-4DAB-B5EC-050D60E73D3A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24027D38-2B65-4E32-8682-3368EF44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15" y="2596466"/>
            <a:ext cx="6419170" cy="33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3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FLOATS LAYOUT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8B0E08-0880-4CEA-B8DF-155065627AFB}"/>
              </a:ext>
            </a:extLst>
          </p:cNvPr>
          <p:cNvSpPr txBox="1"/>
          <p:nvPr/>
        </p:nvSpPr>
        <p:spPr>
          <a:xfrm>
            <a:off x="239486" y="1405822"/>
            <a:ext cx="3592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&gt;4&lt;/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646D615-2766-4DE3-9901-B1A98746A1EE}"/>
              </a:ext>
            </a:extLst>
          </p:cNvPr>
          <p:cNvSpPr txBox="1"/>
          <p:nvPr/>
        </p:nvSpPr>
        <p:spPr>
          <a:xfrm>
            <a:off x="4572000" y="1405822"/>
            <a:ext cx="35922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.box 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1D729FA3-5DE9-418E-BA0C-85004F26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3714146"/>
            <a:ext cx="8677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FLOATS LAYOUT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8B0E08-0880-4CEA-B8DF-155065627AFB}"/>
              </a:ext>
            </a:extLst>
          </p:cNvPr>
          <p:cNvSpPr txBox="1"/>
          <p:nvPr/>
        </p:nvSpPr>
        <p:spPr>
          <a:xfrm>
            <a:off x="239486" y="1405822"/>
            <a:ext cx="3592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&gt;4&lt;/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646D615-2766-4DE3-9901-B1A98746A1EE}"/>
              </a:ext>
            </a:extLst>
          </p:cNvPr>
          <p:cNvSpPr txBox="1"/>
          <p:nvPr/>
        </p:nvSpPr>
        <p:spPr>
          <a:xfrm>
            <a:off x="4572000" y="1405822"/>
            <a:ext cx="35922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DF8618"/>
                </a:solidFill>
                <a:effectLst/>
                <a:latin typeface="Consolas" panose="020B0609020204030204" pitchFamily="49" charset="0"/>
              </a:rPr>
              <a:t>.box 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3EB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5B836D9-A88E-4619-99D6-A8202DD2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974851"/>
            <a:ext cx="86201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26C3CD87-FEA0-48D8-9419-66A9ABF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5"/>
            <a:ext cx="8430768" cy="417053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Верстка флексами более эффективна. Она позволяет выравнивать элементы и распределять пространство между ними в контейнере, даже когда их размер не известен и/или может изменяться (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flex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= гибкий)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Свойство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flex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определяет, как элемент может расширяться или сжиматься в своем флекс-контейнере. Это свойство объединяет свойства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flex-grow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flex-shrink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иflex-basis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CSS-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columns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не работают с флекс-боксами, как и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float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,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clear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и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vertical-align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44444"/>
                </a:solidFill>
                <a:latin typeface="Open Sans"/>
              </a:rPr>
              <a:t>Д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ля выравнивания по вертикали используются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align-content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(для родителя) и </a:t>
            </a:r>
            <a:r>
              <a:rPr lang="ru-RU" sz="2000" b="0" i="0" dirty="0" err="1">
                <a:solidFill>
                  <a:srgbClr val="444444"/>
                </a:solidFill>
                <a:effectLst/>
                <a:latin typeface="Open Sans"/>
              </a:rPr>
              <a:t>align-items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Open Sans"/>
              </a:rPr>
              <a:t> (для потомков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/>
              </a:rPr>
              <a:t>).</a:t>
            </a:r>
            <a:endParaRPr kumimoji="0" lang="ru-RU" altLang="ru-RU" sz="2000" u="none" strike="noStrike" cap="none" normalizeH="0" baseline="0" dirty="0">
              <a:ln>
                <a:noFill/>
              </a:ln>
              <a:latin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05F76-E511-491B-A11E-2379DC25A283}"/>
              </a:ext>
            </a:extLst>
          </p:cNvPr>
          <p:cNvSpPr txBox="1"/>
          <p:nvPr/>
        </p:nvSpPr>
        <p:spPr>
          <a:xfrm>
            <a:off x="2803071" y="5802477"/>
            <a:ext cx="353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https://html5.by/blog/flexbox/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269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AA6B7DE-CF8C-4915-9A5E-F05E9183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502050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Open Sans"/>
              </a:rPr>
              <a:t>Очень полезная игра: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0E9424-E85D-4FAD-939D-D5437F9C48BF}"/>
              </a:ext>
            </a:extLst>
          </p:cNvPr>
          <p:cNvSpPr txBox="1"/>
          <p:nvPr/>
        </p:nvSpPr>
        <p:spPr>
          <a:xfrm>
            <a:off x="2873829" y="2071244"/>
            <a:ext cx="339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https://flexboxfroggy.com/#ru</a:t>
            </a:r>
            <a:endParaRPr lang="ru-RU" dirty="0"/>
          </a:p>
        </p:txBody>
      </p:sp>
      <p:pic>
        <p:nvPicPr>
          <p:cNvPr id="30722" name="Picture 2" descr="Flexbox Froggy - A game for learning CSS flexbox">
            <a:extLst>
              <a:ext uri="{FF2B5EF4-FFF2-40B4-BE49-F238E27FC236}">
                <a16:creationId xmlns:a16="http://schemas.microsoft.com/office/drawing/2014/main" xmlns="" id="{935D2FDC-D10B-4972-BAD8-3538D45D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800805"/>
            <a:ext cx="5562600" cy="286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90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GRID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C3CDDB-1673-4D2A-9A09-569A69BFE2C6}"/>
              </a:ext>
            </a:extLst>
          </p:cNvPr>
          <p:cNvSpPr txBox="1"/>
          <p:nvPr/>
        </p:nvSpPr>
        <p:spPr>
          <a:xfrm>
            <a:off x="7032171" y="5834742"/>
            <a:ext cx="1665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2"/>
              </a:rPr>
              <a:t>Подробности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BEFBF4-CC9A-4916-80AE-0801BFFA54C4}"/>
              </a:ext>
            </a:extLst>
          </p:cNvPr>
          <p:cNvSpPr txBox="1"/>
          <p:nvPr/>
        </p:nvSpPr>
        <p:spPr>
          <a:xfrm>
            <a:off x="206828" y="1155128"/>
            <a:ext cx="86106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solidFill>
                  <a:srgbClr val="303030"/>
                </a:solidFill>
                <a:effectLst/>
                <a:latin typeface="Open Sans"/>
              </a:rPr>
              <a:t>Сетка (</a:t>
            </a:r>
            <a:r>
              <a:rPr lang="ru-RU" sz="2000" b="1" i="0" dirty="0" err="1">
                <a:solidFill>
                  <a:srgbClr val="303030"/>
                </a:solidFill>
                <a:effectLst/>
                <a:latin typeface="Open Sans"/>
              </a:rPr>
              <a:t>grid</a:t>
            </a:r>
            <a:r>
              <a:rPr lang="ru-RU" sz="2000" b="1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Open Sans"/>
              </a:rPr>
              <a:t> представляет собой набор пересекающихся горизонтальных и вертикальных линий, делящих пространство </a:t>
            </a:r>
            <a:r>
              <a:rPr lang="ru-RU" sz="2000" b="0" i="0" dirty="0" err="1">
                <a:solidFill>
                  <a:srgbClr val="303030"/>
                </a:solidFill>
                <a:effectLst/>
                <a:latin typeface="Open Sans"/>
              </a:rPr>
              <a:t>grid</a:t>
            </a:r>
            <a:r>
              <a:rPr lang="ru-RU" sz="2000" b="0" i="0" dirty="0">
                <a:solidFill>
                  <a:srgbClr val="303030"/>
                </a:solidFill>
                <a:effectLst/>
                <a:latin typeface="Open Sans"/>
              </a:rPr>
              <a:t>-контейнера на области сетки, в которые могут быть помещены элементы сетки.</a:t>
            </a:r>
            <a:endParaRPr lang="ru-RU" sz="2000" b="0" dirty="0">
              <a:solidFill>
                <a:srgbClr val="383A42"/>
              </a:solidFill>
              <a:effectLst/>
              <a:latin typeface="Open Sans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xmlns="" id="{9F603FCB-8CD5-4E50-B1C9-B7AE4E59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16" y="2769708"/>
            <a:ext cx="6556623" cy="28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04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СИЛЬНЫЕ ВОПРОСЫ: СИЛЬНЫЕ ВОПРОСЫ">
            <a:extLst>
              <a:ext uri="{FF2B5EF4-FFF2-40B4-BE49-F238E27FC236}">
                <a16:creationId xmlns:a16="http://schemas.microsoft.com/office/drawing/2014/main" xmlns="" id="{1618CC28-3D61-49F0-B13B-A9E5EA8D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9144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31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BEFBF4-CC9A-4916-80AE-0801BFFA54C4}"/>
              </a:ext>
            </a:extLst>
          </p:cNvPr>
          <p:cNvSpPr txBox="1"/>
          <p:nvPr/>
        </p:nvSpPr>
        <p:spPr>
          <a:xfrm>
            <a:off x="206828" y="1155128"/>
            <a:ext cx="8610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A42"/>
                </a:solidFill>
                <a:latin typeface="Open Sans"/>
                <a:hlinkClick r:id="rId2"/>
              </a:rPr>
              <a:t>https://learn.webpurple.net/externals/topic8_html-css-basic/</a:t>
            </a:r>
            <a:endParaRPr lang="ru-RU" sz="2000" dirty="0">
              <a:solidFill>
                <a:srgbClr val="383A42"/>
              </a:solidFill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83A42"/>
                </a:solidFill>
                <a:latin typeface="Open Sans"/>
                <a:hlinkClick r:id="rId3"/>
              </a:rPr>
              <a:t>https://learn.webpurple.net/externals/topic9_html-css-fundamentals-part1/</a:t>
            </a:r>
            <a:endParaRPr lang="ru-RU" sz="2000" dirty="0">
              <a:solidFill>
                <a:srgbClr val="383A42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396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5C237A9-C490-48E4-8461-1AF1DC01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241793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303030"/>
                </a:solidFill>
                <a:effectLst/>
                <a:latin typeface="Open Sans"/>
              </a:rPr>
              <a:t>Блочные элементы могут содержать как строчные, так и блочные элементы, но не оба типа элементов сразу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Свойства строчных элементов не предназначены для блочных элементов, например, вертикальное выравнивание (</a:t>
            </a:r>
            <a:r>
              <a:rPr lang="ru-RU" sz="1800" b="0" i="0" dirty="0" err="1">
                <a:solidFill>
                  <a:srgbClr val="222222"/>
                </a:solidFill>
                <a:effectLst/>
                <a:latin typeface="Open Sans"/>
              </a:rPr>
              <a:t>vertical-align</a:t>
            </a:r>
            <a:r>
              <a:rPr lang="ru-RU" sz="1800" b="0" i="0" dirty="0">
                <a:solidFill>
                  <a:srgbClr val="222222"/>
                </a:solidFill>
                <a:effectLst/>
                <a:latin typeface="Open Sans"/>
              </a:rPr>
              <a:t>).</a:t>
            </a:r>
            <a:endParaRPr lang="en-US" sz="1800" b="0" i="0" dirty="0">
              <a:solidFill>
                <a:srgbClr val="222222"/>
              </a:solidFill>
              <a:effectLst/>
              <a:latin typeface="Open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Open Sans"/>
              </a:rPr>
              <a:t>Элемент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Open Sans"/>
                <a:cs typeface="Courier New" panose="02070309020205020404" pitchFamily="49" charset="0"/>
              </a:rPr>
              <a:t>&lt;p&gt;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Open Sans"/>
              </a:rPr>
              <a:t> относится к блочным элементам, но он не должен содержать внутри себя другой элемент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Open Sans"/>
                <a:cs typeface="Courier New" panose="02070309020205020404" pitchFamily="49" charset="0"/>
              </a:rPr>
              <a:t>&lt;p&gt;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Open Sans"/>
              </a:rPr>
              <a:t>, а также любой другой блочный элемент</a:t>
            </a:r>
            <a:r>
              <a:rPr lang="en-US" altLang="ru-RU" sz="1800" dirty="0">
                <a:latin typeface="Open Sans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БЛОЧНЫЕ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CSS - Размеры блочных элементов - ИТ Шеф">
            <a:extLst>
              <a:ext uri="{FF2B5EF4-FFF2-40B4-BE49-F238E27FC236}">
                <a16:creationId xmlns:a16="http://schemas.microsoft.com/office/drawing/2014/main" xmlns="" id="{D498EC82-BB96-4668-B8F0-56AEF2E2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46" y="3754264"/>
            <a:ext cx="4608739" cy="25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8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xmlns="" id="{A0C48975-2439-49D1-9009-E5D00B746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25A3388-5A54-4BF3-97FE-A44180DD2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БЛОЧНЫЕ ЭЛЕМЕНТЫ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C0BFF0-6D2B-41A6-A93A-1C88B92B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5BFF55-CC5D-4068-97EC-7AC950941442}"/>
              </a:ext>
            </a:extLst>
          </p:cNvPr>
          <p:cNvSpPr txBox="1"/>
          <p:nvPr/>
        </p:nvSpPr>
        <p:spPr>
          <a:xfrm>
            <a:off x="587829" y="1914943"/>
            <a:ext cx="79683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&gt;-&lt;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 err="1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&gt;,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dirty="0">
                <a:solidFill>
                  <a:srgbClr val="0444A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&gt;.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15B66F-42AE-46A4-BA6D-905A97FC0D46}"/>
              </a:ext>
            </a:extLst>
          </p:cNvPr>
          <p:cNvSpPr txBox="1"/>
          <p:nvPr/>
        </p:nvSpPr>
        <p:spPr>
          <a:xfrm>
            <a:off x="587829" y="1279521"/>
            <a:ext cx="1608133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>
                <a:solidFill>
                  <a:srgbClr val="444444"/>
                </a:solidFill>
                <a:latin typeface="Open Sans"/>
                <a:cs typeface="Trebuchet MS"/>
              </a:rPr>
              <a:t>Примеры:</a:t>
            </a:r>
          </a:p>
        </p:txBody>
      </p:sp>
    </p:spTree>
    <p:extLst>
      <p:ext uri="{BB962C8B-B14F-4D97-AF65-F5344CB8AC3E}">
        <p14:creationId xmlns:p14="http://schemas.microsoft.com/office/powerpoint/2010/main" val="398876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0987735-03DE-554C-85DC-B57453E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871B8-55A0-BC41-B253-AAC8120A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12970"/>
            <a:ext cx="8430768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Содержимое</a:t>
            </a:r>
            <a:r>
              <a:rPr lang="ru-RU" dirty="0"/>
              <a:t>: область, где отображается ваш контент, размер которой можно изменить с помощью таких свойств, как </a:t>
            </a:r>
            <a:r>
              <a:rPr lang="en-GB" u="sng" dirty="0"/>
              <a:t>width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u="sng" dirty="0"/>
              <a:t>height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Внутренний отступ</a:t>
            </a:r>
            <a:r>
              <a:rPr lang="ru-RU" dirty="0"/>
              <a:t>: отступы располагаются вокруг содержимого в виде пустого пространства; их размер контролируется с помощью </a:t>
            </a:r>
            <a:r>
              <a:rPr lang="en-GB" u="sng" dirty="0"/>
              <a:t>padding</a:t>
            </a:r>
            <a:r>
              <a:rPr lang="en-GB" dirty="0"/>
              <a:t> </a:t>
            </a:r>
            <a:r>
              <a:rPr lang="ru-RU" dirty="0"/>
              <a:t>и связанных свойств.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Рамка</a:t>
            </a:r>
            <a:r>
              <a:rPr lang="ru-RU" dirty="0"/>
              <a:t>: рамка оборачивает содержимое и внутренние отступы. Её размер и стиль можно контролировать с помощью </a:t>
            </a:r>
            <a:r>
              <a:rPr lang="en-GB" u="sng" dirty="0"/>
              <a:t>border</a:t>
            </a:r>
            <a:r>
              <a:rPr lang="en-GB" dirty="0"/>
              <a:t> </a:t>
            </a:r>
            <a:r>
              <a:rPr lang="ru-RU" dirty="0"/>
              <a:t>и связанных свойств.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Внешний отступ</a:t>
            </a:r>
            <a:r>
              <a:rPr lang="ru-RU" dirty="0"/>
              <a:t>: внешний слой, заключающий в себе содержимое, внутренний отступ и рамки, представляет собой пространство между текущим и другими элементами. Его размер контролируется с помощью </a:t>
            </a:r>
            <a:r>
              <a:rPr lang="en-GB" u="sng" dirty="0"/>
              <a:t>margin</a:t>
            </a:r>
            <a:r>
              <a:rPr lang="en-GB" dirty="0"/>
              <a:t> </a:t>
            </a:r>
            <a:r>
              <a:rPr lang="ru-RU" dirty="0"/>
              <a:t>и связанных свойств.</a:t>
            </a:r>
          </a:p>
          <a:p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A5014D-781B-2643-BD1A-0059F80F2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Блочная модель</a:t>
            </a:r>
            <a:endParaRPr lang="x-none" dirty="0"/>
          </a:p>
        </p:txBody>
      </p:sp>
      <p:pic>
        <p:nvPicPr>
          <p:cNvPr id="5" name="Picture 4" descr="CSS - Размеры блочных элементов - ИТ Шеф">
            <a:extLst>
              <a:ext uri="{FF2B5EF4-FFF2-40B4-BE49-F238E27FC236}">
                <a16:creationId xmlns:a16="http://schemas.microsoft.com/office/drawing/2014/main" xmlns="" id="{BB70AF64-5F31-1E45-BC73-529CC231A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30" y="4015409"/>
            <a:ext cx="4608739" cy="242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6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0987735-03DE-554C-85DC-B57453E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871B8-55A0-BC41-B253-AAC8120A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12970"/>
            <a:ext cx="8430768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стандартной блочной модели, если указать элементу атрибуты </a:t>
            </a:r>
            <a:r>
              <a:rPr lang="en-GB" dirty="0"/>
              <a:t>width </a:t>
            </a:r>
            <a:r>
              <a:rPr lang="ru-RU" dirty="0"/>
              <a:t>и </a:t>
            </a:r>
            <a:r>
              <a:rPr lang="en-GB" dirty="0"/>
              <a:t>height, </a:t>
            </a:r>
            <a:r>
              <a:rPr lang="ru-RU" dirty="0"/>
              <a:t>это определит ширину и высоту </a:t>
            </a:r>
            <a:r>
              <a:rPr lang="ru-RU" i="1" dirty="0"/>
              <a:t>содержимого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Любые отступы и рамки затем добавляются к этой ширине и высоте для получения общего размера элемента.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A5014D-781B-2643-BD1A-0059F80F2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Блочная модель</a:t>
            </a:r>
            <a:endParaRPr lang="x-none" dirty="0"/>
          </a:p>
        </p:txBody>
      </p:sp>
      <p:pic>
        <p:nvPicPr>
          <p:cNvPr id="1026" name="Picture 2" descr="Отображения размера элемента при использовании стандартной блочной модели.">
            <a:extLst>
              <a:ext uri="{FF2B5EF4-FFF2-40B4-BE49-F238E27FC236}">
                <a16:creationId xmlns:a16="http://schemas.microsoft.com/office/drawing/2014/main" xmlns="" id="{7FBE2961-71F3-A442-91C0-6D08DA84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23" y="2517913"/>
            <a:ext cx="635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5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0987735-03DE-554C-85DC-B57453E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871B8-55A0-BC41-B253-AAC8120A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1212970"/>
            <a:ext cx="8430768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умолчанию браузеры используют стандартную блочную модель.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вы хотите использовать альтернативную блочную модель для элемента, установите для него свойство </a:t>
            </a:r>
            <a:r>
              <a:rPr lang="en-GB" dirty="0"/>
              <a:t>box-sizing: border-box.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A5014D-781B-2643-BD1A-0059F80F2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Блочная модель</a:t>
            </a:r>
            <a:endParaRPr lang="x-none" dirty="0"/>
          </a:p>
        </p:txBody>
      </p:sp>
      <p:pic>
        <p:nvPicPr>
          <p:cNvPr id="3074" name="Picture 2" descr="Отображения размера элемента при использовании альтернативной блочной модели.">
            <a:extLst>
              <a:ext uri="{FF2B5EF4-FFF2-40B4-BE49-F238E27FC236}">
                <a16:creationId xmlns:a16="http://schemas.microsoft.com/office/drawing/2014/main" xmlns="" id="{86D2F252-2273-744A-BCB0-2FE0460D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38" y="2736970"/>
            <a:ext cx="558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883</Words>
  <Application>Microsoft Office PowerPoint</Application>
  <PresentationFormat>Экран (4:3)</PresentationFormat>
  <Paragraphs>355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Arial Black</vt:lpstr>
      <vt:lpstr>Calibri</vt:lpstr>
      <vt:lpstr>Consolas</vt:lpstr>
      <vt:lpstr>Courier New</vt:lpstr>
      <vt:lpstr>Lucida Grande</vt:lpstr>
      <vt:lpstr>Open Sans</vt:lpstr>
      <vt:lpstr>Trebuchet MS</vt:lpstr>
      <vt:lpstr>Epam_PPT_Template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Matvey Popov</cp:lastModifiedBy>
  <cp:revision>129</cp:revision>
  <dcterms:created xsi:type="dcterms:W3CDTF">2021-03-21T15:49:16Z</dcterms:created>
  <dcterms:modified xsi:type="dcterms:W3CDTF">2023-04-10T14:03:37Z</dcterms:modified>
</cp:coreProperties>
</file>