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8"/>
  </p:notesMasterIdLst>
  <p:handoutMasterIdLst>
    <p:handoutMasterId r:id="rId19"/>
  </p:handoutMasterIdLst>
  <p:sldIdLst>
    <p:sldId id="556" r:id="rId6"/>
    <p:sldId id="555" r:id="rId7"/>
    <p:sldId id="557" r:id="rId8"/>
    <p:sldId id="558" r:id="rId9"/>
    <p:sldId id="560" r:id="rId10"/>
    <p:sldId id="559" r:id="rId11"/>
    <p:sldId id="561" r:id="rId12"/>
    <p:sldId id="562" r:id="rId13"/>
    <p:sldId id="563" r:id="rId14"/>
    <p:sldId id="564" r:id="rId15"/>
    <p:sldId id="565" r:id="rId16"/>
    <p:sldId id="55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ey Smolko" initials="AS" lastIdx="1" clrIdx="2">
    <p:extLst>
      <p:ext uri="{19B8F6BF-5375-455C-9EA6-DF929625EA0E}">
        <p15:presenceInfo xmlns:p15="http://schemas.microsoft.com/office/powerpoint/2012/main" userId="792cf3bfa3547c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E6E6E6"/>
    <a:srgbClr val="464547"/>
    <a:srgbClr val="666666"/>
    <a:srgbClr val="B22746"/>
    <a:srgbClr val="A3C644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282A-9719-5440-A50C-2E5A16B0AC44}" v="8" dt="2021-10-25T13:36:20.9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0" autoAdjust="0"/>
    <p:restoredTop sz="96719" autoAdjust="0"/>
  </p:normalViewPr>
  <p:slideViewPr>
    <p:cSldViewPr snapToGrid="0">
      <p:cViewPr varScale="1">
        <p:scale>
          <a:sx n="88" d="100"/>
          <a:sy n="88" d="100"/>
        </p:scale>
        <p:origin x="989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26E0282A-9719-5440-A50C-2E5A16B0AC44}"/>
    <pc:docChg chg="undo custSel modSld">
      <pc:chgData name="Pavel Uvarov" userId="a8806e27-4b71-4e54-8615-dbc5dff4feae" providerId="ADAL" clId="{26E0282A-9719-5440-A50C-2E5A16B0AC44}" dt="2021-10-25T13:36:14.510" v="56" actId="1076"/>
      <pc:docMkLst>
        <pc:docMk/>
      </pc:docMkLst>
      <pc:sldChg chg="modSp mod">
        <pc:chgData name="Pavel Uvarov" userId="a8806e27-4b71-4e54-8615-dbc5dff4feae" providerId="ADAL" clId="{26E0282A-9719-5440-A50C-2E5A16B0AC44}" dt="2021-10-25T12:57:04.208" v="1" actId="27636"/>
        <pc:sldMkLst>
          <pc:docMk/>
          <pc:sldMk cId="3176257094" sldId="555"/>
        </pc:sldMkLst>
        <pc:spChg chg="mod">
          <ac:chgData name="Pavel Uvarov" userId="a8806e27-4b71-4e54-8615-dbc5dff4feae" providerId="ADAL" clId="{26E0282A-9719-5440-A50C-2E5A16B0AC44}" dt="2021-10-25T12:57:04.208" v="1" actId="27636"/>
          <ac:spMkLst>
            <pc:docMk/>
            <pc:sldMk cId="3176257094" sldId="555"/>
            <ac:spMk id="3" creationId="{E5C237A9-C490-48E4-8461-1AF1DC01AA87}"/>
          </ac:spMkLst>
        </pc:spChg>
      </pc:sldChg>
      <pc:sldChg chg="addSp modSp mod">
        <pc:chgData name="Pavel Uvarov" userId="a8806e27-4b71-4e54-8615-dbc5dff4feae" providerId="ADAL" clId="{26E0282A-9719-5440-A50C-2E5A16B0AC44}" dt="2021-10-25T12:57:54.500" v="26" actId="1076"/>
        <pc:sldMkLst>
          <pc:docMk/>
          <pc:sldMk cId="630964332" sldId="557"/>
        </pc:sldMkLst>
        <pc:spChg chg="add mod">
          <ac:chgData name="Pavel Uvarov" userId="a8806e27-4b71-4e54-8615-dbc5dff4feae" providerId="ADAL" clId="{26E0282A-9719-5440-A50C-2E5A16B0AC44}" dt="2021-10-25T12:57:54.500" v="26" actId="1076"/>
          <ac:spMkLst>
            <pc:docMk/>
            <pc:sldMk cId="630964332" sldId="557"/>
            <ac:spMk id="3" creationId="{8F2B370F-8CC3-E745-BF4E-FE6E662BC1DF}"/>
          </ac:spMkLst>
        </pc:spChg>
      </pc:sldChg>
      <pc:sldChg chg="addSp modSp mod">
        <pc:chgData name="Pavel Uvarov" userId="a8806e27-4b71-4e54-8615-dbc5dff4feae" providerId="ADAL" clId="{26E0282A-9719-5440-A50C-2E5A16B0AC44}" dt="2021-10-25T13:34:41.574" v="34" actId="20577"/>
        <pc:sldMkLst>
          <pc:docMk/>
          <pc:sldMk cId="1708194222" sldId="559"/>
        </pc:sldMkLst>
        <pc:spChg chg="add mod">
          <ac:chgData name="Pavel Uvarov" userId="a8806e27-4b71-4e54-8615-dbc5dff4feae" providerId="ADAL" clId="{26E0282A-9719-5440-A50C-2E5A16B0AC44}" dt="2021-10-25T13:34:41.574" v="34" actId="20577"/>
          <ac:spMkLst>
            <pc:docMk/>
            <pc:sldMk cId="1708194222" sldId="559"/>
            <ac:spMk id="3" creationId="{3654EBEB-3089-D443-A06A-0065F7ADB5AD}"/>
          </ac:spMkLst>
        </pc:spChg>
      </pc:sldChg>
      <pc:sldChg chg="addSp delSp modSp mod">
        <pc:chgData name="Pavel Uvarov" userId="a8806e27-4b71-4e54-8615-dbc5dff4feae" providerId="ADAL" clId="{26E0282A-9719-5440-A50C-2E5A16B0AC44}" dt="2021-10-25T13:36:14.510" v="56" actId="1076"/>
        <pc:sldMkLst>
          <pc:docMk/>
          <pc:sldMk cId="2888990341" sldId="562"/>
        </pc:sldMkLst>
        <pc:spChg chg="add del mod">
          <ac:chgData name="Pavel Uvarov" userId="a8806e27-4b71-4e54-8615-dbc5dff4feae" providerId="ADAL" clId="{26E0282A-9719-5440-A50C-2E5A16B0AC44}" dt="2021-10-25T13:35:53.086" v="38"/>
          <ac:spMkLst>
            <pc:docMk/>
            <pc:sldMk cId="2888990341" sldId="562"/>
            <ac:spMk id="3" creationId="{5E292A22-006F-6648-871C-89DB99068772}"/>
          </ac:spMkLst>
        </pc:spChg>
        <pc:spChg chg="add mod">
          <ac:chgData name="Pavel Uvarov" userId="a8806e27-4b71-4e54-8615-dbc5dff4feae" providerId="ADAL" clId="{26E0282A-9719-5440-A50C-2E5A16B0AC44}" dt="2021-10-25T13:36:14.510" v="56" actId="1076"/>
          <ac:spMkLst>
            <pc:docMk/>
            <pc:sldMk cId="2888990341" sldId="562"/>
            <ac:spMk id="5" creationId="{1F09AD59-1F66-2448-9A62-44265EDFB031}"/>
          </ac:spMkLst>
        </pc:spChg>
        <pc:spChg chg="mod">
          <ac:chgData name="Pavel Uvarov" userId="a8806e27-4b71-4e54-8615-dbc5dff4feae" providerId="ADAL" clId="{26E0282A-9719-5440-A50C-2E5A16B0AC44}" dt="2021-10-25T13:35:50.049" v="36" actId="1076"/>
          <ac:spMkLst>
            <pc:docMk/>
            <pc:sldMk cId="2888990341" sldId="562"/>
            <ac:spMk id="10" creationId="{0B8CF84B-412F-4484-B585-893F0366EC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7648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book.ru/css3-anim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using-sv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function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P1N2O/pen/pyBNzX" TargetMode="External"/><Relationship Id="rId2" Type="http://schemas.openxmlformats.org/officeDocument/2006/relationships/hyperlink" Target="https://www.w3schools.com/cssref/css_function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CSS/fil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fil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tacy/pen/VmpYR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book.ru/css3-transfor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raican/pen/kyHFc" TargetMode="External"/><Relationship Id="rId2" Type="http://schemas.openxmlformats.org/officeDocument/2006/relationships/hyperlink" Target="https://html5book.ru/css3-transi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book.ru/css3-transi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4695234" cy="1438151"/>
          </a:xfrm>
          <a:solidFill>
            <a:schemeClr val="accent2"/>
          </a:solidFill>
        </p:spPr>
        <p:txBody>
          <a:bodyPr/>
          <a:lstStyle/>
          <a:p>
            <a:r>
              <a:rPr lang="en-US" sz="5400" dirty="0"/>
              <a:t>HTML + CSS Advanced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6488113" cy="369332"/>
          </a:xfrm>
        </p:spPr>
        <p:txBody>
          <a:bodyPr/>
          <a:lstStyle/>
          <a:p>
            <a:r>
              <a:rPr lang="ru-RU" dirty="0" smtClean="0"/>
              <a:t>Попов Матвей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Spring, </a:t>
            </a:r>
            <a:r>
              <a:rPr lang="en-US" dirty="0" smtClean="0"/>
              <a:t>202</a:t>
            </a:r>
            <a:r>
              <a:rPr lang="ru-RU" smtClean="0"/>
              <a:t>3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09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AAFCB2-EB0E-4497-8869-B13ED938654C}"/>
              </a:ext>
            </a:extLst>
          </p:cNvPr>
          <p:cNvSpPr txBox="1"/>
          <p:nvPr/>
        </p:nvSpPr>
        <p:spPr>
          <a:xfrm>
            <a:off x="887947" y="1349424"/>
            <a:ext cx="7368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В CSS3 появилась возможность использовать анимации элементов без JS или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Flash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50D94D-64C1-492D-841C-C39D3ED76AB3}"/>
              </a:ext>
            </a:extLst>
          </p:cNvPr>
          <p:cNvSpPr txBox="1"/>
          <p:nvPr/>
        </p:nvSpPr>
        <p:spPr>
          <a:xfrm>
            <a:off x="445988" y="2474046"/>
            <a:ext cx="43219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animation-name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myRotate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animation-iteration-count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animation-duration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6s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animation-direction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alternate-reverse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relative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9EFADF9-2AF3-497E-8452-F41751C79D86}"/>
              </a:ext>
            </a:extLst>
          </p:cNvPr>
          <p:cNvSpPr txBox="1"/>
          <p:nvPr/>
        </p:nvSpPr>
        <p:spPr>
          <a:xfrm>
            <a:off x="4767943" y="2474046"/>
            <a:ext cx="321128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i="1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keyframes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myRotate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0%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0deg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50% 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100% 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360deg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4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SVG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B32CADFE-3BE1-41EF-A152-1A6CD2F0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38330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SVG (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Open Sans"/>
              </a:rPr>
              <a:t>Scalable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Open Sans"/>
              </a:rPr>
              <a:t>Vector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Open Sans"/>
              </a:rPr>
              <a:t>Graphics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Open Sans"/>
              </a:rPr>
              <a:t>) - 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формат изображений для векторной графики. Использовать SVG довольно просто, но важно знать следующее об этом формате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:</a:t>
            </a:r>
            <a:endParaRPr lang="en-US" sz="2000" dirty="0">
              <a:latin typeface="Open Sa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SVG обладают маленьким размером файла, который хорошо сжимаетс</a:t>
            </a:r>
            <a:r>
              <a:rPr lang="ru-RU" sz="2000" dirty="0">
                <a:solidFill>
                  <a:srgbClr val="444444"/>
                </a:solidFill>
                <a:latin typeface="Open Sans"/>
              </a:rPr>
              <a:t>я</a:t>
            </a:r>
            <a:r>
              <a:rPr lang="ru-RU" sz="2000" dirty="0">
                <a:latin typeface="Open San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Масштабируется к любому размеру без потери четкости.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Великолепно выглядит на экранах с высоким разрешение</a:t>
            </a:r>
            <a:r>
              <a:rPr lang="ru-RU" sz="2000" dirty="0">
                <a:solidFill>
                  <a:srgbClr val="444444"/>
                </a:solidFill>
                <a:latin typeface="Open Sans"/>
              </a:rPr>
              <a:t>м.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Возможно использовать фильтры и взаимодействовать с SVG.</a:t>
            </a:r>
            <a:endParaRPr lang="ru-RU" sz="20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264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СИЛЬНЫЕ ВОПРОСЫ: СИЛЬНЫЕ ВОПРОСЫ">
            <a:extLst>
              <a:ext uri="{FF2B5EF4-FFF2-40B4-BE49-F238E27FC236}">
                <a16:creationId xmlns:a16="http://schemas.microsoft.com/office/drawing/2014/main" xmlns="" id="{1618CC28-3D61-49F0-B13B-A9E5EA8D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9144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8"/>
            <a:ext cx="8430768" cy="491164"/>
          </a:xfrm>
        </p:spPr>
        <p:txBody>
          <a:bodyPr>
            <a:normAutofit fontScale="92500"/>
          </a:bodyPr>
          <a:lstStyle/>
          <a:p>
            <a:pPr algn="ctr"/>
            <a:r>
              <a:rPr lang="ru-RU" sz="2000" b="0" i="0" dirty="0">
                <a:solidFill>
                  <a:srgbClr val="252525"/>
                </a:solidFill>
                <a:effectLst/>
                <a:latin typeface="Open Sans"/>
              </a:rPr>
              <a:t>Функции CSS используются как значение для различных свойств CSS.</a:t>
            </a:r>
            <a:endParaRPr lang="ru-RU" sz="1800" b="0" i="0" dirty="0"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6A4990-02DF-4CBD-BF44-5E3720EF99DC}"/>
              </a:ext>
            </a:extLst>
          </p:cNvPr>
          <p:cNvSpPr txBox="1"/>
          <p:nvPr/>
        </p:nvSpPr>
        <p:spPr>
          <a:xfrm>
            <a:off x="356616" y="2967335"/>
            <a:ext cx="4008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E8D8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after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E8D87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>
                <a:solidFill>
                  <a:srgbClr val="8C944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>
                <a:solidFill>
                  <a:srgbClr val="8C94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AAFCB2-EB0E-4497-8869-B13ED938654C}"/>
              </a:ext>
            </a:extLst>
          </p:cNvPr>
          <p:cNvSpPr txBox="1"/>
          <p:nvPr/>
        </p:nvSpPr>
        <p:spPr>
          <a:xfrm>
            <a:off x="887947" y="2024898"/>
            <a:ext cx="736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Open Sans"/>
              </a:rPr>
              <a:t>()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Open Sans"/>
              </a:rPr>
              <a:t>возвращает значение атрибута выбранных элементов.</a:t>
            </a:r>
            <a:endParaRPr lang="ru-RU" sz="2000" dirty="0">
              <a:latin typeface="Open San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38FB020-C0F6-4571-9F72-0BC8C781ABF4}"/>
              </a:ext>
            </a:extLst>
          </p:cNvPr>
          <p:cNvSpPr txBox="1"/>
          <p:nvPr/>
        </p:nvSpPr>
        <p:spPr>
          <a:xfrm>
            <a:off x="356616" y="5108466"/>
            <a:ext cx="461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33F17"/>
                </a:solidFill>
                <a:latin typeface="Consolas" panose="020B0609020204030204" pitchFamily="49" charset="0"/>
              </a:rPr>
              <a:t>.wrapper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E8D8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3954AFB-8737-48C0-BC63-3F9849591B73}"/>
              </a:ext>
            </a:extLst>
          </p:cNvPr>
          <p:cNvSpPr txBox="1"/>
          <p:nvPr/>
        </p:nvSpPr>
        <p:spPr>
          <a:xfrm>
            <a:off x="887947" y="4146163"/>
            <a:ext cx="7368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Open Sans"/>
              </a:rPr>
              <a:t>()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Open Sans"/>
              </a:rPr>
              <a:t>вычисляет значение, которое будет использоваться в качестве свойства.</a:t>
            </a:r>
            <a:endParaRPr lang="ru-RU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762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AAFCB2-EB0E-4497-8869-B13ED938654C}"/>
              </a:ext>
            </a:extLst>
          </p:cNvPr>
          <p:cNvSpPr txBox="1"/>
          <p:nvPr/>
        </p:nvSpPr>
        <p:spPr>
          <a:xfrm>
            <a:off x="887947" y="1349424"/>
            <a:ext cx="7368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sz="2000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Open Sans"/>
              </a:rPr>
              <a:t>()</a:t>
            </a:r>
            <a:r>
              <a:rPr lang="ru-RU" sz="2000" dirty="0">
                <a:solidFill>
                  <a:srgbClr val="252525"/>
                </a:solidFill>
                <a:latin typeface="Open Sans"/>
              </a:rPr>
              <a:t> устанавливает линейный градиент в качестве фонового изображения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3954AFB-8737-48C0-BC63-3F9849591B73}"/>
              </a:ext>
            </a:extLst>
          </p:cNvPr>
          <p:cNvSpPr txBox="1"/>
          <p:nvPr/>
        </p:nvSpPr>
        <p:spPr>
          <a:xfrm>
            <a:off x="887947" y="3667329"/>
            <a:ext cx="7368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radial</a:t>
            </a:r>
            <a:r>
              <a:rPr lang="en-US" sz="2000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Open Sans"/>
              </a:rPr>
              <a:t>()</a:t>
            </a:r>
            <a:r>
              <a:rPr lang="ru-RU" sz="2000" dirty="0">
                <a:solidFill>
                  <a:srgbClr val="252525"/>
                </a:solidFill>
                <a:latin typeface="Open Sans"/>
              </a:rPr>
              <a:t> устанавливает радиальный градиент в качестве фонового изображения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7EA87A-EA40-4F98-A53A-CCB50C87702A}"/>
              </a:ext>
            </a:extLst>
          </p:cNvPr>
          <p:cNvSpPr txBox="1"/>
          <p:nvPr/>
        </p:nvSpPr>
        <p:spPr>
          <a:xfrm>
            <a:off x="356616" y="2311727"/>
            <a:ext cx="7368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grad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background</a:t>
            </a:r>
            <a:r>
              <a:rPr lang="en-US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5E8D87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490B36-E248-4BC5-8171-8124C0E0163E}"/>
              </a:ext>
            </a:extLst>
          </p:cNvPr>
          <p:cNvSpPr txBox="1"/>
          <p:nvPr/>
        </p:nvSpPr>
        <p:spPr>
          <a:xfrm>
            <a:off x="356615" y="4611631"/>
            <a:ext cx="7368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33F17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grad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background</a:t>
            </a:r>
            <a:r>
              <a:rPr lang="en-US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5E8D87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radial</a:t>
            </a:r>
            <a:r>
              <a:rPr lang="en-US" b="0" dirty="0">
                <a:solidFill>
                  <a:srgbClr val="85678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xmlns="" id="{8F2B370F-8CC3-E745-BF4E-FE6E662BC1DF}"/>
              </a:ext>
            </a:extLst>
          </p:cNvPr>
          <p:cNvSpPr txBox="1"/>
          <p:nvPr/>
        </p:nvSpPr>
        <p:spPr>
          <a:xfrm>
            <a:off x="539248" y="5834807"/>
            <a:ext cx="1002197" cy="39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Пример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09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AAFCB2-EB0E-4497-8869-B13ED938654C}"/>
              </a:ext>
            </a:extLst>
          </p:cNvPr>
          <p:cNvSpPr txBox="1"/>
          <p:nvPr/>
        </p:nvSpPr>
        <p:spPr>
          <a:xfrm>
            <a:off x="887947" y="1349424"/>
            <a:ext cx="7368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Свойство </a:t>
            </a:r>
            <a:r>
              <a:rPr lang="ru-RU" sz="2000" b="0" i="1" dirty="0" err="1">
                <a:solidFill>
                  <a:srgbClr val="444444"/>
                </a:solidFill>
                <a:effectLst/>
                <a:latin typeface="Open Sans"/>
              </a:rPr>
              <a:t>filter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позволяет использовать различные эффекты, например, размытие или прозрачность. Обычно фильтры используются для картинок, фона или границ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76A6C1C-AD0F-4776-9CDD-78F59137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56" y="2409876"/>
            <a:ext cx="4566488" cy="34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3F7C0B-B469-4CBB-89B9-0DE7F660580C}"/>
              </a:ext>
            </a:extLst>
          </p:cNvPr>
          <p:cNvSpPr txBox="1"/>
          <p:nvPr/>
        </p:nvSpPr>
        <p:spPr>
          <a:xfrm>
            <a:off x="239486" y="1305341"/>
            <a:ext cx="36140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brightness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contrast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200%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grayscale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963F930-FE9B-4102-9D0D-2E082FEA7CCD}"/>
              </a:ext>
            </a:extLst>
          </p:cNvPr>
          <p:cNvSpPr txBox="1"/>
          <p:nvPr/>
        </p:nvSpPr>
        <p:spPr>
          <a:xfrm>
            <a:off x="4910438" y="1305341"/>
            <a:ext cx="3711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 err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hue-rotate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90deg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i6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 err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i7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 err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i8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 err="1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saturate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200%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FB3450F-CBFB-416A-AF96-7A8C3347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36" y="1370366"/>
            <a:ext cx="6340928" cy="4724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54EBEB-3089-D443-A06A-0065F7ADB5AD}"/>
              </a:ext>
            </a:extLst>
          </p:cNvPr>
          <p:cNvSpPr txBox="1"/>
          <p:nvPr/>
        </p:nvSpPr>
        <p:spPr>
          <a:xfrm>
            <a:off x="228600" y="6095280"/>
            <a:ext cx="1002197" cy="39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Пример</a:t>
            </a:r>
            <a:endParaRPr lang="x-none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0819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TRANSFORM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AAFCB2-EB0E-4497-8869-B13ED938654C}"/>
              </a:ext>
            </a:extLst>
          </p:cNvPr>
          <p:cNvSpPr txBox="1"/>
          <p:nvPr/>
        </p:nvSpPr>
        <p:spPr>
          <a:xfrm>
            <a:off x="887947" y="1349424"/>
            <a:ext cx="7368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Свойство </a:t>
            </a:r>
            <a:r>
              <a:rPr lang="ru-RU" sz="2000" b="0" i="1" dirty="0" err="1">
                <a:solidFill>
                  <a:srgbClr val="444444"/>
                </a:solidFill>
                <a:effectLst/>
                <a:latin typeface="Open Sans"/>
              </a:rPr>
              <a:t>transform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производит 2D или 3D трансформации элемента. Свойство позволяет вращать, масштабировать, двигать, искажать элементы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064151-F864-4F2E-969C-5907109372EF}"/>
              </a:ext>
            </a:extLst>
          </p:cNvPr>
          <p:cNvSpPr txBox="1"/>
          <p:nvPr/>
        </p:nvSpPr>
        <p:spPr>
          <a:xfrm>
            <a:off x="685801" y="2646254"/>
            <a:ext cx="4615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60deg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1" dirty="0">
                <a:solidFill>
                  <a:srgbClr val="A54242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skewX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50deg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TRANSITION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AAFCB2-EB0E-4497-8869-B13ED938654C}"/>
              </a:ext>
            </a:extLst>
          </p:cNvPr>
          <p:cNvSpPr txBox="1"/>
          <p:nvPr/>
        </p:nvSpPr>
        <p:spPr>
          <a:xfrm>
            <a:off x="887947" y="1349424"/>
            <a:ext cx="7368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Свойство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transition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позволяет контролировать скорость анимации при изменении каких-либо CSS-свойств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  <a:endParaRPr lang="ru-RU" sz="2000" dirty="0">
              <a:latin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8CF84B-412F-4484-B585-893F0366ECE5}"/>
              </a:ext>
            </a:extLst>
          </p:cNvPr>
          <p:cNvSpPr txBox="1"/>
          <p:nvPr/>
        </p:nvSpPr>
        <p:spPr>
          <a:xfrm>
            <a:off x="2843747" y="2158197"/>
            <a:ext cx="46155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FFD592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.5s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F9A88B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box3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B39190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09AD59-1F66-2448-9A62-44265EDFB031}"/>
              </a:ext>
            </a:extLst>
          </p:cNvPr>
          <p:cNvSpPr txBox="1"/>
          <p:nvPr/>
        </p:nvSpPr>
        <p:spPr>
          <a:xfrm>
            <a:off x="386848" y="5931217"/>
            <a:ext cx="1002197" cy="39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Пример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899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TRANSITION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FC2FA5-9D8F-490A-966F-97ABE24EF97F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B63A1B-92B1-4D65-945D-4D16963086E6}"/>
              </a:ext>
            </a:extLst>
          </p:cNvPr>
          <p:cNvSpPr txBox="1"/>
          <p:nvPr/>
        </p:nvSpPr>
        <p:spPr>
          <a:xfrm>
            <a:off x="5497285" y="1373671"/>
            <a:ext cx="35487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F06E58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transition-timing-function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FEA45D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transition-timing-function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ease-in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FDF569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transition-timing-function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ease-in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CEEA14-C0C6-49EA-93C6-0D0800307F0E}"/>
              </a:ext>
            </a:extLst>
          </p:cNvPr>
          <p:cNvSpPr txBox="1"/>
          <p:nvPr/>
        </p:nvSpPr>
        <p:spPr>
          <a:xfrm>
            <a:off x="402770" y="2806673"/>
            <a:ext cx="57694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B9EA7B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transition-timing-function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ease-in-out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B9ECFE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transition-timing-function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ease-in-out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1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cubic-</a:t>
            </a:r>
            <a:r>
              <a:rPr lang="en-US" sz="1200" b="0" i="1" dirty="0" err="1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bezier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82DDFF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C6666"/>
                </a:solidFill>
                <a:effectLst/>
                <a:latin typeface="Consolas" panose="020B0609020204030204" pitchFamily="49" charset="0"/>
              </a:rPr>
              <a:t>transition-timing-function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cubic-</a:t>
            </a:r>
            <a:r>
              <a:rPr lang="en-US" sz="1200" b="0" dirty="0" err="1">
                <a:solidFill>
                  <a:srgbClr val="5F819D"/>
                </a:solidFill>
                <a:effectLst/>
                <a:latin typeface="Consolas" panose="020B0609020204030204" pitchFamily="49" charset="0"/>
              </a:rPr>
              <a:t>bezier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33F1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2702B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CA0A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33F1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86259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180</Words>
  <Application>Microsoft Office PowerPoint</Application>
  <PresentationFormat>Экран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Consolas</vt:lpstr>
      <vt:lpstr>Lucida Grande</vt:lpstr>
      <vt:lpstr>Open Sans</vt:lpstr>
      <vt:lpstr>Trebuchet MS</vt:lpstr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Matvey Popov</cp:lastModifiedBy>
  <cp:revision>198</cp:revision>
  <dcterms:created xsi:type="dcterms:W3CDTF">2021-03-21T15:49:16Z</dcterms:created>
  <dcterms:modified xsi:type="dcterms:W3CDTF">2023-04-10T14:04:05Z</dcterms:modified>
</cp:coreProperties>
</file>