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3" r:id="rId1"/>
  </p:sldMasterIdLst>
  <p:notesMasterIdLst>
    <p:notesMasterId r:id="rId14"/>
  </p:notesMasterIdLst>
  <p:sldIdLst>
    <p:sldId id="256" r:id="rId2"/>
    <p:sldId id="259" r:id="rId3"/>
    <p:sldId id="260" r:id="rId4"/>
    <p:sldId id="263" r:id="rId5"/>
    <p:sldId id="261" r:id="rId6"/>
    <p:sldId id="257" r:id="rId7"/>
    <p:sldId id="266" r:id="rId8"/>
    <p:sldId id="262" r:id="rId9"/>
    <p:sldId id="258" r:id="rId10"/>
    <p:sldId id="267" r:id="rId11"/>
    <p:sldId id="265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-307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36450-3902-46EE-90CB-0CE115052E5B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C7A25-A9D3-4FFC-939F-8CC521C7A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514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E9A3-31E9-4D20-BFE8-22205C52A80E}" type="datetime1">
              <a:rPr lang="ru-RU" smtClean="0"/>
              <a:t>07.05.2022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ADFD-7B66-472A-BD48-C8D4FAE5669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97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F595-84DF-4EDB-9BA1-CA41F16D5E0E}" type="datetime1">
              <a:rPr lang="ru-RU" smtClean="0"/>
              <a:t>07.05.2022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ADFD-7B66-472A-BD48-C8D4FAE566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56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90085-486E-49F3-A887-7EDC9FC96836}" type="datetime1">
              <a:rPr lang="ru-RU" smtClean="0"/>
              <a:t>07.05.2022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ADFD-7B66-472A-BD48-C8D4FAE566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18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7131-A768-43FF-B18F-8165B8FFBFD4}" type="datetime1">
              <a:rPr lang="ru-RU" smtClean="0"/>
              <a:t>07.05.2022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ADFD-7B66-472A-BD48-C8D4FAE566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39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DE90-CD68-416D-920C-A4BE5EFD6B7A}" type="datetime1">
              <a:rPr lang="ru-RU" smtClean="0"/>
              <a:t>07.05.2022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ADFD-7B66-472A-BD48-C8D4FAE5669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88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10A5-2AD9-4806-9877-744A0290BC74}" type="datetime1">
              <a:rPr lang="ru-RU" smtClean="0"/>
              <a:t>07.05.2022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ADFD-7B66-472A-BD48-C8D4FAE566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1B0F-8453-4229-8E68-A8FE5F9D984D}" type="datetime1">
              <a:rPr lang="ru-RU" smtClean="0"/>
              <a:t>07.05.2022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ADFD-7B66-472A-BD48-C8D4FAE566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794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CF04-36F9-49ED-B29A-9DCCDC8A933D}" type="datetime1">
              <a:rPr lang="ru-RU" smtClean="0"/>
              <a:t>07.05.2022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ADFD-7B66-472A-BD48-C8D4FAE566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66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7FDF-2C85-4080-AA01-F9EC577C0F80}" type="datetime1">
              <a:rPr lang="ru-RU" smtClean="0"/>
              <a:t>07.05.2022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ADFD-7B66-472A-BD48-C8D4FAE566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01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C0872D-A4B1-46FB-AD5B-62370B415565}" type="datetime1">
              <a:rPr lang="ru-RU" smtClean="0"/>
              <a:t>07.05.2022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8BADFD-7B66-472A-BD48-C8D4FAE566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25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E4D7-1743-461C-B099-B4F7B00B5DD9}" type="datetime1">
              <a:rPr lang="ru-RU" smtClean="0"/>
              <a:t>07.05.2022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ADFD-7B66-472A-BD48-C8D4FAE566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12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636BC94-CF8A-4A1E-8A9E-6A6A2EDA086F}" type="datetime1">
              <a:rPr lang="ru-RU" smtClean="0"/>
              <a:t>07.05.2022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8BADFD-7B66-472A-BD48-C8D4FAE56697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83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20.png"/><Relationship Id="rId7" Type="http://schemas.openxmlformats.org/officeDocument/2006/relationships/image" Target="../media/image16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4B0C774-ED33-4EE6-8A6D-C1FCB2E33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Исследование различных законов роста глаза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36ECB19-94B2-4149-8626-43299A115CE9}"/>
              </a:ext>
            </a:extLst>
          </p:cNvPr>
          <p:cNvSpPr txBox="1"/>
          <p:nvPr/>
        </p:nvSpPr>
        <p:spPr>
          <a:xfrm>
            <a:off x="4345873" y="6451845"/>
            <a:ext cx="350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Университет Сириус, 7 мая 2022 г.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7156" y="4572000"/>
            <a:ext cx="8512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Логинов Ф.Б., Гладков А.О., Попова К.Р., </a:t>
            </a:r>
            <a:r>
              <a:rPr lang="ru-RU" dirty="0" err="1" smtClean="0"/>
              <a:t>Хайрулин</a:t>
            </a:r>
            <a:r>
              <a:rPr lang="ru-RU" dirty="0" smtClean="0"/>
              <a:t> А.Р., </a:t>
            </a:r>
            <a:r>
              <a:rPr lang="ru-RU" dirty="0" err="1" smtClean="0"/>
              <a:t>Хильчук</a:t>
            </a:r>
            <a:r>
              <a:rPr lang="ru-RU" dirty="0" smtClean="0"/>
              <a:t> М.Д., Тягунова А.И., Макашова А.Д.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572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8844" y="286603"/>
            <a:ext cx="10058400" cy="1450757"/>
          </a:xfrm>
        </p:spPr>
        <p:txBody>
          <a:bodyPr>
            <a:normAutofit/>
          </a:bodyPr>
          <a:lstStyle/>
          <a:p>
            <a:r>
              <a:rPr lang="ru-RU" dirty="0" smtClean="0"/>
              <a:t>Численное решение: оптические ответ(1)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ADFD-7B66-472A-BD48-C8D4FAE56697}" type="slidenum">
              <a:rPr lang="ru-RU" smtClean="0"/>
              <a:t>10</a:t>
            </a:fld>
            <a:endParaRPr lang="ru-RU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393" y="1853738"/>
            <a:ext cx="7104119" cy="4305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897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Закон роста в зависимости от зрительных раздражителей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ADFD-7B66-472A-BD48-C8D4FAE56697}" type="slidenum">
              <a:rPr lang="ru-RU" smtClean="0"/>
              <a:t>11</a:t>
            </a:fld>
            <a:endParaRPr lang="ru-RU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328" y="2002825"/>
            <a:ext cx="5155592" cy="3853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355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</a:t>
            </a:r>
            <a:r>
              <a:rPr lang="ru-RU" dirty="0" smtClean="0"/>
              <a:t>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dirty="0"/>
              <a:t>В случае гомеостаза результаты расчетных и экспериментальных данных </a:t>
            </a:r>
            <a:r>
              <a:rPr lang="ru-RU" dirty="0" smtClean="0"/>
              <a:t>разнятся </a:t>
            </a:r>
            <a:endParaRPr lang="ru-RU" dirty="0"/>
          </a:p>
          <a:p>
            <a:pPr>
              <a:buFont typeface="Arial" pitchFamily="34" charset="0"/>
              <a:buChar char="•"/>
            </a:pPr>
            <a:r>
              <a:rPr lang="ru-RU" dirty="0"/>
              <a:t>В случае закона роста с линейной функцией оптического ответа глаз растет несоразмерно медленно по сравнению с экспериментальным </a:t>
            </a:r>
            <a:r>
              <a:rPr lang="ru-RU" dirty="0" smtClean="0"/>
              <a:t>данными</a:t>
            </a:r>
            <a:endParaRPr lang="ru-RU" dirty="0"/>
          </a:p>
          <a:p>
            <a:r>
              <a:rPr lang="ru-RU" dirty="0"/>
              <a:t>Такие результаты могут быть в связи с тем, </a:t>
            </a:r>
            <a:r>
              <a:rPr lang="ru-RU" dirty="0" smtClean="0"/>
              <a:t>что</a:t>
            </a:r>
            <a:r>
              <a:rPr lang="en-US" dirty="0" smtClean="0"/>
              <a:t> </a:t>
            </a:r>
            <a:r>
              <a:rPr lang="ru-RU" dirty="0" smtClean="0"/>
              <a:t>найденный </a:t>
            </a:r>
            <a:r>
              <a:rPr lang="ru-RU" dirty="0"/>
              <a:t>закон роста неадекватно описывает рост </a:t>
            </a:r>
            <a:r>
              <a:rPr lang="ru-RU" dirty="0" smtClean="0"/>
              <a:t>глаза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ADFD-7B66-472A-BD48-C8D4FAE5669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93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75971"/>
            <a:ext cx="10058400" cy="1450757"/>
          </a:xfrm>
        </p:spPr>
        <p:txBody>
          <a:bodyPr/>
          <a:lstStyle/>
          <a:p>
            <a:r>
              <a:rPr lang="ru-RU" dirty="0"/>
              <a:t>Мотивация исследования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Цель </a:t>
            </a:r>
            <a:r>
              <a:rPr lang="ru-RU" dirty="0" err="1"/>
              <a:t>эмметропизации</a:t>
            </a:r>
            <a:r>
              <a:rPr lang="ru-RU" dirty="0"/>
              <a:t> – </a:t>
            </a:r>
            <a:r>
              <a:rPr lang="en-US" dirty="0"/>
              <a:t>“</a:t>
            </a:r>
            <a:r>
              <a:rPr lang="ru-RU" dirty="0"/>
              <a:t>расположить</a:t>
            </a:r>
            <a:r>
              <a:rPr lang="en-US" dirty="0"/>
              <a:t>”</a:t>
            </a:r>
            <a:r>
              <a:rPr lang="ru-RU" dirty="0"/>
              <a:t> сетчатку на правильном расстоянии позади хрусталика. Когда этот процесс не удается, человек становится либо близоруким, либо дальнозорким. </a:t>
            </a:r>
            <a:endParaRPr lang="ru-RU" dirty="0" smtClean="0"/>
          </a:p>
          <a:p>
            <a:r>
              <a:rPr lang="ru-RU" dirty="0" smtClean="0"/>
              <a:t>Исследовав </a:t>
            </a:r>
            <a:r>
              <a:rPr lang="ru-RU" dirty="0"/>
              <a:t>законы роста в различных вариациях, мы сможем </a:t>
            </a:r>
            <a:r>
              <a:rPr lang="ru-RU" dirty="0" smtClean="0"/>
              <a:t>вывести </a:t>
            </a:r>
            <a:r>
              <a:rPr lang="ru-RU" dirty="0"/>
              <a:t>различные гипотезы о росте глаза, предложить варианты терапии и сделать предположения о целесообразности линз в детском возрасте.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ADFD-7B66-472A-BD48-C8D4FAE56697}" type="slidenum">
              <a:rPr lang="ru-RU" smtClean="0"/>
              <a:t>2</a:t>
            </a:fld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068" y="3774787"/>
            <a:ext cx="87249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15002" y="6426907"/>
            <a:ext cx="376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Университет Сириус, 7 мая 2022 г</a:t>
            </a:r>
          </a:p>
        </p:txBody>
      </p:sp>
    </p:spTree>
    <p:extLst>
      <p:ext uri="{BB962C8B-B14F-4D97-AF65-F5344CB8AC3E}">
        <p14:creationId xmlns:p14="http://schemas.microsoft.com/office/powerpoint/2010/main" val="305142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Различные законы роста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Простая модель глаза: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 растет под действием </a:t>
            </a:r>
            <a:r>
              <a:rPr lang="ru-RU" dirty="0" smtClean="0"/>
              <a:t>нормального </a:t>
            </a:r>
            <a:r>
              <a:rPr lang="ru-RU" dirty="0"/>
              <a:t>внутриглазного давления;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 склера - тонкая </a:t>
            </a:r>
            <a:r>
              <a:rPr lang="ru-RU" dirty="0" err="1"/>
              <a:t>гиперупругая</a:t>
            </a:r>
            <a:r>
              <a:rPr lang="ru-RU" dirty="0"/>
              <a:t> оболочка;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 сфера переходит в сферу;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ru-RU" dirty="0"/>
              <a:t> несжимаемый изотропный материал.</a:t>
            </a:r>
          </a:p>
          <a:p>
            <a:pPr marL="0" indent="0">
              <a:buNone/>
            </a:pPr>
            <a:r>
              <a:rPr lang="ru-RU" dirty="0"/>
              <a:t>Зависимость от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 гомеостатического напряжения;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 верного формирования фокусировки зрения;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 зрительных раздражителей.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ADFD-7B66-472A-BD48-C8D4FAE56697}" type="slidenum">
              <a:rPr lang="ru-RU" smtClean="0"/>
              <a:t>3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661" y="2597264"/>
            <a:ext cx="5111576" cy="3171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77391" y="6448273"/>
            <a:ext cx="376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Университет Сириус, 7 мая 2022 г</a:t>
            </a:r>
          </a:p>
        </p:txBody>
      </p:sp>
    </p:spTree>
    <p:extLst>
      <p:ext uri="{BB962C8B-B14F-4D97-AF65-F5344CB8AC3E}">
        <p14:creationId xmlns:p14="http://schemas.microsoft.com/office/powerpoint/2010/main" val="85736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Механическое поведение склеры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ADFD-7B66-472A-BD48-C8D4FAE56697}" type="slidenum">
              <a:rPr lang="ru-RU" smtClean="0"/>
              <a:t>4</a:t>
            </a:fld>
            <a:endParaRPr lang="ru-RU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20" y="1765917"/>
            <a:ext cx="4166783" cy="239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937" y="3422636"/>
            <a:ext cx="4100821" cy="290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81301" y="6480355"/>
            <a:ext cx="353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Университет Сириус, 7 мая 2022 г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D22730E5-1DC3-DA1D-A463-897A0A4B7D20}"/>
                  </a:ext>
                </a:extLst>
              </p:cNvPr>
              <p:cNvSpPr txBox="1"/>
              <p:nvPr/>
            </p:nvSpPr>
            <p:spPr>
              <a:xfrm>
                <a:off x="6201684" y="4943726"/>
                <a:ext cx="3405188" cy="6595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22730E5-1DC3-DA1D-A463-897A0A4B7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684" y="4943726"/>
                <a:ext cx="3405188" cy="6595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E2C39740-9781-21B3-CFEA-B7C56DB8740E}"/>
                  </a:ext>
                </a:extLst>
              </p:cNvPr>
              <p:cNvSpPr txBox="1"/>
              <p:nvPr/>
            </p:nvSpPr>
            <p:spPr>
              <a:xfrm>
                <a:off x="6563535" y="5536965"/>
                <a:ext cx="3118867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𝑚𝑜𝑑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 panose="02040503050406030204" pitchFamily="18" charset="0"/>
                                            </a:rPr>
                                            <m:t>λ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"/>
                                      <m:endChr m:val="‖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𝑒𝑥𝑝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 panose="02040503050406030204" pitchFamily="18" charset="0"/>
                                            </a:rPr>
                                            <m:t>λ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2C39740-9781-21B3-CFEA-B7C56DB87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535" y="5536965"/>
                <a:ext cx="3118867" cy="7789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ECEF616C-4302-C3E1-B690-B1ED3CFB078C}"/>
                  </a:ext>
                </a:extLst>
              </p:cNvPr>
              <p:cNvSpPr txBox="1"/>
              <p:nvPr/>
            </p:nvSpPr>
            <p:spPr>
              <a:xfrm>
                <a:off x="9930652" y="5603266"/>
                <a:ext cx="14684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ru-RU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b="0" dirty="0">
                    <a:ea typeface="Cambria Math"/>
                  </a:rPr>
                  <a:t>0,8</a:t>
                </a:r>
                <a:r>
                  <a:rPr lang="ru-RU" b="0" dirty="0">
                    <a:ea typeface="Cambria Math"/>
                  </a:rPr>
                  <a:t>4 МПа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0,19</a:t>
                </a:r>
                <a:endParaRPr lang="ru-R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EF616C-4302-C3E1-B690-B1ED3CFB0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0652" y="5603266"/>
                <a:ext cx="1468479" cy="646331"/>
              </a:xfrm>
              <a:prstGeom prst="rect">
                <a:avLst/>
              </a:prstGeom>
              <a:blipFill>
                <a:blip r:embed="rId7"/>
                <a:stretch>
                  <a:fillRect l="-830" t="-4717" r="-2905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684" y="1797891"/>
            <a:ext cx="5353050" cy="31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371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Кинематика: </a:t>
            </a:r>
            <a:r>
              <a:rPr lang="ru-RU" dirty="0" err="1"/>
              <a:t>морфоупругость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ADFD-7B66-472A-BD48-C8D4FAE56697}" type="slidenum">
              <a:rPr lang="ru-RU" smtClean="0"/>
              <a:t>5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Морфоупругость</a:t>
            </a:r>
            <a:r>
              <a:rPr lang="ru-RU" dirty="0"/>
              <a:t>: последовательный рост </a:t>
            </a:r>
            <a:r>
              <a:rPr lang="en-US" dirty="0"/>
              <a:t>G</a:t>
            </a:r>
            <a:r>
              <a:rPr lang="ru-RU" dirty="0"/>
              <a:t>, далее упругая деформация </a:t>
            </a:r>
            <a:r>
              <a:rPr lang="en-US" dirty="0"/>
              <a:t>F*</a:t>
            </a:r>
            <a:endParaRPr lang="ru-RU" dirty="0"/>
          </a:p>
          <a:p>
            <a:r>
              <a:rPr lang="en-US" dirty="0"/>
              <a:t>F=F*G</a:t>
            </a:r>
          </a:p>
          <a:p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189" y="2501820"/>
            <a:ext cx="5960225" cy="3602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47803" y="6447105"/>
            <a:ext cx="373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Университет Сириус, 7 мая 2022 г</a:t>
            </a:r>
          </a:p>
        </p:txBody>
      </p:sp>
    </p:spTree>
    <p:extLst>
      <p:ext uri="{BB962C8B-B14F-4D97-AF65-F5344CB8AC3E}">
        <p14:creationId xmlns:p14="http://schemas.microsoft.com/office/powerpoint/2010/main" val="255788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C0F4852-2D71-4ED2-A07B-B6CA95E59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314"/>
            <a:ext cx="10515600" cy="65954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Постановка задачи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734CAAA-D044-4B5C-9377-D38F1371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ADFD-7B66-472A-BD48-C8D4FAE56697}" type="slidenum">
              <a:rPr lang="ru-RU" smtClean="0"/>
              <a:t>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21F1D18E-9CFC-4EB5-967C-8F28C5CEB2A7}"/>
                  </a:ext>
                </a:extLst>
              </p:cNvPr>
              <p:cNvSpPr txBox="1"/>
              <p:nvPr/>
            </p:nvSpPr>
            <p:spPr>
              <a:xfrm>
                <a:off x="221321" y="1782673"/>
                <a:ext cx="5698611" cy="4491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ru-RU" b="0" i="1" smtClean="0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𝑖𝑛𝑡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ru-RU" b="0" i="1" smtClean="0">
                                                  <a:latin typeface="Cambria Math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nary>
                                            <m:nary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sub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sup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𝛾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b="0" i="1" smtClean="0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𝜌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e>
                                                  </m:d>
                                                </m:num>
                                                <m:den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𝛾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𝜌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𝜌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𝛼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𝜌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e>
                                                  </m:d>
                                                </m:den>
                                              </m:f>
                                              <m:f>
                                                <m:fPr>
                                                  <m:ctrlPr>
                                                    <a:rPr lang="en-US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𝜕</m:t>
                                                  </m:r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i="1" smtClean="0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𝑊</m:t>
                                                      </m:r>
                                                    </m:e>
                                                  </m:acc>
                                                </m:num>
                                                <m:den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𝜕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ru-RU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𝜌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ru-RU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</m:nary>
                                        </m:e>
                                      </m:eqAr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ru-RU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f>
                                              <m:fPr>
                                                <m:ctrlPr>
                                                  <a:rPr lang="ru-RU" i="1" smtClean="0">
                                                    <a:latin typeface="Cambria Math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acc>
                                                  <m:accPr>
                                                    <m:chr m:val="̇"/>
                                                    <m:ctrlPr>
                                                      <a:rPr lang="ru-RU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ru-RU" i="1" smtClean="0"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ru-RU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𝛾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𝑟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acc>
                                              </m:num>
                                              <m:den>
                                                <m:sSub>
                                                  <m:sSubPr>
                                                    <m:ctrlPr>
                                                      <a:rPr lang="ru-RU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ru-RU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𝛾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mr>
                                        <m:mr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ru-RU" i="1">
                                                    <a:latin typeface="Cambria Math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ru-RU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acc>
                                                      <m:accPr>
                                                        <m:chr m:val="̇"/>
                                                        <m:ctrlPr>
                                                          <a:rPr lang="ru-RU" i="1"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ru-RU" i="1" smtClean="0">
                                                                <a:latin typeface="Cambria Math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ru-RU" i="1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𝛾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ru-RU" i="1" smtClean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𝜃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acc>
                                                  </m:num>
                                                  <m:den>
                                                    <m:sSub>
                                                      <m:sSubPr>
                                                        <m:ctrlPr>
                                                          <a:rPr lang="ru-RU" i="1"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ru-RU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𝛾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ru-RU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𝜃</m:t>
                                                        </m:r>
                                                      </m:sub>
                                                    </m:sSub>
                                                  </m:den>
                                                </m:f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=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𝑏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sub>
                                                </m:sSub>
                                                <m:d>
                                                  <m:dPr>
                                                    <m:ctrlPr>
                                                      <a:rPr lang="en-US" i="1">
                                                        <a:latin typeface="Cambria Math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i="1"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𝜎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𝜃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US" i="1"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𝜎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</m:e>
                                              <m:e>
                                                <m:r>
                                                  <a:rPr lang="ru-RU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𝛼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i="1">
                                                        <a:latin typeface="Cambria Math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𝑅</m:t>
                                                    </m:r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=</m:t>
                                                </m:r>
                                                <m:f>
                                                  <m:fPr>
                                                    <m:ctrlPr>
                                                      <a:rPr lang="en-US" i="1">
                                                        <a:latin typeface="Cambria Math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𝑅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US" i="1">
                                                            <a:latin typeface="Cambria Math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𝛾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𝜃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(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𝑅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)</m:t>
                                                    </m:r>
                                                  </m:den>
                                                </m:f>
                                              </m:e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ru-RU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sSup>
                                                        <m:sSupPr>
                                                          <m:ctrlPr>
                                                            <a:rPr lang="ru-RU" i="1">
                                                              <a:latin typeface="Cambria Math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𝑟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3</m:t>
                                                          </m:r>
                                                        </m:sup>
                                                      </m:sSup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𝑅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)</m:t>
                                                      </m:r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sSup>
                                                        <m:sSupPr>
                                                          <m:ctrlPr>
                                                            <a:rPr lang="en-US" i="1">
                                                              <a:latin typeface="Cambria Math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𝑎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3</m:t>
                                                          </m:r>
                                                        </m:sup>
                                                      </m:sSup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)</m:t>
                                                      </m:r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=</m:t>
                                                      </m:r>
                                                      <m:nary>
                                                        <m:naryPr>
                                                          <m:ctrlPr>
                                                            <a:rPr lang="en-US" i="1">
                                                              <a:latin typeface="Cambria Math"/>
                                                            </a:rPr>
                                                          </m:ctrlPr>
                                                        </m:naryPr>
                                                        <m:sub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i="1">
                                                                  <a:latin typeface="Cambria Math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𝑎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sub>
                                                          </m:sSub>
                                                        </m:sub>
                                                        <m:sup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𝑅</m:t>
                                                          </m:r>
                                                        </m:sup>
                                                        <m:e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n-US" i="1">
                                                                  <a:latin typeface="Cambria Math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n-US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𝜌</m:t>
                                                              </m:r>
                                                            </m:e>
                                                            <m:sup>
                                                              <m:r>
                                                                <a:rPr lang="en-U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sup>
                                                          </m:sSup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i="1">
                                                                  <a:latin typeface="Cambria Math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𝛾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𝑟</m:t>
                                                              </m:r>
                                                            </m:sub>
                                                          </m:sSub>
                                                          <m:d>
                                                            <m:dPr>
                                                              <m:ctrlPr>
                                                                <a:rPr lang="en-US" i="1">
                                                                  <a:latin typeface="Cambria Math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r>
                                                                <a:rPr lang="en-US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𝜌</m:t>
                                                              </m:r>
                                                              <m:r>
                                                                <a:rPr lang="en-US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,</m:t>
                                                              </m:r>
                                                              <m:r>
                                                                <a:rPr lang="en-US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𝑡</m:t>
                                                              </m:r>
                                                            </m:e>
                                                          </m:d>
                                                          <m:sSubSup>
                                                            <m:sSubSupPr>
                                                              <m:ctrlPr>
                                                                <a:rPr lang="en-US" i="1">
                                                                  <a:latin typeface="Cambria Math"/>
                                                                </a:rPr>
                                                              </m:ctrlPr>
                                                            </m:sSubSupPr>
                                                            <m:e>
                                                              <m:r>
                                                                <a:rPr lang="en-US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𝛾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𝜃</m:t>
                                                              </m:r>
                                                            </m:sub>
                                                            <m:sup>
                                                              <m:r>
                                                                <a:rPr lang="en-U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sup>
                                                          </m:sSubSup>
                                                          <m:d>
                                                            <m:dPr>
                                                              <m:ctrlPr>
                                                                <a:rPr lang="en-US" i="1">
                                                                  <a:latin typeface="Cambria Math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r>
                                                                <a:rPr lang="en-US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𝜌</m:t>
                                                              </m:r>
                                                              <m:r>
                                                                <a:rPr lang="en-US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,</m:t>
                                                              </m:r>
                                                              <m:r>
                                                                <a:rPr lang="en-US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𝑡</m:t>
                                                              </m:r>
                                                            </m:e>
                                                          </m:d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𝑑</m:t>
                                                          </m:r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𝜌</m:t>
                                                          </m:r>
                                                        </m:e>
                                                      </m:nary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ru-RU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ru-RU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sub>
                                                </m:sSub>
                                                <m:d>
                                                  <m:dPr>
                                                    <m:ctrlP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𝑅</m:t>
                                                    </m:r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=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𝑖𝑛𝑡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nary>
                                                  <m:naryPr>
                                                    <m:ctrlPr>
                                                      <a:rPr lang="en-US" i="1">
                                                        <a:latin typeface="Cambria Math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naryPr>
                                                  <m:sub>
                                                    <m:sSub>
                                                      <m:sSubPr>
                                                        <m:ctrlPr>
                                                          <a:rPr lang="en-US" i="1">
                                                            <a:latin typeface="Cambria Math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𝑎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sub>
                                                    </m:sSub>
                                                  </m:sub>
                                                  <m:sup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𝑅</m:t>
                                                    </m:r>
                                                  </m:sup>
                                                  <m:e>
                                                    <m:f>
                                                      <m:fPr>
                                                        <m:ctrlPr>
                                                          <a:rPr lang="en-US" i="1"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i="1">
                                                                <a:latin typeface="Cambria Math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𝛾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𝑟</m:t>
                                                            </m:r>
                                                          </m:sub>
                                                        </m:sSub>
                                                        <m:d>
                                                          <m:dPr>
                                                            <m:ctrlPr>
                                                              <a:rPr lang="en-US" i="1">
                                                                <a:latin typeface="Cambria Math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𝜌</m:t>
                                                            </m:r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,</m:t>
                                                            </m:r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𝑡</m:t>
                                                            </m:r>
                                                          </m:e>
                                                        </m:d>
                                                      </m:num>
                                                      <m:den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i="1">
                                                                <a:latin typeface="Cambria Math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𝛾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𝜃</m:t>
                                                            </m:r>
                                                          </m:sub>
                                                        </m:sSub>
                                                        <m:d>
                                                          <m:dPr>
                                                            <m:ctrlPr>
                                                              <a:rPr lang="en-US" i="1">
                                                                <a:latin typeface="Cambria Math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𝜌</m:t>
                                                            </m:r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,</m:t>
                                                            </m:r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𝑡</m:t>
                                                            </m:r>
                                                          </m:e>
                                                        </m:d>
                                                        <m: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𝜌</m:t>
                                                        </m:r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i="1">
                                                                <a:latin typeface="Cambria Math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𝛼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  <m:d>
                                                          <m:dPr>
                                                            <m:ctrlPr>
                                                              <a:rPr lang="en-US" i="1">
                                                                <a:latin typeface="Cambria Math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𝜌</m:t>
                                                            </m:r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,</m:t>
                                                            </m:r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𝑡</m:t>
                                                            </m:r>
                                                          </m:e>
                                                        </m:d>
                                                      </m:den>
                                                    </m:f>
                                                    <m:f>
                                                      <m:fPr>
                                                        <m:ctrlPr>
                                                          <a:rPr lang="en-US" i="1"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𝜕</m:t>
                                                        </m:r>
                                                        <m:acc>
                                                          <m:accPr>
                                                            <m:chr m:val="̂"/>
                                                            <m:ctrlPr>
                                                              <a:rPr lang="en-US" i="1">
                                                                <a:latin typeface="Cambria Math"/>
                                                              </a:rPr>
                                                            </m:ctrlPr>
                                                          </m:accP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𝑊</m:t>
                                                            </m:r>
                                                          </m:e>
                                                        </m:acc>
                                                      </m:num>
                                                      <m:den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𝜕</m:t>
                                                        </m:r>
                                                        <m: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𝛼</m:t>
                                                        </m:r>
                                                      </m:den>
                                                    </m:f>
                                                    <m:r>
                                                      <a:rPr lang="ru-RU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(</m:t>
                                                    </m:r>
                                                    <m:r>
                                                      <a:rPr lang="ru-RU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𝛼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i="1">
                                                            <a:latin typeface="Cambria Math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𝜌</m:t>
                                                        </m:r>
                                                        <m: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𝑡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ru-RU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)</m:t>
                                                    </m:r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𝑑</m:t>
                                                    </m:r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𝜌</m:t>
                                                    </m:r>
                                                  </m:e>
                                                </m:nary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ru-RU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ru-RU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ru-RU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=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ru-RU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ru-RU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f>
                                                  <m:fPr>
                                                    <m:ctrlP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𝛼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b="0" i="1" smtClean="0">
                                                            <a:latin typeface="Cambria Math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𝑅</m:t>
                                                        </m:r>
                                                        <m: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𝑡</m:t>
                                                        </m:r>
                                                      </m:e>
                                                    </m:d>
                                                  </m:num>
                                                  <m:den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den>
                                                </m:f>
                                                <m:f>
                                                  <m:fPr>
                                                    <m:ctrlP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𝜕</m:t>
                                                    </m:r>
                                                    <m:acc>
                                                      <m:accPr>
                                                        <m:chr m:val="̂"/>
                                                        <m:ctrlPr>
                                                          <a:rPr lang="en-US" i="1"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𝑊</m:t>
                                                        </m:r>
                                                      </m:e>
                                                    </m:acc>
                                                  </m:num>
                                                  <m:den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𝜕</m:t>
                                                    </m:r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𝛼</m:t>
                                                    </m:r>
                                                  </m:den>
                                                </m:f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𝛼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))</m:t>
                                                </m:r>
                                              </m:e>
                                            </m:eqAr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F1D18E-9CFC-4EB5-967C-8F28C5CEB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21" y="1782673"/>
                <a:ext cx="5698611" cy="44912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2C78FBC2-9CF4-4DF4-88EF-586DE087F2E6}"/>
                  </a:ext>
                </a:extLst>
              </p:cNvPr>
              <p:cNvSpPr txBox="1"/>
              <p:nvPr/>
            </p:nvSpPr>
            <p:spPr>
              <a:xfrm>
                <a:off x="8460813" y="1843214"/>
                <a:ext cx="1515415" cy="6274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ru-RU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,0)=1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,0)=1</m:t>
                            </m:r>
                          </m:e>
                        </m:mr>
                      </m:m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78FBC2-9CF4-4DF4-88EF-586DE087F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813" y="1843214"/>
                <a:ext cx="1515415" cy="6274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27022727-75AB-4F81-BC7B-9F0B4B9CA47E}"/>
                  </a:ext>
                </a:extLst>
              </p:cNvPr>
              <p:cNvSpPr txBox="1"/>
              <p:nvPr/>
            </p:nvSpPr>
            <p:spPr>
              <a:xfrm>
                <a:off x="9959370" y="5349930"/>
                <a:ext cx="855491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022727-75AB-4F81-BC7B-9F0B4B9CA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370" y="5349930"/>
                <a:ext cx="855491" cy="4743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F5349BED-CD34-434B-A753-D26B2D858D64}"/>
                  </a:ext>
                </a:extLst>
              </p:cNvPr>
              <p:cNvSpPr txBox="1"/>
              <p:nvPr/>
            </p:nvSpPr>
            <p:spPr>
              <a:xfrm>
                <a:off x="9920676" y="4980598"/>
                <a:ext cx="12715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5349BED-CD34-434B-A753-D26B2D858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0676" y="4980598"/>
                <a:ext cx="1271587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89D0ECC-A064-43A3-9105-881C0EE6D810}"/>
              </a:ext>
            </a:extLst>
          </p:cNvPr>
          <p:cNvSpPr txBox="1"/>
          <p:nvPr/>
        </p:nvSpPr>
        <p:spPr>
          <a:xfrm>
            <a:off x="8421244" y="5043896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Упрощения: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D60ED74-9E00-49CB-95D8-36CFF8549666}"/>
              </a:ext>
            </a:extLst>
          </p:cNvPr>
          <p:cNvSpPr txBox="1"/>
          <p:nvPr/>
        </p:nvSpPr>
        <p:spPr>
          <a:xfrm>
            <a:off x="1989095" y="1264062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Ключевые уравнения: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5FFF75A-879D-428A-959B-28F1EB3B7DF4}"/>
              </a:ext>
            </a:extLst>
          </p:cNvPr>
          <p:cNvSpPr txBox="1"/>
          <p:nvPr/>
        </p:nvSpPr>
        <p:spPr>
          <a:xfrm>
            <a:off x="8918815" y="1413341"/>
            <a:ext cx="506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НУ: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9581A45-5B99-4BE4-A081-A9709B9C6FCD}"/>
              </a:ext>
            </a:extLst>
          </p:cNvPr>
          <p:cNvSpPr txBox="1"/>
          <p:nvPr/>
        </p:nvSpPr>
        <p:spPr>
          <a:xfrm>
            <a:off x="4345830" y="6419178"/>
            <a:ext cx="350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Университет Сириус, 7 мая 2022 г.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A18090B4-FFC9-CC95-DA29-0E54BD32CD7D}"/>
                  </a:ext>
                </a:extLst>
              </p:cNvPr>
              <p:cNvSpPr txBox="1"/>
              <p:nvPr/>
            </p:nvSpPr>
            <p:spPr>
              <a:xfrm>
                <a:off x="5734651" y="1820049"/>
                <a:ext cx="2638211" cy="937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Гомеостаз:</a:t>
                </a:r>
                <a:endParaRPr lang="ru-RU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8090B4-FFC9-CC95-DA29-0E54BD32C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651" y="1820049"/>
                <a:ext cx="2638211" cy="937693"/>
              </a:xfrm>
              <a:prstGeom prst="rect">
                <a:avLst/>
              </a:prstGeom>
              <a:blipFill>
                <a:blip r:embed="rId6"/>
                <a:stretch>
                  <a:fillRect l="-2079" t="-39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189A277D-754D-DB11-3CE4-3229270D9F9B}"/>
                  </a:ext>
                </a:extLst>
              </p:cNvPr>
              <p:cNvSpPr txBox="1"/>
              <p:nvPr/>
            </p:nvSpPr>
            <p:spPr>
              <a:xfrm>
                <a:off x="5709713" y="3070578"/>
                <a:ext cx="2638211" cy="937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Оптический «ответ»: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9A277D-754D-DB11-3CE4-3229270D9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713" y="3070578"/>
                <a:ext cx="2638211" cy="937693"/>
              </a:xfrm>
              <a:prstGeom prst="rect">
                <a:avLst/>
              </a:prstGeom>
              <a:blipFill>
                <a:blip r:embed="rId7"/>
                <a:stretch>
                  <a:fillRect l="-2083" t="-38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3FEED5B-51D1-B234-5DBF-B765E33F4919}"/>
              </a:ext>
            </a:extLst>
          </p:cNvPr>
          <p:cNvSpPr txBox="1"/>
          <p:nvPr/>
        </p:nvSpPr>
        <p:spPr>
          <a:xfrm>
            <a:off x="5559861" y="1278674"/>
            <a:ext cx="156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Законы роста: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49E88F5-D749-5E1C-ACC6-3545D2F91866}"/>
              </a:ext>
            </a:extLst>
          </p:cNvPr>
          <p:cNvSpPr txBox="1"/>
          <p:nvPr/>
        </p:nvSpPr>
        <p:spPr>
          <a:xfrm>
            <a:off x="10123531" y="1328910"/>
            <a:ext cx="121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Давление: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041775" y="1851527"/>
                <a:ext cx="2294312" cy="659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dirty="0"/>
                  <a:t>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i="1">
                            <a:latin typeface="Cambria Math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(1-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1775" y="1851527"/>
                <a:ext cx="2294312" cy="659283"/>
              </a:xfrm>
              <a:prstGeom prst="rect">
                <a:avLst/>
              </a:prstGeom>
              <a:blipFill rotWithShape="1">
                <a:blip r:embed="rId8"/>
                <a:stretch>
                  <a:fillRect t="-18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8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Численное решение </a:t>
            </a:r>
            <a:r>
              <a:rPr lang="ru-RU" dirty="0" err="1" smtClean="0"/>
              <a:t>задачи:гомеостаз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ADFD-7B66-472A-BD48-C8D4FAE56697}" type="slidenum">
              <a:rPr lang="ru-RU" smtClean="0"/>
              <a:t>7</a:t>
            </a:fld>
            <a:endParaRPr lang="ru-RU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158" y="1824542"/>
            <a:ext cx="7244878" cy="4418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494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Закон роста: оптический «ответ»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8" t="7027" b="1719"/>
          <a:stretch/>
        </p:blipFill>
        <p:spPr bwMode="auto">
          <a:xfrm>
            <a:off x="864522" y="1795549"/>
            <a:ext cx="2507703" cy="285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874" y="1795549"/>
            <a:ext cx="3749214" cy="3024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910" y="1795549"/>
            <a:ext cx="3840480" cy="3024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7521" y="4791562"/>
            <a:ext cx="3757353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700" dirty="0"/>
              <a:t>Простейшая оптическая модель глаза</a:t>
            </a:r>
          </a:p>
          <a:p>
            <a:pPr algn="just"/>
            <a:r>
              <a:rPr lang="ru-RU" sz="1700" dirty="0"/>
              <a:t>N - узловая точка, f - фокусное расстояние, </a:t>
            </a:r>
          </a:p>
          <a:p>
            <a:pPr algn="just"/>
            <a:r>
              <a:rPr lang="ru-RU" sz="1700" dirty="0"/>
              <a:t>d — осевая длина глаза, а E — величина рефракционной ошибки.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01255" y="4978600"/>
                <a:ext cx="2776451" cy="51315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=3,50−0,511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17,5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255" y="4978600"/>
                <a:ext cx="2776451" cy="5131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769928" y="4964800"/>
                <a:ext cx="2510443" cy="4932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=4,34−0,335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19,6</m:t>
                            </m:r>
                          </m:den>
                        </m:f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928" y="4964800"/>
                <a:ext cx="2510443" cy="493277"/>
              </a:xfrm>
              <a:prstGeom prst="rect">
                <a:avLst/>
              </a:prstGeom>
              <a:blipFill rotWithShape="1">
                <a:blip r:embed="rId6"/>
                <a:stretch>
                  <a:fillRect l="-1937" b="-1686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198822" y="5622050"/>
                <a:ext cx="1870364" cy="66133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822" y="5622050"/>
                <a:ext cx="1870364" cy="66133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684330" y="5622050"/>
                <a:ext cx="1313409" cy="8590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7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sz="1700" i="1">
                          <a:latin typeface="Cambria Math" panose="02040503050406030204" pitchFamily="18" charset="0"/>
                        </a:rPr>
                        <m:t>=0,447</m:t>
                      </m:r>
                    </m:oMath>
                  </m:oMathPara>
                </a14:m>
                <a:endParaRPr lang="en-US" sz="17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330" y="5622050"/>
                <a:ext cx="1313409" cy="85908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ADFD-7B66-472A-BD48-C8D4FAE5669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32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8CBB7CC-1EEE-47ED-BA02-FFA94083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Закон роста</a:t>
            </a:r>
            <a:r>
              <a:rPr lang="en-US" dirty="0"/>
              <a:t>: </a:t>
            </a:r>
            <a:r>
              <a:rPr lang="ru-RU" dirty="0"/>
              <a:t>оптический ответ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2619B626-1F3A-472A-BC84-DE43B27B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ADFD-7B66-472A-BD48-C8D4FAE56697}" type="slidenum">
              <a:rPr lang="ru-RU" smtClean="0"/>
              <a:t>9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CD41ADB-6510-4C59-80E3-1EB0DE4859EB}"/>
              </a:ext>
            </a:extLst>
          </p:cNvPr>
          <p:cNvSpPr txBox="1"/>
          <p:nvPr/>
        </p:nvSpPr>
        <p:spPr>
          <a:xfrm>
            <a:off x="4345873" y="6374368"/>
            <a:ext cx="350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Университет Сириус, 7 мая 2022 г.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69393F26-9828-4717-9E73-1B5C1D702AA2}"/>
                  </a:ext>
                </a:extLst>
              </p:cNvPr>
              <p:cNvSpPr txBox="1"/>
              <p:nvPr/>
            </p:nvSpPr>
            <p:spPr>
              <a:xfrm>
                <a:off x="-595746" y="1558678"/>
                <a:ext cx="6292736" cy="4628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342900" indent="-342900" algn="ctr"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</a:rPr>
                  <a:t>функция для линейного закона роста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i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dist</a:t>
                </a:r>
                <a: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 =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 panose="02040503050406030204" pitchFamily="18" charset="0"/>
                      </a:rPr>
                      <m:t>),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ru-RU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ru-RU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если </a:t>
                </a:r>
                <a: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dist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ru-RU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algn="ctr"/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ru-RU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0, 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2. функция для экспоненциального закона роста</a:t>
                </a:r>
                <a:endParaRPr lang="en-US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𝑙𝑒𝑛𝑠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𝑙𝑒𝑛𝑠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если нет доп.линз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ru-R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393F26-9828-4717-9E73-1B5C1D702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5746" y="1558678"/>
                <a:ext cx="6292736" cy="46288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F7D2E25D-7B70-48DA-931C-D67CC127F9DE}"/>
                  </a:ext>
                </a:extLst>
              </p:cNvPr>
              <p:cNvSpPr txBox="1"/>
              <p:nvPr/>
            </p:nvSpPr>
            <p:spPr>
              <a:xfrm>
                <a:off x="4345873" y="1793851"/>
                <a:ext cx="3670620" cy="2186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=0,447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=3,50−0,511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17,5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ru-RU" b="0" i="1" dirty="0"/>
                  <a:t>             </a:t>
                </a:r>
                <a:r>
                  <a:rPr lang="en-US" b="0" i="1" dirty="0"/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=4,34−0,335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19,6</m:t>
                            </m:r>
                          </m:den>
                        </m:f>
                      </m:sup>
                    </m:sSup>
                  </m:oMath>
                </a14:m>
                <a:endParaRPr lang="en-US" b="0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7D2E25D-7B70-48DA-931C-D67CC127F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873" y="1793851"/>
                <a:ext cx="3670620" cy="21863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803" y="1811619"/>
            <a:ext cx="4003328" cy="4337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95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1409</TotalTime>
  <Words>929</Words>
  <Application>Microsoft Office PowerPoint</Application>
  <PresentationFormat>Произвольный</PresentationFormat>
  <Paragraphs>95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Ретро</vt:lpstr>
      <vt:lpstr>Исследование различных законов роста глаза</vt:lpstr>
      <vt:lpstr>Мотивация исследования</vt:lpstr>
      <vt:lpstr>Различные законы роста</vt:lpstr>
      <vt:lpstr>Механическое поведение склеры</vt:lpstr>
      <vt:lpstr>Кинематика: морфоупругость.</vt:lpstr>
      <vt:lpstr>Постановка задачи</vt:lpstr>
      <vt:lpstr>Численное решение задачи:гомеостаз</vt:lpstr>
      <vt:lpstr>Закон роста: оптический «ответ»</vt:lpstr>
      <vt:lpstr>Закон роста: оптический ответ</vt:lpstr>
      <vt:lpstr>Численное решение: оптические ответ(1)</vt:lpstr>
      <vt:lpstr>Закон роста в зависимости от зрительных раздражителей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</dc:creator>
  <cp:lastModifiedBy>sasha</cp:lastModifiedBy>
  <cp:revision>94</cp:revision>
  <dcterms:created xsi:type="dcterms:W3CDTF">2022-05-05T13:25:52Z</dcterms:created>
  <dcterms:modified xsi:type="dcterms:W3CDTF">2022-05-07T10:03:52Z</dcterms:modified>
</cp:coreProperties>
</file>