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873" r:id="rId3"/>
    <p:sldId id="1875" r:id="rId4"/>
    <p:sldId id="1874" r:id="rId5"/>
    <p:sldId id="1876" r:id="rId6"/>
    <p:sldId id="1877" r:id="rId7"/>
    <p:sldId id="1878" r:id="rId8"/>
    <p:sldId id="1879" r:id="rId9"/>
    <p:sldId id="18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A272-8B3E-B7CC-0EC5-5DEF80247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06FB-5401-DD32-3CC3-A5835ED3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2071-5529-17EA-A3C7-DD5A2AA4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5A66-2725-7F78-3617-2D5AA38E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AB76-0AAF-9783-6820-2674885B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3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E482-0AE3-A27D-5760-70F65820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D8B38-4251-3D43-BB7F-9980B990D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31FB-1BFF-4634-931F-86349E80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D76C-9495-5438-35B1-14D08E61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AD28F-7514-75AD-8E18-4E2F82B1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23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0DA80-00E3-3062-B639-9794037F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E81C-7BA0-3E4D-F9F0-179118D72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5EB4-3BB7-61D5-5702-7F546E5C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42885-2F38-1226-AD0F-4E66C816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8C06-70ED-7C18-8447-64A60FE4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844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book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7BD02B-FF4D-3990-9D55-12D84C0E86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638925"/>
            <a:ext cx="5924550" cy="219075"/>
          </a:xfrm>
        </p:spPr>
        <p:txBody>
          <a:bodyPr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 dirty="0"/>
              <a:t>Data file path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8B4CE68-25F3-3894-AABE-173F504E62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349829" cy="369332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C60C4D-28CC-5658-0C89-5B26DABDC2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7542" y="-1"/>
            <a:ext cx="10624459" cy="369333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 algn="l">
              <a:buNone/>
              <a:defRPr sz="2000" b="1" u="none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Slide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13CB1-7D84-0A00-3A36-722F9139DFE3}"/>
              </a:ext>
            </a:extLst>
          </p:cNvPr>
          <p:cNvSpPr txBox="1"/>
          <p:nvPr userDrawn="1"/>
        </p:nvSpPr>
        <p:spPr>
          <a:xfrm>
            <a:off x="1213757" y="-30906"/>
            <a:ext cx="272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121752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CA2C-8A89-32DA-91EE-2DB13D7F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7231-25E2-468F-D64A-5DCDDB00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03FA-A1F8-7B8F-F93B-ACDDCA3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9DDB-9B40-DBAC-3DFA-B55D82F7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CD23-E342-42D9-2E94-30573399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58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D51F-E53D-C2F0-42E3-62F1B6EF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44997-35D0-797A-99F3-F6728BDC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6A69-2F63-6DD6-3D30-D35CC85A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03136-219A-E37A-7C56-27D3828C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9EB11-2066-E215-4BF7-894A17EC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9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DCC4-DBC9-588C-B089-DC66B8F1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EA78-3386-0648-E887-502B9C666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D9D52-8CE9-EBF6-38FE-48AE62F2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74147-B1D7-9146-DE8F-5069F6D8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E40C9-DD18-00E5-79D6-B6CDA58E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46CD5-683F-B804-9770-BE41F044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7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AF8B-FF8E-E0CF-1294-FC3C8DCE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DB65D-D675-29F5-9AE9-5F0A5DFD5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3DAA-961D-1B6D-E775-A91DF1A67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0F90C-680C-3A66-6646-849BDAB6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6BD4F-8AD7-613E-27E2-B08216F44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EEE9F-C319-605A-A707-E51BF670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23720-2FC3-5193-F742-A457ADE9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431CD-E26C-5936-2AE3-AD42B4F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6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2F32-9A55-A7DE-B740-40AA19EE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43CA2-A3BB-D194-754C-B43B3437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245A8-8E99-2A84-C4D9-93A0FDE7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C3BF-FD64-A87F-3C96-247B13CC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0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385D8-0610-FEEB-52E2-D8A1D9D9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5E717-AF55-CC1C-E6D1-561A3B08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8683-10E9-8599-5617-FD69ED75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0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B493-FD36-034D-E6E2-3D9D9AF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05EB-10CA-D2B5-D334-8D51C853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26DA5-4A53-EDB3-6297-3BB5223D4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7A281-C1C5-9FAB-84AC-DCE0438D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EDDF4-F8EA-2157-69D2-607E7278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6388-CF65-5324-D31C-8596C930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0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BFBB-5B09-890C-3096-79FA6EED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2BE49-D107-E414-B36A-CB6F6EFEC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8E7AC-65DF-03BA-CAD5-FAB94F57E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D6696-3BDC-9AFE-752E-652DD530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FE22A-DB37-63FD-88C7-24939F34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2293-5D11-570C-1042-F14AEF44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3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B7CA6-3B7E-AEA7-A307-244203C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3CE08-1E5E-4E17-CFC2-964840A9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FA9E-5215-FD36-E1F2-240806685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F68E-A850-198B-26EE-3CB16AC79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E4FD-2016-C7B4-6E28-186D26F6C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4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115B-0EA6-AD3F-EAF9-03430BEDF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Impedance measurements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1544C-4246-D02D-F93A-B17C79CAC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20/05/2025 </a:t>
            </a:r>
          </a:p>
          <a:p>
            <a:r>
              <a:rPr lang="en-GB" dirty="0"/>
              <a:t>Poppy Joshi</a:t>
            </a:r>
          </a:p>
        </p:txBody>
      </p:sp>
    </p:spTree>
    <p:extLst>
      <p:ext uri="{BB962C8B-B14F-4D97-AF65-F5344CB8AC3E}">
        <p14:creationId xmlns:p14="http://schemas.microsoft.com/office/powerpoint/2010/main" val="149908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F5A94-D7BD-7DB7-EB9B-724BDC89F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3195DA-08FC-1A1F-6E2D-BF3B8069B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20-05-2025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5976E9-9C48-E7EB-A786-32DBFD379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S-parameters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B9DC1-32B5-9E76-7E1D-4B465CA5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2" y="1292662"/>
            <a:ext cx="7448550" cy="1971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F26D0-1456-1073-890D-2F413A67524E}"/>
              </a:ext>
            </a:extLst>
          </p:cNvPr>
          <p:cNvSpPr txBox="1"/>
          <p:nvPr/>
        </p:nvSpPr>
        <p:spPr>
          <a:xfrm>
            <a:off x="75092" y="369332"/>
            <a:ext cx="11960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measure the ‘</a:t>
            </a:r>
            <a:r>
              <a:rPr lang="en-GB" i="1" dirty="0"/>
              <a:t>S (scattering)-parameters’  </a:t>
            </a:r>
            <a:r>
              <a:rPr lang="en-GB" dirty="0"/>
              <a:t>using the </a:t>
            </a:r>
            <a:r>
              <a:rPr lang="en-GB" dirty="0" err="1"/>
              <a:t>the</a:t>
            </a:r>
            <a:r>
              <a:rPr lang="en-GB" dirty="0"/>
              <a:t> VNA which tells us information about the reflected and transmitted components (phase and amplitude) of the EM wave. We have a 2-port network, so the s-parameters measured 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14F5DB-B153-1789-0CA5-BDA08105269F}"/>
                  </a:ext>
                </a:extLst>
              </p:cNvPr>
              <p:cNvSpPr txBox="1"/>
              <p:nvPr/>
            </p:nvSpPr>
            <p:spPr>
              <a:xfrm>
                <a:off x="75092" y="3429000"/>
                <a:ext cx="11866429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S11 tells you how well the input port is matched to a reference impedance (typically 50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can be easily converted to impedance using,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14F5DB-B153-1789-0CA5-BDA081052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" y="3429000"/>
                <a:ext cx="11866429" cy="1489062"/>
              </a:xfrm>
              <a:prstGeom prst="rect">
                <a:avLst/>
              </a:prstGeom>
              <a:blipFill>
                <a:blip r:embed="rId3"/>
                <a:stretch>
                  <a:fillRect l="-411" t="-2459" r="-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36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77F614-67FD-EA3F-7AC3-3587DE3BE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005F-9D5F-63F1-994E-E5C09C4FDA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20-05-2025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7A914-E634-F2D5-A5BC-CF10267A1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Frequency ranges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03774-C530-4F59-B9DF-6EBEC1F1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8580586" cy="2270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D2B7C-1850-9A83-23BF-147667534ED9}"/>
              </a:ext>
            </a:extLst>
          </p:cNvPr>
          <p:cNvSpPr txBox="1"/>
          <p:nvPr/>
        </p:nvSpPr>
        <p:spPr>
          <a:xfrm>
            <a:off x="2713960" y="553998"/>
            <a:ext cx="6150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https://www.mdpi.com/2079-6374/11/11/470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CB7B4-2C29-11C0-AE63-6BA322D9CD27}"/>
              </a:ext>
            </a:extLst>
          </p:cNvPr>
          <p:cNvSpPr txBox="1"/>
          <p:nvPr/>
        </p:nvSpPr>
        <p:spPr>
          <a:xfrm>
            <a:off x="191386" y="2639655"/>
            <a:ext cx="118092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Frequency range of cell impedance spectra is from 1 Hz </a:t>
            </a:r>
            <a:r>
              <a:rPr lang="en-GB" dirty="0">
                <a:sym typeface="Wingdings" panose="05000000000000000000" pitchFamily="2" charset="2"/>
              </a:rPr>
              <a:t> 10 GHz, and are </a:t>
            </a:r>
            <a:r>
              <a:rPr lang="en-GB" dirty="0" err="1">
                <a:sym typeface="Wingdings" panose="05000000000000000000" pitchFamily="2" charset="2"/>
              </a:rPr>
              <a:t>catagorised</a:t>
            </a:r>
            <a:r>
              <a:rPr lang="en-GB" dirty="0">
                <a:sym typeface="Wingdings" panose="05000000000000000000" pitchFamily="2" charset="2"/>
              </a:rPr>
              <a:t> into 3 groups (dispersions) </a:t>
            </a: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β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γ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dispersions.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&lt; 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KHz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range, tells us about cell polarisation </a:t>
            </a:r>
            <a:r>
              <a:rPr lang="en-GB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importants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range for us, tricky to measure at low frequencies due to EDLs (?)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β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&gt; a few 10’s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KHz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tells us about cell size, cell membrane and cytoplasm.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Most commonly used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γ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&gt; GHz arises from reorientation of water molecules.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r>
              <a:rPr lang="en-GB" dirty="0" err="1"/>
              <a:t>Impedence</a:t>
            </a:r>
            <a:r>
              <a:rPr lang="en-GB" dirty="0"/>
              <a:t> at different frequencies tells us different information: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Low frequencies (100 </a:t>
            </a:r>
            <a:r>
              <a:rPr lang="en-GB" dirty="0" err="1">
                <a:sym typeface="Wingdings" panose="05000000000000000000" pitchFamily="2" charset="2"/>
              </a:rPr>
              <a:t>KHz</a:t>
            </a:r>
            <a:r>
              <a:rPr lang="en-GB" dirty="0">
                <a:sym typeface="Wingdings" panose="05000000000000000000" pitchFamily="2" charset="2"/>
              </a:rPr>
              <a:t>  1 MHz)  tells us cell size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A few MHz  membrane capacitance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High frequency (&gt;&gt; a few MHz) </a:t>
            </a:r>
            <a:r>
              <a:rPr lang="en-GB" dirty="0" err="1">
                <a:sym typeface="Wingdings" panose="05000000000000000000" pitchFamily="2" charset="2"/>
              </a:rPr>
              <a:t>cyctoplasm</a:t>
            </a:r>
            <a:r>
              <a:rPr lang="en-GB" dirty="0">
                <a:sym typeface="Wingdings" panose="05000000000000000000" pitchFamily="2" charset="2"/>
              </a:rPr>
              <a:t> conductivity. </a:t>
            </a:r>
            <a:r>
              <a:rPr lang="en-GB" dirty="0">
                <a:solidFill>
                  <a:srgbClr val="0070C0"/>
                </a:solidFill>
                <a:sym typeface="Wingdings" panose="05000000000000000000" pitchFamily="2" charset="2"/>
              </a:rPr>
              <a:t>Cells we be dehydrated so this is N/A to us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4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AD9D47-62F7-A436-156A-1E59EFF98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3755-3CF9-CBC8-AC5D-81EAF8DB0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20-05-2025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3AD7B-2387-7D23-E760-A7C7B95A01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Keysight E5061B ENA Vector Network Analyzer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9200C-D774-73F5-47D6-9EF17067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5" y="3029867"/>
            <a:ext cx="4359055" cy="658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566880-16A5-B355-1821-2D42C478A2A5}"/>
              </a:ext>
            </a:extLst>
          </p:cNvPr>
          <p:cNvSpPr txBox="1"/>
          <p:nvPr/>
        </p:nvSpPr>
        <p:spPr>
          <a:xfrm>
            <a:off x="117695" y="369332"/>
            <a:ext cx="1200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Frequency range from 5 Hz to 3 GHz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59BBD7-1A3E-7E2E-31F5-202F26AC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" y="796091"/>
            <a:ext cx="4359056" cy="2310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0D08F7-C537-9C24-9B12-CD4AE4B26323}"/>
              </a:ext>
            </a:extLst>
          </p:cNvPr>
          <p:cNvSpPr txBox="1"/>
          <p:nvPr/>
        </p:nvSpPr>
        <p:spPr>
          <a:xfrm>
            <a:off x="-1" y="3829616"/>
            <a:ext cx="1193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r>
              <a:rPr lang="en-GB" baseline="-25000" dirty="0"/>
              <a:t>DUT </a:t>
            </a:r>
            <a:r>
              <a:rPr lang="en-GB" dirty="0"/>
              <a:t>= Impedance of the Device Under Test, 50 = 50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reference impedance, S11 is the measured parameter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1-port measurement give you S11, or S22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2-port measurement gives you all 4 s-params (S11,S12,S21,S22)</a:t>
            </a:r>
            <a:r>
              <a:rPr lang="en-GB" dirty="0"/>
              <a:t>  </a:t>
            </a:r>
            <a:endParaRPr lang="en-GB" baseline="-25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E14187-5F00-D194-00C7-D0D8C2982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830" y="654244"/>
            <a:ext cx="6359946" cy="28904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E6518C-A448-845D-D4C7-D8814285D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720" y="4758611"/>
            <a:ext cx="2759280" cy="20993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C8D677-794F-65C5-E899-C6190E9CF61F}"/>
              </a:ext>
            </a:extLst>
          </p:cNvPr>
          <p:cNvSpPr txBox="1"/>
          <p:nvPr/>
        </p:nvSpPr>
        <p:spPr>
          <a:xfrm>
            <a:off x="11558012" y="6454259"/>
            <a:ext cx="564578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P11</a:t>
            </a:r>
          </a:p>
        </p:txBody>
      </p:sp>
    </p:spTree>
    <p:extLst>
      <p:ext uri="{BB962C8B-B14F-4D97-AF65-F5344CB8AC3E}">
        <p14:creationId xmlns:p14="http://schemas.microsoft.com/office/powerpoint/2010/main" val="193628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C5CC2E-3F21-2095-E38A-7B52DD138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https://assets.testequity.com/te1/Documents/pdf/keysight/N7550A-to.pdf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4D65B-AFD6-061A-DCB0-C8F24F919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20-05-2025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62BC7-AC91-F747-5385-840312573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1-port calibration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C5D38-89CA-CFD6-9ED5-D54322A6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" y="485914"/>
            <a:ext cx="11334939" cy="1954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3E297-1CE9-4F04-E108-E2F7EDF68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2" y="2991513"/>
            <a:ext cx="5009863" cy="3241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5F6543-8CFE-DC89-3BAB-B13D59F88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256" y="3034517"/>
            <a:ext cx="4883118" cy="12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1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3BFE73-8D69-4B1D-48D6-0D208DCC0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B35F9-F2FC-6683-D746-CA4BA5317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21-05-2025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ECBD1-B967-A0D1-0E64-3F23B24EDB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2-port calibration using </a:t>
            </a:r>
            <a:r>
              <a:rPr lang="en-GB" dirty="0" err="1"/>
              <a:t>ECal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95ED9390-4687-94E0-A44F-74BC88022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3"/>
            <a:ext cx="4786265" cy="3122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0EA9A3-2E5C-161B-A0E8-4C9415B3DE59}"/>
              </a:ext>
            </a:extLst>
          </p:cNvPr>
          <p:cNvSpPr txBox="1"/>
          <p:nvPr/>
        </p:nvSpPr>
        <p:spPr>
          <a:xfrm>
            <a:off x="588475" y="2616452"/>
            <a:ext cx="326830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S11 parameter for a low pass filter DC</a:t>
            </a:r>
            <a:r>
              <a:rPr lang="en-GB" sz="1200" dirty="0">
                <a:sym typeface="Wingdings" panose="05000000000000000000" pitchFamily="2" charset="2"/>
              </a:rPr>
              <a:t>2.5 MHz</a:t>
            </a:r>
            <a:endParaRPr lang="en-GB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4D9279-07B7-ABE0-5A99-57EC77DEC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8" t="3570" b="11479"/>
          <a:stretch/>
        </p:blipFill>
        <p:spPr bwMode="auto">
          <a:xfrm rot="16200000">
            <a:off x="924075" y="3386441"/>
            <a:ext cx="2504792" cy="336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5C796374-40D3-C87D-CEC5-E032BD11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50" y="387507"/>
            <a:ext cx="4394063" cy="58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50B76A-6C08-9FCD-029B-7A6D000D64DC}"/>
              </a:ext>
            </a:extLst>
          </p:cNvPr>
          <p:cNvSpPr txBox="1"/>
          <p:nvPr/>
        </p:nvSpPr>
        <p:spPr>
          <a:xfrm>
            <a:off x="9406551" y="387507"/>
            <a:ext cx="2685861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1) Connect the </a:t>
            </a:r>
            <a:r>
              <a:rPr lang="en-GB" dirty="0" err="1"/>
              <a:t>ECal</a:t>
            </a:r>
            <a:r>
              <a:rPr lang="en-GB" dirty="0"/>
              <a:t> to the VNA. Port1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Ecal</a:t>
            </a:r>
            <a:r>
              <a:rPr lang="en-GB" dirty="0">
                <a:sym typeface="Wingdings" panose="05000000000000000000" pitchFamily="2" charset="2"/>
              </a:rPr>
              <a:t> port A, VNA Port 2  </a:t>
            </a:r>
            <a:r>
              <a:rPr lang="en-GB" dirty="0" err="1">
                <a:sym typeface="Wingdings" panose="05000000000000000000" pitchFamily="2" charset="2"/>
              </a:rPr>
              <a:t>Ecal</a:t>
            </a:r>
            <a:r>
              <a:rPr lang="en-GB" dirty="0">
                <a:sym typeface="Wingdings" panose="05000000000000000000" pitchFamily="2" charset="2"/>
              </a:rPr>
              <a:t> port B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D55E4-AA0B-04CB-3B09-3FB7582BD162}"/>
              </a:ext>
            </a:extLst>
          </p:cNvPr>
          <p:cNvSpPr txBox="1"/>
          <p:nvPr/>
        </p:nvSpPr>
        <p:spPr>
          <a:xfrm>
            <a:off x="9325613" y="1835100"/>
            <a:ext cx="2766799" cy="923330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yourself when handling the </a:t>
            </a:r>
            <a:r>
              <a:rPr lang="en-GB" dirty="0" err="1"/>
              <a:t>Ecal</a:t>
            </a:r>
            <a:r>
              <a:rPr lang="en-GB" dirty="0"/>
              <a:t> unit to avoid any ESD damage!!</a:t>
            </a:r>
          </a:p>
        </p:txBody>
      </p:sp>
      <p:pic>
        <p:nvPicPr>
          <p:cNvPr id="17" name="Graphic 16" descr="Warning with solid fill">
            <a:extLst>
              <a:ext uri="{FF2B5EF4-FFF2-40B4-BE49-F238E27FC236}">
                <a16:creationId xmlns:a16="http://schemas.microsoft.com/office/drawing/2014/main" id="{30828616-15F9-FBFE-F848-B7E662ADB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0328" y="1701388"/>
            <a:ext cx="458179" cy="4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378A3-6D4F-FFFF-6499-9DEC56DA8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BD228E-8A72-3F44-EE7F-F34089471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7" b="7240"/>
          <a:stretch/>
        </p:blipFill>
        <p:spPr>
          <a:xfrm>
            <a:off x="7391104" y="3771204"/>
            <a:ext cx="4800896" cy="309492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A6B48-BE34-0EAE-7CC4-E8EB3AE242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4844-4A7C-2514-B2D1-F6531998DB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21-05-2025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A6FD9-AA89-AB98-142B-B6F34CDBFE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2-port calibration using </a:t>
            </a:r>
            <a:r>
              <a:rPr lang="en-GB" dirty="0" err="1"/>
              <a:t>ECal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EE7527F2-6A0C-EEAB-E765-3CCF35CD6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98" y="493850"/>
            <a:ext cx="5280568" cy="3421433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6F48081-782B-29ED-0135-56D242F64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05" b="35181"/>
          <a:stretch/>
        </p:blipFill>
        <p:spPr>
          <a:xfrm>
            <a:off x="7223349" y="184665"/>
            <a:ext cx="1019951" cy="3594226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F6D96B-36C8-FA2E-53AD-5DA658830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00" t="5385" b="60000"/>
          <a:stretch/>
        </p:blipFill>
        <p:spPr>
          <a:xfrm>
            <a:off x="3585" y="493850"/>
            <a:ext cx="1216182" cy="2373868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9E435B-5337-4C2C-AF08-6323D975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6" t="5487" r="370" b="34949"/>
          <a:stretch/>
        </p:blipFill>
        <p:spPr>
          <a:xfrm>
            <a:off x="8798808" y="493850"/>
            <a:ext cx="929053" cy="3277355"/>
          </a:xfrm>
          <a:prstGeom prst="rect">
            <a:avLst/>
          </a:prstGeom>
        </p:spPr>
      </p:pic>
      <p:pic>
        <p:nvPicPr>
          <p:cNvPr id="21" name="Picture 2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37431A6-C242-5761-699D-369A46D6E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1" b="8450"/>
          <a:stretch/>
        </p:blipFill>
        <p:spPr>
          <a:xfrm>
            <a:off x="1801060" y="3565999"/>
            <a:ext cx="4928277" cy="31868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A19FF6-AA34-FEE4-A4AC-2D1D54893C57}"/>
              </a:ext>
            </a:extLst>
          </p:cNvPr>
          <p:cNvSpPr txBox="1"/>
          <p:nvPr/>
        </p:nvSpPr>
        <p:spPr>
          <a:xfrm>
            <a:off x="1" y="4264282"/>
            <a:ext cx="203703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2) Select frequency range of interest using the </a:t>
            </a:r>
            <a:r>
              <a:rPr lang="en-GB" sz="1200" i="1" dirty="0"/>
              <a:t>start</a:t>
            </a:r>
            <a:r>
              <a:rPr lang="en-GB" sz="1200" dirty="0"/>
              <a:t> and </a:t>
            </a:r>
            <a:r>
              <a:rPr lang="en-GB" sz="1200" i="1" dirty="0"/>
              <a:t>stop</a:t>
            </a:r>
            <a:r>
              <a:rPr lang="en-GB" sz="1200" dirty="0"/>
              <a:t> hard keys. For the low pass filter I am testing on:</a:t>
            </a:r>
          </a:p>
          <a:p>
            <a:r>
              <a:rPr lang="en-GB" sz="1200" dirty="0"/>
              <a:t>Start =  5 Hz</a:t>
            </a:r>
          </a:p>
          <a:p>
            <a:r>
              <a:rPr lang="en-GB" sz="1200" dirty="0"/>
              <a:t>Stop = 5 MHz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1658F59-534F-AE1C-B079-DF574CDEBA3E}"/>
              </a:ext>
            </a:extLst>
          </p:cNvPr>
          <p:cNvSpPr/>
          <p:nvPr/>
        </p:nvSpPr>
        <p:spPr>
          <a:xfrm rot="10800000">
            <a:off x="549977" y="2963894"/>
            <a:ext cx="208230" cy="120421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E1FC8-E033-516D-740D-7DB7004D8D77}"/>
              </a:ext>
            </a:extLst>
          </p:cNvPr>
          <p:cNvSpPr txBox="1"/>
          <p:nvPr/>
        </p:nvSpPr>
        <p:spPr>
          <a:xfrm>
            <a:off x="3757885" y="623280"/>
            <a:ext cx="2037030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3) Press the </a:t>
            </a:r>
            <a:r>
              <a:rPr lang="en-GB" sz="1200" i="1" dirty="0"/>
              <a:t>‘</a:t>
            </a:r>
            <a:r>
              <a:rPr lang="en-GB" sz="1200" i="1" dirty="0" err="1"/>
              <a:t>cal</a:t>
            </a:r>
            <a:r>
              <a:rPr lang="en-GB" sz="1200" i="1" dirty="0"/>
              <a:t>’</a:t>
            </a:r>
            <a:r>
              <a:rPr lang="en-GB" sz="1200" dirty="0"/>
              <a:t> hard key to get this menu on the screen and select </a:t>
            </a:r>
            <a:r>
              <a:rPr lang="en-GB" sz="1200" i="1" dirty="0" err="1"/>
              <a:t>Ecal</a:t>
            </a:r>
            <a:r>
              <a:rPr lang="en-GB" sz="1200" dirty="0"/>
              <a:t>.</a:t>
            </a:r>
          </a:p>
          <a:p>
            <a:endParaRPr lang="en-GB" sz="1200" dirty="0"/>
          </a:p>
          <a:p>
            <a:r>
              <a:rPr lang="en-GB" sz="1200" dirty="0"/>
              <a:t>4) Select ‘</a:t>
            </a:r>
            <a:r>
              <a:rPr lang="en-GB" sz="1200" i="1" dirty="0"/>
              <a:t>2-port </a:t>
            </a:r>
            <a:r>
              <a:rPr lang="en-GB" sz="1200" i="1" dirty="0" err="1"/>
              <a:t>cal</a:t>
            </a:r>
            <a:r>
              <a:rPr lang="en-GB" sz="1200" i="1" dirty="0"/>
              <a:t>’</a:t>
            </a:r>
            <a:endParaRPr lang="en-GB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F41F32-BF6A-7C45-F280-E18FFFC8AC06}"/>
              </a:ext>
            </a:extLst>
          </p:cNvPr>
          <p:cNvSpPr/>
          <p:nvPr/>
        </p:nvSpPr>
        <p:spPr>
          <a:xfrm>
            <a:off x="5924550" y="1131683"/>
            <a:ext cx="696516" cy="226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8F64734-4FCF-2E14-7891-35C7E7BA99F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6621066" y="592072"/>
            <a:ext cx="757508" cy="6527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07AD70-DF54-CC98-1F67-B5118BD2CB53}"/>
              </a:ext>
            </a:extLst>
          </p:cNvPr>
          <p:cNvCxnSpPr/>
          <p:nvPr/>
        </p:nvCxnSpPr>
        <p:spPr>
          <a:xfrm>
            <a:off x="8030424" y="1883121"/>
            <a:ext cx="8962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AB3320-ADEB-F08F-3316-E8312F28F5FF}"/>
              </a:ext>
            </a:extLst>
          </p:cNvPr>
          <p:cNvSpPr txBox="1"/>
          <p:nvPr/>
        </p:nvSpPr>
        <p:spPr>
          <a:xfrm>
            <a:off x="3980782" y="3634277"/>
            <a:ext cx="203703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6) Once calibration is complete you should see a smooth function for S11, and the inverse for S21, when the </a:t>
            </a:r>
            <a:r>
              <a:rPr lang="en-GB" sz="1200" dirty="0" err="1"/>
              <a:t>Ecal</a:t>
            </a:r>
            <a:r>
              <a:rPr lang="en-GB" sz="1200" dirty="0"/>
              <a:t> is disconnected and the low pass filter is replaced.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19336CF-6692-CB20-0E06-04313C0F1686}"/>
              </a:ext>
            </a:extLst>
          </p:cNvPr>
          <p:cNvSpPr/>
          <p:nvPr/>
        </p:nvSpPr>
        <p:spPr>
          <a:xfrm>
            <a:off x="10858804" y="3169099"/>
            <a:ext cx="208230" cy="120421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69F562-ECC9-EFC6-835D-E1C27FD24224}"/>
              </a:ext>
            </a:extLst>
          </p:cNvPr>
          <p:cNvSpPr txBox="1"/>
          <p:nvPr/>
        </p:nvSpPr>
        <p:spPr>
          <a:xfrm>
            <a:off x="10048519" y="2255799"/>
            <a:ext cx="203703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5) Once calibration is complete you should see flat line for S11, the more negative the better.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A0F3998D-C832-E64B-ECF3-CD35AA7F4BBD}"/>
              </a:ext>
            </a:extLst>
          </p:cNvPr>
          <p:cNvSpPr/>
          <p:nvPr/>
        </p:nvSpPr>
        <p:spPr>
          <a:xfrm rot="5400000">
            <a:off x="6956105" y="4557303"/>
            <a:ext cx="208230" cy="120421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9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4EA53D-5E2E-E005-1E44-C1BC00876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CA43-2B47-57C1-FE19-96516833E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22-05-2025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597D9-6712-AA3A-07DE-F8EEC4DC3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Connecting via ethernet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1362E-DF69-87A6-D676-FD600C22B467}"/>
              </a:ext>
            </a:extLst>
          </p:cNvPr>
          <p:cNvSpPr txBox="1"/>
          <p:nvPr/>
        </p:nvSpPr>
        <p:spPr>
          <a:xfrm>
            <a:off x="0" y="261349"/>
            <a:ext cx="6124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https://www.keysight.com/us/en/lib/software-detail/computer-software/io-libraries-suite-downloads-2175637.html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BCA2B8-B56F-C224-E49D-EE249475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354"/>
            <a:ext cx="9101470" cy="34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9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3A2B9-6359-7484-9D80-2AE992128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41361-96FC-D977-A825-DA2CBFB4EB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0A5F0-53D1-9AB0-13E4-317C8356CF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DCDBD-B0ED-1A23-E3B4-28DDA19B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044" y="1775769"/>
            <a:ext cx="5645764" cy="45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513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Cambria Math</vt:lpstr>
      <vt:lpstr>Wingdings</vt:lpstr>
      <vt:lpstr>Office Theme</vt:lpstr>
      <vt:lpstr>Impedance measurements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poppy joshi</dc:creator>
  <cp:lastModifiedBy>poppy joshi</cp:lastModifiedBy>
  <cp:revision>9</cp:revision>
  <dcterms:created xsi:type="dcterms:W3CDTF">2025-05-20T09:24:22Z</dcterms:created>
  <dcterms:modified xsi:type="dcterms:W3CDTF">2025-05-27T08:01:29Z</dcterms:modified>
</cp:coreProperties>
</file>