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5"/>
  </p:notesMasterIdLst>
  <p:sldIdLst>
    <p:sldId id="256" r:id="rId2"/>
    <p:sldId id="257" r:id="rId3"/>
    <p:sldId id="258" r:id="rId4"/>
    <p:sldId id="259" r:id="rId5"/>
    <p:sldId id="260" r:id="rId6"/>
    <p:sldId id="261" r:id="rId7"/>
    <p:sldId id="263" r:id="rId8"/>
    <p:sldId id="267" r:id="rId9"/>
    <p:sldId id="268" r:id="rId10"/>
    <p:sldId id="269" r:id="rId11"/>
    <p:sldId id="262" r:id="rId12"/>
    <p:sldId id="265" r:id="rId13"/>
    <p:sldId id="266" r:id="rId14"/>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Century Gothic" panose="020B0502020202020204" pitchFamily="34" charset="0"/>
      <p:regular r:id="rId20"/>
      <p:bold r:id="rId21"/>
      <p:italic r:id="rId22"/>
      <p:boldItalic r:id="rId23"/>
    </p:embeddedFont>
    <p:embeddedFont>
      <p:font typeface="Gadugi" panose="020B0502040204020203" pitchFamily="34" charset="0"/>
      <p:regular r:id="rId24"/>
      <p:bold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2CCB6E3-1134-4C78-B692-8F3554354D99}">
          <p14:sldIdLst>
            <p14:sldId id="256"/>
            <p14:sldId id="257"/>
            <p14:sldId id="258"/>
            <p14:sldId id="259"/>
            <p14:sldId id="260"/>
            <p14:sldId id="261"/>
            <p14:sldId id="263"/>
            <p14:sldId id="267"/>
            <p14:sldId id="268"/>
            <p14:sldId id="269"/>
            <p14:sldId id="262"/>
            <p14:sldId id="265"/>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77" autoAdjust="0"/>
    <p:restoredTop sz="85596" autoAdjust="0"/>
  </p:normalViewPr>
  <p:slideViewPr>
    <p:cSldViewPr>
      <p:cViewPr varScale="1">
        <p:scale>
          <a:sx n="52" d="100"/>
          <a:sy n="52" d="100"/>
        </p:scale>
        <p:origin x="1454"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245B67-4C67-4366-9DF2-129DB7202407}" type="datetime1">
              <a:rPr lang="en-US" smtClean="0"/>
              <a:t>7/27/2023</a:t>
            </a:fld>
            <a:endParaRPr lang="en-US"/>
          </a:p>
        </p:txBody>
      </p:sp>
      <p:sp>
        <p:nvSpPr>
          <p:cNvPr id="5" name="Footer Placeholder 4"/>
          <p:cNvSpPr>
            <a:spLocks noGrp="1"/>
          </p:cNvSpPr>
          <p:nvPr>
            <p:ph type="ftr" sz="quarter" idx="11"/>
          </p:nvPr>
        </p:nvSpPr>
        <p:spPr/>
        <p:txBody>
          <a:bodyPr/>
          <a:lstStyle/>
          <a:p>
            <a:r>
              <a:rPr lang="en-US"/>
              <a:t>Poojit Kasina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F6370681-D296-4D29-9B61-870DB67A2BEF}" type="datetime1">
              <a:rPr lang="en-US" smtClean="0"/>
              <a:t>7/27/2023</a:t>
            </a:fld>
            <a:endParaRPr lang="en-US"/>
          </a:p>
        </p:txBody>
      </p:sp>
      <p:sp>
        <p:nvSpPr>
          <p:cNvPr id="6" name="Footer Placeholder 5"/>
          <p:cNvSpPr>
            <a:spLocks noGrp="1"/>
          </p:cNvSpPr>
          <p:nvPr>
            <p:ph type="ftr" sz="quarter" idx="11"/>
          </p:nvPr>
        </p:nvSpPr>
        <p:spPr/>
        <p:txBody>
          <a:bodyPr/>
          <a:lstStyle/>
          <a:p>
            <a:r>
              <a:rPr lang="en-US"/>
              <a:t>Poojit Kasina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2E09F008-2C58-4063-86FB-F94B892C5618}" type="datetime1">
              <a:rPr lang="en-US" smtClean="0"/>
              <a:t>7/27/2023</a:t>
            </a:fld>
            <a:endParaRPr lang="en-US"/>
          </a:p>
        </p:txBody>
      </p:sp>
      <p:sp>
        <p:nvSpPr>
          <p:cNvPr id="5" name="Footer Placeholder 4"/>
          <p:cNvSpPr>
            <a:spLocks noGrp="1"/>
          </p:cNvSpPr>
          <p:nvPr>
            <p:ph type="ftr" sz="quarter" idx="11"/>
          </p:nvPr>
        </p:nvSpPr>
        <p:spPr/>
        <p:txBody>
          <a:bodyPr/>
          <a:lstStyle/>
          <a:p>
            <a:r>
              <a:rPr lang="en-US"/>
              <a:t>Poojit Kasina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B5886335-02C1-4FBE-8CD9-9322D03CD400}" type="datetime1">
              <a:rPr lang="en-US" smtClean="0"/>
              <a:t>7/27/2023</a:t>
            </a:fld>
            <a:endParaRPr lang="en-US"/>
          </a:p>
        </p:txBody>
      </p:sp>
      <p:sp>
        <p:nvSpPr>
          <p:cNvPr id="5" name="Footer Placeholder 4"/>
          <p:cNvSpPr>
            <a:spLocks noGrp="1"/>
          </p:cNvSpPr>
          <p:nvPr>
            <p:ph type="ftr" sz="quarter" idx="11"/>
          </p:nvPr>
        </p:nvSpPr>
        <p:spPr/>
        <p:txBody>
          <a:bodyPr/>
          <a:lstStyle/>
          <a:p>
            <a:r>
              <a:rPr lang="en-US"/>
              <a:t>Poojit Kasina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DE70EB-2AD2-4B33-9EA1-006A686B0C81}" type="datetime1">
              <a:rPr lang="en-US" smtClean="0"/>
              <a:t>7/27/2023</a:t>
            </a:fld>
            <a:endParaRPr lang="en-US"/>
          </a:p>
        </p:txBody>
      </p:sp>
      <p:sp>
        <p:nvSpPr>
          <p:cNvPr id="5" name="Footer Placeholder 4"/>
          <p:cNvSpPr>
            <a:spLocks noGrp="1"/>
          </p:cNvSpPr>
          <p:nvPr>
            <p:ph type="ftr" sz="quarter" idx="11"/>
          </p:nvPr>
        </p:nvSpPr>
        <p:spPr/>
        <p:txBody>
          <a:bodyPr/>
          <a:lstStyle/>
          <a:p>
            <a:r>
              <a:rPr lang="en-US"/>
              <a:t>Poojit Kasina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E42E7E-191E-4F23-9E00-67889F6B8E7B}" type="datetime1">
              <a:rPr lang="en-US" smtClean="0"/>
              <a:t>7/27/2023</a:t>
            </a:fld>
            <a:endParaRPr lang="en-US"/>
          </a:p>
        </p:txBody>
      </p:sp>
      <p:sp>
        <p:nvSpPr>
          <p:cNvPr id="4" name="Footer Placeholder 4"/>
          <p:cNvSpPr>
            <a:spLocks noGrp="1"/>
          </p:cNvSpPr>
          <p:nvPr>
            <p:ph type="ftr" sz="quarter" idx="11"/>
          </p:nvPr>
        </p:nvSpPr>
        <p:spPr/>
        <p:txBody>
          <a:bodyPr/>
          <a:lstStyle/>
          <a:p>
            <a:r>
              <a:rPr lang="en-US"/>
              <a:t>Poojit Kasina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485E9C-2CD1-492B-9673-F6AA55675FB2}" type="datetime1">
              <a:rPr lang="en-US" smtClean="0"/>
              <a:t>7/27/2023</a:t>
            </a:fld>
            <a:endParaRPr lang="en-US"/>
          </a:p>
        </p:txBody>
      </p:sp>
      <p:sp>
        <p:nvSpPr>
          <p:cNvPr id="4" name="Footer Placeholder 4"/>
          <p:cNvSpPr>
            <a:spLocks noGrp="1"/>
          </p:cNvSpPr>
          <p:nvPr>
            <p:ph type="ftr" sz="quarter" idx="11"/>
          </p:nvPr>
        </p:nvSpPr>
        <p:spPr/>
        <p:txBody>
          <a:bodyPr/>
          <a:lstStyle/>
          <a:p>
            <a:r>
              <a:rPr lang="en-US"/>
              <a:t>Poojit Kasina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1100B-12B5-4878-A6C4-2920126D1B13}" type="datetime1">
              <a:rPr lang="en-US" smtClean="0"/>
              <a:t>7/27/2023</a:t>
            </a:fld>
            <a:endParaRPr lang="en-US"/>
          </a:p>
        </p:txBody>
      </p:sp>
      <p:sp>
        <p:nvSpPr>
          <p:cNvPr id="5" name="Footer Placeholder 4"/>
          <p:cNvSpPr>
            <a:spLocks noGrp="1"/>
          </p:cNvSpPr>
          <p:nvPr>
            <p:ph type="ftr" sz="quarter" idx="11"/>
          </p:nvPr>
        </p:nvSpPr>
        <p:spPr/>
        <p:txBody>
          <a:bodyPr/>
          <a:lstStyle/>
          <a:p>
            <a:r>
              <a:rPr lang="en-US"/>
              <a:t>Poojit Kasina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041CA7-D825-4D66-96C2-C0498BA14C38}" type="datetime1">
              <a:rPr lang="en-US" smtClean="0"/>
              <a:t>7/27/2023</a:t>
            </a:fld>
            <a:endParaRPr lang="en-US"/>
          </a:p>
        </p:txBody>
      </p:sp>
      <p:sp>
        <p:nvSpPr>
          <p:cNvPr id="5" name="Footer Placeholder 4"/>
          <p:cNvSpPr>
            <a:spLocks noGrp="1"/>
          </p:cNvSpPr>
          <p:nvPr>
            <p:ph type="ftr" sz="quarter" idx="11"/>
          </p:nvPr>
        </p:nvSpPr>
        <p:spPr/>
        <p:txBody>
          <a:bodyPr/>
          <a:lstStyle/>
          <a:p>
            <a:r>
              <a:rPr lang="en-US"/>
              <a:t>Poojit Kasina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5F268B7-CCA5-443B-AF32-AEA2A6C1CCF1}" type="datetime1">
              <a:rPr lang="en-US" smtClean="0"/>
              <a:t>7/27/2023</a:t>
            </a:fld>
            <a:endParaRPr lang="en-US"/>
          </a:p>
        </p:txBody>
      </p:sp>
      <p:sp>
        <p:nvSpPr>
          <p:cNvPr id="5" name="Footer Placeholder 4"/>
          <p:cNvSpPr>
            <a:spLocks noGrp="1"/>
          </p:cNvSpPr>
          <p:nvPr>
            <p:ph type="ftr" sz="quarter" idx="11"/>
          </p:nvPr>
        </p:nvSpPr>
        <p:spPr/>
        <p:txBody>
          <a:bodyPr/>
          <a:lstStyle/>
          <a:p>
            <a:r>
              <a:rPr lang="en-US"/>
              <a:t>Poojit Kasina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622513-CECB-4A5E-B209-1360DD85405E}" type="datetime1">
              <a:rPr lang="en-US" smtClean="0"/>
              <a:t>7/27/2023</a:t>
            </a:fld>
            <a:endParaRPr lang="en-US"/>
          </a:p>
        </p:txBody>
      </p:sp>
      <p:sp>
        <p:nvSpPr>
          <p:cNvPr id="5" name="Footer Placeholder 4"/>
          <p:cNvSpPr>
            <a:spLocks noGrp="1"/>
          </p:cNvSpPr>
          <p:nvPr>
            <p:ph type="ftr" sz="quarter" idx="11"/>
          </p:nvPr>
        </p:nvSpPr>
        <p:spPr/>
        <p:txBody>
          <a:bodyPr/>
          <a:lstStyle/>
          <a:p>
            <a:r>
              <a:rPr lang="en-US"/>
              <a:t>Poojit Kasina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E4850-C698-411C-8AD5-E5D1CF32425A}" type="datetime1">
              <a:rPr lang="en-US" smtClean="0"/>
              <a:t>7/27/2023</a:t>
            </a:fld>
            <a:endParaRPr lang="en-US"/>
          </a:p>
        </p:txBody>
      </p:sp>
      <p:sp>
        <p:nvSpPr>
          <p:cNvPr id="6" name="Footer Placeholder 5"/>
          <p:cNvSpPr>
            <a:spLocks noGrp="1"/>
          </p:cNvSpPr>
          <p:nvPr>
            <p:ph type="ftr" sz="quarter" idx="11"/>
          </p:nvPr>
        </p:nvSpPr>
        <p:spPr/>
        <p:txBody>
          <a:bodyPr/>
          <a:lstStyle/>
          <a:p>
            <a:r>
              <a:rPr lang="en-US"/>
              <a:t>Poojit Kasina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53552B-2ADE-4751-AAFB-B7AA9C7B4E11}" type="datetime1">
              <a:rPr lang="en-US" smtClean="0"/>
              <a:t>7/27/2023</a:t>
            </a:fld>
            <a:endParaRPr lang="en-US"/>
          </a:p>
        </p:txBody>
      </p:sp>
      <p:sp>
        <p:nvSpPr>
          <p:cNvPr id="8" name="Footer Placeholder 7"/>
          <p:cNvSpPr>
            <a:spLocks noGrp="1"/>
          </p:cNvSpPr>
          <p:nvPr>
            <p:ph type="ftr" sz="quarter" idx="11"/>
          </p:nvPr>
        </p:nvSpPr>
        <p:spPr/>
        <p:txBody>
          <a:bodyPr/>
          <a:lstStyle/>
          <a:p>
            <a:r>
              <a:rPr lang="en-US"/>
              <a:t>Poojit Kasina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B4ECD6A-2C78-47D9-9C70-E150C57186E5}" type="datetime1">
              <a:rPr lang="en-US" smtClean="0"/>
              <a:t>7/27/2023</a:t>
            </a:fld>
            <a:endParaRPr lang="en-US"/>
          </a:p>
        </p:txBody>
      </p:sp>
      <p:sp>
        <p:nvSpPr>
          <p:cNvPr id="5" name="Footer Placeholder 3"/>
          <p:cNvSpPr>
            <a:spLocks noGrp="1"/>
          </p:cNvSpPr>
          <p:nvPr>
            <p:ph type="ftr" sz="quarter" idx="11"/>
          </p:nvPr>
        </p:nvSpPr>
        <p:spPr/>
        <p:txBody>
          <a:bodyPr/>
          <a:lstStyle/>
          <a:p>
            <a:r>
              <a:rPr lang="en-US"/>
              <a:t>Poojit Kasina</a:t>
            </a:r>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293638-0EA2-453F-8DEE-A1DBE358499D}" type="datetime1">
              <a:rPr lang="en-US" smtClean="0"/>
              <a:t>7/27/2023</a:t>
            </a:fld>
            <a:endParaRPr lang="en-US"/>
          </a:p>
        </p:txBody>
      </p:sp>
      <p:sp>
        <p:nvSpPr>
          <p:cNvPr id="5" name="Footer Placeholder 2"/>
          <p:cNvSpPr>
            <a:spLocks noGrp="1"/>
          </p:cNvSpPr>
          <p:nvPr>
            <p:ph type="ftr" sz="quarter" idx="11"/>
          </p:nvPr>
        </p:nvSpPr>
        <p:spPr/>
        <p:txBody>
          <a:bodyPr/>
          <a:lstStyle/>
          <a:p>
            <a:r>
              <a:rPr lang="en-US"/>
              <a:t>Poojit Kasina</a:t>
            </a:r>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489947ED-0F60-4062-AA33-5299197AF4DB}" type="datetime1">
              <a:rPr lang="en-US" smtClean="0"/>
              <a:t>7/27/2023</a:t>
            </a:fld>
            <a:endParaRPr lang="en-US"/>
          </a:p>
        </p:txBody>
      </p:sp>
      <p:sp>
        <p:nvSpPr>
          <p:cNvPr id="5" name="Footer Placeholder 5"/>
          <p:cNvSpPr>
            <a:spLocks noGrp="1"/>
          </p:cNvSpPr>
          <p:nvPr>
            <p:ph type="ftr" sz="quarter" idx="11"/>
          </p:nvPr>
        </p:nvSpPr>
        <p:spPr/>
        <p:txBody>
          <a:bodyPr/>
          <a:lstStyle/>
          <a:p>
            <a:r>
              <a:rPr lang="en-US"/>
              <a:t>Poojit Kasina</a:t>
            </a:r>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ADD6526B-825D-4422-828A-B7B637C0EB19}" type="datetime1">
              <a:rPr lang="en-US" smtClean="0"/>
              <a:t>7/27/2023</a:t>
            </a:fld>
            <a:endParaRPr lang="en-US"/>
          </a:p>
        </p:txBody>
      </p:sp>
      <p:sp>
        <p:nvSpPr>
          <p:cNvPr id="6" name="Footer Placeholder 5"/>
          <p:cNvSpPr>
            <a:spLocks noGrp="1"/>
          </p:cNvSpPr>
          <p:nvPr>
            <p:ph type="ftr" sz="quarter" idx="11"/>
          </p:nvPr>
        </p:nvSpPr>
        <p:spPr/>
        <p:txBody>
          <a:bodyPr/>
          <a:lstStyle/>
          <a:p>
            <a:r>
              <a:rPr lang="en-US"/>
              <a:t>Poojit Kasina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24A752E4-1BC7-43BC-87C6-A2BEB721B67A}" type="datetime1">
              <a:rPr lang="en-US" smtClean="0"/>
              <a:t>7/27/2023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r>
              <a:rPr lang="en-US"/>
              <a:t>Poojit Kasina</a:t>
            </a:r>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dt="0"/>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6.sv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7.jpeg"/><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1.sv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1489" y="1918327"/>
            <a:ext cx="5482998" cy="5693866"/>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Social Buzz</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
        <p:nvSpPr>
          <p:cNvPr id="25" name="Footer Placeholder 24">
            <a:extLst>
              <a:ext uri="{FF2B5EF4-FFF2-40B4-BE49-F238E27FC236}">
                <a16:creationId xmlns:a16="http://schemas.microsoft.com/office/drawing/2014/main" id="{9015CFBC-F907-685E-1C43-4639CDEE0EFF}"/>
              </a:ext>
            </a:extLst>
          </p:cNvPr>
          <p:cNvSpPr>
            <a:spLocks noGrp="1"/>
          </p:cNvSpPr>
          <p:nvPr>
            <p:ph type="ftr" sz="quarter" idx="11"/>
          </p:nvPr>
        </p:nvSpPr>
        <p:spPr/>
        <p:txBody>
          <a:bodyPr/>
          <a:lstStyle/>
          <a:p>
            <a:r>
              <a:rPr lang="en-US"/>
              <a:t>Poojit Kasina</a:t>
            </a:r>
          </a:p>
        </p:txBody>
      </p:sp>
      <p:sp>
        <p:nvSpPr>
          <p:cNvPr id="26" name="Slide Number Placeholder 25">
            <a:extLst>
              <a:ext uri="{FF2B5EF4-FFF2-40B4-BE49-F238E27FC236}">
                <a16:creationId xmlns:a16="http://schemas.microsoft.com/office/drawing/2014/main" id="{C09A113E-A261-C75A-3E02-C559FF0AAA8E}"/>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01FF-EFB3-67B6-CB0A-0E8F8102296B}"/>
              </a:ext>
            </a:extLst>
          </p:cNvPr>
          <p:cNvSpPr>
            <a:spLocks noGrp="1"/>
          </p:cNvSpPr>
          <p:nvPr>
            <p:ph type="title"/>
          </p:nvPr>
        </p:nvSpPr>
        <p:spPr/>
        <p:txBody>
          <a:bodyPr/>
          <a:lstStyle/>
          <a:p>
            <a:r>
              <a:rPr lang="en-US" dirty="0"/>
              <a:t>Total Posts across the Months</a:t>
            </a:r>
            <a:endParaRPr lang="en-AU" dirty="0"/>
          </a:p>
        </p:txBody>
      </p:sp>
      <p:sp>
        <p:nvSpPr>
          <p:cNvPr id="3" name="Footer Placeholder 2">
            <a:extLst>
              <a:ext uri="{FF2B5EF4-FFF2-40B4-BE49-F238E27FC236}">
                <a16:creationId xmlns:a16="http://schemas.microsoft.com/office/drawing/2014/main" id="{30290ECE-1015-57ED-5493-B6AB12E2F6FC}"/>
              </a:ext>
            </a:extLst>
          </p:cNvPr>
          <p:cNvSpPr>
            <a:spLocks noGrp="1"/>
          </p:cNvSpPr>
          <p:nvPr>
            <p:ph type="ftr" sz="quarter" idx="11"/>
          </p:nvPr>
        </p:nvSpPr>
        <p:spPr/>
        <p:txBody>
          <a:bodyPr/>
          <a:lstStyle/>
          <a:p>
            <a:r>
              <a:rPr lang="en-US"/>
              <a:t>Poojit Kasina</a:t>
            </a:r>
          </a:p>
        </p:txBody>
      </p:sp>
      <p:sp>
        <p:nvSpPr>
          <p:cNvPr id="4" name="Slide Number Placeholder 3">
            <a:extLst>
              <a:ext uri="{FF2B5EF4-FFF2-40B4-BE49-F238E27FC236}">
                <a16:creationId xmlns:a16="http://schemas.microsoft.com/office/drawing/2014/main" id="{6F9D840B-D798-6E81-A451-BD44A37F7676}"/>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5" name="slide5" descr="Sheet 4 (2)">
            <a:extLst>
              <a:ext uri="{FF2B5EF4-FFF2-40B4-BE49-F238E27FC236}">
                <a16:creationId xmlns:a16="http://schemas.microsoft.com/office/drawing/2014/main" id="{C00C137C-1C02-8307-27A0-BD3BFB85E3FD}"/>
              </a:ext>
            </a:extLst>
          </p:cNvPr>
          <p:cNvPicPr>
            <a:picLocks noChangeAspect="1"/>
          </p:cNvPicPr>
          <p:nvPr/>
        </p:nvPicPr>
        <p:blipFill rotWithShape="1">
          <a:blip r:embed="rId2">
            <a:extLst>
              <a:ext uri="{28A0092B-C50C-407E-A947-70E740481C1C}">
                <a14:useLocalDpi xmlns:a14="http://schemas.microsoft.com/office/drawing/2010/main" val="0"/>
              </a:ext>
            </a:extLst>
          </a:blip>
          <a:srcRect t="5368" r="8807"/>
          <a:stretch/>
        </p:blipFill>
        <p:spPr>
          <a:xfrm>
            <a:off x="734616" y="1932539"/>
            <a:ext cx="16818767" cy="7941710"/>
          </a:xfrm>
          <a:prstGeom prst="rect">
            <a:avLst/>
          </a:prstGeom>
        </p:spPr>
      </p:pic>
    </p:spTree>
    <p:extLst>
      <p:ext uri="{BB962C8B-B14F-4D97-AF65-F5344CB8AC3E}">
        <p14:creationId xmlns:p14="http://schemas.microsoft.com/office/powerpoint/2010/main" val="71058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
        <p:nvSpPr>
          <p:cNvPr id="20" name="Footer Placeholder 19">
            <a:extLst>
              <a:ext uri="{FF2B5EF4-FFF2-40B4-BE49-F238E27FC236}">
                <a16:creationId xmlns:a16="http://schemas.microsoft.com/office/drawing/2014/main" id="{3706D518-1DEC-266A-3C5A-94557F603476}"/>
              </a:ext>
            </a:extLst>
          </p:cNvPr>
          <p:cNvSpPr>
            <a:spLocks noGrp="1"/>
          </p:cNvSpPr>
          <p:nvPr>
            <p:ph type="ftr" sz="quarter" idx="11"/>
          </p:nvPr>
        </p:nvSpPr>
        <p:spPr/>
        <p:txBody>
          <a:bodyPr/>
          <a:lstStyle/>
          <a:p>
            <a:r>
              <a:rPr lang="en-US"/>
              <a:t>Poojit Kasina</a:t>
            </a:r>
          </a:p>
        </p:txBody>
      </p:sp>
      <p:sp>
        <p:nvSpPr>
          <p:cNvPr id="21" name="Slide Number Placeholder 20">
            <a:extLst>
              <a:ext uri="{FF2B5EF4-FFF2-40B4-BE49-F238E27FC236}">
                <a16:creationId xmlns:a16="http://schemas.microsoft.com/office/drawing/2014/main" id="{2319B188-6EC5-74E9-F65D-491CFC15E73D}"/>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254601"/>
            <a:chOff x="0" y="-47625"/>
            <a:chExt cx="7569956" cy="3006133"/>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1"/>
              <a:ext cx="7569956" cy="2266517"/>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popular topic, and among the top 5 categories, "Healthy Eating" is the most favored. This insight can guide us in creating a campaign and collaborating with healthy eating brands to increase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62103"/>
            <a:chOff x="0" y="-47625"/>
            <a:chExt cx="7569956" cy="2082805"/>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43190"/>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Many people love two types of content the most: animals and science. They enjoy learning about real-life things and factual information.</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699889"/>
          </a:xfrm>
          <a:prstGeom prst="rect">
            <a:avLst/>
          </a:prstGeom>
        </p:spPr>
        <p:txBody>
          <a:bodyPr lIns="0" tIns="0" rIns="0" bIns="0" rtlCol="0" anchor="t">
            <a:spAutoFit/>
          </a:bodyPr>
          <a:lstStyle/>
          <a:p>
            <a:pPr>
              <a:lnSpc>
                <a:spcPts val="2660"/>
              </a:lnSpc>
            </a:pPr>
            <a:r>
              <a:rPr lang="en-US" sz="1900" b="0" i="0" dirty="0">
                <a:effectLst/>
                <a:latin typeface="Gadugi" panose="020B0502040204020203" pitchFamily="34" charset="0"/>
                <a:ea typeface="Gadugi" panose="020B0502040204020203" pitchFamily="34" charset="0"/>
              </a:rPr>
              <a:t>Taking our analysis into large-scale production for real-time understanding of our business will undoubtedly provide valuable insights and help us make more informed decisions.</a:t>
            </a:r>
            <a:r>
              <a:rPr lang="en-US" sz="1900" spc="-19" dirty="0">
                <a:latin typeface="Gadugi" panose="020B0502040204020203" pitchFamily="34" charset="0"/>
                <a:ea typeface="Gadugi" panose="020B0502040204020203" pitchFamily="34" charset="0"/>
              </a:rPr>
              <a:t>.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
        <p:nvSpPr>
          <p:cNvPr id="17" name="Footer Placeholder 16">
            <a:extLst>
              <a:ext uri="{FF2B5EF4-FFF2-40B4-BE49-F238E27FC236}">
                <a16:creationId xmlns:a16="http://schemas.microsoft.com/office/drawing/2014/main" id="{44776E01-8FD1-5355-26E7-93F2A00F88F4}"/>
              </a:ext>
            </a:extLst>
          </p:cNvPr>
          <p:cNvSpPr>
            <a:spLocks noGrp="1"/>
          </p:cNvSpPr>
          <p:nvPr>
            <p:ph type="ftr" sz="quarter" idx="11"/>
          </p:nvPr>
        </p:nvSpPr>
        <p:spPr/>
        <p:txBody>
          <a:bodyPr/>
          <a:lstStyle/>
          <a:p>
            <a:r>
              <a:rPr lang="en-US"/>
              <a:t>Poojit Kasina</a:t>
            </a:r>
          </a:p>
        </p:txBody>
      </p:sp>
      <p:sp>
        <p:nvSpPr>
          <p:cNvPr id="18" name="Slide Number Placeholder 17">
            <a:extLst>
              <a:ext uri="{FF2B5EF4-FFF2-40B4-BE49-F238E27FC236}">
                <a16:creationId xmlns:a16="http://schemas.microsoft.com/office/drawing/2014/main" id="{F2DBEB7A-F359-8717-6991-4B3B83CABD64}"/>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
        <p:nvSpPr>
          <p:cNvPr id="3" name="Footer Placeholder 2">
            <a:extLst>
              <a:ext uri="{FF2B5EF4-FFF2-40B4-BE49-F238E27FC236}">
                <a16:creationId xmlns:a16="http://schemas.microsoft.com/office/drawing/2014/main" id="{EBAFE608-F772-24EF-84ED-AF971267C6C9}"/>
              </a:ext>
            </a:extLst>
          </p:cNvPr>
          <p:cNvSpPr>
            <a:spLocks noGrp="1"/>
          </p:cNvSpPr>
          <p:nvPr>
            <p:ph type="ftr" sz="quarter" idx="11"/>
          </p:nvPr>
        </p:nvSpPr>
        <p:spPr/>
        <p:txBody>
          <a:bodyPr/>
          <a:lstStyle/>
          <a:p>
            <a:r>
              <a:rPr lang="en-US"/>
              <a:t>Poojit Kasina</a:t>
            </a:r>
          </a:p>
        </p:txBody>
      </p:sp>
      <p:sp>
        <p:nvSpPr>
          <p:cNvPr id="6" name="Slide Number Placeholder 5">
            <a:extLst>
              <a:ext uri="{FF2B5EF4-FFF2-40B4-BE49-F238E27FC236}">
                <a16:creationId xmlns:a16="http://schemas.microsoft.com/office/drawing/2014/main" id="{A36BF86D-EE0C-5420-A371-92F34F12B31E}"/>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62389" y="1951164"/>
            <a:ext cx="9812953" cy="5470128"/>
            <a:chOff x="0" y="0"/>
            <a:chExt cx="12116223" cy="339263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132290" y="1101998"/>
              <a:ext cx="11983933" cy="2290640"/>
            </a:xfrm>
            <a:prstGeom prst="rect">
              <a:avLst/>
            </a:prstGeom>
          </p:spPr>
          <p:txBody>
            <a:bodyPr wrap="square" lIns="0" tIns="0" rIns="0" bIns="0" rtlCol="0" anchor="t">
              <a:spAutoFit/>
            </a:bodyPr>
            <a:lstStyle/>
            <a:p>
              <a:r>
                <a:rPr lang="en-US" sz="4000" spc="-19" dirty="0">
                  <a:latin typeface="Gadugi" panose="020B0502040204020203" pitchFamily="34" charset="0"/>
                  <a:ea typeface="Gadugi" panose="020B0502040204020203" pitchFamily="34" charset="0"/>
                </a:rPr>
                <a:t>Project recap</a:t>
              </a:r>
            </a:p>
            <a:p>
              <a:r>
                <a:rPr lang="en-US" sz="4000" spc="-19" dirty="0">
                  <a:latin typeface="Gadugi" panose="020B0502040204020203" pitchFamily="34" charset="0"/>
                  <a:ea typeface="Gadugi" panose="020B0502040204020203" pitchFamily="34" charset="0"/>
                </a:rPr>
                <a:t>Problem</a:t>
              </a:r>
            </a:p>
            <a:p>
              <a:r>
                <a:rPr lang="en-US" sz="4000" spc="-19" dirty="0">
                  <a:latin typeface="Gadugi" panose="020B0502040204020203" pitchFamily="34" charset="0"/>
                  <a:ea typeface="Gadugi" panose="020B0502040204020203" pitchFamily="34" charset="0"/>
                </a:rPr>
                <a:t>The Analytics team</a:t>
              </a:r>
            </a:p>
            <a:p>
              <a:r>
                <a:rPr lang="en-US" sz="4000" spc="-19" dirty="0">
                  <a:latin typeface="Gadugi" panose="020B0502040204020203" pitchFamily="34" charset="0"/>
                  <a:ea typeface="Gadugi" panose="020B0502040204020203" pitchFamily="34" charset="0"/>
                </a:rPr>
                <a:t>Process</a:t>
              </a:r>
            </a:p>
            <a:p>
              <a:r>
                <a:rPr lang="en-US" sz="4000" spc="-19" dirty="0">
                  <a:latin typeface="Gadugi" panose="020B0502040204020203" pitchFamily="34" charset="0"/>
                  <a:ea typeface="Gadugi" panose="020B0502040204020203" pitchFamily="34" charset="0"/>
                </a:rPr>
                <a:t>Insights</a:t>
              </a:r>
            </a:p>
            <a:p>
              <a:r>
                <a:rPr lang="en-US" sz="40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2" name="Footer Placeholder 21">
            <a:extLst>
              <a:ext uri="{FF2B5EF4-FFF2-40B4-BE49-F238E27FC236}">
                <a16:creationId xmlns:a16="http://schemas.microsoft.com/office/drawing/2014/main" id="{B1D111BB-8260-B738-0420-0C0F884471E2}"/>
              </a:ext>
            </a:extLst>
          </p:cNvPr>
          <p:cNvSpPr>
            <a:spLocks noGrp="1"/>
          </p:cNvSpPr>
          <p:nvPr>
            <p:ph type="ftr" sz="quarter" idx="11"/>
          </p:nvPr>
        </p:nvSpPr>
        <p:spPr/>
        <p:txBody>
          <a:bodyPr/>
          <a:lstStyle/>
          <a:p>
            <a:r>
              <a:rPr lang="en-US"/>
              <a:t>Poojit Kasina</a:t>
            </a:r>
          </a:p>
        </p:txBody>
      </p:sp>
      <p:sp>
        <p:nvSpPr>
          <p:cNvPr id="23" name="Slide Number Placeholder 22">
            <a:extLst>
              <a:ext uri="{FF2B5EF4-FFF2-40B4-BE49-F238E27FC236}">
                <a16:creationId xmlns:a16="http://schemas.microsoft.com/office/drawing/2014/main" id="{78D57DCA-696B-28EF-E731-601AFF32ACEB}"/>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091255" y="190422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2082184" y="1859486"/>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8843065" y="2011898"/>
            <a:ext cx="7264109" cy="5816977"/>
          </a:xfrm>
          <a:prstGeom prst="rect">
            <a:avLst/>
          </a:prstGeom>
          <a:noFill/>
        </p:spPr>
        <p:txBody>
          <a:bodyPr wrap="square" rtlCol="0">
            <a:spAutoFit/>
          </a:bodyPr>
          <a:lstStyle/>
          <a:p>
            <a:r>
              <a:rPr lang="en-US" sz="3200" spc="-19" dirty="0">
                <a:latin typeface="Gadugi" panose="020B0502040204020203" pitchFamily="34" charset="0"/>
                <a:ea typeface="Gadugi" panose="020B0502040204020203" pitchFamily="34" charset="0"/>
              </a:rPr>
              <a:t>Social Buzz is a fast-growing technology unicorn that needs to adapt quickly to its global scale. Accenture has begun a 3 month POC focusing on these tasks:</a:t>
            </a:r>
          </a:p>
          <a:p>
            <a:endParaRPr lang="en-US" sz="3200" spc="-19" dirty="0">
              <a:latin typeface="Gadugi" panose="020B0502040204020203" pitchFamily="34" charset="0"/>
              <a:ea typeface="Gadugi" panose="020B0502040204020203" pitchFamily="34" charset="0"/>
            </a:endParaRPr>
          </a:p>
          <a:p>
            <a:pPr marL="410211" lvl="1" indent="-205106">
              <a:buFont typeface="Arial"/>
              <a:buChar char="•"/>
            </a:pPr>
            <a:r>
              <a:rPr lang="en-US" sz="3200" spc="-19" dirty="0">
                <a:latin typeface="Gadugi" panose="020B0502040204020203" pitchFamily="34" charset="0"/>
                <a:ea typeface="Gadugi" panose="020B0502040204020203" pitchFamily="34" charset="0"/>
              </a:rPr>
              <a:t>An audit of Social Buzz's big data practice</a:t>
            </a:r>
          </a:p>
          <a:p>
            <a:pPr marL="410211" lvl="1" indent="-205106">
              <a:buFont typeface="Arial"/>
              <a:buChar char="•"/>
            </a:pPr>
            <a:r>
              <a:rPr lang="en-US" sz="3200" spc="-19" dirty="0">
                <a:latin typeface="Gadugi" panose="020B0502040204020203" pitchFamily="34" charset="0"/>
                <a:ea typeface="Gadugi" panose="020B0502040204020203" pitchFamily="34" charset="0"/>
              </a:rPr>
              <a:t>Recommendations for a successful IPO</a:t>
            </a:r>
          </a:p>
          <a:p>
            <a:pPr marL="410210" lvl="1" indent="-205105">
              <a:buFont typeface="Arial"/>
              <a:buChar char="•"/>
            </a:pPr>
            <a:r>
              <a:rPr lang="en-US" sz="3200" spc="-19" dirty="0">
                <a:latin typeface="Gadugi" panose="020B0502040204020203" pitchFamily="34" charset="0"/>
                <a:ea typeface="Gadugi" panose="020B0502040204020203" pitchFamily="34" charset="0"/>
              </a:rPr>
              <a:t>Analysis to find Social Buzz's top 5 most popular categories of content </a:t>
            </a:r>
          </a:p>
          <a:p>
            <a:endParaRPr lang="en-AU" sz="2000" dirty="0">
              <a:latin typeface="Gadugi" panose="020B0502040204020203" pitchFamily="34" charset="0"/>
              <a:ea typeface="Gadugi" panose="020B0502040204020203" pitchFamily="34" charset="0"/>
            </a:endParaRPr>
          </a:p>
        </p:txBody>
      </p:sp>
      <p:sp>
        <p:nvSpPr>
          <p:cNvPr id="35" name="Footer Placeholder 34">
            <a:extLst>
              <a:ext uri="{FF2B5EF4-FFF2-40B4-BE49-F238E27FC236}">
                <a16:creationId xmlns:a16="http://schemas.microsoft.com/office/drawing/2014/main" id="{C6656C7E-27FC-36ED-FA33-91FB46EA6CC7}"/>
              </a:ext>
            </a:extLst>
          </p:cNvPr>
          <p:cNvSpPr>
            <a:spLocks noGrp="1"/>
          </p:cNvSpPr>
          <p:nvPr>
            <p:ph type="ftr" sz="quarter" idx="11"/>
          </p:nvPr>
        </p:nvSpPr>
        <p:spPr/>
        <p:txBody>
          <a:bodyPr/>
          <a:lstStyle/>
          <a:p>
            <a:r>
              <a:rPr lang="en-US"/>
              <a:t>Poojit Kasina</a:t>
            </a:r>
          </a:p>
        </p:txBody>
      </p:sp>
      <p:sp>
        <p:nvSpPr>
          <p:cNvPr id="36" name="Slide Number Placeholder 35">
            <a:extLst>
              <a:ext uri="{FF2B5EF4-FFF2-40B4-BE49-F238E27FC236}">
                <a16:creationId xmlns:a16="http://schemas.microsoft.com/office/drawing/2014/main" id="{6DD6F60C-D518-3A99-4557-840E7AD0B87A}"/>
              </a:ext>
            </a:extLst>
          </p:cNvPr>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
        <p:nvSpPr>
          <p:cNvPr id="6" name="Footer Placeholder 5">
            <a:extLst>
              <a:ext uri="{FF2B5EF4-FFF2-40B4-BE49-F238E27FC236}">
                <a16:creationId xmlns:a16="http://schemas.microsoft.com/office/drawing/2014/main" id="{1A14B8D5-C8E2-82FC-18E0-245416D6B23F}"/>
              </a:ext>
            </a:extLst>
          </p:cNvPr>
          <p:cNvSpPr>
            <a:spLocks noGrp="1"/>
          </p:cNvSpPr>
          <p:nvPr>
            <p:ph type="ftr" sz="quarter" idx="11"/>
          </p:nvPr>
        </p:nvSpPr>
        <p:spPr/>
        <p:txBody>
          <a:bodyPr/>
          <a:lstStyle/>
          <a:p>
            <a:r>
              <a:rPr lang="en-US"/>
              <a:t>Poojit Kasina</a:t>
            </a:r>
          </a:p>
        </p:txBody>
      </p:sp>
      <p:sp>
        <p:nvSpPr>
          <p:cNvPr id="26" name="Slide Number Placeholder 25">
            <a:extLst>
              <a:ext uri="{FF2B5EF4-FFF2-40B4-BE49-F238E27FC236}">
                <a16:creationId xmlns:a16="http://schemas.microsoft.com/office/drawing/2014/main" id="{E5D02EFB-1003-5ED1-01DB-86FD8FD13047}"/>
              </a:ext>
            </a:extLst>
          </p:cNvPr>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YOU</a:t>
              </a:r>
            </a:p>
          </p:txBody>
        </p:sp>
      </p:grpSp>
      <p:pic>
        <p:nvPicPr>
          <p:cNvPr id="102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19" t="-2966" r="-1319" b="12837"/>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17">
            <a:extLst>
              <a:ext uri="{FF2B5EF4-FFF2-40B4-BE49-F238E27FC236}">
                <a16:creationId xmlns:a16="http://schemas.microsoft.com/office/drawing/2014/main" id="{4B7345DA-D225-17F9-2BD6-0963FC60CD39}"/>
              </a:ext>
            </a:extLst>
          </p:cNvPr>
          <p:cNvSpPr>
            <a:spLocks noGrp="1"/>
          </p:cNvSpPr>
          <p:nvPr>
            <p:ph type="ftr" sz="quarter" idx="11"/>
          </p:nvPr>
        </p:nvSpPr>
        <p:spPr/>
        <p:txBody>
          <a:bodyPr/>
          <a:lstStyle/>
          <a:p>
            <a:r>
              <a:rPr lang="en-US"/>
              <a:t>Poojit Kasina</a:t>
            </a:r>
          </a:p>
        </p:txBody>
      </p:sp>
      <p:sp>
        <p:nvSpPr>
          <p:cNvPr id="19" name="Slide Number Placeholder 18">
            <a:extLst>
              <a:ext uri="{FF2B5EF4-FFF2-40B4-BE49-F238E27FC236}">
                <a16:creationId xmlns:a16="http://schemas.microsoft.com/office/drawing/2014/main" id="{19E2C52C-3CC3-78E6-ABE7-E67F206F1482}"/>
              </a:ext>
            </a:extLst>
          </p:cNvPr>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8821162" cy="1007392"/>
          </a:xfrm>
          <a:prstGeom prst="rect">
            <a:avLst/>
          </a:prstGeom>
        </p:spPr>
        <p:txBody>
          <a:bodyPr wrap="square" lIns="0" tIns="0" rIns="0" bIns="0" rtlCol="0" anchor="t">
            <a:spAutoFit/>
          </a:bodyPr>
          <a:lstStyle/>
          <a:p>
            <a:pPr>
              <a:lnSpc>
                <a:spcPts val="2660"/>
              </a:lnSpc>
            </a:pPr>
            <a:r>
              <a:rPr lang="en-US" sz="1900" b="1" spc="-19" dirty="0">
                <a:latin typeface="Gadugi" panose="020B0502040204020203" pitchFamily="34" charset="0"/>
                <a:ea typeface="Gadugi" panose="020B0502040204020203" pitchFamily="34" charset="0"/>
              </a:rPr>
              <a:t>Data Modelling-</a:t>
            </a:r>
            <a:r>
              <a:rPr lang="en-US" sz="2000" b="1" dirty="0"/>
              <a:t>Joined  the three datasets for a comprehensive data set for analysis</a:t>
            </a:r>
          </a:p>
          <a:p>
            <a:pPr>
              <a:lnSpc>
                <a:spcPts val="2660"/>
              </a:lnSpc>
            </a:pPr>
            <a:endParaRPr lang="en-US" sz="1900" b="1" spc="-19" dirty="0">
              <a:solidFill>
                <a:srgbClr val="FFFFFF"/>
              </a:solidFill>
              <a:latin typeface="Gadugi" panose="020B0502040204020203" pitchFamily="34" charset="0"/>
              <a:ea typeface="Gadugi" panose="020B0502040204020203" pitchFamily="34" charset="0"/>
            </a:endParaRP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10045393" cy="1007392"/>
          </a:xfrm>
          <a:prstGeom prst="rect">
            <a:avLst/>
          </a:prstGeom>
        </p:spPr>
        <p:txBody>
          <a:bodyPr wrap="square" lIns="0" tIns="0" rIns="0" bIns="0" rtlCol="0" anchor="t">
            <a:spAutoFit/>
          </a:bodyPr>
          <a:lstStyle/>
          <a:p>
            <a:pPr>
              <a:lnSpc>
                <a:spcPts val="2660"/>
              </a:lnSpc>
            </a:pPr>
            <a:r>
              <a:rPr lang="en-US" sz="1900" b="1" spc="-19" dirty="0">
                <a:latin typeface="Gadugi" panose="020B0502040204020203" pitchFamily="34" charset="0"/>
                <a:ea typeface="Gadugi" panose="020B0502040204020203" pitchFamily="34" charset="0"/>
              </a:rPr>
              <a:t>Data Cleaning-</a:t>
            </a:r>
            <a:r>
              <a:rPr lang="en-US" sz="2000" b="1" dirty="0">
                <a:latin typeface="Gadugi" panose="020B0502040204020203" pitchFamily="34" charset="0"/>
                <a:ea typeface="Gadugi" panose="020B0502040204020203" pitchFamily="34" charset="0"/>
              </a:rPr>
              <a:t>Cleaned the data sets by removing null values, removing outliers for accurate data analysis </a:t>
            </a:r>
          </a:p>
          <a:p>
            <a:pPr>
              <a:lnSpc>
                <a:spcPts val="2660"/>
              </a:lnSpc>
            </a:pPr>
            <a:endParaRPr lang="en-US" sz="1900" b="1" spc="-19" dirty="0">
              <a:solidFill>
                <a:srgbClr val="FFFFFF"/>
              </a:solidFill>
              <a:latin typeface="Gadugi" panose="020B0502040204020203" pitchFamily="34" charset="0"/>
              <a:ea typeface="Gadugi" panose="020B0502040204020203" pitchFamily="34" charset="0"/>
            </a:endParaRP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5" y="1603217"/>
            <a:ext cx="9924617" cy="1007327"/>
          </a:xfrm>
          <a:prstGeom prst="rect">
            <a:avLst/>
          </a:prstGeom>
        </p:spPr>
        <p:txBody>
          <a:bodyPr wrap="square" lIns="0" tIns="0" rIns="0" bIns="0" rtlCol="0" anchor="t">
            <a:spAutoFit/>
          </a:bodyPr>
          <a:lstStyle/>
          <a:p>
            <a:pPr>
              <a:lnSpc>
                <a:spcPts val="2659"/>
              </a:lnSpc>
            </a:pPr>
            <a:r>
              <a:rPr lang="en-US" sz="2000" b="1" spc="-18" dirty="0">
                <a:latin typeface="Gadugi" panose="020B0502040204020203" pitchFamily="34" charset="0"/>
                <a:ea typeface="Gadugi" panose="020B0502040204020203" pitchFamily="34" charset="0"/>
              </a:rPr>
              <a:t>Data Understanding-</a:t>
            </a:r>
            <a:r>
              <a:rPr lang="en-US" sz="2000" b="1" dirty="0">
                <a:latin typeface="Gadugi" panose="020B0502040204020203" pitchFamily="34" charset="0"/>
                <a:ea typeface="Gadugi" panose="020B0502040204020203" pitchFamily="34" charset="0"/>
              </a:rPr>
              <a:t>Did some review of the provided data sets to understand what would be needed from the data</a:t>
            </a:r>
          </a:p>
          <a:p>
            <a:pPr>
              <a:lnSpc>
                <a:spcPts val="2659"/>
              </a:lnSpc>
            </a:pPr>
            <a:endParaRPr lang="en-US" sz="1899" b="1" spc="-18" dirty="0">
              <a:solidFill>
                <a:srgbClr val="FFFFFF"/>
              </a:solidFill>
              <a:latin typeface="Gadugi" panose="020B0502040204020203" pitchFamily="34" charset="0"/>
              <a:ea typeface="Gadugi" panose="020B0502040204020203" pitchFamily="34" charset="0"/>
            </a:endParaRP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8221710" cy="1007392"/>
          </a:xfrm>
          <a:prstGeom prst="rect">
            <a:avLst/>
          </a:prstGeom>
        </p:spPr>
        <p:txBody>
          <a:bodyPr wrap="square" lIns="0" tIns="0" rIns="0" bIns="0" rtlCol="0" anchor="t">
            <a:spAutoFit/>
          </a:bodyPr>
          <a:lstStyle/>
          <a:p>
            <a:pPr>
              <a:lnSpc>
                <a:spcPts val="2660"/>
              </a:lnSpc>
            </a:pPr>
            <a:r>
              <a:rPr lang="en-US" sz="1900" b="1" spc="-19" dirty="0">
                <a:latin typeface="Gadugi" panose="020B0502040204020203" pitchFamily="34" charset="0"/>
                <a:ea typeface="Gadugi" panose="020B0502040204020203" pitchFamily="34" charset="0"/>
              </a:rPr>
              <a:t>Data Analysis- With the help of Tableau, I Analyzed</a:t>
            </a:r>
            <a:r>
              <a:rPr lang="en-US" sz="2000" b="1" dirty="0">
                <a:latin typeface="Gadugi" panose="020B0502040204020203" pitchFamily="34" charset="0"/>
                <a:ea typeface="Gadugi" panose="020B0502040204020203" pitchFamily="34" charset="0"/>
              </a:rPr>
              <a:t> the data to find the required insights and answer the stakeholder questions</a:t>
            </a:r>
          </a:p>
          <a:p>
            <a:pPr>
              <a:lnSpc>
                <a:spcPts val="2660"/>
              </a:lnSpc>
            </a:pPr>
            <a:endParaRPr lang="en-US" sz="1900" b="1" spc="-19" dirty="0">
              <a:solidFill>
                <a:srgbClr val="FFFFFF"/>
              </a:solidFill>
              <a:latin typeface="Gadugi" panose="020B0502040204020203" pitchFamily="34" charset="0"/>
              <a:ea typeface="Gadugi" panose="020B0502040204020203" pitchFamily="34" charset="0"/>
            </a:endParaRPr>
          </a:p>
        </p:txBody>
      </p:sp>
      <p:sp>
        <p:nvSpPr>
          <p:cNvPr id="43" name="TextBox 38">
            <a:extLst>
              <a:ext uri="{FF2B5EF4-FFF2-40B4-BE49-F238E27FC236}">
                <a16:creationId xmlns:a16="http://schemas.microsoft.com/office/drawing/2014/main" id="{8C103A61-A2FB-4BF2-AE1E-1E860BB3D705}"/>
              </a:ext>
            </a:extLst>
          </p:cNvPr>
          <p:cNvSpPr txBox="1"/>
          <p:nvPr/>
        </p:nvSpPr>
        <p:spPr>
          <a:xfrm>
            <a:off x="11179806" y="8115300"/>
            <a:ext cx="6879594" cy="1353640"/>
          </a:xfrm>
          <a:prstGeom prst="rect">
            <a:avLst/>
          </a:prstGeom>
        </p:spPr>
        <p:txBody>
          <a:bodyPr wrap="square" lIns="0" tIns="0" rIns="0" bIns="0" rtlCol="0" anchor="t">
            <a:spAutoFit/>
          </a:bodyPr>
          <a:lstStyle/>
          <a:p>
            <a:pPr>
              <a:lnSpc>
                <a:spcPts val="2660"/>
              </a:lnSpc>
            </a:pPr>
            <a:r>
              <a:rPr lang="en-US" sz="1900" b="1" spc="-19" dirty="0">
                <a:latin typeface="Gadugi" panose="020B0502040204020203" pitchFamily="34" charset="0"/>
                <a:ea typeface="Gadugi" panose="020B0502040204020203" pitchFamily="34" charset="0"/>
              </a:rPr>
              <a:t>Uncover Insights-</a:t>
            </a:r>
            <a:r>
              <a:rPr lang="en-US" sz="2000" b="1" dirty="0">
                <a:latin typeface="Gadugi" panose="020B0502040204020203" pitchFamily="34" charset="0"/>
                <a:ea typeface="Gadugi" panose="020B0502040204020203" pitchFamily="34" charset="0"/>
              </a:rPr>
              <a:t>Dug deeper into the data to uncover more useful insights for more questions the stakeholders might have</a:t>
            </a:r>
          </a:p>
          <a:p>
            <a:pPr>
              <a:lnSpc>
                <a:spcPts val="2660"/>
              </a:lnSpc>
            </a:pPr>
            <a:endParaRPr lang="en-US" sz="1900" b="1" spc="-19" dirty="0">
              <a:solidFill>
                <a:srgbClr val="FFFFFF"/>
              </a:solidFill>
              <a:latin typeface="Gadugi" panose="020B0502040204020203" pitchFamily="34" charset="0"/>
              <a:ea typeface="Gadugi" panose="020B0502040204020203" pitchFamily="34" charset="0"/>
            </a:endParaRPr>
          </a:p>
        </p:txBody>
      </p:sp>
      <p:sp>
        <p:nvSpPr>
          <p:cNvPr id="44" name="Footer Placeholder 43">
            <a:extLst>
              <a:ext uri="{FF2B5EF4-FFF2-40B4-BE49-F238E27FC236}">
                <a16:creationId xmlns:a16="http://schemas.microsoft.com/office/drawing/2014/main" id="{59401ACA-4BEB-BEA3-C75D-65AB72329C85}"/>
              </a:ext>
            </a:extLst>
          </p:cNvPr>
          <p:cNvSpPr>
            <a:spLocks noGrp="1"/>
          </p:cNvSpPr>
          <p:nvPr>
            <p:ph type="ftr" sz="quarter" idx="11"/>
          </p:nvPr>
        </p:nvSpPr>
        <p:spPr/>
        <p:txBody>
          <a:bodyPr/>
          <a:lstStyle/>
          <a:p>
            <a:r>
              <a:rPr lang="en-US" b="1"/>
              <a:t>Poojit Kasina</a:t>
            </a:r>
          </a:p>
        </p:txBody>
      </p:sp>
      <p:sp>
        <p:nvSpPr>
          <p:cNvPr id="45" name="Slide Number Placeholder 44">
            <a:extLst>
              <a:ext uri="{FF2B5EF4-FFF2-40B4-BE49-F238E27FC236}">
                <a16:creationId xmlns:a16="http://schemas.microsoft.com/office/drawing/2014/main" id="{375E94D6-9605-7D8E-143A-1AFCF3F51FF2}"/>
              </a:ext>
            </a:extLst>
          </p:cNvPr>
          <p:cNvSpPr>
            <a:spLocks noGrp="1"/>
          </p:cNvSpPr>
          <p:nvPr>
            <p:ph type="sldNum" sz="quarter" idx="12"/>
          </p:nvPr>
        </p:nvSpPr>
        <p:spPr/>
        <p:txBody>
          <a:bodyPr/>
          <a:lstStyle/>
          <a:p>
            <a:fld id="{B6F15528-21DE-4FAA-801E-634DDDAF4B2B}" type="slidenum">
              <a:rPr lang="en-US" b="1" smtClean="0"/>
              <a:pPr/>
              <a:t>6</a:t>
            </a:fld>
            <a:endParaRPr 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2" name="Title 31">
            <a:extLst>
              <a:ext uri="{FF2B5EF4-FFF2-40B4-BE49-F238E27FC236}">
                <a16:creationId xmlns:a16="http://schemas.microsoft.com/office/drawing/2014/main" id="{CB348999-C389-9A05-74D1-6065B00A5AD7}"/>
              </a:ext>
            </a:extLst>
          </p:cNvPr>
          <p:cNvSpPr>
            <a:spLocks noGrp="1"/>
          </p:cNvSpPr>
          <p:nvPr>
            <p:ph type="title"/>
          </p:nvPr>
        </p:nvSpPr>
        <p:spPr/>
        <p:txBody>
          <a:bodyPr/>
          <a:lstStyle/>
          <a:p>
            <a:r>
              <a:rPr lang="en-US" dirty="0"/>
              <a:t>Top Five Categories</a:t>
            </a:r>
            <a:endParaRPr lang="en-AU" dirty="0"/>
          </a:p>
        </p:txBody>
      </p:sp>
      <p:sp>
        <p:nvSpPr>
          <p:cNvPr id="22" name="Footer Placeholder 21">
            <a:extLst>
              <a:ext uri="{FF2B5EF4-FFF2-40B4-BE49-F238E27FC236}">
                <a16:creationId xmlns:a16="http://schemas.microsoft.com/office/drawing/2014/main" id="{1982E072-5DE1-7575-8046-65541582F63F}"/>
              </a:ext>
            </a:extLst>
          </p:cNvPr>
          <p:cNvSpPr>
            <a:spLocks noGrp="1"/>
          </p:cNvSpPr>
          <p:nvPr>
            <p:ph type="ftr" sz="quarter" idx="11"/>
          </p:nvPr>
        </p:nvSpPr>
        <p:spPr/>
        <p:txBody>
          <a:bodyPr/>
          <a:lstStyle/>
          <a:p>
            <a:r>
              <a:rPr lang="en-US"/>
              <a:t>Poojit Kasina</a:t>
            </a:r>
          </a:p>
        </p:txBody>
      </p:sp>
      <p:sp>
        <p:nvSpPr>
          <p:cNvPr id="27" name="Slide Number Placeholder 26">
            <a:extLst>
              <a:ext uri="{FF2B5EF4-FFF2-40B4-BE49-F238E27FC236}">
                <a16:creationId xmlns:a16="http://schemas.microsoft.com/office/drawing/2014/main" id="{F5760EF2-7156-2A6F-AE4A-73E93BBDD2D7}"/>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31" name="Picture 30">
            <a:extLst>
              <a:ext uri="{FF2B5EF4-FFF2-40B4-BE49-F238E27FC236}">
                <a16:creationId xmlns:a16="http://schemas.microsoft.com/office/drawing/2014/main" id="{4B181183-E922-40B0-DDA3-B09B69324EBA}"/>
              </a:ext>
            </a:extLst>
          </p:cNvPr>
          <p:cNvPicPr>
            <a:picLocks noChangeAspect="1"/>
          </p:cNvPicPr>
          <p:nvPr/>
        </p:nvPicPr>
        <p:blipFill rotWithShape="1">
          <a:blip r:embed="rId7"/>
          <a:srcRect l="833" t="4823" r="11999"/>
          <a:stretch/>
        </p:blipFill>
        <p:spPr>
          <a:xfrm>
            <a:off x="994013" y="2075285"/>
            <a:ext cx="15941205" cy="81214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slide3" descr="Sheet 3">
            <a:extLst>
              <a:ext uri="{FF2B5EF4-FFF2-40B4-BE49-F238E27FC236}">
                <a16:creationId xmlns:a16="http://schemas.microsoft.com/office/drawing/2014/main" id="{A9234072-B0E6-CC70-C14B-94B097D8A17B}"/>
              </a:ext>
            </a:extLst>
          </p:cNvPr>
          <p:cNvPicPr>
            <a:picLocks noChangeAspect="1"/>
          </p:cNvPicPr>
          <p:nvPr/>
        </p:nvPicPr>
        <p:blipFill rotWithShape="1">
          <a:blip r:embed="rId3">
            <a:extLst>
              <a:ext uri="{28A0092B-C50C-407E-A947-70E740481C1C}">
                <a14:useLocalDpi xmlns:a14="http://schemas.microsoft.com/office/drawing/2010/main" val="0"/>
              </a:ext>
            </a:extLst>
          </a:blip>
          <a:srcRect l="28883" t="16302" r="36414" b="11853"/>
          <a:stretch/>
        </p:blipFill>
        <p:spPr>
          <a:xfrm>
            <a:off x="5162061" y="1595125"/>
            <a:ext cx="8986799" cy="8470516"/>
          </a:xfrm>
          <a:prstGeom prst="ellipse">
            <a:avLst/>
          </a:prstGeom>
          <a:ln>
            <a:noFill/>
          </a:ln>
          <a:effectLst>
            <a:softEdge rad="112500"/>
          </a:effectLst>
        </p:spPr>
      </p:pic>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30" name="Title 29">
            <a:extLst>
              <a:ext uri="{FF2B5EF4-FFF2-40B4-BE49-F238E27FC236}">
                <a16:creationId xmlns:a16="http://schemas.microsoft.com/office/drawing/2014/main" id="{B61BD653-A0F3-D89E-B9A8-27529E230D73}"/>
              </a:ext>
            </a:extLst>
          </p:cNvPr>
          <p:cNvSpPr>
            <a:spLocks noGrp="1"/>
          </p:cNvSpPr>
          <p:nvPr>
            <p:ph type="title"/>
          </p:nvPr>
        </p:nvSpPr>
        <p:spPr/>
        <p:txBody>
          <a:bodyPr/>
          <a:lstStyle/>
          <a:p>
            <a:r>
              <a:rPr lang="en-US" dirty="0">
                <a:latin typeface="Gadugi" panose="020B0502040204020203" pitchFamily="34" charset="0"/>
                <a:ea typeface="Gadugi" panose="020B0502040204020203" pitchFamily="34" charset="0"/>
              </a:rPr>
              <a:t>Percentage share of top 5 Categories</a:t>
            </a:r>
            <a:endParaRPr lang="en-AU" dirty="0">
              <a:latin typeface="Gadugi" panose="020B0502040204020203" pitchFamily="34" charset="0"/>
              <a:ea typeface="Gadugi" panose="020B0502040204020203" pitchFamily="34" charset="0"/>
            </a:endParaRPr>
          </a:p>
        </p:txBody>
      </p:sp>
      <p:sp>
        <p:nvSpPr>
          <p:cNvPr id="22" name="Footer Placeholder 21">
            <a:extLst>
              <a:ext uri="{FF2B5EF4-FFF2-40B4-BE49-F238E27FC236}">
                <a16:creationId xmlns:a16="http://schemas.microsoft.com/office/drawing/2014/main" id="{75AA973B-DAEE-A0B8-4641-2DE95650231B}"/>
              </a:ext>
            </a:extLst>
          </p:cNvPr>
          <p:cNvSpPr>
            <a:spLocks noGrp="1"/>
          </p:cNvSpPr>
          <p:nvPr>
            <p:ph type="ftr" sz="quarter" idx="11"/>
          </p:nvPr>
        </p:nvSpPr>
        <p:spPr/>
        <p:txBody>
          <a:bodyPr/>
          <a:lstStyle/>
          <a:p>
            <a:r>
              <a:rPr lang="en-US"/>
              <a:t>Poojit Kasina</a:t>
            </a:r>
          </a:p>
        </p:txBody>
      </p:sp>
      <p:sp>
        <p:nvSpPr>
          <p:cNvPr id="27" name="Slide Number Placeholder 26">
            <a:extLst>
              <a:ext uri="{FF2B5EF4-FFF2-40B4-BE49-F238E27FC236}">
                <a16:creationId xmlns:a16="http://schemas.microsoft.com/office/drawing/2014/main" id="{9B78B4BA-06E6-1AD1-D76D-7244DF7A569F}"/>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FDB61C-4F60-920E-084A-17B12B21D4B2}"/>
              </a:ext>
            </a:extLst>
          </p:cNvPr>
          <p:cNvSpPr>
            <a:spLocks noGrp="1"/>
          </p:cNvSpPr>
          <p:nvPr>
            <p:ph type="title"/>
          </p:nvPr>
        </p:nvSpPr>
        <p:spPr/>
        <p:txBody>
          <a:bodyPr/>
          <a:lstStyle/>
          <a:p>
            <a:r>
              <a:rPr lang="en-US" dirty="0">
                <a:latin typeface="Gadugi" panose="020B0502040204020203" pitchFamily="34" charset="0"/>
                <a:ea typeface="Gadugi" panose="020B0502040204020203" pitchFamily="34" charset="0"/>
              </a:rPr>
              <a:t>Total Posts across sentiment</a:t>
            </a:r>
            <a:endParaRPr lang="en-AU" dirty="0">
              <a:latin typeface="Gadugi" panose="020B0502040204020203" pitchFamily="34" charset="0"/>
              <a:ea typeface="Gadugi" panose="020B0502040204020203" pitchFamily="34" charset="0"/>
            </a:endParaRPr>
          </a:p>
        </p:txBody>
      </p:sp>
      <p:sp>
        <p:nvSpPr>
          <p:cNvPr id="2" name="Footer Placeholder 1">
            <a:extLst>
              <a:ext uri="{FF2B5EF4-FFF2-40B4-BE49-F238E27FC236}">
                <a16:creationId xmlns:a16="http://schemas.microsoft.com/office/drawing/2014/main" id="{6337CAD3-6C4A-18CB-DE73-C58C5DD86502}"/>
              </a:ext>
            </a:extLst>
          </p:cNvPr>
          <p:cNvSpPr>
            <a:spLocks noGrp="1"/>
          </p:cNvSpPr>
          <p:nvPr>
            <p:ph type="ftr" sz="quarter" idx="11"/>
          </p:nvPr>
        </p:nvSpPr>
        <p:spPr/>
        <p:txBody>
          <a:bodyPr/>
          <a:lstStyle/>
          <a:p>
            <a:r>
              <a:rPr lang="en-US"/>
              <a:t>Poojit Kasina</a:t>
            </a:r>
          </a:p>
        </p:txBody>
      </p:sp>
      <p:sp>
        <p:nvSpPr>
          <p:cNvPr id="3" name="Slide Number Placeholder 2">
            <a:extLst>
              <a:ext uri="{FF2B5EF4-FFF2-40B4-BE49-F238E27FC236}">
                <a16:creationId xmlns:a16="http://schemas.microsoft.com/office/drawing/2014/main" id="{7798F493-80CD-3439-A3D7-B51AE2115746}"/>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4" name="slide4" descr="Sheet 4">
            <a:extLst>
              <a:ext uri="{FF2B5EF4-FFF2-40B4-BE49-F238E27FC236}">
                <a16:creationId xmlns:a16="http://schemas.microsoft.com/office/drawing/2014/main" id="{7896C2DE-5EC0-CDE2-51B2-E3313615B553}"/>
              </a:ext>
            </a:extLst>
          </p:cNvPr>
          <p:cNvPicPr>
            <a:picLocks noChangeAspect="1"/>
          </p:cNvPicPr>
          <p:nvPr/>
        </p:nvPicPr>
        <p:blipFill rotWithShape="1">
          <a:blip r:embed="rId2">
            <a:extLst>
              <a:ext uri="{28A0092B-C50C-407E-A947-70E740481C1C}">
                <a14:useLocalDpi xmlns:a14="http://schemas.microsoft.com/office/drawing/2010/main" val="0"/>
              </a:ext>
            </a:extLst>
          </a:blip>
          <a:srcRect t="5693" r="10788" b="2099"/>
          <a:stretch/>
        </p:blipFill>
        <p:spPr>
          <a:xfrm>
            <a:off x="76200" y="1790700"/>
            <a:ext cx="18135600" cy="8367026"/>
          </a:xfrm>
          <a:prstGeom prst="rect">
            <a:avLst/>
          </a:prstGeom>
        </p:spPr>
      </p:pic>
    </p:spTree>
    <p:extLst>
      <p:ext uri="{BB962C8B-B14F-4D97-AF65-F5344CB8AC3E}">
        <p14:creationId xmlns:p14="http://schemas.microsoft.com/office/powerpoint/2010/main" val="4143521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88</TotalTime>
  <Words>1833</Words>
  <Application>Microsoft Office PowerPoint</Application>
  <PresentationFormat>Custom</PresentationFormat>
  <Paragraphs>180</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Century Gothic</vt:lpstr>
      <vt:lpstr>Gadugi</vt:lpstr>
      <vt:lpstr>Wingdings 3</vt:lpstr>
      <vt:lpstr>Calibri</vt:lpstr>
      <vt:lpstr>Arial</vt:lpstr>
      <vt:lpstr>Ion</vt:lpstr>
      <vt:lpstr>PowerPoint Presentation</vt:lpstr>
      <vt:lpstr>PowerPoint Presentation</vt:lpstr>
      <vt:lpstr>PowerPoint Presentation</vt:lpstr>
      <vt:lpstr>PowerPoint Presentation</vt:lpstr>
      <vt:lpstr>PowerPoint Presentation</vt:lpstr>
      <vt:lpstr>PowerPoint Presentation</vt:lpstr>
      <vt:lpstr>Top Five Categories</vt:lpstr>
      <vt:lpstr>Percentage share of top 5 Categories</vt:lpstr>
      <vt:lpstr>Total Posts across sentiment</vt:lpstr>
      <vt:lpstr>Total Posts across the Months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Dang;Poojit Kasina</dc:creator>
  <cp:keywords>Poojit</cp:keywords>
  <cp:lastModifiedBy>Poojit Kasina</cp:lastModifiedBy>
  <cp:revision>15</cp:revision>
  <dcterms:created xsi:type="dcterms:W3CDTF">2006-08-16T00:00:00Z</dcterms:created>
  <dcterms:modified xsi:type="dcterms:W3CDTF">2023-07-27T04:19:59Z</dcterms:modified>
  <dc:identifier>DAEhDyfaYKE</dc:identifier>
</cp:coreProperties>
</file>