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44E1F6-CE44-4FD3-ADC0-DC8B39F44647}">
          <p14:sldIdLst>
            <p14:sldId id="256"/>
            <p14:sldId id="257"/>
            <p14:sldId id="259"/>
            <p14:sldId id="258"/>
            <p14:sldId id="261"/>
            <p14:sldId id="262"/>
            <p14:sldId id="264"/>
            <p14:sldId id="265"/>
          </p14:sldIdLst>
        </p14:section>
        <p14:section name="Untitled Section" id="{5B0F3D54-4815-49DF-9927-D0A04A0C2CEA}">
          <p14:sldIdLst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73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27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6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498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2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96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99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54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8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19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70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52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7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12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22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496969-B60C-4C17-8287-282E515275BF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BE017E-777B-4338-88CC-1663AE8243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530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hank-you-thanks-gratitude-201101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05ED-A9EC-CE69-B8B3-43873902E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66887"/>
            <a:ext cx="9440034" cy="357022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"Risk Mitigation through EDA: Unveiling Patterns in Client Payment Behavior for Informed Lending Decisions in Banking Sector"</a:t>
            </a:r>
            <a:b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7FC85-4AF9-0246-6036-1BED509DA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917660"/>
            <a:ext cx="9440034" cy="2173454"/>
          </a:xfrm>
        </p:spPr>
        <p:txBody>
          <a:bodyPr>
            <a:normAutofit/>
          </a:bodyPr>
          <a:lstStyle/>
          <a:p>
            <a:r>
              <a:rPr lang="en-US" dirty="0"/>
              <a:t>Prepared by Poojit Kasina</a:t>
            </a:r>
          </a:p>
          <a:p>
            <a:r>
              <a:rPr lang="en-US" dirty="0"/>
              <a:t>Data analyst Trainee and intern at </a:t>
            </a:r>
            <a:r>
              <a:rPr lang="en-US" dirty="0" err="1"/>
              <a:t>Oeson</a:t>
            </a:r>
            <a:endParaRPr lang="en-US" dirty="0"/>
          </a:p>
          <a:p>
            <a:r>
              <a:rPr lang="en-US" dirty="0"/>
              <a:t>Intern Code: </a:t>
            </a:r>
            <a:r>
              <a:rPr lang="en-AU" dirty="0"/>
              <a:t>OGTIPDAPA230</a:t>
            </a:r>
          </a:p>
          <a:p>
            <a:r>
              <a:rPr lang="en-AU" dirty="0"/>
              <a:t>Mentor: Ms </a:t>
            </a:r>
            <a:r>
              <a:rPr lang="en-AU" dirty="0" err="1"/>
              <a:t>Smruthi</a:t>
            </a:r>
            <a:r>
              <a:rPr lang="en-AU" dirty="0"/>
              <a:t> Metha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165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0EBE-39D5-A5C0-8419-F4148B5771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668" y="149042"/>
            <a:ext cx="10353675" cy="873125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5117B2-56B2-EFD3-01C3-8623E809B9A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15" y="1022166"/>
            <a:ext cx="3004507" cy="30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8AD76-1CAB-E552-7897-8813FCD80B5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0"/>
          <a:stretch/>
        </p:blipFill>
        <p:spPr bwMode="auto">
          <a:xfrm>
            <a:off x="371914" y="1091676"/>
            <a:ext cx="3237420" cy="3064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C9412-BADF-D51E-5A76-3D4240FDE6E5}"/>
              </a:ext>
            </a:extLst>
          </p:cNvPr>
          <p:cNvSpPr txBox="1"/>
          <p:nvPr/>
        </p:nvSpPr>
        <p:spPr>
          <a:xfrm>
            <a:off x="7969541" y="4226161"/>
            <a:ext cx="41198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Applicant Distribution: Majority (over 60%) have approved contract status, showcasing successful conversion.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Areas for Improvement: Unused offers (around 20%) and cancelled contracts (around 10%) highlight opportunities for enhancing conversion rates.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2ED51-231C-3B05-ED6F-371FA8883599}"/>
              </a:ext>
            </a:extLst>
          </p:cNvPr>
          <p:cNvSpPr txBox="1"/>
          <p:nvPr/>
        </p:nvSpPr>
        <p:spPr>
          <a:xfrm>
            <a:off x="1" y="4226161"/>
            <a:ext cx="3640821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Most Clients Don't Have a Car: 66.3% of clients don't own a car, which is a big majority.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Credit Applications: When looking at clients asking for credit, it's important because not having a car might mean fewer financial responsibilities.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F7821E7-B4D0-A194-9335-26C8D802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4" y="1067001"/>
            <a:ext cx="2960975" cy="3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240B-5955-17F0-AEE7-05F0E11358BB}"/>
              </a:ext>
            </a:extLst>
          </p:cNvPr>
          <p:cNvSpPr txBox="1"/>
          <p:nvPr/>
        </p:nvSpPr>
        <p:spPr>
          <a:xfrm>
            <a:off x="3918067" y="4161463"/>
            <a:ext cx="37494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dirty="0"/>
              <a:t>Variable TARGET indicates if an applicant has payment difficulties (1) or not (0).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dirty="0"/>
              <a:t>Applicants with payment difficulties may default on loan repayments.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dirty="0"/>
              <a:t>Pie charts show that 91.9% are non-defaulters while 8.1% are still Defaulters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9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DAFBF9-5666-A1D2-F70B-32BD7E4506D6}"/>
              </a:ext>
            </a:extLst>
          </p:cNvPr>
          <p:cNvSpPr txBox="1">
            <a:spLocks/>
          </p:cNvSpPr>
          <p:nvPr/>
        </p:nvSpPr>
        <p:spPr>
          <a:xfrm>
            <a:off x="461395" y="182598"/>
            <a:ext cx="10353675" cy="8731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Uni-variate Analysis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C3D7E2-E9C7-E432-D04E-A885D53E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1" y="1055723"/>
            <a:ext cx="428485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AD8F325-E9D2-8B0D-0DCF-60910552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30317"/>
            <a:ext cx="5785412" cy="455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9CEB5-D49C-7705-B14B-A7FDC2F0A652}"/>
              </a:ext>
            </a:extLst>
          </p:cNvPr>
          <p:cNvSpPr txBox="1"/>
          <p:nvPr/>
        </p:nvSpPr>
        <p:spPr>
          <a:xfrm>
            <a:off x="164459" y="570211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data shows that 72.4% of eligible loan applicants own property, giving them a higher chance of approval.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72B61-BC30-692F-69BB-FFAD1AC8FBEE}"/>
              </a:ext>
            </a:extLst>
          </p:cNvPr>
          <p:cNvSpPr txBox="1"/>
          <p:nvPr/>
        </p:nvSpPr>
        <p:spPr>
          <a:xfrm>
            <a:off x="6259061" y="5614126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Applicant’s Marital 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Predominantly, loan applicants are married.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Noteworthy, there are applicants who are single, in civil marriages, or widowed applying for loans.</a:t>
            </a:r>
          </a:p>
        </p:txBody>
      </p:sp>
    </p:spTree>
    <p:extLst>
      <p:ext uri="{BB962C8B-B14F-4D97-AF65-F5344CB8AC3E}">
        <p14:creationId xmlns:p14="http://schemas.microsoft.com/office/powerpoint/2010/main" val="170023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B030-5A99-BCB1-6DF8-64D82C6ED405}"/>
              </a:ext>
            </a:extLst>
          </p:cNvPr>
          <p:cNvSpPr txBox="1">
            <a:spLocks/>
          </p:cNvSpPr>
          <p:nvPr/>
        </p:nvSpPr>
        <p:spPr>
          <a:xfrm>
            <a:off x="461395" y="182598"/>
            <a:ext cx="10353675" cy="8731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Bi-variate Analysis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2800E-93D7-CBFD-8CA2-D79AF12F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5" y="1261867"/>
            <a:ext cx="5731510" cy="4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24A3C-2148-544C-D705-F3AEF3E5EE59}"/>
              </a:ext>
            </a:extLst>
          </p:cNvPr>
          <p:cNvSpPr txBox="1"/>
          <p:nvPr/>
        </p:nvSpPr>
        <p:spPr>
          <a:xfrm>
            <a:off x="6192905" y="1261867"/>
            <a:ext cx="5731510" cy="378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Goods prices in banking transactions tend to be higher than contract types based on the target.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variability in goods prices may be due to market fluctuations, while contract types based on the target exhibit more stability.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Presence of outliers in goods prices suggests potential individual factors, impacting decisions related to pricing, inventory management, and marketing in banking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54534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EF723A-9CB4-842E-8E69-3B86CC859D1B}"/>
              </a:ext>
            </a:extLst>
          </p:cNvPr>
          <p:cNvSpPr txBox="1"/>
          <p:nvPr/>
        </p:nvSpPr>
        <p:spPr>
          <a:xfrm>
            <a:off x="110906" y="1736521"/>
            <a:ext cx="36893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Higher incomes increase chances of getting loans and larger credit amounts, indicating better creditworthiness.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Lower incomes result in higher loan rejection rates, reflecting financial risk.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 Loans tend to be concentrated among a smaller group of higher-income earners.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 Lenders exercise caution with lower-income applicants.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Unemployed and student applicants have the lowest acceptance rates, presenting an opportunity for lenders to refine practices to meet diverse needs."</a:t>
            </a:r>
            <a:r>
              <a:rPr lang="en-AU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57D9F-7410-A687-C814-247FF5AC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0"/>
            <a:ext cx="824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AB86C1-440C-4238-F0D9-783E0E86D548}"/>
              </a:ext>
            </a:extLst>
          </p:cNvPr>
          <p:cNvSpPr txBox="1">
            <a:spLocks/>
          </p:cNvSpPr>
          <p:nvPr/>
        </p:nvSpPr>
        <p:spPr>
          <a:xfrm>
            <a:off x="318782" y="182598"/>
            <a:ext cx="3481432" cy="1553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Bi-variate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487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54201-9B45-7B08-B940-7582B9A564FC}"/>
              </a:ext>
            </a:extLst>
          </p:cNvPr>
          <p:cNvSpPr txBox="1"/>
          <p:nvPr/>
        </p:nvSpPr>
        <p:spPr>
          <a:xfrm>
            <a:off x="459646" y="3792686"/>
            <a:ext cx="11272708" cy="277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AU" dirty="0"/>
              <a:t>People who own single-family homes/apartments have the highest average credit amount.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AU" dirty="0"/>
              <a:t>There is a large variation in credit amount within each housing type.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AU" dirty="0"/>
              <a:t>New and refreshed clients have higher average credit amounts than repeater clients.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AU" dirty="0"/>
              <a:t>There is a positive correlation between homeownership and credit amount.</a:t>
            </a: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dirty="0"/>
              <a:t>Credit amount is also influenced by other factors, such as income, age, and credit history. apartment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97565D80-64AF-B4A3-2CA6-43FB3DF2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08" y="286412"/>
            <a:ext cx="6811784" cy="3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EF0982-78BF-6B22-0B5D-32BA076182FB}"/>
              </a:ext>
            </a:extLst>
          </p:cNvPr>
          <p:cNvSpPr txBox="1">
            <a:spLocks/>
          </p:cNvSpPr>
          <p:nvPr/>
        </p:nvSpPr>
        <p:spPr>
          <a:xfrm>
            <a:off x="-263598" y="1113776"/>
            <a:ext cx="3481432" cy="1553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Bi-variate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31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4681BC13-E1AF-90B9-4DFD-C12266C00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89" y="1107348"/>
            <a:ext cx="8073050" cy="547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47782-7410-B69B-7DF4-5E638E976F8D}"/>
              </a:ext>
            </a:extLst>
          </p:cNvPr>
          <p:cNvSpPr txBox="1">
            <a:spLocks/>
          </p:cNvSpPr>
          <p:nvPr/>
        </p:nvSpPr>
        <p:spPr>
          <a:xfrm>
            <a:off x="768247" y="174210"/>
            <a:ext cx="8979759" cy="9331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Bi-variate Analysis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E2E80-F99E-48AC-BA53-1FFCA24AC4DE}"/>
              </a:ext>
            </a:extLst>
          </p:cNvPr>
          <p:cNvSpPr txBox="1"/>
          <p:nvPr/>
        </p:nvSpPr>
        <p:spPr>
          <a:xfrm>
            <a:off x="-1" y="1107348"/>
            <a:ext cx="3934437" cy="5445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People with higher education levels and higher-skilled occupations are more likely to have their loans approved.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likely because lenders perceive these borrowers as being more likely to be able to repay their loans.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However, it is important to note that there are other factors, such as credit score and debt-to-income ratio, that also influence loan approval rates.</a:t>
            </a:r>
          </a:p>
        </p:txBody>
      </p:sp>
    </p:spTree>
    <p:extLst>
      <p:ext uri="{BB962C8B-B14F-4D97-AF65-F5344CB8AC3E}">
        <p14:creationId xmlns:p14="http://schemas.microsoft.com/office/powerpoint/2010/main" val="257587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98193D0-0BD5-DC49-2D83-80AAD9DA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77" y="805344"/>
            <a:ext cx="8692023" cy="56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39381F-4615-174E-3235-05382CD04D4B}"/>
              </a:ext>
            </a:extLst>
          </p:cNvPr>
          <p:cNvSpPr txBox="1">
            <a:spLocks/>
          </p:cNvSpPr>
          <p:nvPr/>
        </p:nvSpPr>
        <p:spPr>
          <a:xfrm>
            <a:off x="58724" y="1744911"/>
            <a:ext cx="2933294" cy="49662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Analyzing the Categorical columns and numerical columns Based on Target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NAME_CONTRACT_TYPE: The target variable is higher for cash loans than for revolving loans.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CODE_GENDER: The target variable is higher for males than for females.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FLAG_OWN_CAR: The target variable is higher for people who own a car than for people who do not</a:t>
            </a:r>
            <a:r>
              <a:rPr lang="en-US" sz="900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062531-16FB-3021-9DC9-80C6F90DE1B7}"/>
              </a:ext>
            </a:extLst>
          </p:cNvPr>
          <p:cNvSpPr txBox="1">
            <a:spLocks/>
          </p:cNvSpPr>
          <p:nvPr/>
        </p:nvSpPr>
        <p:spPr>
          <a:xfrm>
            <a:off x="-215345" y="28382"/>
            <a:ext cx="3481432" cy="1553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Bi-variate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362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C831593-6F1A-A35D-7CB7-FCE2694F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93747" cy="68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7A346-117F-EE12-070E-2EB13EE1A03F}"/>
              </a:ext>
            </a:extLst>
          </p:cNvPr>
          <p:cNvSpPr txBox="1">
            <a:spLocks/>
          </p:cNvSpPr>
          <p:nvPr/>
        </p:nvSpPr>
        <p:spPr>
          <a:xfrm>
            <a:off x="7471051" y="367156"/>
            <a:ext cx="4458093" cy="1553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Bi-variate Analysis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22AE3-C63F-6CBA-6A39-7BA06997FB36}"/>
              </a:ext>
            </a:extLst>
          </p:cNvPr>
          <p:cNvSpPr txBox="1"/>
          <p:nvPr/>
        </p:nvSpPr>
        <p:spPr>
          <a:xfrm>
            <a:off x="7471051" y="1521277"/>
            <a:ext cx="42175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scatter plot matrix shows the relationship between key numerical variables of Amount Category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total income correlates with larger credit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income may lead to higher annuity payments and more expensive goods.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financial decisions are interconnected, and understanding them helps make better decisions in areas like loan approval and pricing strategies.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87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FAAC3DE-CC1F-60F0-6738-5E2EECD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41" y="0"/>
            <a:ext cx="6965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26749A-8294-7D1C-8AA6-23BAF6B2D0EC}"/>
              </a:ext>
            </a:extLst>
          </p:cNvPr>
          <p:cNvSpPr txBox="1"/>
          <p:nvPr/>
        </p:nvSpPr>
        <p:spPr>
          <a:xfrm>
            <a:off x="67111" y="948690"/>
            <a:ext cx="51592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heatmap shows how variables in the dataset are correlated.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correlation coefficient ranges from -1 to 1, with 1 indicating a perfect positive correlation, -1 indicating a perfect negative correlation, and 0 indicating no correlation.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example, there is a strong positive correlation between the variables AMT_CREDIT_Y and AMT_GOODS_PRICE_Y, indicating that borrowers who borrow more money tend to buy more expensive goods. There is also a strong negative correlation between the variables CNT_PAYMENT and NFLAG_INSURED_ON_APPROVAL, indicating that borrowers who make more payments are less likely to have their loans insured.</a:t>
            </a: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97C301-D566-0964-FAEE-1FF3D6407572}"/>
              </a:ext>
            </a:extLst>
          </p:cNvPr>
          <p:cNvSpPr txBox="1">
            <a:spLocks/>
          </p:cNvSpPr>
          <p:nvPr/>
        </p:nvSpPr>
        <p:spPr>
          <a:xfrm>
            <a:off x="-251670" y="124114"/>
            <a:ext cx="5799641" cy="9331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Multi-variate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691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D69429B1-3713-96E1-CADA-F6492A74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00013"/>
            <a:ext cx="10048875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EACA0-4DC9-E0B6-5739-DB2B7945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35AEA-36BF-D3F5-BE4A-F1A39FB6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Identifying the Problem Statement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Detecting the outliers</a:t>
            </a:r>
          </a:p>
          <a:p>
            <a:r>
              <a:rPr lang="en-US" dirty="0"/>
              <a:t>Data Pre-processing Steps</a:t>
            </a:r>
          </a:p>
          <a:p>
            <a:r>
              <a:rPr lang="en-US" dirty="0"/>
              <a:t>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Multivariate Analysis</a:t>
            </a:r>
          </a:p>
          <a:p>
            <a:r>
              <a:rPr lang="en-US" dirty="0"/>
              <a:t>Conclusion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93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93F749DA-CD11-7C24-EC91-3F14F785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0013"/>
            <a:ext cx="10344150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9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DA48E59-DFB6-0E3C-BAFD-3DC01687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0"/>
            <a:ext cx="7577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3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3EE4A01-25FC-4DB8-6578-D515726F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00013"/>
            <a:ext cx="10048875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B352-250D-08C7-64C2-BCE265CA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C414-6F36-6A24-1131-BF3E9A9A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Target Demographics:</a:t>
            </a:r>
          </a:p>
          <a:p>
            <a:pPr marL="36900" indent="0">
              <a:buNone/>
            </a:pPr>
            <a:r>
              <a:rPr lang="en-US" dirty="0"/>
              <a:t>    - Businessmen and Students: Identified as more profitable segments for targeted banking services.</a:t>
            </a:r>
          </a:p>
          <a:p>
            <a:pPr marL="36900" indent="0">
              <a:buNone/>
            </a:pPr>
            <a:r>
              <a:rPr lang="en-US" dirty="0"/>
              <a:t>    - Females: Indicated as potentially better clients, suggesting a focus on catering to female demographics.</a:t>
            </a:r>
          </a:p>
          <a:p>
            <a:r>
              <a:rPr lang="en-US" dirty="0"/>
              <a:t>   Loan Portfolio Strategy:</a:t>
            </a:r>
          </a:p>
          <a:p>
            <a:pPr marL="36900" indent="0">
              <a:buNone/>
            </a:pPr>
            <a:r>
              <a:rPr lang="en-US" dirty="0"/>
              <a:t>    - Mobiles and Electronics: Emphasizes a strategic focus on credit offerings for these products.</a:t>
            </a:r>
          </a:p>
          <a:p>
            <a:pPr marL="36900" indent="0">
              <a:buNone/>
            </a:pPr>
            <a:r>
              <a:rPr lang="en-US" dirty="0"/>
              <a:t>    - Cash Loans: Recognized as the most popular loan type, suggesting potential for tailored products.</a:t>
            </a:r>
          </a:p>
          <a:p>
            <a:r>
              <a:rPr lang="en-US" dirty="0"/>
              <a:t> Asset Ownership and Marital Status:</a:t>
            </a:r>
          </a:p>
          <a:p>
            <a:pPr marL="36900" indent="0">
              <a:buNone/>
            </a:pPr>
            <a:r>
              <a:rPr lang="en-US" dirty="0"/>
              <a:t>    - Car Ownership: Highlighted that most clients do not own cars, informing potential financing options.</a:t>
            </a:r>
          </a:p>
          <a:p>
            <a:pPr marL="36900" indent="0">
              <a:buNone/>
            </a:pPr>
            <a:r>
              <a:rPr lang="en-US" dirty="0"/>
              <a:t>    - Marital Status: The majority of clients being married indicates potential for family-centric financial products or services.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1080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D4F3-97D2-2C60-641F-DFE44C99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AC9C-EE23-9F3B-C0DF-71BE6F2A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635394-1B00-0FD0-8B1E-EDAED2E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950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0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0E56-B947-074D-89DD-1FAF384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F051-B7D6-1669-10A0-CDEBC0D5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8952"/>
            <a:ext cx="10353762" cy="4058751"/>
          </a:xfrm>
        </p:spPr>
        <p:txBody>
          <a:bodyPr/>
          <a:lstStyle/>
          <a:p>
            <a:r>
              <a:rPr lang="en-AU" dirty="0"/>
              <a:t>The purpose of this case study is to identify patterns that indicate if a client may have difficulty paying their instalments. </a:t>
            </a:r>
          </a:p>
          <a:p>
            <a:r>
              <a:rPr lang="en-AU" dirty="0"/>
              <a:t>These patterns can be used to take actions such as denying the loan, reducing the amount of the loan, or lending to risky applicants at a higher interest rate. </a:t>
            </a:r>
          </a:p>
          <a:p>
            <a:r>
              <a:rPr lang="en-AU" dirty="0"/>
              <a:t>The goal is to ensure that only those capable of repaying the loan are approved. This case study aims to identify such applicants using EDA.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79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A71B-628B-F8EE-4EED-AA270C0F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Identifying The Problem Statement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D37F-07ED-E6A5-B510-103CA11B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93" y="1580050"/>
            <a:ext cx="10981794" cy="5125551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Problem statement: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Loan defaults are a major challenge for lenders, leading to financial losses and reputational damage.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important to be able to identify borrowers who are at a higher risk of defaulting on their loans.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Solution: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case study uses exploratory data analysis (EDA) to identify patterns in loan data that indicate loan default.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goal is to develop a predictive model that can be used to identify borrowers who are at a higher risk of defaulting on their loans.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Benefits: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identifying borrowers who are at a higher risk of default, lenders can make more informed decisions about which borrowers to approve and at what interest rate.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can help lenders to reduce their risk and improve their profitability.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Call to action: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case study will present the findings of the EDA and discuss the implications for loan default prediction.</a:t>
            </a:r>
          </a:p>
          <a:p>
            <a:pPr>
              <a:lnSpc>
                <a:spcPct val="120000"/>
              </a:lnSpc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2657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AD44-25BA-D72A-F7AE-D7059BC6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7" y="327171"/>
            <a:ext cx="3532369" cy="1266737"/>
          </a:xfrm>
        </p:spPr>
        <p:txBody>
          <a:bodyPr/>
          <a:lstStyle/>
          <a:p>
            <a:r>
              <a:rPr lang="en-US" sz="4000" dirty="0"/>
              <a:t>Data Overview </a:t>
            </a:r>
            <a:endParaRPr lang="en-AU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8D897-6C7C-BCCD-A1B4-02DB777E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956" y="1818476"/>
            <a:ext cx="3423313" cy="3376134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Microsoft Sans Serif" panose="020B0604020202020204" pitchFamily="34" charset="0"/>
              <a:buChar char="•"/>
            </a:pPr>
            <a:r>
              <a:rPr lang="en-AU" sz="1800" dirty="0"/>
              <a:t>Previous_application.csv: This Excel file provides data regarding the client's past loan transactions.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Microsoft Sans Serif" panose="020B0604020202020204" pitchFamily="34" charset="0"/>
              <a:buChar char="•"/>
            </a:pPr>
            <a:r>
              <a:rPr lang="en-AU" sz="1800" dirty="0"/>
              <a:t>Application_data.csv: This Excel document provides detailed information about the client at the point of their loan application.</a:t>
            </a:r>
          </a:p>
          <a:p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46FF8EB-C4FF-E0B0-B354-0E2DFA42677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5F7317-20D4-08EB-58FB-9123E78C0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 r="22398"/>
          <a:stretch/>
        </p:blipFill>
        <p:spPr>
          <a:xfrm>
            <a:off x="4513276" y="0"/>
            <a:ext cx="7678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4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86C37A-B812-85ED-2962-E24FBCBD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Approach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2442EA-B33B-8525-34C7-D9B685DE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Bef>
                <a:spcPts val="200"/>
              </a:spcBef>
            </a:pPr>
            <a:r>
              <a:rPr lang="en-AU" dirty="0"/>
              <a:t> Analysis of Decisions in the Loan Application Process</a:t>
            </a:r>
          </a:p>
          <a:p>
            <a:pPr marL="342900" lvl="0" indent="-342900" algn="just">
              <a:lnSpc>
                <a:spcPct val="150000"/>
              </a:lnSpc>
              <a:buFont typeface="Microsoft Sans Serif" panose="020B0604020202020204" pitchFamily="34" charset="0"/>
              <a:buChar char="•"/>
            </a:pPr>
            <a:r>
              <a:rPr lang="en-AU" dirty="0"/>
              <a:t>Approved: Company approval of the loan application.</a:t>
            </a:r>
          </a:p>
          <a:p>
            <a:pPr marL="342900" lvl="0" indent="-342900" algn="just">
              <a:lnSpc>
                <a:spcPct val="150000"/>
              </a:lnSpc>
              <a:buFont typeface="Microsoft Sans Serif" panose="020B0604020202020204" pitchFamily="34" charset="0"/>
              <a:buChar char="•"/>
            </a:pPr>
            <a:r>
              <a:rPr lang="en-AU" dirty="0"/>
              <a:t>Cancelled: Client withdrawal, possibly due to changing circumstances or unfavourable terms.</a:t>
            </a:r>
          </a:p>
          <a:p>
            <a:pPr marL="342900" lvl="0" indent="-342900" algn="just">
              <a:lnSpc>
                <a:spcPct val="150000"/>
              </a:lnSpc>
              <a:buFont typeface="Microsoft Sans Serif" panose="020B0604020202020204" pitchFamily="34" charset="0"/>
              <a:buChar char="•"/>
            </a:pPr>
            <a:r>
              <a:rPr lang="en-AU" dirty="0"/>
              <a:t>Refused: Loan denial based on factors like noncompliance with requirements or risk assessment.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Microsoft Sans Serif" panose="020B0604020202020204" pitchFamily="34" charset="0"/>
              <a:buChar char="•"/>
            </a:pPr>
            <a:r>
              <a:rPr lang="en-AU" dirty="0"/>
              <a:t>Unused Offer: </a:t>
            </a:r>
            <a:r>
              <a:rPr lang="en-AU" dirty="0" err="1"/>
              <a:t>Clientinitiated</a:t>
            </a:r>
            <a:r>
              <a:rPr lang="en-AU" dirty="0"/>
              <a:t> cancellation at different stages.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AU" dirty="0"/>
              <a:t>Analysing these decisions defines the understanding of </a:t>
            </a:r>
            <a:r>
              <a:rPr lang="en-AU" dirty="0" err="1"/>
              <a:t>clientcompany</a:t>
            </a:r>
            <a:r>
              <a:rPr lang="en-AU" dirty="0"/>
              <a:t> interactions, shedding light on the nuances of the loan approval journey.“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AU" dirty="0"/>
              <a:t>I have performed Univariate Analysis, </a:t>
            </a:r>
            <a:r>
              <a:rPr lang="en-AU" dirty="0" err="1"/>
              <a:t>BiVariate</a:t>
            </a:r>
            <a:r>
              <a:rPr lang="en-AU" dirty="0"/>
              <a:t> Analysis and </a:t>
            </a:r>
            <a:r>
              <a:rPr lang="en-AU" dirty="0" err="1"/>
              <a:t>MultiVariate</a:t>
            </a:r>
            <a:r>
              <a:rPr lang="en-AU" dirty="0"/>
              <a:t> Analysis depending of the situation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29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3289-8405-5601-4EF8-2697B4B6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032" y="235562"/>
            <a:ext cx="4452904" cy="813062"/>
          </a:xfrm>
        </p:spPr>
        <p:txBody>
          <a:bodyPr>
            <a:noAutofit/>
          </a:bodyPr>
          <a:lstStyle/>
          <a:p>
            <a:r>
              <a:rPr lang="en-US" sz="4000" dirty="0"/>
              <a:t>Detecting outliers </a:t>
            </a:r>
            <a:endParaRPr lang="en-AU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B8EC-1849-AFB5-D7D0-574F75DF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57" y="1115762"/>
            <a:ext cx="4681057" cy="5742237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Wide variation in all four variables (AMT_ANNUITY, AMT_APPLICATION, AMT_CREDIT, and AMT_DOWN_PAYMENT).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Some outliers in the data.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Median AMT_ANNUITY is around 100,000.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Median AMT_APPLICATION is around 10,000.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Median AMT_CREDIT is around 300,000.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Median AMT_DOWN_PAYMENT is around 100,000.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Strong correlation between AMT_ANNUITY and AMT_CREDIT.</a:t>
            </a:r>
          </a:p>
          <a:p>
            <a:endParaRPr lang="en-AU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988FB5-21ED-C1F9-0110-34D8BA191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2" y="1250685"/>
            <a:ext cx="7226781" cy="48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9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E82561-DDF2-595C-FCDD-8A0BAFAB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03" y="83890"/>
            <a:ext cx="10353762" cy="1006679"/>
          </a:xfrm>
        </p:spPr>
        <p:txBody>
          <a:bodyPr>
            <a:normAutofit/>
          </a:bodyPr>
          <a:lstStyle/>
          <a:p>
            <a:r>
              <a:rPr lang="en-US" dirty="0"/>
              <a:t>Data Preprocessing Steps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E8E3-76D8-614A-4924-E861A3F6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3" y="1090569"/>
            <a:ext cx="11190948" cy="5914238"/>
          </a:xfrm>
        </p:spPr>
        <p:txBody>
          <a:bodyPr>
            <a:noAutofit/>
          </a:bodyPr>
          <a:lstStyle/>
          <a:p>
            <a:pPr marL="4941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Imported necessary libraries such as </a:t>
            </a:r>
            <a:r>
              <a:rPr lang="en-AU" dirty="0"/>
              <a:t>NumPy, Pandas, Matplotlib, Seaborn</a:t>
            </a:r>
            <a:endParaRPr lang="en-US" dirty="0"/>
          </a:p>
          <a:p>
            <a:pPr marL="4941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Merging Data frames: Merged data from two different data frames (`</a:t>
            </a:r>
            <a:r>
              <a:rPr lang="en-US" dirty="0" err="1"/>
              <a:t>application_data</a:t>
            </a:r>
            <a:r>
              <a:rPr lang="en-US" dirty="0"/>
              <a:t>` and `</a:t>
            </a:r>
            <a:r>
              <a:rPr lang="en-US" dirty="0" err="1"/>
              <a:t>previous_application_data</a:t>
            </a:r>
            <a:r>
              <a:rPr lang="en-US" dirty="0"/>
              <a:t>`) using a common key (`SK_ID_CURR`).</a:t>
            </a:r>
          </a:p>
          <a:p>
            <a:pPr marL="4941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Handling Null Values:</a:t>
            </a:r>
          </a:p>
          <a:p>
            <a:pPr marL="699750" lvl="1" indent="-285750">
              <a:lnSpc>
                <a:spcPct val="120000"/>
              </a:lnSpc>
            </a:pPr>
            <a:r>
              <a:rPr lang="en-US" dirty="0"/>
              <a:t>    Checked for missing values in the merged data.</a:t>
            </a:r>
          </a:p>
          <a:p>
            <a:pPr marL="699750" lvl="1" indent="-285750">
              <a:lnSpc>
                <a:spcPct val="120000"/>
              </a:lnSpc>
            </a:pPr>
            <a:r>
              <a:rPr lang="en-US" dirty="0"/>
              <a:t>    Imputed missing values in numerical columns with the median.</a:t>
            </a:r>
          </a:p>
          <a:p>
            <a:pPr marL="699750" lvl="1" indent="-285750">
              <a:lnSpc>
                <a:spcPct val="120000"/>
              </a:lnSpc>
            </a:pPr>
            <a:r>
              <a:rPr lang="en-US" dirty="0"/>
              <a:t>    Imputed missing values in categorical columns with the mode.</a:t>
            </a:r>
          </a:p>
          <a:p>
            <a:pPr marL="3798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Handling Specific Values: Replaced specific values ('XNA' and 'XAP') in the 'CODE_GENDER' column with the mode</a:t>
            </a:r>
          </a:p>
          <a:p>
            <a:pPr marL="3798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Subset Data for Analysis: Selected specific columns for analysis, including variables like income, credit, annuity, and time-related features.</a:t>
            </a:r>
          </a:p>
          <a:p>
            <a:pPr marL="4941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Correlation Analysis: Calculated and visualized the correlation matrix using a heatmap for selected variables.</a:t>
            </a:r>
          </a:p>
          <a:p>
            <a:pPr marL="369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7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A51FA0-E9F9-722D-6E0F-282F42DC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456"/>
            <a:ext cx="10353762" cy="97045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3FC0BF-5779-52EC-F82A-CB9DA556B5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9" y="956091"/>
            <a:ext cx="5064666" cy="394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9292399-7AC3-743D-9583-0DB0FD7CD6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94" y="956091"/>
            <a:ext cx="4696504" cy="394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4884EC8-C90C-05C3-176F-3D70CD9A9834}"/>
              </a:ext>
            </a:extLst>
          </p:cNvPr>
          <p:cNvSpPr txBox="1">
            <a:spLocks/>
          </p:cNvSpPr>
          <p:nvPr/>
        </p:nvSpPr>
        <p:spPr>
          <a:xfrm>
            <a:off x="104283" y="5133940"/>
            <a:ext cx="5991717" cy="1673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06000" algn="l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6400" dirty="0">
                <a:latin typeface="+mn-lt"/>
                <a:ea typeface="+mn-ea"/>
                <a:cs typeface="+mn-cs"/>
              </a:rPr>
              <a:t>Men consistently earn higher incomes than women across all categories.</a:t>
            </a:r>
          </a:p>
          <a:p>
            <a:pPr marL="342900" indent="-306000" algn="l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6400" dirty="0">
                <a:latin typeface="+mn-lt"/>
                <a:ea typeface="+mn-ea"/>
                <a:cs typeface="+mn-cs"/>
              </a:rPr>
              <a:t>Top earning category for men: "Working," followed by "Commercial associate" and "State servant."</a:t>
            </a:r>
          </a:p>
          <a:p>
            <a:pPr marL="342900" indent="-306000" algn="l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6400" dirty="0">
                <a:latin typeface="+mn-lt"/>
                <a:ea typeface="+mn-ea"/>
                <a:cs typeface="+mn-cs"/>
              </a:rPr>
              <a:t>Top earning category for women: "Working," followed by "State servant" and "Commercial associate."</a:t>
            </a: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9FA75-4C93-7240-02A3-39515966480E}"/>
              </a:ext>
            </a:extLst>
          </p:cNvPr>
          <p:cNvSpPr txBox="1"/>
          <p:nvPr/>
        </p:nvSpPr>
        <p:spPr>
          <a:xfrm>
            <a:off x="6480594" y="5125551"/>
            <a:ext cx="6094562" cy="145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AU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 majority (over 60%) have approved contract status.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AU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Unused offers: Around 20%.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AU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Cancelled contracts: Around 10%.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AU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Refused contracts: Around 10%.</a:t>
            </a:r>
          </a:p>
        </p:txBody>
      </p:sp>
    </p:spTree>
    <p:extLst>
      <p:ext uri="{BB962C8B-B14F-4D97-AF65-F5344CB8AC3E}">
        <p14:creationId xmlns:p14="http://schemas.microsoft.com/office/powerpoint/2010/main" val="174652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326</TotalTime>
  <Words>1607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Calisto MT</vt:lpstr>
      <vt:lpstr>Google Sans</vt:lpstr>
      <vt:lpstr>Microsoft Sans Serif</vt:lpstr>
      <vt:lpstr>Symbol</vt:lpstr>
      <vt:lpstr>Wingdings</vt:lpstr>
      <vt:lpstr>Wingdings 2</vt:lpstr>
      <vt:lpstr>Slate</vt:lpstr>
      <vt:lpstr>"Risk Mitigation through EDA: Unveiling Patterns in Client Payment Behavior for Informed Lending Decisions in Banking Sector" </vt:lpstr>
      <vt:lpstr>CONTENTS</vt:lpstr>
      <vt:lpstr>Introduction</vt:lpstr>
      <vt:lpstr>Identifying The Problem Statement</vt:lpstr>
      <vt:lpstr>Data Overview </vt:lpstr>
      <vt:lpstr>Analysis of Approach</vt:lpstr>
      <vt:lpstr>Detecting outliers </vt:lpstr>
      <vt:lpstr>Data Preprocessing Steps</vt:lpstr>
      <vt:lpstr>Univariate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"Risk Mitigation through EDA: Unveiling Patterns in Client Payment Behavior for Informed Lending Decisions in Banking Sector" </dc:title>
  <dc:creator>Poojit Kasina</dc:creator>
  <cp:lastModifiedBy>Poojit Kasina</cp:lastModifiedBy>
  <cp:revision>6</cp:revision>
  <dcterms:created xsi:type="dcterms:W3CDTF">2023-10-15T10:03:46Z</dcterms:created>
  <dcterms:modified xsi:type="dcterms:W3CDTF">2023-10-15T16:13:11Z</dcterms:modified>
</cp:coreProperties>
</file>