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72" r:id="rId6"/>
    <p:sldId id="259" r:id="rId7"/>
    <p:sldId id="273" r:id="rId8"/>
    <p:sldId id="260" r:id="rId9"/>
    <p:sldId id="274" r:id="rId10"/>
    <p:sldId id="275" r:id="rId11"/>
    <p:sldId id="276" r:id="rId12"/>
    <p:sldId id="277" r:id="rId13"/>
    <p:sldId id="261" r:id="rId14"/>
    <p:sldId id="278" r:id="rId15"/>
    <p:sldId id="282" r:id="rId16"/>
    <p:sldId id="283" r:id="rId17"/>
    <p:sldId id="284" r:id="rId18"/>
    <p:sldId id="286" r:id="rId19"/>
    <p:sldId id="287" r:id="rId20"/>
    <p:sldId id="281" r:id="rId21"/>
    <p:sldId id="263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1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63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29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6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4580E-A1C3-2686-E737-CA65FE7212AE}"/>
              </a:ext>
            </a:extLst>
          </p:cNvPr>
          <p:cNvSpPr txBox="1"/>
          <p:nvPr/>
        </p:nvSpPr>
        <p:spPr>
          <a:xfrm>
            <a:off x="1540275" y="2551850"/>
            <a:ext cx="91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Sentiment Analysis and Classification of Yelp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EA3E5-0005-CAD5-3049-129AD89C7EC3}"/>
              </a:ext>
            </a:extLst>
          </p:cNvPr>
          <p:cNvSpPr txBox="1"/>
          <p:nvPr/>
        </p:nvSpPr>
        <p:spPr>
          <a:xfrm>
            <a:off x="4629703" y="3422342"/>
            <a:ext cx="293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Daniel Youssef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206150</a:t>
            </a:r>
          </a:p>
        </p:txBody>
      </p:sp>
    </p:spTree>
    <p:extLst>
      <p:ext uri="{BB962C8B-B14F-4D97-AF65-F5344CB8AC3E}">
        <p14:creationId xmlns:p14="http://schemas.microsoft.com/office/powerpoint/2010/main" val="39473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E2D3E18-9DEE-DD60-D644-BD4B95D1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53" y="1558856"/>
            <a:ext cx="5324781" cy="3213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6C8F9-7D42-B450-A50A-1B479B18A668}"/>
              </a:ext>
            </a:extLst>
          </p:cNvPr>
          <p:cNvSpPr txBox="1"/>
          <p:nvPr/>
        </p:nvSpPr>
        <p:spPr>
          <a:xfrm>
            <a:off x="994299" y="1558856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 Cleaning, and Pre-processing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88446-B391-2313-9CF6-CB45A7A49202}"/>
              </a:ext>
            </a:extLst>
          </p:cNvPr>
          <p:cNvSpPr txBox="1"/>
          <p:nvPr/>
        </p:nvSpPr>
        <p:spPr>
          <a:xfrm>
            <a:off x="1109708" y="3545538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 I am Daniel.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4D0D3E-A6C7-6E75-4C21-23FC86D7B818}"/>
              </a:ext>
            </a:extLst>
          </p:cNvPr>
          <p:cNvSpPr/>
          <p:nvPr/>
        </p:nvSpPr>
        <p:spPr>
          <a:xfrm rot="5400000">
            <a:off x="1694513" y="4104472"/>
            <a:ext cx="1105272" cy="87888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AE00A-7A54-A4D9-65D6-F1156D8860C7}"/>
              </a:ext>
            </a:extLst>
          </p:cNvPr>
          <p:cNvSpPr txBox="1"/>
          <p:nvPr/>
        </p:nvSpPr>
        <p:spPr>
          <a:xfrm>
            <a:off x="1727446" y="5344036"/>
            <a:ext cx="16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</a:t>
            </a:r>
            <a:r>
              <a:rPr lang="en-US" dirty="0" err="1"/>
              <a:t>daniel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C6BF-2840-CB29-990A-DB07E42FAE7E}"/>
              </a:ext>
            </a:extLst>
          </p:cNvPr>
          <p:cNvSpPr txBox="1"/>
          <p:nvPr/>
        </p:nvSpPr>
        <p:spPr>
          <a:xfrm>
            <a:off x="1091954" y="2907365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C2BC9-2E22-BEBE-E4C5-3418F7C65129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12CAA-060F-9F0B-20FE-97B07C9B5154}"/>
              </a:ext>
            </a:extLst>
          </p:cNvPr>
          <p:cNvSpPr txBox="1"/>
          <p:nvPr/>
        </p:nvSpPr>
        <p:spPr>
          <a:xfrm>
            <a:off x="1109707" y="2290439"/>
            <a:ext cx="28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SWAN? LEMA POSLOW!</a:t>
            </a:r>
          </a:p>
        </p:txBody>
      </p:sp>
    </p:spTree>
    <p:extLst>
      <p:ext uri="{BB962C8B-B14F-4D97-AF65-F5344CB8AC3E}">
        <p14:creationId xmlns:p14="http://schemas.microsoft.com/office/powerpoint/2010/main" val="29718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/>
      <p:bldP spid="2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0BAAC-98E6-4AC1-21E6-8DB3A1706E51}"/>
              </a:ext>
            </a:extLst>
          </p:cNvPr>
          <p:cNvSpPr txBox="1"/>
          <p:nvPr/>
        </p:nvSpPr>
        <p:spPr>
          <a:xfrm>
            <a:off x="1053483" y="1836220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 Sourcing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2EA51-750F-ECE1-C23D-0E3C926AB354}"/>
              </a:ext>
            </a:extLst>
          </p:cNvPr>
          <p:cNvSpPr txBox="1"/>
          <p:nvPr/>
        </p:nvSpPr>
        <p:spPr>
          <a:xfrm>
            <a:off x="1053483" y="2626928"/>
            <a:ext cx="423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Backblaze was used for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split into 60 chunks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09029-F1DD-EEA0-F6CC-10F92CA1058C}"/>
              </a:ext>
            </a:extLst>
          </p:cNvPr>
          <p:cNvSpPr txBox="1"/>
          <p:nvPr/>
        </p:nvSpPr>
        <p:spPr>
          <a:xfrm>
            <a:off x="1056444" y="1034459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D23B79-0ECE-AB27-5CA5-5AAEE96C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34" y="1234459"/>
            <a:ext cx="6200000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0BAAC-98E6-4AC1-21E6-8DB3A1706E51}"/>
              </a:ext>
            </a:extLst>
          </p:cNvPr>
          <p:cNvSpPr txBox="1"/>
          <p:nvPr/>
        </p:nvSpPr>
        <p:spPr>
          <a:xfrm>
            <a:off x="994300" y="1605352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Data Preparation and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2EA51-750F-ECE1-C23D-0E3C926AB354}"/>
              </a:ext>
            </a:extLst>
          </p:cNvPr>
          <p:cNvSpPr txBox="1"/>
          <p:nvPr/>
        </p:nvSpPr>
        <p:spPr>
          <a:xfrm>
            <a:off x="994300" y="2134939"/>
            <a:ext cx="5362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Vast.ai, and Google </a:t>
            </a:r>
            <a:r>
              <a:rPr lang="en-US" dirty="0" err="1"/>
              <a:t>Colab</a:t>
            </a:r>
            <a:r>
              <a:rPr lang="en-US" dirty="0"/>
              <a:t> were used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is combined in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3-labeled models vs 5 labeled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09029-F1DD-EEA0-F6CC-10F92CA1058C}"/>
              </a:ext>
            </a:extLst>
          </p:cNvPr>
          <p:cNvSpPr txBox="1"/>
          <p:nvPr/>
        </p:nvSpPr>
        <p:spPr>
          <a:xfrm>
            <a:off x="1056444" y="1034459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DE3E2C-A3F4-1E57-71B1-66855F3F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48" y="3533402"/>
            <a:ext cx="7226327" cy="22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pic>
        <p:nvPicPr>
          <p:cNvPr id="5" name="Picture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425C026D-24A8-4045-682C-4996487DC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10" y="1038689"/>
            <a:ext cx="7873379" cy="3782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A2F08-F0CF-7E25-FDBC-8B221913BF34}"/>
              </a:ext>
            </a:extLst>
          </p:cNvPr>
          <p:cNvSpPr txBox="1"/>
          <p:nvPr/>
        </p:nvSpPr>
        <p:spPr>
          <a:xfrm>
            <a:off x="4344139" y="5262791"/>
            <a:ext cx="429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Backblaze vs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Machine and Google Collab</a:t>
            </a:r>
          </a:p>
        </p:txBody>
      </p:sp>
    </p:spTree>
    <p:extLst>
      <p:ext uri="{BB962C8B-B14F-4D97-AF65-F5344CB8AC3E}">
        <p14:creationId xmlns:p14="http://schemas.microsoft.com/office/powerpoint/2010/main" val="26608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D372C-F47D-9D37-54BA-3DE96DA99838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7299A-F103-A8B5-B660-9351AC9DD170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Smaller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49A77-CDB4-6A1C-34AE-CB1AC1AAFBD5}"/>
              </a:ext>
            </a:extLst>
          </p:cNvPr>
          <p:cNvSpPr txBox="1"/>
          <p:nvPr/>
        </p:nvSpPr>
        <p:spPr>
          <a:xfrm>
            <a:off x="1296140" y="2219417"/>
            <a:ext cx="194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B31939-8200-4C9F-0013-1A6844F9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94661"/>
              </p:ext>
            </p:extLst>
          </p:nvPr>
        </p:nvGraphicFramePr>
        <p:xfrm>
          <a:off x="5850746" y="1631727"/>
          <a:ext cx="5725160" cy="20139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6410333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4088374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Classifier 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Accuracy Score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97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 (Optimized)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1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Random Forest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66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Support Vector Machine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KNN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0.54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25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MNNB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0.58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34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Adaboost MNNB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65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XGBoost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0.85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41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 err="1">
                          <a:effectLst/>
                        </a:rPr>
                        <a:t>SentimentIntensityAnalyzer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0.82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53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09789-BB01-CE41-2601-1442CE1455A1}"/>
              </a:ext>
            </a:extLst>
          </p:cNvPr>
          <p:cNvSpPr txBox="1"/>
          <p:nvPr/>
        </p:nvSpPr>
        <p:spPr>
          <a:xfrm>
            <a:off x="1296139" y="2192784"/>
            <a:ext cx="4403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Under Sampling Technique (CUST)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6,990,280 </a:t>
            </a:r>
            <a:r>
              <a:rPr lang="en-US" dirty="0">
                <a:sym typeface="Wingdings" panose="05000000000000000000" pitchFamily="2" charset="2"/>
              </a:rPr>
              <a:t> 2,075,683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7DE44C-B4F2-6BC9-F85C-931672944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08807"/>
              </p:ext>
            </p:extLst>
          </p:nvPr>
        </p:nvGraphicFramePr>
        <p:xfrm>
          <a:off x="6565894" y="3976145"/>
          <a:ext cx="5392550" cy="2271948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696275">
                  <a:extLst>
                    <a:ext uri="{9D8B030D-6E8A-4147-A177-3AD203B41FA5}">
                      <a16:colId xmlns:a16="http://schemas.microsoft.com/office/drawing/2014/main" val="402300486"/>
                    </a:ext>
                  </a:extLst>
                </a:gridCol>
                <a:gridCol w="2696275">
                  <a:extLst>
                    <a:ext uri="{9D8B030D-6E8A-4147-A177-3AD203B41FA5}">
                      <a16:colId xmlns:a16="http://schemas.microsoft.com/office/drawing/2014/main" val="2564284609"/>
                    </a:ext>
                  </a:extLst>
                </a:gridCol>
              </a:tblGrid>
              <a:tr h="327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Classifier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Accuracy Score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291265"/>
                  </a:ext>
                </a:extLst>
              </a:tr>
              <a:tr h="808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013991"/>
                  </a:ext>
                </a:extLst>
              </a:tr>
              <a:tr h="808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99169"/>
                  </a:ext>
                </a:extLst>
              </a:tr>
              <a:tr h="327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XGBoost 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0.84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8304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7C6320-E412-7B3C-4CFC-5524CA27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12939"/>
              </p:ext>
            </p:extLst>
          </p:nvPr>
        </p:nvGraphicFramePr>
        <p:xfrm>
          <a:off x="6565894" y="1141858"/>
          <a:ext cx="5392550" cy="2205022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696275">
                  <a:extLst>
                    <a:ext uri="{9D8B030D-6E8A-4147-A177-3AD203B41FA5}">
                      <a16:colId xmlns:a16="http://schemas.microsoft.com/office/drawing/2014/main" val="1571379989"/>
                    </a:ext>
                  </a:extLst>
                </a:gridCol>
                <a:gridCol w="2696275">
                  <a:extLst>
                    <a:ext uri="{9D8B030D-6E8A-4147-A177-3AD203B41FA5}">
                      <a16:colId xmlns:a16="http://schemas.microsoft.com/office/drawing/2014/main" val="2082891383"/>
                    </a:ext>
                  </a:extLst>
                </a:gridCol>
              </a:tblGrid>
              <a:tr h="234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Classifier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 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623477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 Random Forest 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05989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448275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395925"/>
                  </a:ext>
                </a:extLst>
              </a:tr>
              <a:tr h="234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b="1" kern="11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100" b="1" kern="1100" dirty="0">
                        <a:solidFill>
                          <a:srgbClr val="00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0.70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097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59D894-DA09-ECC5-ECE4-93B94D3116DC}"/>
              </a:ext>
            </a:extLst>
          </p:cNvPr>
          <p:cNvSpPr txBox="1"/>
          <p:nvPr/>
        </p:nvSpPr>
        <p:spPr>
          <a:xfrm>
            <a:off x="8522563" y="654285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 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32B2F-8EAE-D26F-A7CB-36A5AE3F4640}"/>
              </a:ext>
            </a:extLst>
          </p:cNvPr>
          <p:cNvSpPr txBox="1"/>
          <p:nvPr/>
        </p:nvSpPr>
        <p:spPr>
          <a:xfrm>
            <a:off x="8522562" y="3515571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 Balanced</a:t>
            </a:r>
          </a:p>
        </p:txBody>
      </p:sp>
    </p:spTree>
    <p:extLst>
      <p:ext uri="{BB962C8B-B14F-4D97-AF65-F5344CB8AC3E}">
        <p14:creationId xmlns:p14="http://schemas.microsoft.com/office/powerpoint/2010/main" val="36614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pic>
        <p:nvPicPr>
          <p:cNvPr id="2" name="Picture 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7485376-B77E-8DCD-311A-F7F7D56A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42" y="1447060"/>
            <a:ext cx="3863912" cy="198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421C84-49EE-5E35-3A56-5AF5F647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41" y="3703444"/>
            <a:ext cx="3863913" cy="1981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6ECDF-0574-EAE9-69D6-6E3DB6D485AC}"/>
              </a:ext>
            </a:extLst>
          </p:cNvPr>
          <p:cNvSpPr txBox="1"/>
          <p:nvPr/>
        </p:nvSpPr>
        <p:spPr>
          <a:xfrm>
            <a:off x="1278755" y="2183906"/>
            <a:ext cx="521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 between overall accuracy and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Depends on Use Case</a:t>
            </a:r>
          </a:p>
        </p:txBody>
      </p:sp>
    </p:spTree>
    <p:extLst>
      <p:ext uri="{BB962C8B-B14F-4D97-AF65-F5344CB8AC3E}">
        <p14:creationId xmlns:p14="http://schemas.microsoft.com/office/powerpoint/2010/main" val="15240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40" y="2246050"/>
            <a:ext cx="3764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  <a:r>
              <a:rPr lang="en-US" dirty="0">
                <a:sym typeface="Wingdings" panose="05000000000000000000" pitchFamily="2" charset="2"/>
              </a:rPr>
              <a:t> 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  CUST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6AD6BE-887A-929B-5F2D-F974B705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38294"/>
              </p:ext>
            </p:extLst>
          </p:nvPr>
        </p:nvGraphicFramePr>
        <p:xfrm>
          <a:off x="6096000" y="1447061"/>
          <a:ext cx="5623371" cy="112281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874457">
                  <a:extLst>
                    <a:ext uri="{9D8B030D-6E8A-4147-A177-3AD203B41FA5}">
                      <a16:colId xmlns:a16="http://schemas.microsoft.com/office/drawing/2014/main" val="2983837435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1486608151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3814619358"/>
                    </a:ext>
                  </a:extLst>
                </a:gridCol>
              </a:tblGrid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RNN Variant Number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Labels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F1-Score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530915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Base Model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0.74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118354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520168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093519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0.73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4768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D922D8-6815-8EED-86D9-4F2B4500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28920"/>
              </p:ext>
            </p:extLst>
          </p:nvPr>
        </p:nvGraphicFramePr>
        <p:xfrm>
          <a:off x="6096000" y="2986665"/>
          <a:ext cx="5623371" cy="111482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874457">
                  <a:extLst>
                    <a:ext uri="{9D8B030D-6E8A-4147-A177-3AD203B41FA5}">
                      <a16:colId xmlns:a16="http://schemas.microsoft.com/office/drawing/2014/main" val="1794694471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1481691416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3222832467"/>
                    </a:ext>
                  </a:extLst>
                </a:gridCol>
              </a:tblGrid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RNN Variant Number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Labels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77830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4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650251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353246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Variant 6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0.76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72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CF7811-FD88-1B8E-EA7E-4C549944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57493"/>
              </p:ext>
            </p:extLst>
          </p:nvPr>
        </p:nvGraphicFramePr>
        <p:xfrm>
          <a:off x="6096000" y="4518274"/>
          <a:ext cx="5623372" cy="997178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811686">
                  <a:extLst>
                    <a:ext uri="{9D8B030D-6E8A-4147-A177-3AD203B41FA5}">
                      <a16:colId xmlns:a16="http://schemas.microsoft.com/office/drawing/2014/main" val="509047650"/>
                    </a:ext>
                  </a:extLst>
                </a:gridCol>
                <a:gridCol w="2811686">
                  <a:extLst>
                    <a:ext uri="{9D8B030D-6E8A-4147-A177-3AD203B41FA5}">
                      <a16:colId xmlns:a16="http://schemas.microsoft.com/office/drawing/2014/main" val="4267565793"/>
                    </a:ext>
                  </a:extLst>
                </a:gridCol>
              </a:tblGrid>
              <a:tr h="260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Model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 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28775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Multilayer Perceptron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499133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Bidirectional Encoder Representations from Transformer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0.75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39" y="2246050"/>
            <a:ext cx="3763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1-13 </a:t>
            </a:r>
            <a:r>
              <a:rPr lang="en-US" dirty="0">
                <a:sym typeface="Wingdings" panose="05000000000000000000" pitchFamily="2" charset="2"/>
              </a:rPr>
              <a:t> Class Weights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14-27 except 22 </a:t>
            </a:r>
            <a:r>
              <a:rPr lang="en-US" dirty="0">
                <a:sym typeface="Wingdings" panose="05000000000000000000" pitchFamily="2" charset="2"/>
              </a:rPr>
              <a:t> CUST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Why CUST?</a:t>
            </a:r>
            <a:endParaRPr lang="en-US" dirty="0"/>
          </a:p>
        </p:txBody>
      </p:sp>
      <p:pic>
        <p:nvPicPr>
          <p:cNvPr id="15" name="Picture 14" descr="A picture containing line, plot, diagram, design&#10;&#10;Description automatically generated">
            <a:extLst>
              <a:ext uri="{FF2B5EF4-FFF2-40B4-BE49-F238E27FC236}">
                <a16:creationId xmlns:a16="http://schemas.microsoft.com/office/drawing/2014/main" id="{8650CB81-7D66-776E-923D-A0F81534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01" y="1361476"/>
            <a:ext cx="2912845" cy="2065742"/>
          </a:xfrm>
          <a:prstGeom prst="rect">
            <a:avLst/>
          </a:prstGeom>
        </p:spPr>
      </p:pic>
      <p:pic>
        <p:nvPicPr>
          <p:cNvPr id="17" name="Picture 16" descr="A picture containing line, diagram, plot, design&#10;&#10;Description automatically generated">
            <a:extLst>
              <a:ext uri="{FF2B5EF4-FFF2-40B4-BE49-F238E27FC236}">
                <a16:creationId xmlns:a16="http://schemas.microsoft.com/office/drawing/2014/main" id="{021E8705-E530-9013-C1BD-543E29152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20" y="1292221"/>
            <a:ext cx="2912845" cy="2065742"/>
          </a:xfrm>
          <a:prstGeom prst="rect">
            <a:avLst/>
          </a:prstGeom>
        </p:spPr>
      </p:pic>
      <p:pic>
        <p:nvPicPr>
          <p:cNvPr id="19" name="Picture 18" descr="A picture containing handwriting, line, font, design&#10;&#10;Description automatically generated">
            <a:extLst>
              <a:ext uri="{FF2B5EF4-FFF2-40B4-BE49-F238E27FC236}">
                <a16:creationId xmlns:a16="http://schemas.microsoft.com/office/drawing/2014/main" id="{0AA23964-A312-ACB9-408E-AF99C539C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4321"/>
            <a:ext cx="3660559" cy="24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40" y="2246050"/>
            <a:ext cx="326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 Variant: 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&gt; </a:t>
            </a:r>
            <a:r>
              <a:rPr lang="en-US" dirty="0" err="1"/>
              <a:t>GloVe</a:t>
            </a:r>
            <a:endParaRPr lang="en-US" dirty="0"/>
          </a:p>
        </p:txBody>
      </p:sp>
      <p:pic>
        <p:nvPicPr>
          <p:cNvPr id="2" name="Picture 1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2F0E0076-EF1E-ECB6-8873-D2AF06F2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48" y="3697549"/>
            <a:ext cx="2600325" cy="266700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2341D283-AEE6-3999-06EE-639B9F410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35" y="2971125"/>
            <a:ext cx="2967224" cy="33852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A4DC12D-405D-9701-F064-889EC98BE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17" y="1038687"/>
            <a:ext cx="2405638" cy="53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D5DCE-8ACD-0199-19AF-96BD298F382C}"/>
              </a:ext>
            </a:extLst>
          </p:cNvPr>
          <p:cNvSpPr txBox="1"/>
          <p:nvPr/>
        </p:nvSpPr>
        <p:spPr>
          <a:xfrm>
            <a:off x="914399" y="719091"/>
            <a:ext cx="3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61BCB-8665-3FD8-6FEF-FC396E547B0E}"/>
              </a:ext>
            </a:extLst>
          </p:cNvPr>
          <p:cNvSpPr txBox="1"/>
          <p:nvPr/>
        </p:nvSpPr>
        <p:spPr>
          <a:xfrm>
            <a:off x="914398" y="1661604"/>
            <a:ext cx="3036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Sarcasm Detection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97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D372C-F47D-9D37-54BA-3DE96DA99838}"/>
              </a:ext>
            </a:extLst>
          </p:cNvPr>
          <p:cNvSpPr txBox="1"/>
          <p:nvPr/>
        </p:nvSpPr>
        <p:spPr>
          <a:xfrm>
            <a:off x="4640247" y="450086"/>
            <a:ext cx="2911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Sarcasm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B9666-EC98-C832-4086-0C122F5E19A5}"/>
              </a:ext>
            </a:extLst>
          </p:cNvPr>
          <p:cNvSpPr txBox="1"/>
          <p:nvPr/>
        </p:nvSpPr>
        <p:spPr>
          <a:xfrm>
            <a:off x="805310" y="2343574"/>
            <a:ext cx="362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Detecting sarcasm in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the standard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part of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Embedding: </a:t>
            </a:r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42E9BC77-2DE6-624C-3848-60F02BA1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1209629"/>
            <a:ext cx="3435017" cy="2215625"/>
          </a:xfrm>
          <a:prstGeom prst="rect">
            <a:avLst/>
          </a:prstGeom>
        </p:spPr>
      </p:pic>
      <p:pic>
        <p:nvPicPr>
          <p:cNvPr id="7" name="Picture 6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95C40F3A-77F0-D30E-4559-421254143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6" y="1160746"/>
            <a:ext cx="3429345" cy="2264508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D908ABC-AD9B-6358-9C8B-7F2F9B8B1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3775762"/>
            <a:ext cx="3281039" cy="214618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829E3D85-F939-F0B8-7BBA-D29E27FE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502" y="3425255"/>
            <a:ext cx="2364807" cy="32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EFD2EE-59E0-856E-04E1-32C401872D88}"/>
              </a:ext>
            </a:extLst>
          </p:cNvPr>
          <p:cNvSpPr txBox="1"/>
          <p:nvPr/>
        </p:nvSpPr>
        <p:spPr>
          <a:xfrm>
            <a:off x="5149418" y="414576"/>
            <a:ext cx="1893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3BCC71-62AC-FCEA-B28B-5641D80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44036"/>
              </p:ext>
            </p:extLst>
          </p:nvPr>
        </p:nvGraphicFramePr>
        <p:xfrm>
          <a:off x="1855008" y="1141393"/>
          <a:ext cx="8641782" cy="261191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440297">
                  <a:extLst>
                    <a:ext uri="{9D8B030D-6E8A-4147-A177-3AD203B41FA5}">
                      <a16:colId xmlns:a16="http://schemas.microsoft.com/office/drawing/2014/main" val="2554924355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3410563126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1647290625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546431577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905798316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4234984912"/>
                    </a:ext>
                  </a:extLst>
                </a:gridCol>
              </a:tblGrid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Model Name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ML/DL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Macro F1-Score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Dataset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867899"/>
                  </a:ext>
                </a:extLst>
              </a:tr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XGBoost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27660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Multinomial Naïve Bayes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0.80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0.68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865515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06511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B0F0"/>
                          </a:solidFill>
                          <a:effectLst/>
                        </a:rPr>
                        <a:t>LSTM Variant 7 (CLASS WEIGHTS)</a:t>
                      </a:r>
                      <a:endParaRPr lang="en-US" sz="1100" kern="110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B0F0"/>
                          </a:solidFill>
                          <a:effectLst/>
                        </a:rPr>
                        <a:t>DL</a:t>
                      </a:r>
                      <a:endParaRPr lang="en-US" sz="1100" kern="110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B0F0"/>
                          </a:solidFill>
                          <a:effectLst/>
                        </a:rPr>
                        <a:t>0.89</a:t>
                      </a:r>
                      <a:endParaRPr lang="en-US" sz="1100" kern="1100" dirty="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B0F0"/>
                          </a:solidFill>
                          <a:effectLst/>
                        </a:rPr>
                        <a:t>0.75</a:t>
                      </a:r>
                      <a:endParaRPr lang="en-US" sz="1100" kern="110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B0F0"/>
                          </a:solidFill>
                          <a:effectLst/>
                        </a:rPr>
                        <a:t>Larger Subset</a:t>
                      </a:r>
                      <a:endParaRPr lang="en-US" sz="1100" kern="1100" dirty="0">
                        <a:solidFill>
                          <a:srgbClr val="00B0F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76838"/>
                  </a:ext>
                </a:extLst>
              </a:tr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LSTM Variant 27 (CUST)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DL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0.77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0.77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Larger All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098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D07331-B166-0AEE-59CE-9C79AF995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6115"/>
              </p:ext>
            </p:extLst>
          </p:nvPr>
        </p:nvGraphicFramePr>
        <p:xfrm>
          <a:off x="1855008" y="4176574"/>
          <a:ext cx="8641780" cy="671322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728356">
                  <a:extLst>
                    <a:ext uri="{9D8B030D-6E8A-4147-A177-3AD203B41FA5}">
                      <a16:colId xmlns:a16="http://schemas.microsoft.com/office/drawing/2014/main" val="3733866150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1329444261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2387443784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3687527353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2330652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Model Name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ML/DL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Dataset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21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XGBoost 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Sarcasm Subset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95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LSTM Variant 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0.71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Sarcasm All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5287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053C3C-AD82-8194-816C-66CB7E66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67483"/>
              </p:ext>
            </p:extLst>
          </p:nvPr>
        </p:nvGraphicFramePr>
        <p:xfrm>
          <a:off x="1855006" y="5359633"/>
          <a:ext cx="8641782" cy="87249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320891">
                  <a:extLst>
                    <a:ext uri="{9D8B030D-6E8A-4147-A177-3AD203B41FA5}">
                      <a16:colId xmlns:a16="http://schemas.microsoft.com/office/drawing/2014/main" val="1694082244"/>
                    </a:ext>
                  </a:extLst>
                </a:gridCol>
                <a:gridCol w="4320891">
                  <a:extLst>
                    <a:ext uri="{9D8B030D-6E8A-4147-A177-3AD203B41FA5}">
                      <a16:colId xmlns:a16="http://schemas.microsoft.com/office/drawing/2014/main" val="3835542349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Sentiment Analyser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55930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Dataset Full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31796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Dataset Full (CUST)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0.44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32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A0D09D-75E9-5E66-7FDE-BEB22D2358B6}"/>
              </a:ext>
            </a:extLst>
          </p:cNvPr>
          <p:cNvSpPr txBox="1"/>
          <p:nvPr/>
        </p:nvSpPr>
        <p:spPr>
          <a:xfrm>
            <a:off x="4723290" y="361310"/>
            <a:ext cx="3328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F8B1C-9508-B403-22C2-282C2FC38573}"/>
              </a:ext>
            </a:extLst>
          </p:cNvPr>
          <p:cNvSpPr txBox="1"/>
          <p:nvPr/>
        </p:nvSpPr>
        <p:spPr>
          <a:xfrm>
            <a:off x="2512565" y="1819923"/>
            <a:ext cx="7750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GUI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optimization of ML/DL models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thorough Data Cleaning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Experiment with more embeddings for Sentiment Analysis using DL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better ways to improve neutral class prediction without under sampling </a:t>
            </a:r>
          </a:p>
        </p:txBody>
      </p:sp>
    </p:spTree>
    <p:extLst>
      <p:ext uri="{BB962C8B-B14F-4D97-AF65-F5344CB8AC3E}">
        <p14:creationId xmlns:p14="http://schemas.microsoft.com/office/powerpoint/2010/main" val="32333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35582-9D89-4466-C11D-44E1B4E9F013}"/>
              </a:ext>
            </a:extLst>
          </p:cNvPr>
          <p:cNvSpPr txBox="1"/>
          <p:nvPr/>
        </p:nvSpPr>
        <p:spPr>
          <a:xfrm>
            <a:off x="4846468" y="2569606"/>
            <a:ext cx="2499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BDE62-F873-BCC2-644E-C52471D5DB42}"/>
              </a:ext>
            </a:extLst>
          </p:cNvPr>
          <p:cNvSpPr txBox="1"/>
          <p:nvPr/>
        </p:nvSpPr>
        <p:spPr>
          <a:xfrm>
            <a:off x="5088385" y="3154381"/>
            <a:ext cx="142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15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D5DCE-8ACD-0199-19AF-96BD298F382C}"/>
              </a:ext>
            </a:extLst>
          </p:cNvPr>
          <p:cNvSpPr txBox="1"/>
          <p:nvPr/>
        </p:nvSpPr>
        <p:spPr>
          <a:xfrm>
            <a:off x="914399" y="719091"/>
            <a:ext cx="3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Abbreviations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61BCB-8665-3FD8-6FEF-FC396E547B0E}"/>
              </a:ext>
            </a:extLst>
          </p:cNvPr>
          <p:cNvSpPr txBox="1"/>
          <p:nvPr/>
        </p:nvSpPr>
        <p:spPr>
          <a:xfrm>
            <a:off x="914398" y="1661604"/>
            <a:ext cx="64895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Machine Learning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Deep Learning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XGB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Extreme Gradient Booster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Custom Under Sampling Technique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Long-Short Term Memory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Recurrent Neural Network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Bidirectional Encoder Representations from Transformer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8C63C-E785-BA05-26BD-CC5C6DB35852}"/>
              </a:ext>
            </a:extLst>
          </p:cNvPr>
          <p:cNvSpPr txBox="1"/>
          <p:nvPr/>
        </p:nvSpPr>
        <p:spPr>
          <a:xfrm>
            <a:off x="3912834" y="334677"/>
            <a:ext cx="4227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0033B-6DB2-2F51-AADB-2EC18E439023}"/>
              </a:ext>
            </a:extLst>
          </p:cNvPr>
          <p:cNvSpPr txBox="1"/>
          <p:nvPr/>
        </p:nvSpPr>
        <p:spPr>
          <a:xfrm>
            <a:off x="843380" y="1462103"/>
            <a:ext cx="8522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ML/DL Solution to the Sentiment Analysis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unbiased method to allow models to predict different classes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many models, on large amounts of data to achieve an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1208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8C63C-E785-BA05-26BD-CC5C6DB35852}"/>
              </a:ext>
            </a:extLst>
          </p:cNvPr>
          <p:cNvSpPr txBox="1"/>
          <p:nvPr/>
        </p:nvSpPr>
        <p:spPr>
          <a:xfrm>
            <a:off x="3912834" y="334677"/>
            <a:ext cx="4227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</p:txBody>
      </p:sp>
      <p:pic>
        <p:nvPicPr>
          <p:cNvPr id="4" name="Picture 3" descr="A picture containing text, font, white, black and white&#10;&#10;Description automatically generated">
            <a:extLst>
              <a:ext uri="{FF2B5EF4-FFF2-40B4-BE49-F238E27FC236}">
                <a16:creationId xmlns:a16="http://schemas.microsoft.com/office/drawing/2014/main" id="{0B5217D2-1BF1-CD19-4252-0761577B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1347834"/>
            <a:ext cx="3209925" cy="476250"/>
          </a:xfrm>
          <a:prstGeom prst="rect">
            <a:avLst/>
          </a:prstGeom>
        </p:spPr>
      </p:pic>
      <p:pic>
        <p:nvPicPr>
          <p:cNvPr id="7" name="Picture 6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2FF84D40-E42A-2D85-EDDF-811C8048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3088781"/>
            <a:ext cx="320992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0B58B-E991-FCCD-0022-77179558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2204126"/>
            <a:ext cx="3209925" cy="34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F3C9C-E732-2B6B-ACE4-88A78A0E6609}"/>
              </a:ext>
            </a:extLst>
          </p:cNvPr>
          <p:cNvSpPr txBox="1"/>
          <p:nvPr/>
        </p:nvSpPr>
        <p:spPr>
          <a:xfrm>
            <a:off x="1171852" y="1500326"/>
            <a:ext cx="5299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Solutions use very little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vs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 is not prioritized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E480E91-8508-6474-5C37-BF38895D2E65}"/>
              </a:ext>
            </a:extLst>
          </p:cNvPr>
          <p:cNvCxnSpPr>
            <a:stCxn id="9" idx="3"/>
            <a:endCxn id="7" idx="3"/>
          </p:cNvCxnSpPr>
          <p:nvPr/>
        </p:nvCxnSpPr>
        <p:spPr>
          <a:xfrm>
            <a:off x="10476065" y="2375576"/>
            <a:ext cx="12700" cy="975143"/>
          </a:xfrm>
          <a:prstGeom prst="curvedConnector3">
            <a:avLst>
              <a:gd name="adj1" fmla="val 26388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8226-9013-FA94-154B-AE2546CDF1D3}"/>
              </a:ext>
            </a:extLst>
          </p:cNvPr>
          <p:cNvSpPr txBox="1"/>
          <p:nvPr/>
        </p:nvSpPr>
        <p:spPr>
          <a:xfrm>
            <a:off x="5189368" y="361310"/>
            <a:ext cx="181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A1CCE-1DD8-D0FD-4E1F-0F57A34D21F1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C5540-3B09-7DA1-A3AB-566365527CA4}"/>
              </a:ext>
            </a:extLst>
          </p:cNvPr>
          <p:cNvSpPr txBox="1"/>
          <p:nvPr/>
        </p:nvSpPr>
        <p:spPr>
          <a:xfrm>
            <a:off x="1091953" y="1837678"/>
            <a:ext cx="568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7619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Small-Scale Experiments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to Coffee Shop Reviews</a:t>
            </a:r>
          </a:p>
        </p:txBody>
      </p:sp>
    </p:spTree>
    <p:extLst>
      <p:ext uri="{BB962C8B-B14F-4D97-AF65-F5344CB8AC3E}">
        <p14:creationId xmlns:p14="http://schemas.microsoft.com/office/powerpoint/2010/main" val="42615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8226-9013-FA94-154B-AE2546CDF1D3}"/>
              </a:ext>
            </a:extLst>
          </p:cNvPr>
          <p:cNvSpPr txBox="1"/>
          <p:nvPr/>
        </p:nvSpPr>
        <p:spPr>
          <a:xfrm>
            <a:off x="5189368" y="361310"/>
            <a:ext cx="181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A9604-021B-7708-8B10-F1A691D198AB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44D72-CB33-C765-C040-E0F919ABD88F}"/>
              </a:ext>
            </a:extLst>
          </p:cNvPr>
          <p:cNvSpPr txBox="1"/>
          <p:nvPr/>
        </p:nvSpPr>
        <p:spPr>
          <a:xfrm>
            <a:off x="1091954" y="1951672"/>
            <a:ext cx="4261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6990280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Specific to any domain</a:t>
            </a:r>
          </a:p>
        </p:txBody>
      </p:sp>
    </p:spTree>
    <p:extLst>
      <p:ext uri="{BB962C8B-B14F-4D97-AF65-F5344CB8AC3E}">
        <p14:creationId xmlns:p14="http://schemas.microsoft.com/office/powerpoint/2010/main" val="14805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1C35E-12F5-E9D1-BBD0-8454FDC63290}"/>
              </a:ext>
            </a:extLst>
          </p:cNvPr>
          <p:cNvSpPr txBox="1"/>
          <p:nvPr/>
        </p:nvSpPr>
        <p:spPr>
          <a:xfrm>
            <a:off x="5016253" y="325800"/>
            <a:ext cx="318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4DEF5-4D96-1721-E3F3-A88F639C25EC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Smaller Dataset</a:t>
            </a:r>
          </a:p>
        </p:txBody>
      </p:sp>
      <p:pic>
        <p:nvPicPr>
          <p:cNvPr id="5" name="Picture 4" descr="A picture containing text, screenshot, graphics, circle&#10;&#10;Description automatically generated">
            <a:extLst>
              <a:ext uri="{FF2B5EF4-FFF2-40B4-BE49-F238E27FC236}">
                <a16:creationId xmlns:a16="http://schemas.microsoft.com/office/drawing/2014/main" id="{A35DA4ED-162B-FF57-E255-B49FA006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67" y="1524067"/>
            <a:ext cx="2349621" cy="2349621"/>
          </a:xfrm>
          <a:prstGeom prst="rect">
            <a:avLst/>
          </a:prstGeom>
        </p:spPr>
      </p:pic>
      <p:pic>
        <p:nvPicPr>
          <p:cNvPr id="6" name="Picture 5" descr="A picture containing pixel&#10;&#10;Description automatically generated">
            <a:extLst>
              <a:ext uri="{FF2B5EF4-FFF2-40B4-BE49-F238E27FC236}">
                <a16:creationId xmlns:a16="http://schemas.microsoft.com/office/drawing/2014/main" id="{1BEC2993-1970-D62C-148D-3C3C2669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12" y="3987113"/>
            <a:ext cx="3742359" cy="2228596"/>
          </a:xfrm>
          <a:prstGeom prst="rect">
            <a:avLst/>
          </a:prstGeom>
        </p:spPr>
      </p:pic>
      <p:pic>
        <p:nvPicPr>
          <p:cNvPr id="7" name="Picture 6" descr="A picture containing screenshot, rectangle, pixel, design&#10;&#10;Description automatically generated">
            <a:extLst>
              <a:ext uri="{FF2B5EF4-FFF2-40B4-BE49-F238E27FC236}">
                <a16:creationId xmlns:a16="http://schemas.microsoft.com/office/drawing/2014/main" id="{050A4BD3-0891-D32E-A423-EF333EBCB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83" y="4085108"/>
            <a:ext cx="3742359" cy="2130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2AEBF-2320-F79F-5AD5-FEFA0B1A51A8}"/>
              </a:ext>
            </a:extLst>
          </p:cNvPr>
          <p:cNvSpPr txBox="1"/>
          <p:nvPr/>
        </p:nvSpPr>
        <p:spPr>
          <a:xfrm>
            <a:off x="1269507" y="1766656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Per Review</a:t>
            </a:r>
          </a:p>
        </p:txBody>
      </p:sp>
      <p:pic>
        <p:nvPicPr>
          <p:cNvPr id="12" name="Picture 11" descr="A pie chart with a red triangle and green triangle&#10;&#10;Description automatically generated with low confidence">
            <a:extLst>
              <a:ext uri="{FF2B5EF4-FFF2-40B4-BE49-F238E27FC236}">
                <a16:creationId xmlns:a16="http://schemas.microsoft.com/office/drawing/2014/main" id="{8A03CA2B-19A9-886F-27A8-710E6877A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35" y="1559105"/>
            <a:ext cx="2571567" cy="23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1C35E-12F5-E9D1-BBD0-8454FDC63290}"/>
              </a:ext>
            </a:extLst>
          </p:cNvPr>
          <p:cNvSpPr txBox="1"/>
          <p:nvPr/>
        </p:nvSpPr>
        <p:spPr>
          <a:xfrm>
            <a:off x="5016253" y="325800"/>
            <a:ext cx="318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F428D-6B6A-004E-102C-F479ADDFD099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4" name="Picture 3" descr="A picture containing text, screenshot, graphics, font&#10;&#10;Description automatically generated">
            <a:extLst>
              <a:ext uri="{FF2B5EF4-FFF2-40B4-BE49-F238E27FC236}">
                <a16:creationId xmlns:a16="http://schemas.microsoft.com/office/drawing/2014/main" id="{B0C4ADEF-248F-7E30-D260-063DD816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55" y="1189607"/>
            <a:ext cx="2366272" cy="2366272"/>
          </a:xfrm>
          <a:prstGeom prst="rect">
            <a:avLst/>
          </a:prstGeom>
        </p:spPr>
      </p:pic>
      <p:pic>
        <p:nvPicPr>
          <p:cNvPr id="5" name="Picture 4" descr="A picture containing pixel&#10;&#10;Description automatically generated">
            <a:extLst>
              <a:ext uri="{FF2B5EF4-FFF2-40B4-BE49-F238E27FC236}">
                <a16:creationId xmlns:a16="http://schemas.microsoft.com/office/drawing/2014/main" id="{6D476E58-6D5E-52F2-89F6-C67C189A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14" y="3622179"/>
            <a:ext cx="4218753" cy="2512291"/>
          </a:xfrm>
          <a:prstGeom prst="rect">
            <a:avLst/>
          </a:prstGeom>
        </p:spPr>
      </p:pic>
      <p:pic>
        <p:nvPicPr>
          <p:cNvPr id="6" name="Picture 5" descr="A picture containing screenshot, rectangle, pixel&#10;&#10;Description automatically generated">
            <a:extLst>
              <a:ext uri="{FF2B5EF4-FFF2-40B4-BE49-F238E27FC236}">
                <a16:creationId xmlns:a16="http://schemas.microsoft.com/office/drawing/2014/main" id="{D5D35E8A-43BA-E92A-01CB-944FF8DE1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11" y="3675039"/>
            <a:ext cx="4041221" cy="240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58F78-46FD-13B2-6F52-6B30BEC03F36}"/>
              </a:ext>
            </a:extLst>
          </p:cNvPr>
          <p:cNvSpPr txBox="1"/>
          <p:nvPr/>
        </p:nvSpPr>
        <p:spPr>
          <a:xfrm>
            <a:off x="1269507" y="1766656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Per Review</a:t>
            </a:r>
          </a:p>
        </p:txBody>
      </p:sp>
      <p:pic>
        <p:nvPicPr>
          <p:cNvPr id="9" name="Picture 8" descr="A picture containing circle, text, screenshot, graphics&#10;&#10;Description automatically generated">
            <a:extLst>
              <a:ext uri="{FF2B5EF4-FFF2-40B4-BE49-F238E27FC236}">
                <a16:creationId xmlns:a16="http://schemas.microsoft.com/office/drawing/2014/main" id="{535FC55B-10E6-D6DC-B80F-13B69EB6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85" y="1389662"/>
            <a:ext cx="2543824" cy="22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385</TotalTime>
  <Words>628</Words>
  <Application>Microsoft Office PowerPoint</Application>
  <PresentationFormat>Widescreen</PresentationFormat>
  <Paragraphs>304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Daniel206150</dc:creator>
  <cp:lastModifiedBy>Daniel206150</cp:lastModifiedBy>
  <cp:revision>206</cp:revision>
  <dcterms:created xsi:type="dcterms:W3CDTF">2023-06-11T05:16:04Z</dcterms:created>
  <dcterms:modified xsi:type="dcterms:W3CDTF">2023-06-11T21:47:07Z</dcterms:modified>
</cp:coreProperties>
</file>