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257" r:id="rId4"/>
    <p:sldId id="276" r:id="rId5"/>
    <p:sldId id="277" r:id="rId6"/>
    <p:sldId id="289" r:id="rId7"/>
    <p:sldId id="278" r:id="rId8"/>
    <p:sldId id="288" r:id="rId9"/>
    <p:sldId id="279" r:id="rId10"/>
    <p:sldId id="261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90" r:id="rId20"/>
    <p:sldId id="291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64202" autoAdjust="0"/>
  </p:normalViewPr>
  <p:slideViewPr>
    <p:cSldViewPr snapToGrid="0">
      <p:cViewPr varScale="1">
        <p:scale>
          <a:sx n="74" d="100"/>
          <a:sy n="74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%20Project\GROUP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%20Project\GROUP4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%20Project\GROUP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%20Project\GROUP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%20Project\GROUP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%20Project\GROUP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%20Project\GROUP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%20Project\GROUP4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%20Project\GROUP4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%20Project\GROUP4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[GROUP4.xlsx]Yearwisesales!PivotTable1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/>
              <a:t>Yearwise Total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Yearwisesales!$C$3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Yearwisesales!$B$4:$B$9</c:f>
              <c:strCach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strCache>
            </c:strRef>
          </c:cat>
          <c:val>
            <c:numRef>
              <c:f>Yearwisesales!$C$4:$C$9</c:f>
              <c:numCache>
                <c:formatCode>#,##0.00,,\ "M"</c:formatCode>
                <c:ptCount val="5"/>
                <c:pt idx="0">
                  <c:v>43421.036399999997</c:v>
                </c:pt>
                <c:pt idx="1">
                  <c:v>7075525.9290997628</c:v>
                </c:pt>
                <c:pt idx="2">
                  <c:v>5842485.1951999757</c:v>
                </c:pt>
                <c:pt idx="3">
                  <c:v>16351550.339999998</c:v>
                </c:pt>
                <c:pt idx="4">
                  <c:v>45694.719999999987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0C-461E-A83B-D95BE91B65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080036688"/>
        <c:axId val="2080037168"/>
      </c:barChart>
      <c:catAx>
        <c:axId val="208003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037168"/>
        <c:crosses val="autoZero"/>
        <c:auto val="1"/>
        <c:lblAlgn val="ctr"/>
        <c:lblOffset val="100"/>
        <c:noMultiLvlLbl val="0"/>
      </c:catAx>
      <c:valAx>
        <c:axId val="2080037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03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88900" cmpd="thickThin">
      <a:solidFill>
        <a:schemeClr val="tx2"/>
      </a:solidFill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[GROUP4.xlsx]Car Ownership!PivotTable7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Distribution by </a:t>
            </a:r>
            <a:r>
              <a:rPr lang="en-US"/>
              <a:t>Car Ownership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6.6137566137566134E-2"/>
              <c:y val="-7.559051368813259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9.7883597883597878E-2"/>
              <c:y val="-6.29920947401105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8.201058201058200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6.8783068783068779E-2"/>
              <c:y val="-6.299209474011048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8201058201058177E-2"/>
              <c:y val="-6.299209474011048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3809523809523808E-2"/>
              <c:y val="-8.81889326361546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2910052910052907E-3"/>
              <c:y val="-9.23884056188287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2.3809523809523808E-2"/>
              <c:y val="-8.81889326361546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2910052910052907E-3"/>
              <c:y val="-9.23884056188287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6.6137566137566134E-2"/>
              <c:y val="-7.559051368813259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6.8783068783068779E-2"/>
              <c:y val="-6.299209474011048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9.7883597883597878E-2"/>
              <c:y val="-6.299209474011056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8.201058201058200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8201058201058177E-2"/>
              <c:y val="-6.299209474011048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5"/>
        <c:spPr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0372417562371862"/>
          <c:y val="0.19256739884735752"/>
          <c:w val="0.59349340402719286"/>
          <c:h val="0.3328357473182390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'Car Ownership'!$C$3:$C$5</c:f>
              <c:strCache>
                <c:ptCount val="1"/>
                <c:pt idx="0">
                  <c:v>Bikes - Mountain Bikes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'Car Ownership'!$B$6:$B$11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strCache>
            </c:strRef>
          </c:cat>
          <c:val>
            <c:numRef>
              <c:f>'Car Ownership'!$C$6:$C$11</c:f>
              <c:numCache>
                <c:formatCode>0.00%</c:formatCode>
                <c:ptCount val="5"/>
                <c:pt idx="0">
                  <c:v>8.7431077683218422E-2</c:v>
                </c:pt>
                <c:pt idx="1">
                  <c:v>8.916510451321373E-2</c:v>
                </c:pt>
                <c:pt idx="2">
                  <c:v>0.10301341886562776</c:v>
                </c:pt>
                <c:pt idx="3">
                  <c:v>4.2372649677468503E-2</c:v>
                </c:pt>
                <c:pt idx="4">
                  <c:v>2.9480025026263759E-2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27-4C48-8715-7391418FF1D0}"/>
            </c:ext>
          </c:extLst>
        </c:ser>
        <c:ser>
          <c:idx val="1"/>
          <c:order val="1"/>
          <c:tx>
            <c:strRef>
              <c:f>'Car Ownership'!$D$3:$D$5</c:f>
              <c:strCache>
                <c:ptCount val="1"/>
                <c:pt idx="0">
                  <c:v>Bikes - Road Bikes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'Car Ownership'!$B$6:$B$11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strCache>
            </c:strRef>
          </c:cat>
          <c:val>
            <c:numRef>
              <c:f>'Car Ownership'!$D$6:$D$11</c:f>
              <c:numCache>
                <c:formatCode>0.00%</c:formatCode>
                <c:ptCount val="5"/>
                <c:pt idx="0">
                  <c:v>0.14599563402886265</c:v>
                </c:pt>
                <c:pt idx="1">
                  <c:v>0.14709630791073114</c:v>
                </c:pt>
                <c:pt idx="2">
                  <c:v>0.148681003767523</c:v>
                </c:pt>
                <c:pt idx="3">
                  <c:v>4.0512505231222226E-2</c:v>
                </c:pt>
                <c:pt idx="4">
                  <c:v>3.0480629446133518E-2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27-4C48-8715-7391418FF1D0}"/>
            </c:ext>
          </c:extLst>
        </c:ser>
        <c:ser>
          <c:idx val="2"/>
          <c:order val="2"/>
          <c:tx>
            <c:strRef>
              <c:f>'Car Ownership'!$E$3:$E$5</c:f>
              <c:strCache>
                <c:ptCount val="1"/>
                <c:pt idx="0">
                  <c:v>Bikes - Touring Bikes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'Car Ownership'!$B$6:$B$11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strCache>
            </c:strRef>
          </c:cat>
          <c:val>
            <c:numRef>
              <c:f>'Car Ownership'!$E$6:$E$11</c:f>
              <c:numCache>
                <c:formatCode>0.00%</c:formatCode>
                <c:ptCount val="5"/>
                <c:pt idx="0">
                  <c:v>3.7203618492496759E-2</c:v>
                </c:pt>
                <c:pt idx="1">
                  <c:v>3.5724485572008496E-2</c:v>
                </c:pt>
                <c:pt idx="2">
                  <c:v>3.4036170515011406E-2</c:v>
                </c:pt>
                <c:pt idx="3">
                  <c:v>1.6919063939739926E-2</c:v>
                </c:pt>
                <c:pt idx="4">
                  <c:v>1.1888305330472153E-2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27-4C48-8715-7391418FF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1560337616"/>
        <c:axId val="1560338096"/>
      </c:barChart>
      <c:catAx>
        <c:axId val="1560337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338096"/>
        <c:crosses val="autoZero"/>
        <c:auto val="1"/>
        <c:lblAlgn val="ctr"/>
        <c:lblOffset val="100"/>
        <c:noMultiLvlLbl val="0"/>
      </c:catAx>
      <c:valAx>
        <c:axId val="1560338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3376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88900" cmpd="thickThin">
      <a:solidFill>
        <a:schemeClr val="tx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[GROUP4.xlsx]Total Orders (2)!PivotTable17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Yearly Order Breakdown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Orders (2)'!$C$3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'Total Orders (2)'!$B$4:$B$9</c:f>
              <c:strCach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strCache>
            </c:strRef>
          </c:cat>
          <c:val>
            <c:numRef>
              <c:f>'Total Orders (2)'!$C$4:$C$9</c:f>
              <c:numCache>
                <c:formatCode>General</c:formatCode>
                <c:ptCount val="5"/>
                <c:pt idx="0">
                  <c:v>14</c:v>
                </c:pt>
                <c:pt idx="1">
                  <c:v>2216</c:v>
                </c:pt>
                <c:pt idx="2">
                  <c:v>3397</c:v>
                </c:pt>
                <c:pt idx="3">
                  <c:v>52801</c:v>
                </c:pt>
                <c:pt idx="4">
                  <c:v>1970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FF-4935-9B17-7930864358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76313615"/>
        <c:axId val="1476293455"/>
      </c:barChart>
      <c:catAx>
        <c:axId val="1476313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6293455"/>
        <c:crosses val="autoZero"/>
        <c:auto val="1"/>
        <c:lblAlgn val="ctr"/>
        <c:lblOffset val="100"/>
        <c:noMultiLvlLbl val="0"/>
      </c:catAx>
      <c:valAx>
        <c:axId val="14762934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76313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88900" cmpd="thickThin">
      <a:solidFill>
        <a:schemeClr val="tx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[GROUP4.xlsx]ComboChart (2)!PivotTable1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Total Production Cost by Year</a:t>
            </a:r>
            <a:r>
              <a:rPr lang="en-US" sz="1600" dirty="0"/>
              <a:t> </a:t>
            </a:r>
          </a:p>
        </c:rich>
      </c:tx>
      <c:layout>
        <c:manualLayout>
          <c:xMode val="edge"/>
          <c:yMode val="edge"/>
          <c:x val="0.20658469178975739"/>
          <c:y val="5.2380932740557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'ComboChart (2)'!$C$3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'ComboChart (2)'!$B$4:$B$9</c:f>
              <c:strCach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strCache>
            </c:strRef>
          </c:cat>
          <c:val>
            <c:numRef>
              <c:f>'ComboChart (2)'!$C$4:$C$9</c:f>
              <c:numCache>
                <c:formatCode>#,##0.00,,\ "M"</c:formatCode>
                <c:ptCount val="5"/>
                <c:pt idx="0">
                  <c:v>25572.063999999998</c:v>
                </c:pt>
                <c:pt idx="1">
                  <c:v>4231462.1909998646</c:v>
                </c:pt>
                <c:pt idx="2">
                  <c:v>3414478.1693001455</c:v>
                </c:pt>
                <c:pt idx="3">
                  <c:v>9586139.3690000046</c:v>
                </c:pt>
                <c:pt idx="4">
                  <c:v>20141.782400000015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2B-41F2-97CD-9A3965C219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670163040"/>
        <c:axId val="670162080"/>
      </c:barChart>
      <c:valAx>
        <c:axId val="670162080"/>
        <c:scaling>
          <c:orientation val="minMax"/>
        </c:scaling>
        <c:delete val="1"/>
        <c:axPos val="r"/>
        <c:numFmt formatCode="#,##0.00,,\ &quot;M&quot;" sourceLinked="1"/>
        <c:majorTickMark val="out"/>
        <c:minorTickMark val="none"/>
        <c:tickLblPos val="nextTo"/>
        <c:crossAx val="670163040"/>
        <c:crosses val="max"/>
        <c:crossBetween val="between"/>
        <c:majorUnit val="500000"/>
      </c:valAx>
      <c:catAx>
        <c:axId val="670163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70162080"/>
        <c:crossesAt val="0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88900" cmpd="thickThin">
      <a:solidFill>
        <a:schemeClr val="tx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[GROUP4.xlsx]Quarterwisesales!PivotTable6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 err="1"/>
              <a:t>Quarterwise</a:t>
            </a:r>
            <a:r>
              <a:rPr lang="en-US" sz="1600" dirty="0"/>
              <a:t> Total Sales</a:t>
            </a:r>
          </a:p>
        </c:rich>
      </c:tx>
      <c:layout>
        <c:manualLayout>
          <c:xMode val="edge"/>
          <c:yMode val="edge"/>
          <c:x val="0.28936707304194392"/>
          <c:y val="5.582004342708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Quarterwisesales!$C$3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0E-4D9C-A25D-4CF79190FE2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0E-4D9C-A25D-4CF79190FE2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A0E-4D9C-A25D-4CF79190FE2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A0E-4D9C-A25D-4CF79190FE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Quarterwisesales!$B$4:$B$8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Quarterwisesales!$C$4:$C$8</c:f>
              <c:numCache>
                <c:formatCode>#,##0.0,,\ "M"</c:formatCode>
                <c:ptCount val="4"/>
                <c:pt idx="0">
                  <c:v>5521839.5563000524</c:v>
                </c:pt>
                <c:pt idx="1">
                  <c:v>7089762.2709998004</c:v>
                </c:pt>
                <c:pt idx="2">
                  <c:v>7639278.1091997568</c:v>
                </c:pt>
                <c:pt idx="3">
                  <c:v>9107797.2841998041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0E-4D9C-A25D-4CF79190FE2C}"/>
            </c:ext>
          </c:extLst>
        </c:ser>
        <c:dLbls>
          <c:dLblPos val="outEnd"/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88900" cmpd="thickThin">
      <a:solidFill>
        <a:schemeClr val="tx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[GROUP4.xlsx]Geographicsales (3)!PivotTable13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 by Territory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'Geographicsales (3)'!$C$3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D1F-4944-94C2-C7C3199DC89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D1F-4944-94C2-C7C3199DC89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D1F-4944-94C2-C7C3199DC892}"/>
              </c:ext>
            </c:extLst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'Geographicsales (3)'!$B$4:$B$7</c:f>
              <c:strCache>
                <c:ptCount val="3"/>
                <c:pt idx="0">
                  <c:v>Europe</c:v>
                </c:pt>
                <c:pt idx="1">
                  <c:v>North America</c:v>
                </c:pt>
                <c:pt idx="2">
                  <c:v>Pacific</c:v>
                </c:pt>
              </c:strCache>
            </c:strRef>
          </c:cat>
          <c:val>
            <c:numRef>
              <c:f>'Geographicsales (3)'!$C$4:$C$7</c:f>
              <c:numCache>
                <c:formatCode>#,##0.000,,\ "M"</c:formatCode>
                <c:ptCount val="3"/>
                <c:pt idx="0">
                  <c:v>8930042.2634016406</c:v>
                </c:pt>
                <c:pt idx="1">
                  <c:v>11367634.372903073</c:v>
                </c:pt>
                <c:pt idx="2">
                  <c:v>9061000.584400706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1F-4944-94C2-C7C3199DC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88900" cmpd="thickThin">
      <a:solidFill>
        <a:schemeClr val="tx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[GROUP4.xlsx]Subcategorywisesales!PivotTable11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dirty="0"/>
              <a:t>Sales Distribution by Sub-Category</a:t>
            </a:r>
          </a:p>
        </c:rich>
      </c:tx>
      <c:layout>
        <c:manualLayout>
          <c:xMode val="edge"/>
          <c:yMode val="edge"/>
          <c:x val="0.21633447018465091"/>
          <c:y val="3.22983825840879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126680033269179"/>
          <c:y val="0.13373541431736205"/>
          <c:w val="0.78123174000711659"/>
          <c:h val="0.8295044882439294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Subcategorywisesales!$C$3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Subcategorywisesales!$B$4:$B$21</c:f>
              <c:strCache>
                <c:ptCount val="17"/>
                <c:pt idx="0">
                  <c:v>Vests</c:v>
                </c:pt>
                <c:pt idx="1">
                  <c:v>Touring Bikes</c:v>
                </c:pt>
                <c:pt idx="2">
                  <c:v>Tires and Tubes</c:v>
                </c:pt>
                <c:pt idx="3">
                  <c:v>Socks</c:v>
                </c:pt>
                <c:pt idx="4">
                  <c:v>Shorts</c:v>
                </c:pt>
                <c:pt idx="5">
                  <c:v>Road Bikes</c:v>
                </c:pt>
                <c:pt idx="6">
                  <c:v>Mountain Bikes</c:v>
                </c:pt>
                <c:pt idx="7">
                  <c:v>Jerseys</c:v>
                </c:pt>
                <c:pt idx="8">
                  <c:v>Hydration Packs</c:v>
                </c:pt>
                <c:pt idx="9">
                  <c:v>Helmets</c:v>
                </c:pt>
                <c:pt idx="10">
                  <c:v>Gloves</c:v>
                </c:pt>
                <c:pt idx="11">
                  <c:v>Fenders</c:v>
                </c:pt>
                <c:pt idx="12">
                  <c:v>Cleaners</c:v>
                </c:pt>
                <c:pt idx="13">
                  <c:v>Caps</c:v>
                </c:pt>
                <c:pt idx="14">
                  <c:v>Bottles and Cages</c:v>
                </c:pt>
                <c:pt idx="15">
                  <c:v>Bike Stands</c:v>
                </c:pt>
                <c:pt idx="16">
                  <c:v>Bike Racks</c:v>
                </c:pt>
              </c:strCache>
            </c:strRef>
          </c:cat>
          <c:val>
            <c:numRef>
              <c:f>Subcategorywisesales!$C$4:$C$21</c:f>
              <c:numCache>
                <c:formatCode>0.00%</c:formatCode>
                <c:ptCount val="17"/>
                <c:pt idx="0">
                  <c:v>1.2155520404316018E-3</c:v>
                </c:pt>
                <c:pt idx="1">
                  <c:v>0.13095961446411972</c:v>
                </c:pt>
                <c:pt idx="2">
                  <c:v>8.3630920478536437E-3</c:v>
                </c:pt>
                <c:pt idx="3">
                  <c:v>1.7392881707895336E-4</c:v>
                </c:pt>
                <c:pt idx="4">
                  <c:v>2.4292582892564219E-3</c:v>
                </c:pt>
                <c:pt idx="5">
                  <c:v>0.49459258423467439</c:v>
                </c:pt>
                <c:pt idx="6">
                  <c:v>0.33900572187160971</c:v>
                </c:pt>
                <c:pt idx="7">
                  <c:v>5.8909561456001042E-3</c:v>
                </c:pt>
                <c:pt idx="8">
                  <c:v>1.3729388996985971E-3</c:v>
                </c:pt>
                <c:pt idx="9">
                  <c:v>7.6752640558707414E-3</c:v>
                </c:pt>
                <c:pt idx="10">
                  <c:v>1.1928568762390765E-3</c:v>
                </c:pt>
                <c:pt idx="11">
                  <c:v>1.5879318965748329E-3</c:v>
                </c:pt>
                <c:pt idx="12">
                  <c:v>2.4587620027067072E-4</c:v>
                </c:pt>
                <c:pt idx="13">
                  <c:v>6.7060582641358796E-4</c:v>
                </c:pt>
                <c:pt idx="14">
                  <c:v>1.93463041856467E-3</c:v>
                </c:pt>
                <c:pt idx="15">
                  <c:v>1.3485280587532586E-3</c:v>
                </c:pt>
                <c:pt idx="16">
                  <c:v>1.3406598568494927E-3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CD-4785-80EF-313219EB3EE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67847760"/>
        <c:axId val="1167844880"/>
      </c:barChart>
      <c:catAx>
        <c:axId val="116784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844880"/>
        <c:crosses val="autoZero"/>
        <c:auto val="1"/>
        <c:lblAlgn val="ctr"/>
        <c:lblOffset val="100"/>
        <c:noMultiLvlLbl val="0"/>
      </c:catAx>
      <c:valAx>
        <c:axId val="1167844880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116784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88900" cmpd="thickThin">
      <a:solidFill>
        <a:schemeClr val="tx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[GROUP4.xlsx]Subcategorywisesales (2)!PivotTable11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by Product Category</a:t>
            </a:r>
            <a:endParaRPr lang="en-US"/>
          </a:p>
        </c:rich>
      </c:tx>
      <c:layout>
        <c:manualLayout>
          <c:xMode val="edge"/>
          <c:yMode val="edge"/>
          <c:x val="0.23503455818022748"/>
          <c:y val="1.533019074956767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5"/>
              <c:y val="2.7777777777777776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5"/>
              <c:y val="2.7777777777777776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5"/>
              <c:y val="2.7777777777777776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'Subcategorywisesales (2)'!$C$3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C2F-49C2-9027-E8981EC945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C2F-49C2-9027-E8981EC945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C2F-49C2-9027-E8981EC9454F}"/>
              </c:ext>
            </c:extLst>
          </c:dPt>
          <c:dLbls>
            <c:dLbl>
              <c:idx val="2"/>
              <c:layout>
                <c:manualLayout>
                  <c:x val="-0.15"/>
                  <c:y val="2.777777777777777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C2F-49C2-9027-E8981EC9454F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'Subcategorywisesales (2)'!$B$4:$B$7</c:f>
              <c:strCache>
                <c:ptCount val="3"/>
                <c:pt idx="0">
                  <c:v>Accessories</c:v>
                </c:pt>
                <c:pt idx="1">
                  <c:v>Bikes</c:v>
                </c:pt>
                <c:pt idx="2">
                  <c:v>Clothing</c:v>
                </c:pt>
              </c:strCache>
            </c:strRef>
          </c:cat>
          <c:val>
            <c:numRef>
              <c:f>'Subcategorywisesales (2)'!$C$4:$C$7</c:f>
              <c:numCache>
                <c:formatCode>#,##0.00,,\ "M"</c:formatCode>
                <c:ptCount val="3"/>
                <c:pt idx="0">
                  <c:v>700759.95999977679</c:v>
                </c:pt>
                <c:pt idx="1">
                  <c:v>28318144.650699943</c:v>
                </c:pt>
                <c:pt idx="2">
                  <c:v>339772.60999995808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C2F-49C2-9027-E8981EC94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88900" cmpd="thickThin">
      <a:solidFill>
        <a:schemeClr val="tx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[GROUP4.xlsx]Occupation!PivotTable1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Occupation-Based</a:t>
            </a:r>
            <a:r>
              <a:rPr lang="en-US" baseline="0"/>
              <a:t> Sales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Occupation!$C$3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F51-40E0-8CDE-966FD342ABA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F51-40E0-8CDE-966FD342ABA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F51-40E0-8CDE-966FD342ABA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F51-40E0-8CDE-966FD342ABA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F51-40E0-8CDE-966FD342AB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Occupation!$B$4:$B$9</c:f>
              <c:strCache>
                <c:ptCount val="5"/>
                <c:pt idx="0">
                  <c:v>Clerical</c:v>
                </c:pt>
                <c:pt idx="1">
                  <c:v>Management</c:v>
                </c:pt>
                <c:pt idx="2">
                  <c:v>Manual</c:v>
                </c:pt>
                <c:pt idx="3">
                  <c:v>Professional</c:v>
                </c:pt>
                <c:pt idx="4">
                  <c:v>Skilled Manual</c:v>
                </c:pt>
              </c:strCache>
            </c:strRef>
          </c:cat>
          <c:val>
            <c:numRef>
              <c:f>Occupation!$C$4:$C$9</c:f>
              <c:numCache>
                <c:formatCode>#,##0.00,,\ "M"</c:formatCode>
                <c:ptCount val="5"/>
                <c:pt idx="0">
                  <c:v>4529391.873000036</c:v>
                </c:pt>
                <c:pt idx="1">
                  <c:v>5279693.2445000121</c:v>
                </c:pt>
                <c:pt idx="2">
                  <c:v>2745082.2731999955</c:v>
                </c:pt>
                <c:pt idx="3">
                  <c:v>9578588.4711000063</c:v>
                </c:pt>
                <c:pt idx="4">
                  <c:v>6185388.7888999879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F51-40E0-8CDE-966FD342ABA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88900" cmpd="thickThin">
      <a:solidFill>
        <a:schemeClr val="tx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[GROUP4.xlsx]Income Category!PivotTable5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Revenue</a:t>
            </a:r>
            <a:r>
              <a:rPr lang="en-IN" baseline="0"/>
              <a:t> by Income Segmentation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'Income Category'!$C$3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A142-42D1-B31A-7738AAB55DE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142-42D1-B31A-7738AAB55DE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A142-42D1-B31A-7738AAB55DEA}"/>
              </c:ext>
            </c:extLst>
          </c:dPt>
          <c:dLbls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'Income Category'!$B$4:$B$7</c:f>
              <c:strCache>
                <c:ptCount val="3"/>
                <c:pt idx="0">
                  <c:v>Medium</c:v>
                </c:pt>
                <c:pt idx="1">
                  <c:v>Low</c:v>
                </c:pt>
                <c:pt idx="2">
                  <c:v>High</c:v>
                </c:pt>
              </c:strCache>
            </c:strRef>
          </c:cat>
          <c:val>
            <c:numRef>
              <c:f>'Income Category'!$C$4:$C$7</c:f>
              <c:numCache>
                <c:formatCode>#,##0.000,,\ "M"</c:formatCode>
                <c:ptCount val="3"/>
                <c:pt idx="0">
                  <c:v>14747460.273200579</c:v>
                </c:pt>
                <c:pt idx="1">
                  <c:v>10907335.419600138</c:v>
                </c:pt>
                <c:pt idx="2">
                  <c:v>2663348.9579000073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42-42D1-B31A-7738AAB55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 w="88900" cmpd="thickThin">
      <a:solidFill>
        <a:schemeClr val="tx2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F9DD59-22B7-4759-9C7F-86152BC7B8BC}" type="doc">
      <dgm:prSet loTypeId="urn:microsoft.com/office/officeart/2005/8/layout/hList7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32D0C226-3298-419C-B5F5-E1B4C986B183}">
      <dgm:prSet phldrT="[Text]" custT="1"/>
      <dgm:spPr/>
      <dgm:t>
        <a:bodyPr/>
        <a:lstStyle/>
        <a:p>
          <a:pPr algn="ctr">
            <a:buSzPts val="1000"/>
            <a:buFont typeface="Symbol" panose="05050102010706020507" pitchFamily="18" charset="2"/>
            <a:buChar char=""/>
          </a:pPr>
          <a:r>
            <a:rPr lang="en-IN" sz="1400" b="1" dirty="0"/>
            <a:t> TARGETING BEST CUSTOMERS</a:t>
          </a:r>
        </a:p>
        <a:p>
          <a:pPr algn="ctr">
            <a:buSzPts val="1000"/>
            <a:buFont typeface="Symbol" panose="05050102010706020507" pitchFamily="18" charset="2"/>
            <a:buChar char=""/>
          </a:pPr>
          <a:r>
            <a:rPr lang="en-IN" sz="1000" dirty="0"/>
            <a:t>The company aims to identify and prioritize its top customers to enhance relationships and boost revenue.</a:t>
          </a:r>
        </a:p>
      </dgm:t>
    </dgm:pt>
    <dgm:pt modelId="{75B47CC4-7930-48BE-963A-A68F7CB7642D}" type="parTrans" cxnId="{11CC8136-E495-4ACE-BAB5-4000147D2FCF}">
      <dgm:prSet/>
      <dgm:spPr/>
      <dgm:t>
        <a:bodyPr/>
        <a:lstStyle/>
        <a:p>
          <a:endParaRPr lang="en-IN"/>
        </a:p>
      </dgm:t>
    </dgm:pt>
    <dgm:pt modelId="{A21750A0-6BD1-48CF-8136-23EDBC9E9907}" type="sibTrans" cxnId="{11CC8136-E495-4ACE-BAB5-4000147D2FCF}">
      <dgm:prSet/>
      <dgm:spPr/>
      <dgm:t>
        <a:bodyPr/>
        <a:lstStyle/>
        <a:p>
          <a:endParaRPr lang="en-IN"/>
        </a:p>
      </dgm:t>
    </dgm:pt>
    <dgm:pt modelId="{63CD7FBE-F2D1-4B53-AB9E-0757895AF5CD}">
      <dgm:prSet phldrT="[Text]" custT="1"/>
      <dgm:spPr/>
      <dgm:t>
        <a:bodyPr/>
        <a:lstStyle/>
        <a:p>
          <a:pPr algn="ctr"/>
          <a:endParaRPr lang="en-IN" sz="1400" b="1" dirty="0"/>
        </a:p>
        <a:p>
          <a:pPr algn="ctr"/>
          <a:r>
            <a:rPr lang="en-IN" sz="1400" b="1" dirty="0"/>
            <a:t>EXPANDING PRODUCT ACCESS</a:t>
          </a:r>
        </a:p>
        <a:p>
          <a:pPr algn="ctr"/>
          <a:r>
            <a:rPr lang="en-IN" sz="1000" dirty="0"/>
            <a:t>Adventure Works plans to launch an external website to improve product accessibility and streamline customer interactions.</a:t>
          </a:r>
          <a:endParaRPr lang="en-IN" sz="1000" b="1" dirty="0"/>
        </a:p>
      </dgm:t>
    </dgm:pt>
    <dgm:pt modelId="{2A55E8AA-57F3-410C-A590-1FF0094097BF}" type="parTrans" cxnId="{41003694-1068-4BEA-A6AE-69F2690227A5}">
      <dgm:prSet/>
      <dgm:spPr/>
      <dgm:t>
        <a:bodyPr/>
        <a:lstStyle/>
        <a:p>
          <a:endParaRPr lang="en-IN"/>
        </a:p>
      </dgm:t>
    </dgm:pt>
    <dgm:pt modelId="{840A760B-BCE3-4039-9E41-4D5B2C9DF882}" type="sibTrans" cxnId="{41003694-1068-4BEA-A6AE-69F2690227A5}">
      <dgm:prSet/>
      <dgm:spPr/>
      <dgm:t>
        <a:bodyPr/>
        <a:lstStyle/>
        <a:p>
          <a:endParaRPr lang="en-IN"/>
        </a:p>
      </dgm:t>
    </dgm:pt>
    <dgm:pt modelId="{AD562064-CFA3-4043-979A-1B81A6BD77D3}">
      <dgm:prSet phldrT="[Text]" custT="1"/>
      <dgm:spPr/>
      <dgm:t>
        <a:bodyPr/>
        <a:lstStyle/>
        <a:p>
          <a:pPr algn="ctr">
            <a:lnSpc>
              <a:spcPct val="100000"/>
            </a:lnSpc>
            <a:buSzPts val="1000"/>
            <a:buFont typeface="Symbol" panose="05050102010706020507" pitchFamily="18" charset="2"/>
            <a:buChar char=""/>
          </a:pPr>
          <a:r>
            <a:rPr lang="en-IN" sz="1400" b="1" dirty="0"/>
            <a:t>REDUCING PRODUCTION COSTS                    </a:t>
          </a:r>
          <a:r>
            <a:rPr lang="en-IN" sz="1000" b="0" dirty="0"/>
            <a:t>The company seeks to lower its production cost through more efficient manufacturing processes</a:t>
          </a:r>
          <a:r>
            <a:rPr lang="en-IN" sz="1000" b="1" dirty="0"/>
            <a:t> </a:t>
          </a:r>
        </a:p>
      </dgm:t>
    </dgm:pt>
    <dgm:pt modelId="{68108EA3-AD64-4545-AA37-C07F01DF05C5}" type="parTrans" cxnId="{F808CFE6-DB41-47AC-9657-2EBDB44BA1B4}">
      <dgm:prSet/>
      <dgm:spPr/>
      <dgm:t>
        <a:bodyPr/>
        <a:lstStyle/>
        <a:p>
          <a:endParaRPr lang="en-IN"/>
        </a:p>
      </dgm:t>
    </dgm:pt>
    <dgm:pt modelId="{41314702-2BEE-46AC-A802-B00D48BCDCA7}" type="sibTrans" cxnId="{F808CFE6-DB41-47AC-9657-2EBDB44BA1B4}">
      <dgm:prSet/>
      <dgm:spPr/>
      <dgm:t>
        <a:bodyPr/>
        <a:lstStyle/>
        <a:p>
          <a:endParaRPr lang="en-IN"/>
        </a:p>
      </dgm:t>
    </dgm:pt>
    <dgm:pt modelId="{90FAEC1E-6F3D-4D24-9CAE-5D1FB00B456F}" type="pres">
      <dgm:prSet presAssocID="{76F9DD59-22B7-4759-9C7F-86152BC7B8BC}" presName="Name0" presStyleCnt="0">
        <dgm:presLayoutVars>
          <dgm:dir/>
          <dgm:resizeHandles val="exact"/>
        </dgm:presLayoutVars>
      </dgm:prSet>
      <dgm:spPr/>
    </dgm:pt>
    <dgm:pt modelId="{DA4824DA-5DB2-4263-82D9-2AF821436D3C}" type="pres">
      <dgm:prSet presAssocID="{76F9DD59-22B7-4759-9C7F-86152BC7B8BC}" presName="fgShape" presStyleLbl="fgShp" presStyleIdx="0" presStyleCnt="1" custScaleY="102930" custLinFactNeighborX="-669" custLinFactNeighborY="17383"/>
      <dgm:spPr/>
    </dgm:pt>
    <dgm:pt modelId="{66C64C68-219F-41BE-96B9-DF6B39C051C5}" type="pres">
      <dgm:prSet presAssocID="{76F9DD59-22B7-4759-9C7F-86152BC7B8BC}" presName="linComp" presStyleCnt="0"/>
      <dgm:spPr/>
    </dgm:pt>
    <dgm:pt modelId="{2A41C8DF-C381-4A72-A9EF-D158CC75237E}" type="pres">
      <dgm:prSet presAssocID="{32D0C226-3298-419C-B5F5-E1B4C986B183}" presName="compNode" presStyleCnt="0"/>
      <dgm:spPr/>
    </dgm:pt>
    <dgm:pt modelId="{48CD13A5-D91A-4BED-8F6A-B804813BBB1C}" type="pres">
      <dgm:prSet presAssocID="{32D0C226-3298-419C-B5F5-E1B4C986B183}" presName="bkgdShape" presStyleLbl="node1" presStyleIdx="0" presStyleCnt="3"/>
      <dgm:spPr/>
    </dgm:pt>
    <dgm:pt modelId="{51F061A3-00EC-4A7F-9D5E-5F0573CDA99D}" type="pres">
      <dgm:prSet presAssocID="{32D0C226-3298-419C-B5F5-E1B4C986B183}" presName="nodeTx" presStyleLbl="node1" presStyleIdx="0" presStyleCnt="3">
        <dgm:presLayoutVars>
          <dgm:bulletEnabled val="1"/>
        </dgm:presLayoutVars>
      </dgm:prSet>
      <dgm:spPr/>
    </dgm:pt>
    <dgm:pt modelId="{E4FA729F-1C26-4198-BF57-8AC174FF6F80}" type="pres">
      <dgm:prSet presAssocID="{32D0C226-3298-419C-B5F5-E1B4C986B183}" presName="invisiNode" presStyleLbl="node1" presStyleIdx="0" presStyleCnt="3"/>
      <dgm:spPr/>
    </dgm:pt>
    <dgm:pt modelId="{8250CAE1-2D59-4696-8C8B-88763D749B2E}" type="pres">
      <dgm:prSet presAssocID="{32D0C226-3298-419C-B5F5-E1B4C986B183}" presName="imagNode" presStyleLbl="fgImgPlace1" presStyleIdx="0" presStyleCnt="3" custScaleX="446617" custScaleY="120908" custLinFactNeighborY="-54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D24A9A2D-899E-4DA5-9493-7371DAF978EB}" type="pres">
      <dgm:prSet presAssocID="{A21750A0-6BD1-48CF-8136-23EDBC9E9907}" presName="sibTrans" presStyleLbl="sibTrans2D1" presStyleIdx="0" presStyleCnt="0"/>
      <dgm:spPr/>
    </dgm:pt>
    <dgm:pt modelId="{0529EDC9-1071-431C-A18D-DC5C5B758E47}" type="pres">
      <dgm:prSet presAssocID="{63CD7FBE-F2D1-4B53-AB9E-0757895AF5CD}" presName="compNode" presStyleCnt="0"/>
      <dgm:spPr/>
    </dgm:pt>
    <dgm:pt modelId="{C2C07DAF-F7EA-4B76-8708-7FC7AAD09A01}" type="pres">
      <dgm:prSet presAssocID="{63CD7FBE-F2D1-4B53-AB9E-0757895AF5CD}" presName="bkgdShape" presStyleLbl="node1" presStyleIdx="1" presStyleCnt="3" custLinFactNeighborX="580" custLinFactNeighborY="0"/>
      <dgm:spPr/>
    </dgm:pt>
    <dgm:pt modelId="{B42BA642-EA5F-452A-8A66-18C0349A6459}" type="pres">
      <dgm:prSet presAssocID="{63CD7FBE-F2D1-4B53-AB9E-0757895AF5CD}" presName="nodeTx" presStyleLbl="node1" presStyleIdx="1" presStyleCnt="3">
        <dgm:presLayoutVars>
          <dgm:bulletEnabled val="1"/>
        </dgm:presLayoutVars>
      </dgm:prSet>
      <dgm:spPr/>
    </dgm:pt>
    <dgm:pt modelId="{6DD1580E-8A10-446A-98FC-DD8C8B8087F4}" type="pres">
      <dgm:prSet presAssocID="{63CD7FBE-F2D1-4B53-AB9E-0757895AF5CD}" presName="invisiNode" presStyleLbl="node1" presStyleIdx="1" presStyleCnt="3"/>
      <dgm:spPr/>
    </dgm:pt>
    <dgm:pt modelId="{72CECC88-B1A4-4C62-BBB8-B54F8502C4F5}" type="pres">
      <dgm:prSet presAssocID="{63CD7FBE-F2D1-4B53-AB9E-0757895AF5CD}" presName="imagNode" presStyleLbl="fgImgPlace1" presStyleIdx="1" presStyleCnt="3" custScaleX="458935" custScaleY="125548" custLinFactNeighborX="-7468" custLinFactNeighborY="821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EAD000DA-4A9C-4388-B4F2-CB82A8FEBE7B}" type="pres">
      <dgm:prSet presAssocID="{840A760B-BCE3-4039-9E41-4D5B2C9DF882}" presName="sibTrans" presStyleLbl="sibTrans2D1" presStyleIdx="0" presStyleCnt="0"/>
      <dgm:spPr/>
    </dgm:pt>
    <dgm:pt modelId="{20A24179-516A-4931-957C-0C6B6A20AC80}" type="pres">
      <dgm:prSet presAssocID="{AD562064-CFA3-4043-979A-1B81A6BD77D3}" presName="compNode" presStyleCnt="0"/>
      <dgm:spPr/>
    </dgm:pt>
    <dgm:pt modelId="{5C7161A8-68CB-4B31-BFD0-E9A2CA167FE5}" type="pres">
      <dgm:prSet presAssocID="{AD562064-CFA3-4043-979A-1B81A6BD77D3}" presName="bkgdShape" presStyleLbl="node1" presStyleIdx="2" presStyleCnt="3" custLinFactNeighborX="-1537" custLinFactNeighborY="0"/>
      <dgm:spPr/>
    </dgm:pt>
    <dgm:pt modelId="{4427EB10-9B91-4999-B5B6-8E6DF87B170D}" type="pres">
      <dgm:prSet presAssocID="{AD562064-CFA3-4043-979A-1B81A6BD77D3}" presName="nodeTx" presStyleLbl="node1" presStyleIdx="2" presStyleCnt="3">
        <dgm:presLayoutVars>
          <dgm:bulletEnabled val="1"/>
        </dgm:presLayoutVars>
      </dgm:prSet>
      <dgm:spPr/>
    </dgm:pt>
    <dgm:pt modelId="{AD6E3587-F162-42A1-9D3E-4BFC26B1BB30}" type="pres">
      <dgm:prSet presAssocID="{AD562064-CFA3-4043-979A-1B81A6BD77D3}" presName="invisiNode" presStyleLbl="node1" presStyleIdx="2" presStyleCnt="3"/>
      <dgm:spPr/>
    </dgm:pt>
    <dgm:pt modelId="{DCE49DB6-E92F-4634-9586-609618056ADB}" type="pres">
      <dgm:prSet presAssocID="{AD562064-CFA3-4043-979A-1B81A6BD77D3}" presName="imagNode" presStyleLbl="fgImgPlace1" presStyleIdx="2" presStyleCnt="3" custScaleX="398444" custScaleY="145366" custLinFactNeighborX="-13702" custLinFactNeighborY="-548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3000" b="-83000"/>
          </a:stretch>
        </a:blipFill>
      </dgm:spPr>
    </dgm:pt>
  </dgm:ptLst>
  <dgm:cxnLst>
    <dgm:cxn modelId="{11CC8136-E495-4ACE-BAB5-4000147D2FCF}" srcId="{76F9DD59-22B7-4759-9C7F-86152BC7B8BC}" destId="{32D0C226-3298-419C-B5F5-E1B4C986B183}" srcOrd="0" destOrd="0" parTransId="{75B47CC4-7930-48BE-963A-A68F7CB7642D}" sibTransId="{A21750A0-6BD1-48CF-8136-23EDBC9E9907}"/>
    <dgm:cxn modelId="{5B89B870-5AEF-4884-80A1-00B069E2956B}" type="presOf" srcId="{32D0C226-3298-419C-B5F5-E1B4C986B183}" destId="{51F061A3-00EC-4A7F-9D5E-5F0573CDA99D}" srcOrd="1" destOrd="0" presId="urn:microsoft.com/office/officeart/2005/8/layout/hList7"/>
    <dgm:cxn modelId="{F2ADBC52-2BF7-40F0-BE69-5E2A546FA91B}" type="presOf" srcId="{AD562064-CFA3-4043-979A-1B81A6BD77D3}" destId="{5C7161A8-68CB-4B31-BFD0-E9A2CA167FE5}" srcOrd="0" destOrd="0" presId="urn:microsoft.com/office/officeart/2005/8/layout/hList7"/>
    <dgm:cxn modelId="{1A015253-56BE-4E4E-A03D-21D41C475066}" type="presOf" srcId="{840A760B-BCE3-4039-9E41-4D5B2C9DF882}" destId="{EAD000DA-4A9C-4388-B4F2-CB82A8FEBE7B}" srcOrd="0" destOrd="0" presId="urn:microsoft.com/office/officeart/2005/8/layout/hList7"/>
    <dgm:cxn modelId="{DCBC9374-4CDD-4F5F-AF26-AC2A334884F4}" type="presOf" srcId="{76F9DD59-22B7-4759-9C7F-86152BC7B8BC}" destId="{90FAEC1E-6F3D-4D24-9CAE-5D1FB00B456F}" srcOrd="0" destOrd="0" presId="urn:microsoft.com/office/officeart/2005/8/layout/hList7"/>
    <dgm:cxn modelId="{41003694-1068-4BEA-A6AE-69F2690227A5}" srcId="{76F9DD59-22B7-4759-9C7F-86152BC7B8BC}" destId="{63CD7FBE-F2D1-4B53-AB9E-0757895AF5CD}" srcOrd="1" destOrd="0" parTransId="{2A55E8AA-57F3-410C-A590-1FF0094097BF}" sibTransId="{840A760B-BCE3-4039-9E41-4D5B2C9DF882}"/>
    <dgm:cxn modelId="{854ADFAF-8906-4B8A-B278-4B5196106E9C}" type="presOf" srcId="{A21750A0-6BD1-48CF-8136-23EDBC9E9907}" destId="{D24A9A2D-899E-4DA5-9493-7371DAF978EB}" srcOrd="0" destOrd="0" presId="urn:microsoft.com/office/officeart/2005/8/layout/hList7"/>
    <dgm:cxn modelId="{7CCB93D0-BF28-4B65-899A-41AC090570B8}" type="presOf" srcId="{63CD7FBE-F2D1-4B53-AB9E-0757895AF5CD}" destId="{C2C07DAF-F7EA-4B76-8708-7FC7AAD09A01}" srcOrd="0" destOrd="0" presId="urn:microsoft.com/office/officeart/2005/8/layout/hList7"/>
    <dgm:cxn modelId="{C0760FD3-2653-4C96-839C-89F6D5D16536}" type="presOf" srcId="{32D0C226-3298-419C-B5F5-E1B4C986B183}" destId="{48CD13A5-D91A-4BED-8F6A-B804813BBB1C}" srcOrd="0" destOrd="0" presId="urn:microsoft.com/office/officeart/2005/8/layout/hList7"/>
    <dgm:cxn modelId="{5D0A46D6-9572-4493-9312-037320771572}" type="presOf" srcId="{63CD7FBE-F2D1-4B53-AB9E-0757895AF5CD}" destId="{B42BA642-EA5F-452A-8A66-18C0349A6459}" srcOrd="1" destOrd="0" presId="urn:microsoft.com/office/officeart/2005/8/layout/hList7"/>
    <dgm:cxn modelId="{750799DE-73DB-4D65-84CA-E0BCE20BDA86}" type="presOf" srcId="{AD562064-CFA3-4043-979A-1B81A6BD77D3}" destId="{4427EB10-9B91-4999-B5B6-8E6DF87B170D}" srcOrd="1" destOrd="0" presId="urn:microsoft.com/office/officeart/2005/8/layout/hList7"/>
    <dgm:cxn modelId="{F808CFE6-DB41-47AC-9657-2EBDB44BA1B4}" srcId="{76F9DD59-22B7-4759-9C7F-86152BC7B8BC}" destId="{AD562064-CFA3-4043-979A-1B81A6BD77D3}" srcOrd="2" destOrd="0" parTransId="{68108EA3-AD64-4545-AA37-C07F01DF05C5}" sibTransId="{41314702-2BEE-46AC-A802-B00D48BCDCA7}"/>
    <dgm:cxn modelId="{72F9DFC9-EFFA-482D-9F1E-92CDAF6178E5}" type="presParOf" srcId="{90FAEC1E-6F3D-4D24-9CAE-5D1FB00B456F}" destId="{DA4824DA-5DB2-4263-82D9-2AF821436D3C}" srcOrd="0" destOrd="0" presId="urn:microsoft.com/office/officeart/2005/8/layout/hList7"/>
    <dgm:cxn modelId="{F99122C7-D15F-4E71-9127-CECBD41D0CCA}" type="presParOf" srcId="{90FAEC1E-6F3D-4D24-9CAE-5D1FB00B456F}" destId="{66C64C68-219F-41BE-96B9-DF6B39C051C5}" srcOrd="1" destOrd="0" presId="urn:microsoft.com/office/officeart/2005/8/layout/hList7"/>
    <dgm:cxn modelId="{DE55552D-16E1-4909-81C5-9EEAA2C2789D}" type="presParOf" srcId="{66C64C68-219F-41BE-96B9-DF6B39C051C5}" destId="{2A41C8DF-C381-4A72-A9EF-D158CC75237E}" srcOrd="0" destOrd="0" presId="urn:microsoft.com/office/officeart/2005/8/layout/hList7"/>
    <dgm:cxn modelId="{09099555-7846-4EFE-A83D-F5347102FA52}" type="presParOf" srcId="{2A41C8DF-C381-4A72-A9EF-D158CC75237E}" destId="{48CD13A5-D91A-4BED-8F6A-B804813BBB1C}" srcOrd="0" destOrd="0" presId="urn:microsoft.com/office/officeart/2005/8/layout/hList7"/>
    <dgm:cxn modelId="{BDCEC689-DAA0-4D71-A749-E72ED5DDB774}" type="presParOf" srcId="{2A41C8DF-C381-4A72-A9EF-D158CC75237E}" destId="{51F061A3-00EC-4A7F-9D5E-5F0573CDA99D}" srcOrd="1" destOrd="0" presId="urn:microsoft.com/office/officeart/2005/8/layout/hList7"/>
    <dgm:cxn modelId="{EC288025-A354-422F-81C0-51AF28B6BBA5}" type="presParOf" srcId="{2A41C8DF-C381-4A72-A9EF-D158CC75237E}" destId="{E4FA729F-1C26-4198-BF57-8AC174FF6F80}" srcOrd="2" destOrd="0" presId="urn:microsoft.com/office/officeart/2005/8/layout/hList7"/>
    <dgm:cxn modelId="{A62B0A59-9E49-4F77-89AF-6BF1DB64EA74}" type="presParOf" srcId="{2A41C8DF-C381-4A72-A9EF-D158CC75237E}" destId="{8250CAE1-2D59-4696-8C8B-88763D749B2E}" srcOrd="3" destOrd="0" presId="urn:microsoft.com/office/officeart/2005/8/layout/hList7"/>
    <dgm:cxn modelId="{08BE1E67-D91B-44F1-9A3B-A9B49D80839E}" type="presParOf" srcId="{66C64C68-219F-41BE-96B9-DF6B39C051C5}" destId="{D24A9A2D-899E-4DA5-9493-7371DAF978EB}" srcOrd="1" destOrd="0" presId="urn:microsoft.com/office/officeart/2005/8/layout/hList7"/>
    <dgm:cxn modelId="{9383D40F-F634-4D1B-BC37-67AB6FDC3B55}" type="presParOf" srcId="{66C64C68-219F-41BE-96B9-DF6B39C051C5}" destId="{0529EDC9-1071-431C-A18D-DC5C5B758E47}" srcOrd="2" destOrd="0" presId="urn:microsoft.com/office/officeart/2005/8/layout/hList7"/>
    <dgm:cxn modelId="{A4D5F70A-7C7F-4148-BD00-59418908BA99}" type="presParOf" srcId="{0529EDC9-1071-431C-A18D-DC5C5B758E47}" destId="{C2C07DAF-F7EA-4B76-8708-7FC7AAD09A01}" srcOrd="0" destOrd="0" presId="urn:microsoft.com/office/officeart/2005/8/layout/hList7"/>
    <dgm:cxn modelId="{685CF2CE-9EFE-4EB9-BB61-D21EFD9C9A68}" type="presParOf" srcId="{0529EDC9-1071-431C-A18D-DC5C5B758E47}" destId="{B42BA642-EA5F-452A-8A66-18C0349A6459}" srcOrd="1" destOrd="0" presId="urn:microsoft.com/office/officeart/2005/8/layout/hList7"/>
    <dgm:cxn modelId="{75BDD95C-E6C4-4F22-95A2-B3569C4B7EB5}" type="presParOf" srcId="{0529EDC9-1071-431C-A18D-DC5C5B758E47}" destId="{6DD1580E-8A10-446A-98FC-DD8C8B8087F4}" srcOrd="2" destOrd="0" presId="urn:microsoft.com/office/officeart/2005/8/layout/hList7"/>
    <dgm:cxn modelId="{DE35D4B9-EF6B-4600-8A58-E54CF06C9E76}" type="presParOf" srcId="{0529EDC9-1071-431C-A18D-DC5C5B758E47}" destId="{72CECC88-B1A4-4C62-BBB8-B54F8502C4F5}" srcOrd="3" destOrd="0" presId="urn:microsoft.com/office/officeart/2005/8/layout/hList7"/>
    <dgm:cxn modelId="{C646183C-84D2-409A-9913-40D70441BB95}" type="presParOf" srcId="{66C64C68-219F-41BE-96B9-DF6B39C051C5}" destId="{EAD000DA-4A9C-4388-B4F2-CB82A8FEBE7B}" srcOrd="3" destOrd="0" presId="urn:microsoft.com/office/officeart/2005/8/layout/hList7"/>
    <dgm:cxn modelId="{FDC84499-A3FF-419B-8493-E6F4ACB167FD}" type="presParOf" srcId="{66C64C68-219F-41BE-96B9-DF6B39C051C5}" destId="{20A24179-516A-4931-957C-0C6B6A20AC80}" srcOrd="4" destOrd="0" presId="urn:microsoft.com/office/officeart/2005/8/layout/hList7"/>
    <dgm:cxn modelId="{CBF444F7-3879-4087-862B-8A6FAAB0A759}" type="presParOf" srcId="{20A24179-516A-4931-957C-0C6B6A20AC80}" destId="{5C7161A8-68CB-4B31-BFD0-E9A2CA167FE5}" srcOrd="0" destOrd="0" presId="urn:microsoft.com/office/officeart/2005/8/layout/hList7"/>
    <dgm:cxn modelId="{6A63A041-86AC-4B7C-971B-A929F29AEB4D}" type="presParOf" srcId="{20A24179-516A-4931-957C-0C6B6A20AC80}" destId="{4427EB10-9B91-4999-B5B6-8E6DF87B170D}" srcOrd="1" destOrd="0" presId="urn:microsoft.com/office/officeart/2005/8/layout/hList7"/>
    <dgm:cxn modelId="{D1405004-A0FF-41C6-B1AE-C527F5C5FF13}" type="presParOf" srcId="{20A24179-516A-4931-957C-0C6B6A20AC80}" destId="{AD6E3587-F162-42A1-9D3E-4BFC26B1BB30}" srcOrd="2" destOrd="0" presId="urn:microsoft.com/office/officeart/2005/8/layout/hList7"/>
    <dgm:cxn modelId="{C415625E-F6AF-4572-B417-EA74E990ED5E}" type="presParOf" srcId="{20A24179-516A-4931-957C-0C6B6A20AC80}" destId="{DCE49DB6-E92F-4634-9586-609618056AD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BDEF5B-D8A6-47E3-B121-7AB16DDB87F9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524653CA-4FB9-45FC-807F-2A817C9640E6}">
      <dgm:prSet phldrT="[Text]" custT="1"/>
      <dgm:spPr/>
      <dgm:t>
        <a:bodyPr/>
        <a:lstStyle/>
        <a:p>
          <a:pPr algn="just">
            <a:buSzPts val="1000"/>
            <a:buFont typeface="Symbol" panose="05050102010706020507" pitchFamily="18" charset="2"/>
            <a:buChar char=""/>
          </a:pPr>
          <a:r>
            <a:rPr lang="en-IN" sz="1400" b="1" dirty="0"/>
            <a:t>Total Sales</a:t>
          </a:r>
          <a:r>
            <a:rPr lang="en-IN" sz="1400" dirty="0"/>
            <a:t> also followed the same upward trend, with </a:t>
          </a:r>
          <a:r>
            <a:rPr lang="en-IN" sz="1400" b="1" dirty="0"/>
            <a:t>2013</a:t>
          </a:r>
          <a:r>
            <a:rPr lang="en-IN" sz="1400" dirty="0"/>
            <a:t> achieving the highest revenue at </a:t>
          </a:r>
          <a:r>
            <a:rPr lang="en-IN" sz="1400" b="1" dirty="0"/>
            <a:t>16.35M</a:t>
          </a:r>
          <a:r>
            <a:rPr lang="en-IN" sz="1400" dirty="0"/>
            <a:t>. The </a:t>
          </a:r>
          <a:r>
            <a:rPr lang="en-IN" sz="1400" b="1" dirty="0"/>
            <a:t>Bikes category</a:t>
          </a:r>
          <a:r>
            <a:rPr lang="en-IN" sz="1400" dirty="0"/>
            <a:t> contributed the most to sales, with </a:t>
          </a:r>
          <a:r>
            <a:rPr lang="en-IN" sz="1400" b="1" dirty="0"/>
            <a:t>Road Bikes</a:t>
          </a:r>
          <a:r>
            <a:rPr lang="en-IN" sz="1400" dirty="0"/>
            <a:t> and </a:t>
          </a:r>
          <a:r>
            <a:rPr lang="en-IN" sz="1400" b="1" dirty="0"/>
            <a:t>Mountain Bikes</a:t>
          </a:r>
          <a:r>
            <a:rPr lang="en-IN" sz="1400" dirty="0"/>
            <a:t> being top performers.</a:t>
          </a:r>
        </a:p>
      </dgm:t>
    </dgm:pt>
    <dgm:pt modelId="{5674FE77-0C38-4682-AE6A-DB4984B120D9}" type="sibTrans" cxnId="{B9C6D3EE-BD6D-41D9-B8A7-10C643BD4711}">
      <dgm:prSet/>
      <dgm:spPr/>
      <dgm:t>
        <a:bodyPr/>
        <a:lstStyle/>
        <a:p>
          <a:endParaRPr lang="en-IN"/>
        </a:p>
      </dgm:t>
    </dgm:pt>
    <dgm:pt modelId="{D61772DA-A701-4ACC-9E8D-E8C96135A090}" type="parTrans" cxnId="{B9C6D3EE-BD6D-41D9-B8A7-10C643BD4711}">
      <dgm:prSet/>
      <dgm:spPr/>
      <dgm:t>
        <a:bodyPr/>
        <a:lstStyle/>
        <a:p>
          <a:endParaRPr lang="en-IN"/>
        </a:p>
      </dgm:t>
    </dgm:pt>
    <dgm:pt modelId="{296E0890-F540-42C4-BEC8-21A7914BE2C0}">
      <dgm:prSet phldrT="[Text]" custT="1"/>
      <dgm:spPr/>
      <dgm:t>
        <a:bodyPr/>
        <a:lstStyle/>
        <a:p>
          <a:pPr algn="just">
            <a:buSzPts val="1000"/>
            <a:buFont typeface="Symbol" panose="05050102010706020507" pitchFamily="18" charset="2"/>
            <a:buChar char=""/>
          </a:pPr>
          <a:r>
            <a:rPr lang="en-IN" sz="1400" b="1" dirty="0"/>
            <a:t>Total Orders</a:t>
          </a:r>
          <a:r>
            <a:rPr lang="en-IN" sz="1400" dirty="0"/>
            <a:t> saw a significant increase, especially in </a:t>
          </a:r>
          <a:r>
            <a:rPr lang="en-IN" sz="1400" b="1" dirty="0"/>
            <a:t>2013</a:t>
          </a:r>
          <a:r>
            <a:rPr lang="en-IN" sz="1400" dirty="0"/>
            <a:t>, where </a:t>
          </a:r>
          <a:r>
            <a:rPr lang="en-IN" sz="1400" b="1" dirty="0"/>
            <a:t>52,801 orders</a:t>
          </a:r>
          <a:r>
            <a:rPr lang="en-IN" sz="1400" dirty="0"/>
            <a:t> were received compared to </a:t>
          </a:r>
          <a:r>
            <a:rPr lang="en-IN" sz="1400" b="1" dirty="0"/>
            <a:t>2,216 in 2011</a:t>
          </a:r>
          <a:r>
            <a:rPr lang="en-IN" sz="1400" dirty="0"/>
            <a:t>. This surge in orders was driven by the company’s expansion into </a:t>
          </a:r>
          <a:r>
            <a:rPr lang="en-IN" sz="1400" b="1" dirty="0"/>
            <a:t>Accessories</a:t>
          </a:r>
          <a:r>
            <a:rPr lang="en-IN" sz="1400" dirty="0"/>
            <a:t> and </a:t>
          </a:r>
          <a:r>
            <a:rPr lang="en-IN" sz="1400" b="1" dirty="0"/>
            <a:t>Clothing</a:t>
          </a:r>
          <a:r>
            <a:rPr lang="en-IN" sz="1400" dirty="0"/>
            <a:t> categories starting in 2012.</a:t>
          </a:r>
        </a:p>
      </dgm:t>
    </dgm:pt>
    <dgm:pt modelId="{8241183B-FBBA-42C4-9524-9803830FDA3A}" type="sibTrans" cxnId="{D8175232-4DDC-4004-B405-F4B5AC482E2B}">
      <dgm:prSet/>
      <dgm:spPr/>
      <dgm:t>
        <a:bodyPr/>
        <a:lstStyle/>
        <a:p>
          <a:endParaRPr lang="en-IN"/>
        </a:p>
      </dgm:t>
    </dgm:pt>
    <dgm:pt modelId="{C51C4559-E4F3-447F-BAF3-4C426244A9BC}" type="parTrans" cxnId="{D8175232-4DDC-4004-B405-F4B5AC482E2B}">
      <dgm:prSet/>
      <dgm:spPr/>
      <dgm:t>
        <a:bodyPr/>
        <a:lstStyle/>
        <a:p>
          <a:endParaRPr lang="en-IN"/>
        </a:p>
      </dgm:t>
    </dgm:pt>
    <dgm:pt modelId="{CADBA197-8C34-4692-A491-845FE3C98E42}">
      <dgm:prSet phldrT="[Text]" custT="1"/>
      <dgm:spPr/>
      <dgm:t>
        <a:bodyPr/>
        <a:lstStyle/>
        <a:p>
          <a:pPr algn="just">
            <a:buSzPts val="1000"/>
            <a:buFont typeface="Symbol" panose="05050102010706020507" pitchFamily="18" charset="2"/>
            <a:buChar char=""/>
          </a:pPr>
          <a:r>
            <a:rPr lang="en-IN" sz="1400" dirty="0"/>
            <a:t>From </a:t>
          </a:r>
          <a:r>
            <a:rPr lang="en-IN" sz="1400" b="1" dirty="0"/>
            <a:t>Dec 2010 to Jan 2014</a:t>
          </a:r>
          <a:r>
            <a:rPr lang="en-IN" sz="1400" dirty="0"/>
            <a:t>, the company received </a:t>
          </a:r>
          <a:r>
            <a:rPr lang="en-IN" sz="1400" b="1" dirty="0"/>
            <a:t>60,398 total orders</a:t>
          </a:r>
          <a:r>
            <a:rPr lang="en-IN" sz="1400" dirty="0"/>
            <a:t>, generating </a:t>
          </a:r>
          <a:r>
            <a:rPr lang="en-IN" sz="1400" b="1" dirty="0"/>
            <a:t>29.36M in sales</a:t>
          </a:r>
          <a:r>
            <a:rPr lang="en-IN" sz="1400" dirty="0"/>
            <a:t>. The total </a:t>
          </a:r>
          <a:r>
            <a:rPr lang="en-IN" sz="1400" b="1" dirty="0"/>
            <a:t>production cost</a:t>
          </a:r>
          <a:r>
            <a:rPr lang="en-IN" sz="1400" dirty="0"/>
            <a:t> amounted to </a:t>
          </a:r>
          <a:r>
            <a:rPr lang="en-IN" sz="1400" b="1" dirty="0"/>
            <a:t>17.28M</a:t>
          </a:r>
          <a:r>
            <a:rPr lang="en-IN" sz="1400" dirty="0"/>
            <a:t>, with the company maintaining </a:t>
          </a:r>
          <a:r>
            <a:rPr lang="en-IN" sz="1400" b="1" dirty="0"/>
            <a:t>gross profit margin 41.15%</a:t>
          </a:r>
          <a:r>
            <a:rPr lang="en-IN" sz="1400" dirty="0"/>
            <a:t> and </a:t>
          </a:r>
          <a:r>
            <a:rPr lang="en-IN" sz="1400" b="1" dirty="0"/>
            <a:t>net profit margin</a:t>
          </a:r>
          <a:r>
            <a:rPr lang="en-IN" sz="1400" dirty="0"/>
            <a:t> </a:t>
          </a:r>
          <a:r>
            <a:rPr lang="en-IN" sz="1400" b="1" dirty="0"/>
            <a:t>30.65%</a:t>
          </a:r>
          <a:r>
            <a:rPr lang="en-IN" sz="1400" dirty="0"/>
            <a:t>.</a:t>
          </a:r>
        </a:p>
      </dgm:t>
    </dgm:pt>
    <dgm:pt modelId="{E9F19BFD-D09D-4740-ADDF-77CA9888BBE0}" type="sibTrans" cxnId="{35E0C049-EADB-4975-9B8C-56AAC64C1495}">
      <dgm:prSet/>
      <dgm:spPr/>
      <dgm:t>
        <a:bodyPr/>
        <a:lstStyle/>
        <a:p>
          <a:endParaRPr lang="en-IN"/>
        </a:p>
      </dgm:t>
    </dgm:pt>
    <dgm:pt modelId="{AF36B5DC-93C1-4900-B109-188C2877C819}" type="parTrans" cxnId="{35E0C049-EADB-4975-9B8C-56AAC64C1495}">
      <dgm:prSet/>
      <dgm:spPr/>
      <dgm:t>
        <a:bodyPr/>
        <a:lstStyle/>
        <a:p>
          <a:endParaRPr lang="en-IN"/>
        </a:p>
      </dgm:t>
    </dgm:pt>
    <dgm:pt modelId="{5A986CF2-241E-457C-A7B7-3D7B62AE5793}" type="pres">
      <dgm:prSet presAssocID="{1FBDEF5B-D8A6-47E3-B121-7AB16DDB87F9}" presName="linearFlow" presStyleCnt="0">
        <dgm:presLayoutVars>
          <dgm:dir/>
          <dgm:resizeHandles val="exact"/>
        </dgm:presLayoutVars>
      </dgm:prSet>
      <dgm:spPr/>
    </dgm:pt>
    <dgm:pt modelId="{558B3CD0-C582-475E-A5D8-F0B320CBD83A}" type="pres">
      <dgm:prSet presAssocID="{CADBA197-8C34-4692-A491-845FE3C98E42}" presName="composite" presStyleCnt="0"/>
      <dgm:spPr/>
    </dgm:pt>
    <dgm:pt modelId="{2E728623-B28A-4AE2-90A9-A6A844385512}" type="pres">
      <dgm:prSet presAssocID="{CADBA197-8C34-4692-A491-845FE3C98E42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8E184EE-39FD-445F-BD0A-40AB503BAA55}" type="pres">
      <dgm:prSet presAssocID="{CADBA197-8C34-4692-A491-845FE3C98E42}" presName="txShp" presStyleLbl="node1" presStyleIdx="0" presStyleCnt="3">
        <dgm:presLayoutVars>
          <dgm:bulletEnabled val="1"/>
        </dgm:presLayoutVars>
      </dgm:prSet>
      <dgm:spPr/>
    </dgm:pt>
    <dgm:pt modelId="{499644CA-F29E-44DB-B10C-23D1ABA4B78D}" type="pres">
      <dgm:prSet presAssocID="{E9F19BFD-D09D-4740-ADDF-77CA9888BBE0}" presName="spacing" presStyleCnt="0"/>
      <dgm:spPr/>
    </dgm:pt>
    <dgm:pt modelId="{7DC69E27-FC8C-4A24-9377-E78E6341E8AF}" type="pres">
      <dgm:prSet presAssocID="{296E0890-F540-42C4-BEC8-21A7914BE2C0}" presName="composite" presStyleCnt="0"/>
      <dgm:spPr/>
    </dgm:pt>
    <dgm:pt modelId="{EF894AA7-F7D7-419F-AC96-1645C4832760}" type="pres">
      <dgm:prSet presAssocID="{296E0890-F540-42C4-BEC8-21A7914BE2C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9ECC18CE-8558-4AAE-B69A-0D057304E348}" type="pres">
      <dgm:prSet presAssocID="{296E0890-F540-42C4-BEC8-21A7914BE2C0}" presName="txShp" presStyleLbl="node1" presStyleIdx="1" presStyleCnt="3">
        <dgm:presLayoutVars>
          <dgm:bulletEnabled val="1"/>
        </dgm:presLayoutVars>
      </dgm:prSet>
      <dgm:spPr/>
    </dgm:pt>
    <dgm:pt modelId="{A877D7CB-485B-433E-A9CD-D57E97DDBA13}" type="pres">
      <dgm:prSet presAssocID="{8241183B-FBBA-42C4-9524-9803830FDA3A}" presName="spacing" presStyleCnt="0"/>
      <dgm:spPr/>
    </dgm:pt>
    <dgm:pt modelId="{409017C4-302E-4E63-8114-EE7C82A5D496}" type="pres">
      <dgm:prSet presAssocID="{524653CA-4FB9-45FC-807F-2A817C9640E6}" presName="composite" presStyleCnt="0"/>
      <dgm:spPr/>
    </dgm:pt>
    <dgm:pt modelId="{D155E3FF-DE86-46BC-81DB-548B19640EB6}" type="pres">
      <dgm:prSet presAssocID="{524653CA-4FB9-45FC-807F-2A817C9640E6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4A79248-FD7C-402A-BE92-EA42D9CBE2C9}" type="pres">
      <dgm:prSet presAssocID="{524653CA-4FB9-45FC-807F-2A817C9640E6}" presName="txShp" presStyleLbl="node1" presStyleIdx="2" presStyleCnt="3">
        <dgm:presLayoutVars>
          <dgm:bulletEnabled val="1"/>
        </dgm:presLayoutVars>
      </dgm:prSet>
      <dgm:spPr/>
    </dgm:pt>
  </dgm:ptLst>
  <dgm:cxnLst>
    <dgm:cxn modelId="{1BEFDF0E-8593-4C72-B870-9359003D9156}" type="presOf" srcId="{296E0890-F540-42C4-BEC8-21A7914BE2C0}" destId="{9ECC18CE-8558-4AAE-B69A-0D057304E348}" srcOrd="0" destOrd="0" presId="urn:microsoft.com/office/officeart/2005/8/layout/vList3"/>
    <dgm:cxn modelId="{9A32132C-0A1A-4E66-8B7A-9FA6D9A83DF6}" type="presOf" srcId="{CADBA197-8C34-4692-A491-845FE3C98E42}" destId="{A8E184EE-39FD-445F-BD0A-40AB503BAA55}" srcOrd="0" destOrd="0" presId="urn:microsoft.com/office/officeart/2005/8/layout/vList3"/>
    <dgm:cxn modelId="{D8175232-4DDC-4004-B405-F4B5AC482E2B}" srcId="{1FBDEF5B-D8A6-47E3-B121-7AB16DDB87F9}" destId="{296E0890-F540-42C4-BEC8-21A7914BE2C0}" srcOrd="1" destOrd="0" parTransId="{C51C4559-E4F3-447F-BAF3-4C426244A9BC}" sibTransId="{8241183B-FBBA-42C4-9524-9803830FDA3A}"/>
    <dgm:cxn modelId="{884A7E40-E26E-40C6-918C-AB5ACD83A842}" type="presOf" srcId="{524653CA-4FB9-45FC-807F-2A817C9640E6}" destId="{F4A79248-FD7C-402A-BE92-EA42D9CBE2C9}" srcOrd="0" destOrd="0" presId="urn:microsoft.com/office/officeart/2005/8/layout/vList3"/>
    <dgm:cxn modelId="{35E0C049-EADB-4975-9B8C-56AAC64C1495}" srcId="{1FBDEF5B-D8A6-47E3-B121-7AB16DDB87F9}" destId="{CADBA197-8C34-4692-A491-845FE3C98E42}" srcOrd="0" destOrd="0" parTransId="{AF36B5DC-93C1-4900-B109-188C2877C819}" sibTransId="{E9F19BFD-D09D-4740-ADDF-77CA9888BBE0}"/>
    <dgm:cxn modelId="{DF868385-406A-435D-A9E5-C16AC9642148}" type="presOf" srcId="{1FBDEF5B-D8A6-47E3-B121-7AB16DDB87F9}" destId="{5A986CF2-241E-457C-A7B7-3D7B62AE5793}" srcOrd="0" destOrd="0" presId="urn:microsoft.com/office/officeart/2005/8/layout/vList3"/>
    <dgm:cxn modelId="{B9C6D3EE-BD6D-41D9-B8A7-10C643BD4711}" srcId="{1FBDEF5B-D8A6-47E3-B121-7AB16DDB87F9}" destId="{524653CA-4FB9-45FC-807F-2A817C9640E6}" srcOrd="2" destOrd="0" parTransId="{D61772DA-A701-4ACC-9E8D-E8C96135A090}" sibTransId="{5674FE77-0C38-4682-AE6A-DB4984B120D9}"/>
    <dgm:cxn modelId="{E6D15721-1AA7-4795-8DC3-1B2BCA992655}" type="presParOf" srcId="{5A986CF2-241E-457C-A7B7-3D7B62AE5793}" destId="{558B3CD0-C582-475E-A5D8-F0B320CBD83A}" srcOrd="0" destOrd="0" presId="urn:microsoft.com/office/officeart/2005/8/layout/vList3"/>
    <dgm:cxn modelId="{6AB02FB5-7814-4381-80D6-B70CC411F2FC}" type="presParOf" srcId="{558B3CD0-C582-475E-A5D8-F0B320CBD83A}" destId="{2E728623-B28A-4AE2-90A9-A6A844385512}" srcOrd="0" destOrd="0" presId="urn:microsoft.com/office/officeart/2005/8/layout/vList3"/>
    <dgm:cxn modelId="{3E5C0323-E242-43C5-93D5-8B96E6F24CC5}" type="presParOf" srcId="{558B3CD0-C582-475E-A5D8-F0B320CBD83A}" destId="{A8E184EE-39FD-445F-BD0A-40AB503BAA55}" srcOrd="1" destOrd="0" presId="urn:microsoft.com/office/officeart/2005/8/layout/vList3"/>
    <dgm:cxn modelId="{29EC10C7-EF9B-420C-BA83-FB4855FA4E70}" type="presParOf" srcId="{5A986CF2-241E-457C-A7B7-3D7B62AE5793}" destId="{499644CA-F29E-44DB-B10C-23D1ABA4B78D}" srcOrd="1" destOrd="0" presId="urn:microsoft.com/office/officeart/2005/8/layout/vList3"/>
    <dgm:cxn modelId="{0F9BFDBB-B5CE-4455-8491-5497C6CA695E}" type="presParOf" srcId="{5A986CF2-241E-457C-A7B7-3D7B62AE5793}" destId="{7DC69E27-FC8C-4A24-9377-E78E6341E8AF}" srcOrd="2" destOrd="0" presId="urn:microsoft.com/office/officeart/2005/8/layout/vList3"/>
    <dgm:cxn modelId="{D22F6DBC-CA28-46BB-BC9E-A9D296D64A7F}" type="presParOf" srcId="{7DC69E27-FC8C-4A24-9377-E78E6341E8AF}" destId="{EF894AA7-F7D7-419F-AC96-1645C4832760}" srcOrd="0" destOrd="0" presId="urn:microsoft.com/office/officeart/2005/8/layout/vList3"/>
    <dgm:cxn modelId="{B644DD99-2A64-421B-9732-C69FFBED3704}" type="presParOf" srcId="{7DC69E27-FC8C-4A24-9377-E78E6341E8AF}" destId="{9ECC18CE-8558-4AAE-B69A-0D057304E348}" srcOrd="1" destOrd="0" presId="urn:microsoft.com/office/officeart/2005/8/layout/vList3"/>
    <dgm:cxn modelId="{E7EC562D-56B9-46DA-A7E2-519A6AD13B3A}" type="presParOf" srcId="{5A986CF2-241E-457C-A7B7-3D7B62AE5793}" destId="{A877D7CB-485B-433E-A9CD-D57E97DDBA13}" srcOrd="3" destOrd="0" presId="urn:microsoft.com/office/officeart/2005/8/layout/vList3"/>
    <dgm:cxn modelId="{B393D5DD-5C44-426C-B694-F84A358F00B8}" type="presParOf" srcId="{5A986CF2-241E-457C-A7B7-3D7B62AE5793}" destId="{409017C4-302E-4E63-8114-EE7C82A5D496}" srcOrd="4" destOrd="0" presId="urn:microsoft.com/office/officeart/2005/8/layout/vList3"/>
    <dgm:cxn modelId="{C1BBBFA2-6E52-4949-B6E7-EA9D7F1D8138}" type="presParOf" srcId="{409017C4-302E-4E63-8114-EE7C82A5D496}" destId="{D155E3FF-DE86-46BC-81DB-548B19640EB6}" srcOrd="0" destOrd="0" presId="urn:microsoft.com/office/officeart/2005/8/layout/vList3"/>
    <dgm:cxn modelId="{EC18DBB5-CE12-462C-8E68-E7A337E8448B}" type="presParOf" srcId="{409017C4-302E-4E63-8114-EE7C82A5D496}" destId="{F4A79248-FD7C-402A-BE92-EA42D9CBE2C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D6A25B-9C0E-4681-BD83-7EB7D1A5753A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8E2EBFDA-9874-4F8A-818E-818EC8863BE7}">
      <dgm:prSet phldrT="[Text]" custT="1"/>
      <dgm:spPr/>
      <dgm:t>
        <a:bodyPr/>
        <a:lstStyle/>
        <a:p>
          <a:pPr algn="just">
            <a:buSzPts val="1000"/>
            <a:buFont typeface="Symbol" panose="05050102010706020507" pitchFamily="18" charset="2"/>
            <a:buChar char=""/>
          </a:pPr>
          <a:r>
            <a:rPr lang="en-IN" sz="1400" b="1" dirty="0"/>
            <a:t>Production Costs</a:t>
          </a:r>
          <a:r>
            <a:rPr lang="en-IN" sz="1400" dirty="0"/>
            <a:t> increased over the years, but the company maintained consistent </a:t>
          </a:r>
          <a:r>
            <a:rPr lang="en-IN" sz="1400" b="1" dirty="0"/>
            <a:t>gross profit margins</a:t>
          </a:r>
          <a:r>
            <a:rPr lang="en-IN" sz="1400" dirty="0"/>
            <a:t> (around </a:t>
          </a:r>
          <a:r>
            <a:rPr lang="en-IN" sz="1400" b="1" dirty="0"/>
            <a:t>40-41.56%</a:t>
          </a:r>
          <a:r>
            <a:rPr lang="en-IN" sz="1400" dirty="0"/>
            <a:t>). </a:t>
          </a:r>
          <a:r>
            <a:rPr lang="en-IN" sz="1400" b="1" dirty="0"/>
            <a:t>Bikes</a:t>
          </a:r>
          <a:r>
            <a:rPr lang="en-IN" sz="1400" dirty="0"/>
            <a:t> accounted for the highest production costs, particularly </a:t>
          </a:r>
          <a:r>
            <a:rPr lang="en-IN" sz="1400" b="1" dirty="0"/>
            <a:t>Road Bikes</a:t>
          </a:r>
          <a:r>
            <a:rPr lang="en-IN" sz="1400" dirty="0"/>
            <a:t> and </a:t>
          </a:r>
          <a:r>
            <a:rPr lang="en-IN" sz="1400" b="1" dirty="0"/>
            <a:t>Mountain Bikes</a:t>
          </a:r>
          <a:r>
            <a:rPr lang="en-IN" sz="1400" dirty="0"/>
            <a:t>. Despite the rise in production costs, the company’s ability to manage costs effectively helped sustain profitability, with strong margins seen particularly in </a:t>
          </a:r>
          <a:r>
            <a:rPr lang="en-IN" sz="1400" b="1" dirty="0"/>
            <a:t>North America</a:t>
          </a:r>
          <a:r>
            <a:rPr lang="en-IN" sz="1400" dirty="0"/>
            <a:t> (41.62%).</a:t>
          </a:r>
        </a:p>
      </dgm:t>
    </dgm:pt>
    <dgm:pt modelId="{3E79213F-BD05-4297-886B-CA969CE668B1}" type="parTrans" cxnId="{E0A7AF13-109A-4058-B4A4-0F27F4F2FBE8}">
      <dgm:prSet/>
      <dgm:spPr/>
      <dgm:t>
        <a:bodyPr/>
        <a:lstStyle/>
        <a:p>
          <a:endParaRPr lang="en-IN"/>
        </a:p>
      </dgm:t>
    </dgm:pt>
    <dgm:pt modelId="{11DADC77-A104-4145-BE91-830197368058}" type="sibTrans" cxnId="{E0A7AF13-109A-4058-B4A4-0F27F4F2FBE8}">
      <dgm:prSet/>
      <dgm:spPr/>
      <dgm:t>
        <a:bodyPr/>
        <a:lstStyle/>
        <a:p>
          <a:endParaRPr lang="en-IN"/>
        </a:p>
      </dgm:t>
    </dgm:pt>
    <dgm:pt modelId="{97937250-1308-4B40-B218-84ED4429E65D}" type="pres">
      <dgm:prSet presAssocID="{54D6A25B-9C0E-4681-BD83-7EB7D1A5753A}" presName="linearFlow" presStyleCnt="0">
        <dgm:presLayoutVars>
          <dgm:dir/>
          <dgm:resizeHandles val="exact"/>
        </dgm:presLayoutVars>
      </dgm:prSet>
      <dgm:spPr/>
    </dgm:pt>
    <dgm:pt modelId="{BCBFCCE3-751D-4841-8719-ECCF667FC4A5}" type="pres">
      <dgm:prSet presAssocID="{8E2EBFDA-9874-4F8A-818E-818EC8863BE7}" presName="composite" presStyleCnt="0"/>
      <dgm:spPr/>
    </dgm:pt>
    <dgm:pt modelId="{888A971D-5252-4B95-94C2-E85635A8EFB1}" type="pres">
      <dgm:prSet presAssocID="{8E2EBFDA-9874-4F8A-818E-818EC8863BE7}" presName="imgShp" presStyleLbl="fgImgPlace1" presStyleIdx="0" presStyleCnt="1" custScaleX="103473" custLinFactNeighborX="655" custLinFactNeighborY="-26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0DBF14BA-E501-43A4-9898-EB039DFA79C5}" type="pres">
      <dgm:prSet presAssocID="{8E2EBFDA-9874-4F8A-818E-818EC8863BE7}" presName="txShp" presStyleLbl="node1" presStyleIdx="0" presStyleCnt="1">
        <dgm:presLayoutVars>
          <dgm:bulletEnabled val="1"/>
        </dgm:presLayoutVars>
      </dgm:prSet>
      <dgm:spPr/>
    </dgm:pt>
  </dgm:ptLst>
  <dgm:cxnLst>
    <dgm:cxn modelId="{E0A7AF13-109A-4058-B4A4-0F27F4F2FBE8}" srcId="{54D6A25B-9C0E-4681-BD83-7EB7D1A5753A}" destId="{8E2EBFDA-9874-4F8A-818E-818EC8863BE7}" srcOrd="0" destOrd="0" parTransId="{3E79213F-BD05-4297-886B-CA969CE668B1}" sibTransId="{11DADC77-A104-4145-BE91-830197368058}"/>
    <dgm:cxn modelId="{E3143E3C-BBF8-4710-B844-E7CBF3DE7D84}" type="presOf" srcId="{54D6A25B-9C0E-4681-BD83-7EB7D1A5753A}" destId="{97937250-1308-4B40-B218-84ED4429E65D}" srcOrd="0" destOrd="0" presId="urn:microsoft.com/office/officeart/2005/8/layout/vList3"/>
    <dgm:cxn modelId="{EE0BDFCC-F362-453E-B4B5-F3DF08F599BE}" type="presOf" srcId="{8E2EBFDA-9874-4F8A-818E-818EC8863BE7}" destId="{0DBF14BA-E501-43A4-9898-EB039DFA79C5}" srcOrd="0" destOrd="0" presId="urn:microsoft.com/office/officeart/2005/8/layout/vList3"/>
    <dgm:cxn modelId="{61B38DE6-0306-49DE-89BB-77C4332C8FF0}" type="presParOf" srcId="{97937250-1308-4B40-B218-84ED4429E65D}" destId="{BCBFCCE3-751D-4841-8719-ECCF667FC4A5}" srcOrd="0" destOrd="0" presId="urn:microsoft.com/office/officeart/2005/8/layout/vList3"/>
    <dgm:cxn modelId="{060A2B27-413B-43E1-8273-DE47D9521F2A}" type="presParOf" srcId="{BCBFCCE3-751D-4841-8719-ECCF667FC4A5}" destId="{888A971D-5252-4B95-94C2-E85635A8EFB1}" srcOrd="0" destOrd="0" presId="urn:microsoft.com/office/officeart/2005/8/layout/vList3"/>
    <dgm:cxn modelId="{05467A39-FA3A-4CF8-A239-038D73DFED96}" type="presParOf" srcId="{BCBFCCE3-751D-4841-8719-ECCF667FC4A5}" destId="{0DBF14BA-E501-43A4-9898-EB039DFA79C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9F5CD0-1346-4AA6-A79B-0647DFE29A85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CBCDA14F-C5FC-453B-BC03-E3789223FC90}">
      <dgm:prSet phldrT="[Text]" custT="1"/>
      <dgm:spPr/>
      <dgm:t>
        <a:bodyPr/>
        <a:lstStyle/>
        <a:p>
          <a:r>
            <a:rPr lang="en-IN" sz="1400" dirty="0"/>
            <a:t>The company’s growth in </a:t>
          </a:r>
          <a:r>
            <a:rPr lang="en-IN" sz="1400" b="1" dirty="0"/>
            <a:t>orders</a:t>
          </a:r>
          <a:r>
            <a:rPr lang="en-IN" sz="1400" dirty="0"/>
            <a:t>, </a:t>
          </a:r>
          <a:r>
            <a:rPr lang="en-IN" sz="1400" b="1" dirty="0"/>
            <a:t>sales</a:t>
          </a:r>
          <a:r>
            <a:rPr lang="en-IN" sz="1400" dirty="0"/>
            <a:t>, and profitability from </a:t>
          </a:r>
          <a:r>
            <a:rPr lang="en-IN" sz="1400" b="1" dirty="0"/>
            <a:t>2011 to 2013</a:t>
          </a:r>
          <a:r>
            <a:rPr lang="en-IN" sz="1400" dirty="0"/>
            <a:t> demonstrates strong demand for its products, particularly in the </a:t>
          </a:r>
          <a:r>
            <a:rPr lang="en-IN" sz="1400" b="1" dirty="0"/>
            <a:t>Bikes</a:t>
          </a:r>
          <a:r>
            <a:rPr lang="en-IN" sz="1400" dirty="0"/>
            <a:t> category.</a:t>
          </a:r>
        </a:p>
      </dgm:t>
    </dgm:pt>
    <dgm:pt modelId="{9C72F7CF-1360-49C2-BBDE-0EB5DAEA35E9}" type="parTrans" cxnId="{507B705A-2C0B-476A-9272-E12DA6A0AD97}">
      <dgm:prSet/>
      <dgm:spPr/>
      <dgm:t>
        <a:bodyPr/>
        <a:lstStyle/>
        <a:p>
          <a:endParaRPr lang="en-IN" sz="1400"/>
        </a:p>
      </dgm:t>
    </dgm:pt>
    <dgm:pt modelId="{82861A00-035A-4BC2-8DE3-51D88D7E5365}" type="sibTrans" cxnId="{507B705A-2C0B-476A-9272-E12DA6A0AD97}">
      <dgm:prSet/>
      <dgm:spPr/>
      <dgm:t>
        <a:bodyPr/>
        <a:lstStyle/>
        <a:p>
          <a:endParaRPr lang="en-IN" sz="1400"/>
        </a:p>
      </dgm:t>
    </dgm:pt>
    <dgm:pt modelId="{E67ACADB-FEF9-45A5-8644-0226D43CE3DD}">
      <dgm:prSet phldrT="[Text]" custT="1"/>
      <dgm:spPr/>
      <dgm:t>
        <a:bodyPr/>
        <a:lstStyle/>
        <a:p>
          <a:r>
            <a:rPr lang="en-IN" sz="1400" dirty="0"/>
            <a:t>Expanding into </a:t>
          </a:r>
          <a:r>
            <a:rPr lang="en-IN" sz="1400" b="1" dirty="0"/>
            <a:t>Accessories</a:t>
          </a:r>
          <a:r>
            <a:rPr lang="en-IN" sz="1400" dirty="0"/>
            <a:t> and </a:t>
          </a:r>
          <a:r>
            <a:rPr lang="en-IN" sz="1400" b="1" dirty="0"/>
            <a:t>Clothing</a:t>
          </a:r>
          <a:r>
            <a:rPr lang="en-IN" sz="1400" dirty="0"/>
            <a:t> categories has allowed the company to diversify its offerings and reduce dependency on a single category, broadening its market reach.</a:t>
          </a:r>
          <a:r>
            <a:rPr lang="en-IN" sz="1400" b="1" dirty="0"/>
            <a:t> </a:t>
          </a:r>
          <a:endParaRPr lang="en-IN" sz="1400" dirty="0"/>
        </a:p>
      </dgm:t>
    </dgm:pt>
    <dgm:pt modelId="{E845C316-8729-4016-8989-4744B08C199D}" type="parTrans" cxnId="{0DA56E46-E6E5-444A-BFF6-4120240D32C8}">
      <dgm:prSet/>
      <dgm:spPr/>
      <dgm:t>
        <a:bodyPr/>
        <a:lstStyle/>
        <a:p>
          <a:endParaRPr lang="en-IN" sz="1400"/>
        </a:p>
      </dgm:t>
    </dgm:pt>
    <dgm:pt modelId="{06902CA0-A5E7-4A9D-8A04-A04721856C65}" type="sibTrans" cxnId="{0DA56E46-E6E5-444A-BFF6-4120240D32C8}">
      <dgm:prSet/>
      <dgm:spPr/>
      <dgm:t>
        <a:bodyPr/>
        <a:lstStyle/>
        <a:p>
          <a:endParaRPr lang="en-IN" sz="1400"/>
        </a:p>
      </dgm:t>
    </dgm:pt>
    <dgm:pt modelId="{B579C040-B520-4620-8775-51A090402664}">
      <dgm:prSet phldrT="[Text]" custT="1"/>
      <dgm:spPr/>
      <dgm:t>
        <a:bodyPr/>
        <a:lstStyle/>
        <a:p>
          <a:r>
            <a:rPr lang="en-IN" sz="1400" b="1" dirty="0"/>
            <a:t>Sales were highest in the U.S., followed by Australia and the UK</a:t>
          </a:r>
          <a:r>
            <a:rPr lang="en-IN" sz="1400" dirty="0"/>
            <a:t>, driven mainly by </a:t>
          </a:r>
          <a:r>
            <a:rPr lang="en-IN" sz="1400" b="1" dirty="0"/>
            <a:t>medium-income professional customers</a:t>
          </a:r>
          <a:r>
            <a:rPr lang="en-IN" sz="1400" dirty="0"/>
            <a:t> with </a:t>
          </a:r>
          <a:r>
            <a:rPr lang="en-IN" sz="1400" b="1" dirty="0"/>
            <a:t>bachelor’s degrees</a:t>
          </a:r>
          <a:r>
            <a:rPr lang="en-IN" sz="1400" dirty="0"/>
            <a:t>, especially those with </a:t>
          </a:r>
          <a:r>
            <a:rPr lang="en-IN" sz="1400" b="1" dirty="0"/>
            <a:t>1-2 cars</a:t>
          </a:r>
          <a:r>
            <a:rPr lang="en-IN" sz="1400" dirty="0"/>
            <a:t> traveling for </a:t>
          </a:r>
          <a:r>
            <a:rPr lang="en-IN" sz="1400" b="1" dirty="0"/>
            <a:t>short commutes</a:t>
          </a:r>
          <a:r>
            <a:rPr lang="en-IN" sz="1400" dirty="0"/>
            <a:t>.</a:t>
          </a:r>
        </a:p>
      </dgm:t>
    </dgm:pt>
    <dgm:pt modelId="{D7B7A522-AC3E-4A17-ADFF-D1AB8B541D1F}" type="parTrans" cxnId="{6FE1A181-1AD3-443F-B7B7-38B1BB0C5D73}">
      <dgm:prSet/>
      <dgm:spPr/>
      <dgm:t>
        <a:bodyPr/>
        <a:lstStyle/>
        <a:p>
          <a:endParaRPr lang="en-IN"/>
        </a:p>
      </dgm:t>
    </dgm:pt>
    <dgm:pt modelId="{89B7AD9C-6F65-45E3-BBD2-87F7D8FF3882}" type="sibTrans" cxnId="{6FE1A181-1AD3-443F-B7B7-38B1BB0C5D73}">
      <dgm:prSet/>
      <dgm:spPr/>
      <dgm:t>
        <a:bodyPr/>
        <a:lstStyle/>
        <a:p>
          <a:endParaRPr lang="en-IN"/>
        </a:p>
      </dgm:t>
    </dgm:pt>
    <dgm:pt modelId="{329A5FDD-1965-4D0A-A86E-1A9B5E49875E}" type="pres">
      <dgm:prSet presAssocID="{719F5CD0-1346-4AA6-A79B-0647DFE29A85}" presName="Name0" presStyleCnt="0">
        <dgm:presLayoutVars>
          <dgm:chMax val="7"/>
          <dgm:chPref val="7"/>
          <dgm:dir/>
        </dgm:presLayoutVars>
      </dgm:prSet>
      <dgm:spPr/>
    </dgm:pt>
    <dgm:pt modelId="{C70DA736-E22A-44CE-A8F2-EDB50DD9A8CF}" type="pres">
      <dgm:prSet presAssocID="{719F5CD0-1346-4AA6-A79B-0647DFE29A85}" presName="Name1" presStyleCnt="0"/>
      <dgm:spPr/>
    </dgm:pt>
    <dgm:pt modelId="{83D19A84-3FEB-4BFD-9FD6-4AD5E50CDEE1}" type="pres">
      <dgm:prSet presAssocID="{719F5CD0-1346-4AA6-A79B-0647DFE29A85}" presName="cycle" presStyleCnt="0"/>
      <dgm:spPr/>
    </dgm:pt>
    <dgm:pt modelId="{3F376449-988F-4039-8474-EA7D042CFFEB}" type="pres">
      <dgm:prSet presAssocID="{719F5CD0-1346-4AA6-A79B-0647DFE29A85}" presName="srcNode" presStyleLbl="node1" presStyleIdx="0" presStyleCnt="3"/>
      <dgm:spPr/>
    </dgm:pt>
    <dgm:pt modelId="{2DAF9FA9-9134-4493-A752-6684F9B1DBA5}" type="pres">
      <dgm:prSet presAssocID="{719F5CD0-1346-4AA6-A79B-0647DFE29A85}" presName="conn" presStyleLbl="parChTrans1D2" presStyleIdx="0" presStyleCnt="1"/>
      <dgm:spPr/>
    </dgm:pt>
    <dgm:pt modelId="{F5E9ECAB-3725-4471-9DD8-D724C06DB765}" type="pres">
      <dgm:prSet presAssocID="{719F5CD0-1346-4AA6-A79B-0647DFE29A85}" presName="extraNode" presStyleLbl="node1" presStyleIdx="0" presStyleCnt="3"/>
      <dgm:spPr/>
    </dgm:pt>
    <dgm:pt modelId="{B2FB1ECB-7CEC-4841-95A5-31B13DF12E92}" type="pres">
      <dgm:prSet presAssocID="{719F5CD0-1346-4AA6-A79B-0647DFE29A85}" presName="dstNode" presStyleLbl="node1" presStyleIdx="0" presStyleCnt="3"/>
      <dgm:spPr/>
    </dgm:pt>
    <dgm:pt modelId="{4BFABBD7-AFC5-48A2-B4FC-7D9FD3BE43C9}" type="pres">
      <dgm:prSet presAssocID="{CBCDA14F-C5FC-453B-BC03-E3789223FC90}" presName="text_1" presStyleLbl="node1" presStyleIdx="0" presStyleCnt="3">
        <dgm:presLayoutVars>
          <dgm:bulletEnabled val="1"/>
        </dgm:presLayoutVars>
      </dgm:prSet>
      <dgm:spPr/>
    </dgm:pt>
    <dgm:pt modelId="{0B542ED8-F46B-4EDB-8259-B2F10E6192D2}" type="pres">
      <dgm:prSet presAssocID="{CBCDA14F-C5FC-453B-BC03-E3789223FC90}" presName="accent_1" presStyleCnt="0"/>
      <dgm:spPr/>
    </dgm:pt>
    <dgm:pt modelId="{B86AED7E-306C-4259-874B-7598678D8533}" type="pres">
      <dgm:prSet presAssocID="{CBCDA14F-C5FC-453B-BC03-E3789223FC90}" presName="accentRepeatNode" presStyleLbl="solidFgAcc1" presStyleIdx="0" presStyleCnt="3"/>
      <dgm:spPr/>
    </dgm:pt>
    <dgm:pt modelId="{B16B232C-BBFD-4B79-A691-D81507808CCA}" type="pres">
      <dgm:prSet presAssocID="{E67ACADB-FEF9-45A5-8644-0226D43CE3DD}" presName="text_2" presStyleLbl="node1" presStyleIdx="1" presStyleCnt="3">
        <dgm:presLayoutVars>
          <dgm:bulletEnabled val="1"/>
        </dgm:presLayoutVars>
      </dgm:prSet>
      <dgm:spPr/>
    </dgm:pt>
    <dgm:pt modelId="{BA56AD48-C6A6-4D97-B1AB-EBFEB9D03666}" type="pres">
      <dgm:prSet presAssocID="{E67ACADB-FEF9-45A5-8644-0226D43CE3DD}" presName="accent_2" presStyleCnt="0"/>
      <dgm:spPr/>
    </dgm:pt>
    <dgm:pt modelId="{52BF5862-9D70-49AF-A2AE-4BD1127F3FB8}" type="pres">
      <dgm:prSet presAssocID="{E67ACADB-FEF9-45A5-8644-0226D43CE3DD}" presName="accentRepeatNode" presStyleLbl="solidFgAcc1" presStyleIdx="1" presStyleCnt="3"/>
      <dgm:spPr/>
    </dgm:pt>
    <dgm:pt modelId="{6D997D12-CF99-4F7C-8159-A9F58E19C1B6}" type="pres">
      <dgm:prSet presAssocID="{B579C040-B520-4620-8775-51A090402664}" presName="text_3" presStyleLbl="node1" presStyleIdx="2" presStyleCnt="3">
        <dgm:presLayoutVars>
          <dgm:bulletEnabled val="1"/>
        </dgm:presLayoutVars>
      </dgm:prSet>
      <dgm:spPr/>
    </dgm:pt>
    <dgm:pt modelId="{19F86CFE-DEE6-4D79-A1BD-5649D8329EF6}" type="pres">
      <dgm:prSet presAssocID="{B579C040-B520-4620-8775-51A090402664}" presName="accent_3" presStyleCnt="0"/>
      <dgm:spPr/>
    </dgm:pt>
    <dgm:pt modelId="{3FB62080-4EF2-435C-85CF-F5B095D47F3D}" type="pres">
      <dgm:prSet presAssocID="{B579C040-B520-4620-8775-51A090402664}" presName="accentRepeatNode" presStyleLbl="solidFgAcc1" presStyleIdx="2" presStyleCnt="3"/>
      <dgm:spPr/>
    </dgm:pt>
  </dgm:ptLst>
  <dgm:cxnLst>
    <dgm:cxn modelId="{ED952D30-E8FC-452D-9A02-481C2956ECE6}" type="presOf" srcId="{719F5CD0-1346-4AA6-A79B-0647DFE29A85}" destId="{329A5FDD-1965-4D0A-A86E-1A9B5E49875E}" srcOrd="0" destOrd="0" presId="urn:microsoft.com/office/officeart/2008/layout/VerticalCurvedList"/>
    <dgm:cxn modelId="{BFF56D32-817A-42BA-9751-6157403D177C}" type="presOf" srcId="{E67ACADB-FEF9-45A5-8644-0226D43CE3DD}" destId="{B16B232C-BBFD-4B79-A691-D81507808CCA}" srcOrd="0" destOrd="0" presId="urn:microsoft.com/office/officeart/2008/layout/VerticalCurvedList"/>
    <dgm:cxn modelId="{0DA56E46-E6E5-444A-BFF6-4120240D32C8}" srcId="{719F5CD0-1346-4AA6-A79B-0647DFE29A85}" destId="{E67ACADB-FEF9-45A5-8644-0226D43CE3DD}" srcOrd="1" destOrd="0" parTransId="{E845C316-8729-4016-8989-4744B08C199D}" sibTransId="{06902CA0-A5E7-4A9D-8A04-A04721856C65}"/>
    <dgm:cxn modelId="{00733368-4DF7-4349-864D-A075422EE09F}" type="presOf" srcId="{CBCDA14F-C5FC-453B-BC03-E3789223FC90}" destId="{4BFABBD7-AFC5-48A2-B4FC-7D9FD3BE43C9}" srcOrd="0" destOrd="0" presId="urn:microsoft.com/office/officeart/2008/layout/VerticalCurvedList"/>
    <dgm:cxn modelId="{507B705A-2C0B-476A-9272-E12DA6A0AD97}" srcId="{719F5CD0-1346-4AA6-A79B-0647DFE29A85}" destId="{CBCDA14F-C5FC-453B-BC03-E3789223FC90}" srcOrd="0" destOrd="0" parTransId="{9C72F7CF-1360-49C2-BBDE-0EB5DAEA35E9}" sibTransId="{82861A00-035A-4BC2-8DE3-51D88D7E5365}"/>
    <dgm:cxn modelId="{6FE1A181-1AD3-443F-B7B7-38B1BB0C5D73}" srcId="{719F5CD0-1346-4AA6-A79B-0647DFE29A85}" destId="{B579C040-B520-4620-8775-51A090402664}" srcOrd="2" destOrd="0" parTransId="{D7B7A522-AC3E-4A17-ADFF-D1AB8B541D1F}" sibTransId="{89B7AD9C-6F65-45E3-BBD2-87F7D8FF3882}"/>
    <dgm:cxn modelId="{7F62BB9A-C8E3-47C0-A846-FFA9CC6098FB}" type="presOf" srcId="{82861A00-035A-4BC2-8DE3-51D88D7E5365}" destId="{2DAF9FA9-9134-4493-A752-6684F9B1DBA5}" srcOrd="0" destOrd="0" presId="urn:microsoft.com/office/officeart/2008/layout/VerticalCurvedList"/>
    <dgm:cxn modelId="{862783C8-E629-48CF-9818-35381A5E8F11}" type="presOf" srcId="{B579C040-B520-4620-8775-51A090402664}" destId="{6D997D12-CF99-4F7C-8159-A9F58E19C1B6}" srcOrd="0" destOrd="0" presId="urn:microsoft.com/office/officeart/2008/layout/VerticalCurvedList"/>
    <dgm:cxn modelId="{C6ED0C03-BD0A-4CC8-86A3-CD0930A5AC62}" type="presParOf" srcId="{329A5FDD-1965-4D0A-A86E-1A9B5E49875E}" destId="{C70DA736-E22A-44CE-A8F2-EDB50DD9A8CF}" srcOrd="0" destOrd="0" presId="urn:microsoft.com/office/officeart/2008/layout/VerticalCurvedList"/>
    <dgm:cxn modelId="{450FD194-4EA1-41E5-8C96-B6B6F9CB6FA5}" type="presParOf" srcId="{C70DA736-E22A-44CE-A8F2-EDB50DD9A8CF}" destId="{83D19A84-3FEB-4BFD-9FD6-4AD5E50CDEE1}" srcOrd="0" destOrd="0" presId="urn:microsoft.com/office/officeart/2008/layout/VerticalCurvedList"/>
    <dgm:cxn modelId="{86F5F146-F007-49FD-924F-6E4D6229C604}" type="presParOf" srcId="{83D19A84-3FEB-4BFD-9FD6-4AD5E50CDEE1}" destId="{3F376449-988F-4039-8474-EA7D042CFFEB}" srcOrd="0" destOrd="0" presId="urn:microsoft.com/office/officeart/2008/layout/VerticalCurvedList"/>
    <dgm:cxn modelId="{038A84AD-7FCE-4E4D-AAA1-3EF8B4DB9B39}" type="presParOf" srcId="{83D19A84-3FEB-4BFD-9FD6-4AD5E50CDEE1}" destId="{2DAF9FA9-9134-4493-A752-6684F9B1DBA5}" srcOrd="1" destOrd="0" presId="urn:microsoft.com/office/officeart/2008/layout/VerticalCurvedList"/>
    <dgm:cxn modelId="{51C8B9FF-3A92-47A2-A43C-CCDEC049A105}" type="presParOf" srcId="{83D19A84-3FEB-4BFD-9FD6-4AD5E50CDEE1}" destId="{F5E9ECAB-3725-4471-9DD8-D724C06DB765}" srcOrd="2" destOrd="0" presId="urn:microsoft.com/office/officeart/2008/layout/VerticalCurvedList"/>
    <dgm:cxn modelId="{CCCAED89-E180-4942-8016-A7D895B025F6}" type="presParOf" srcId="{83D19A84-3FEB-4BFD-9FD6-4AD5E50CDEE1}" destId="{B2FB1ECB-7CEC-4841-95A5-31B13DF12E92}" srcOrd="3" destOrd="0" presId="urn:microsoft.com/office/officeart/2008/layout/VerticalCurvedList"/>
    <dgm:cxn modelId="{6D4FFD17-DA5E-4AF8-BC73-C186573C7D6E}" type="presParOf" srcId="{C70DA736-E22A-44CE-A8F2-EDB50DD9A8CF}" destId="{4BFABBD7-AFC5-48A2-B4FC-7D9FD3BE43C9}" srcOrd="1" destOrd="0" presId="urn:microsoft.com/office/officeart/2008/layout/VerticalCurvedList"/>
    <dgm:cxn modelId="{CBE75B60-2BAD-48F6-B206-5082D73F6061}" type="presParOf" srcId="{C70DA736-E22A-44CE-A8F2-EDB50DD9A8CF}" destId="{0B542ED8-F46B-4EDB-8259-B2F10E6192D2}" srcOrd="2" destOrd="0" presId="urn:microsoft.com/office/officeart/2008/layout/VerticalCurvedList"/>
    <dgm:cxn modelId="{9B7D250A-35DE-4D50-9648-46B41C766F43}" type="presParOf" srcId="{0B542ED8-F46B-4EDB-8259-B2F10E6192D2}" destId="{B86AED7E-306C-4259-874B-7598678D8533}" srcOrd="0" destOrd="0" presId="urn:microsoft.com/office/officeart/2008/layout/VerticalCurvedList"/>
    <dgm:cxn modelId="{90C6B6BA-6946-4EEB-9736-33B7942B66C0}" type="presParOf" srcId="{C70DA736-E22A-44CE-A8F2-EDB50DD9A8CF}" destId="{B16B232C-BBFD-4B79-A691-D81507808CCA}" srcOrd="3" destOrd="0" presId="urn:microsoft.com/office/officeart/2008/layout/VerticalCurvedList"/>
    <dgm:cxn modelId="{C2FEBD56-F4B0-4F77-92AD-818D82BE9F02}" type="presParOf" srcId="{C70DA736-E22A-44CE-A8F2-EDB50DD9A8CF}" destId="{BA56AD48-C6A6-4D97-B1AB-EBFEB9D03666}" srcOrd="4" destOrd="0" presId="urn:microsoft.com/office/officeart/2008/layout/VerticalCurvedList"/>
    <dgm:cxn modelId="{9DB88885-874E-4236-A2E5-31E70DAA38DC}" type="presParOf" srcId="{BA56AD48-C6A6-4D97-B1AB-EBFEB9D03666}" destId="{52BF5862-9D70-49AF-A2AE-4BD1127F3FB8}" srcOrd="0" destOrd="0" presId="urn:microsoft.com/office/officeart/2008/layout/VerticalCurvedList"/>
    <dgm:cxn modelId="{9E888070-08B6-4139-9233-E8BA7FF7EDBB}" type="presParOf" srcId="{C70DA736-E22A-44CE-A8F2-EDB50DD9A8CF}" destId="{6D997D12-CF99-4F7C-8159-A9F58E19C1B6}" srcOrd="5" destOrd="0" presId="urn:microsoft.com/office/officeart/2008/layout/VerticalCurvedList"/>
    <dgm:cxn modelId="{C30537C2-6354-4763-80DA-379B466ECB9A}" type="presParOf" srcId="{C70DA736-E22A-44CE-A8F2-EDB50DD9A8CF}" destId="{19F86CFE-DEE6-4D79-A1BD-5649D8329EF6}" srcOrd="6" destOrd="0" presId="urn:microsoft.com/office/officeart/2008/layout/VerticalCurvedList"/>
    <dgm:cxn modelId="{B1673756-CDC8-4300-B480-FB235CCEFBF3}" type="presParOf" srcId="{19F86CFE-DEE6-4D79-A1BD-5649D8329EF6}" destId="{3FB62080-4EF2-435C-85CF-F5B095D47F3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70A063-B634-4A8E-885F-BB88BCCF5B18}" type="doc">
      <dgm:prSet loTypeId="urn:microsoft.com/office/officeart/2005/8/layout/h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CC4361E6-3AA3-4F54-9A20-278CF26F6894}">
      <dgm:prSet phldrT="[Text]" custT="1"/>
      <dgm:spPr/>
      <dgm:t>
        <a:bodyPr/>
        <a:lstStyle/>
        <a:p>
          <a:r>
            <a:rPr lang="en-US" sz="1800" b="1" dirty="0"/>
            <a:t>Sales Strategy</a:t>
          </a:r>
          <a:endParaRPr lang="en-IN" sz="1800" b="1" dirty="0"/>
        </a:p>
      </dgm:t>
    </dgm:pt>
    <dgm:pt modelId="{441266F2-6D32-4610-84E8-92989A0E5D96}" type="parTrans" cxnId="{83232E40-3D4E-484E-9713-34E05CC10F04}">
      <dgm:prSet/>
      <dgm:spPr/>
      <dgm:t>
        <a:bodyPr/>
        <a:lstStyle/>
        <a:p>
          <a:endParaRPr lang="en-IN"/>
        </a:p>
      </dgm:t>
    </dgm:pt>
    <dgm:pt modelId="{C45390EA-AB12-4128-9738-EA8A232458E3}" type="sibTrans" cxnId="{83232E40-3D4E-484E-9713-34E05CC10F04}">
      <dgm:prSet/>
      <dgm:spPr/>
      <dgm:t>
        <a:bodyPr/>
        <a:lstStyle/>
        <a:p>
          <a:endParaRPr lang="en-IN"/>
        </a:p>
      </dgm:t>
    </dgm:pt>
    <dgm:pt modelId="{1DA618DC-2E51-428B-A645-6842A29088C4}">
      <dgm:prSet phldrT="[Text]" custT="1"/>
      <dgm:spPr/>
      <dgm:t>
        <a:bodyPr/>
        <a:lstStyle/>
        <a:p>
          <a:r>
            <a:rPr lang="en-IN" sz="1200" dirty="0"/>
            <a:t>The company should focus on </a:t>
          </a:r>
          <a:r>
            <a:rPr lang="en-IN" sz="1200" b="1" dirty="0"/>
            <a:t>top-tier customers</a:t>
          </a:r>
          <a:r>
            <a:rPr lang="en-IN" sz="1200" dirty="0"/>
            <a:t> to drive more sales and communicate with them for special offers.</a:t>
          </a:r>
        </a:p>
      </dgm:t>
    </dgm:pt>
    <dgm:pt modelId="{6F963942-F1DA-4FB4-8294-C7537FB40D10}" type="parTrans" cxnId="{D1CDE29E-BE97-48D8-93C5-B651CB848FE9}">
      <dgm:prSet/>
      <dgm:spPr/>
      <dgm:t>
        <a:bodyPr/>
        <a:lstStyle/>
        <a:p>
          <a:endParaRPr lang="en-IN"/>
        </a:p>
      </dgm:t>
    </dgm:pt>
    <dgm:pt modelId="{9B1F8F69-19BD-4DCA-9B9C-050B49283067}" type="sibTrans" cxnId="{D1CDE29E-BE97-48D8-93C5-B651CB848FE9}">
      <dgm:prSet/>
      <dgm:spPr/>
      <dgm:t>
        <a:bodyPr/>
        <a:lstStyle/>
        <a:p>
          <a:endParaRPr lang="en-IN"/>
        </a:p>
      </dgm:t>
    </dgm:pt>
    <dgm:pt modelId="{013B3569-7AC9-4F11-82A6-714FEAC826D8}">
      <dgm:prSet phldrT="[Text]" custT="1"/>
      <dgm:spPr/>
      <dgm:t>
        <a:bodyPr/>
        <a:lstStyle/>
        <a:p>
          <a:r>
            <a:rPr lang="en-IN" sz="1200" dirty="0"/>
            <a:t>Multiple car owners represent a niche market for premium products like Mountain and Touring Bikes. Targeted campaigns highlighting outdoor biking lifestyles could boost sales in this segment.</a:t>
          </a:r>
        </a:p>
      </dgm:t>
    </dgm:pt>
    <dgm:pt modelId="{68BD87C5-385F-4E1C-BDFA-46938495D323}" type="parTrans" cxnId="{8E95092D-6DDA-4FE6-B506-7E1DD994B6C3}">
      <dgm:prSet/>
      <dgm:spPr/>
      <dgm:t>
        <a:bodyPr/>
        <a:lstStyle/>
        <a:p>
          <a:endParaRPr lang="en-IN"/>
        </a:p>
      </dgm:t>
    </dgm:pt>
    <dgm:pt modelId="{21BC3878-1AE6-43AD-9DBD-D04F81C44A35}" type="sibTrans" cxnId="{8E95092D-6DDA-4FE6-B506-7E1DD994B6C3}">
      <dgm:prSet/>
      <dgm:spPr/>
      <dgm:t>
        <a:bodyPr/>
        <a:lstStyle/>
        <a:p>
          <a:endParaRPr lang="en-IN"/>
        </a:p>
      </dgm:t>
    </dgm:pt>
    <dgm:pt modelId="{D892733B-B005-46BF-992A-4F221F7AD63E}">
      <dgm:prSet phldrT="[Text]" custT="1"/>
      <dgm:spPr/>
      <dgm:t>
        <a:bodyPr/>
        <a:lstStyle/>
        <a:p>
          <a:r>
            <a:rPr lang="en-US" sz="1800" b="1" dirty="0"/>
            <a:t>Inventory Management</a:t>
          </a:r>
          <a:endParaRPr lang="en-IN" sz="1800" b="1" dirty="0"/>
        </a:p>
      </dgm:t>
    </dgm:pt>
    <dgm:pt modelId="{FD646939-280C-4A55-AAEF-66AFE99D55D0}" type="parTrans" cxnId="{5E267691-D3C4-4CF7-8741-DA6C3A92E478}">
      <dgm:prSet/>
      <dgm:spPr/>
      <dgm:t>
        <a:bodyPr/>
        <a:lstStyle/>
        <a:p>
          <a:endParaRPr lang="en-IN"/>
        </a:p>
      </dgm:t>
    </dgm:pt>
    <dgm:pt modelId="{2A2285D7-9444-43ED-B196-F36B4A148507}" type="sibTrans" cxnId="{5E267691-D3C4-4CF7-8741-DA6C3A92E478}">
      <dgm:prSet/>
      <dgm:spPr/>
      <dgm:t>
        <a:bodyPr/>
        <a:lstStyle/>
        <a:p>
          <a:endParaRPr lang="en-IN"/>
        </a:p>
      </dgm:t>
    </dgm:pt>
    <dgm:pt modelId="{D94A7E57-4D89-491B-8F6A-A8CE1CB27E4B}">
      <dgm:prSet phldrT="[Text]" custT="1"/>
      <dgm:spPr/>
      <dgm:t>
        <a:bodyPr/>
        <a:lstStyle/>
        <a:p>
          <a:r>
            <a:rPr lang="en-IN" sz="1200" dirty="0"/>
            <a:t>To avoid the </a:t>
          </a:r>
          <a:r>
            <a:rPr lang="en-IN" sz="1200" b="1" dirty="0"/>
            <a:t>storage and production cost</a:t>
          </a:r>
          <a:r>
            <a:rPr lang="en-IN" sz="1200" dirty="0"/>
            <a:t> burden, the company should focus on reducing inventory of </a:t>
          </a:r>
          <a:r>
            <a:rPr lang="en-IN" sz="1200" b="1" dirty="0"/>
            <a:t>oversized</a:t>
          </a:r>
          <a:r>
            <a:rPr lang="en-IN" sz="1200" dirty="0"/>
            <a:t> products in </a:t>
          </a:r>
          <a:r>
            <a:rPr lang="en-IN" sz="1200" b="1" dirty="0"/>
            <a:t>Product Category A</a:t>
          </a:r>
          <a:r>
            <a:rPr lang="en-IN" sz="1200" dirty="0"/>
            <a:t>. These items should not be manufactured further until the existing stock is sold out.</a:t>
          </a:r>
        </a:p>
      </dgm:t>
    </dgm:pt>
    <dgm:pt modelId="{EB3F0E2F-6DE7-4F33-B413-6E271F5D47CC}" type="parTrans" cxnId="{D97E5B1A-7266-44FA-B029-FC9F52FDAA2D}">
      <dgm:prSet/>
      <dgm:spPr/>
      <dgm:t>
        <a:bodyPr/>
        <a:lstStyle/>
        <a:p>
          <a:endParaRPr lang="en-IN"/>
        </a:p>
      </dgm:t>
    </dgm:pt>
    <dgm:pt modelId="{D20BFA5B-8B6A-4CFA-A974-3E5E91F0C346}" type="sibTrans" cxnId="{D97E5B1A-7266-44FA-B029-FC9F52FDAA2D}">
      <dgm:prSet/>
      <dgm:spPr/>
      <dgm:t>
        <a:bodyPr/>
        <a:lstStyle/>
        <a:p>
          <a:endParaRPr lang="en-IN"/>
        </a:p>
      </dgm:t>
    </dgm:pt>
    <dgm:pt modelId="{1EDD7A49-3BC8-4675-B495-B723ED2BBF21}">
      <dgm:prSet phldrT="[Text]"/>
      <dgm:spPr/>
      <dgm:t>
        <a:bodyPr/>
        <a:lstStyle/>
        <a:p>
          <a:r>
            <a:rPr lang="en-US" sz="1000" b="1" dirty="0"/>
            <a:t>Production Cost Management</a:t>
          </a:r>
          <a:endParaRPr lang="en-IN" sz="1000" b="1" dirty="0"/>
        </a:p>
      </dgm:t>
    </dgm:pt>
    <dgm:pt modelId="{521B780A-799D-4F42-9A3C-9F5C7EFB8CE4}" type="parTrans" cxnId="{01BB2FE2-DAE9-42E4-9C16-45B2A34F1A0F}">
      <dgm:prSet/>
      <dgm:spPr/>
      <dgm:t>
        <a:bodyPr/>
        <a:lstStyle/>
        <a:p>
          <a:endParaRPr lang="en-IN"/>
        </a:p>
      </dgm:t>
    </dgm:pt>
    <dgm:pt modelId="{C4549CF8-91D4-4F62-9E5A-4B3582AF334C}" type="sibTrans" cxnId="{01BB2FE2-DAE9-42E4-9C16-45B2A34F1A0F}">
      <dgm:prSet/>
      <dgm:spPr/>
      <dgm:t>
        <a:bodyPr/>
        <a:lstStyle/>
        <a:p>
          <a:endParaRPr lang="en-IN"/>
        </a:p>
      </dgm:t>
    </dgm:pt>
    <dgm:pt modelId="{3CC919B9-AD9C-4250-AA4B-72DDA322D047}">
      <dgm:prSet phldrT="[Text]" custT="1"/>
      <dgm:spPr/>
      <dgm:t>
        <a:bodyPr/>
        <a:lstStyle/>
        <a:p>
          <a:r>
            <a:rPr lang="en-US" sz="1800" b="1" dirty="0"/>
            <a:t>Market Focus</a:t>
          </a:r>
          <a:endParaRPr lang="en-IN" sz="1800" b="1" dirty="0"/>
        </a:p>
      </dgm:t>
    </dgm:pt>
    <dgm:pt modelId="{F92E2B9A-5BF6-4B10-8702-16268B8D983E}" type="parTrans" cxnId="{84732F78-0E41-4E2D-BACB-0AFB293BB5A6}">
      <dgm:prSet/>
      <dgm:spPr/>
      <dgm:t>
        <a:bodyPr/>
        <a:lstStyle/>
        <a:p>
          <a:endParaRPr lang="en-IN"/>
        </a:p>
      </dgm:t>
    </dgm:pt>
    <dgm:pt modelId="{855E24DE-6151-411F-98DC-FE8A467D8EA8}" type="sibTrans" cxnId="{84732F78-0E41-4E2D-BACB-0AFB293BB5A6}">
      <dgm:prSet/>
      <dgm:spPr/>
      <dgm:t>
        <a:bodyPr/>
        <a:lstStyle/>
        <a:p>
          <a:endParaRPr lang="en-IN"/>
        </a:p>
      </dgm:t>
    </dgm:pt>
    <dgm:pt modelId="{C5B9FB05-8645-4C05-B548-DCEC76831BC8}">
      <dgm:prSet custT="1"/>
      <dgm:spPr/>
      <dgm:t>
        <a:bodyPr/>
        <a:lstStyle/>
        <a:p>
          <a:r>
            <a:rPr lang="en-IN" sz="1200"/>
            <a:t>The company should seek cost-effective alternatives for red and silver materials to reduce production expenses and offset rising costs.</a:t>
          </a:r>
          <a:endParaRPr lang="en-IN" sz="1200" dirty="0"/>
        </a:p>
      </dgm:t>
    </dgm:pt>
    <dgm:pt modelId="{D3269748-AD44-461F-BB5D-4F9451839402}" type="parTrans" cxnId="{FA1B330B-3A3C-45CA-85DC-04D2A7C07765}">
      <dgm:prSet/>
      <dgm:spPr/>
      <dgm:t>
        <a:bodyPr/>
        <a:lstStyle/>
        <a:p>
          <a:endParaRPr lang="en-IN"/>
        </a:p>
      </dgm:t>
    </dgm:pt>
    <dgm:pt modelId="{E5697B0C-36C0-4B5D-81B1-C4361FB161CA}" type="sibTrans" cxnId="{FA1B330B-3A3C-45CA-85DC-04D2A7C07765}">
      <dgm:prSet/>
      <dgm:spPr/>
      <dgm:t>
        <a:bodyPr/>
        <a:lstStyle/>
        <a:p>
          <a:endParaRPr lang="en-IN"/>
        </a:p>
      </dgm:t>
    </dgm:pt>
    <dgm:pt modelId="{CC8C7603-3720-4BBB-AAD1-9CA889C6E9D2}">
      <dgm:prSet custT="1"/>
      <dgm:spPr/>
      <dgm:t>
        <a:bodyPr/>
        <a:lstStyle/>
        <a:p>
          <a:r>
            <a:rPr lang="en-IN" sz="1200" dirty="0"/>
            <a:t>The company should focus on improving its market share in Canada and France, where sales are lower compared to other regions.</a:t>
          </a:r>
        </a:p>
      </dgm:t>
    </dgm:pt>
    <dgm:pt modelId="{71E5AC59-ECB3-4763-98D5-9783F19D9DB6}" type="parTrans" cxnId="{E79FE622-4174-4B16-B01C-C0F4D1BB68FB}">
      <dgm:prSet/>
      <dgm:spPr/>
      <dgm:t>
        <a:bodyPr/>
        <a:lstStyle/>
        <a:p>
          <a:endParaRPr lang="en-IN"/>
        </a:p>
      </dgm:t>
    </dgm:pt>
    <dgm:pt modelId="{73B3CE87-BA1E-4A81-A987-ED06FA5304D8}" type="sibTrans" cxnId="{E79FE622-4174-4B16-B01C-C0F4D1BB68FB}">
      <dgm:prSet/>
      <dgm:spPr/>
      <dgm:t>
        <a:bodyPr/>
        <a:lstStyle/>
        <a:p>
          <a:endParaRPr lang="en-IN"/>
        </a:p>
      </dgm:t>
    </dgm:pt>
    <dgm:pt modelId="{2E79B916-F643-4C69-B544-291D05D984B2}" type="pres">
      <dgm:prSet presAssocID="{7870A063-B634-4A8E-885F-BB88BCCF5B18}" presName="Name0" presStyleCnt="0">
        <dgm:presLayoutVars>
          <dgm:dir/>
          <dgm:animLvl val="lvl"/>
          <dgm:resizeHandles val="exact"/>
        </dgm:presLayoutVars>
      </dgm:prSet>
      <dgm:spPr/>
    </dgm:pt>
    <dgm:pt modelId="{4CFC2D56-38A4-428B-B47C-24FD564B20EB}" type="pres">
      <dgm:prSet presAssocID="{7870A063-B634-4A8E-885F-BB88BCCF5B18}" presName="tSp" presStyleCnt="0"/>
      <dgm:spPr/>
    </dgm:pt>
    <dgm:pt modelId="{DF514AA0-6B4E-413F-A451-95A6CBA4587A}" type="pres">
      <dgm:prSet presAssocID="{7870A063-B634-4A8E-885F-BB88BCCF5B18}" presName="bSp" presStyleCnt="0"/>
      <dgm:spPr/>
    </dgm:pt>
    <dgm:pt modelId="{7069B1CD-D057-44FE-AA8E-B65E86CF42F5}" type="pres">
      <dgm:prSet presAssocID="{7870A063-B634-4A8E-885F-BB88BCCF5B18}" presName="process" presStyleCnt="0"/>
      <dgm:spPr/>
    </dgm:pt>
    <dgm:pt modelId="{2A1B9DFF-FFBF-4ECE-B61E-8338DF95AC2F}" type="pres">
      <dgm:prSet presAssocID="{CC4361E6-3AA3-4F54-9A20-278CF26F6894}" presName="composite1" presStyleCnt="0"/>
      <dgm:spPr/>
    </dgm:pt>
    <dgm:pt modelId="{11BC4C62-EEB3-43A0-A735-7A1BE472FE91}" type="pres">
      <dgm:prSet presAssocID="{CC4361E6-3AA3-4F54-9A20-278CF26F6894}" presName="dummyNode1" presStyleLbl="node1" presStyleIdx="0" presStyleCnt="4"/>
      <dgm:spPr/>
    </dgm:pt>
    <dgm:pt modelId="{10CCAF3F-8913-4570-9771-9CB9918ED290}" type="pres">
      <dgm:prSet presAssocID="{CC4361E6-3AA3-4F54-9A20-278CF26F6894}" presName="childNode1" presStyleLbl="bgAcc1" presStyleIdx="0" presStyleCnt="4" custScaleX="213554" custScaleY="137344" custLinFactNeighborX="-5470" custLinFactNeighborY="-5521">
        <dgm:presLayoutVars>
          <dgm:bulletEnabled val="1"/>
        </dgm:presLayoutVars>
      </dgm:prSet>
      <dgm:spPr/>
    </dgm:pt>
    <dgm:pt modelId="{E530BC47-F525-4D90-9F86-E4568F3B820F}" type="pres">
      <dgm:prSet presAssocID="{CC4361E6-3AA3-4F54-9A20-278CF26F6894}" presName="childNode1tx" presStyleLbl="bgAcc1" presStyleIdx="0" presStyleCnt="4">
        <dgm:presLayoutVars>
          <dgm:bulletEnabled val="1"/>
        </dgm:presLayoutVars>
      </dgm:prSet>
      <dgm:spPr/>
    </dgm:pt>
    <dgm:pt modelId="{EB4919C5-383A-40D9-98F0-2B6727718882}" type="pres">
      <dgm:prSet presAssocID="{CC4361E6-3AA3-4F54-9A20-278CF26F6894}" presName="parentNode1" presStyleLbl="node1" presStyleIdx="0" presStyleCnt="4" custScaleX="149856" custLinFactNeighborX="-11171" custLinFactNeighborY="52413">
        <dgm:presLayoutVars>
          <dgm:chMax val="1"/>
          <dgm:bulletEnabled val="1"/>
        </dgm:presLayoutVars>
      </dgm:prSet>
      <dgm:spPr/>
    </dgm:pt>
    <dgm:pt modelId="{0FDA8508-45EC-45D5-8D7C-43311AD38206}" type="pres">
      <dgm:prSet presAssocID="{CC4361E6-3AA3-4F54-9A20-278CF26F6894}" presName="connSite1" presStyleCnt="0"/>
      <dgm:spPr/>
    </dgm:pt>
    <dgm:pt modelId="{E2BB1836-A7C7-4145-BB4C-6187DDC2C93C}" type="pres">
      <dgm:prSet presAssocID="{C45390EA-AB12-4128-9738-EA8A232458E3}" presName="Name9" presStyleLbl="sibTrans2D1" presStyleIdx="0" presStyleCnt="3" custLinFactNeighborX="4315" custLinFactNeighborY="-12000"/>
      <dgm:spPr/>
    </dgm:pt>
    <dgm:pt modelId="{5C0CC7B0-8FAA-4BFE-B8F6-03F701A7EB2E}" type="pres">
      <dgm:prSet presAssocID="{D892733B-B005-46BF-992A-4F221F7AD63E}" presName="composite2" presStyleCnt="0"/>
      <dgm:spPr/>
    </dgm:pt>
    <dgm:pt modelId="{6C184266-80AF-4220-9DF2-4DFEBA1AA7E2}" type="pres">
      <dgm:prSet presAssocID="{D892733B-B005-46BF-992A-4F221F7AD63E}" presName="dummyNode2" presStyleLbl="node1" presStyleIdx="0" presStyleCnt="4"/>
      <dgm:spPr/>
    </dgm:pt>
    <dgm:pt modelId="{8ED454FA-D49B-4413-B3B2-084F763EE568}" type="pres">
      <dgm:prSet presAssocID="{D892733B-B005-46BF-992A-4F221F7AD63E}" presName="childNode2" presStyleLbl="bgAcc1" presStyleIdx="1" presStyleCnt="4" custScaleX="184376" custScaleY="140106">
        <dgm:presLayoutVars>
          <dgm:bulletEnabled val="1"/>
        </dgm:presLayoutVars>
      </dgm:prSet>
      <dgm:spPr/>
    </dgm:pt>
    <dgm:pt modelId="{798874C8-4012-40AA-9459-1BF456BA4CE2}" type="pres">
      <dgm:prSet presAssocID="{D892733B-B005-46BF-992A-4F221F7AD63E}" presName="childNode2tx" presStyleLbl="bgAcc1" presStyleIdx="1" presStyleCnt="4">
        <dgm:presLayoutVars>
          <dgm:bulletEnabled val="1"/>
        </dgm:presLayoutVars>
      </dgm:prSet>
      <dgm:spPr/>
    </dgm:pt>
    <dgm:pt modelId="{27CB5494-043D-4991-BB22-5A05381F56D5}" type="pres">
      <dgm:prSet presAssocID="{D892733B-B005-46BF-992A-4F221F7AD63E}" presName="parentNode2" presStyleLbl="node1" presStyleIdx="1" presStyleCnt="4" custScaleX="153835" custScaleY="99064" custLinFactNeighborX="-18589" custLinFactNeighborY="-15443">
        <dgm:presLayoutVars>
          <dgm:chMax val="0"/>
          <dgm:bulletEnabled val="1"/>
        </dgm:presLayoutVars>
      </dgm:prSet>
      <dgm:spPr/>
    </dgm:pt>
    <dgm:pt modelId="{91253340-70D4-473C-BD64-AF4CE9016FA0}" type="pres">
      <dgm:prSet presAssocID="{D892733B-B005-46BF-992A-4F221F7AD63E}" presName="connSite2" presStyleCnt="0"/>
      <dgm:spPr/>
    </dgm:pt>
    <dgm:pt modelId="{A1E20FA3-9110-4142-A571-603E616CF4D2}" type="pres">
      <dgm:prSet presAssocID="{2A2285D7-9444-43ED-B196-F36B4A148507}" presName="Name18" presStyleLbl="sibTrans2D1" presStyleIdx="1" presStyleCnt="3" custLinFactNeighborX="4761" custLinFactNeighborY="7857"/>
      <dgm:spPr/>
    </dgm:pt>
    <dgm:pt modelId="{19B85BAE-5F34-4707-B356-B48A7C325534}" type="pres">
      <dgm:prSet presAssocID="{1EDD7A49-3BC8-4675-B495-B723ED2BBF21}" presName="composite1" presStyleCnt="0"/>
      <dgm:spPr/>
    </dgm:pt>
    <dgm:pt modelId="{8F64A868-438C-46FF-B3A7-40FDC7DA4279}" type="pres">
      <dgm:prSet presAssocID="{1EDD7A49-3BC8-4675-B495-B723ED2BBF21}" presName="dummyNode1" presStyleLbl="node1" presStyleIdx="1" presStyleCnt="4"/>
      <dgm:spPr/>
    </dgm:pt>
    <dgm:pt modelId="{313BE9F1-4ED3-4356-B725-2CFD854626C8}" type="pres">
      <dgm:prSet presAssocID="{1EDD7A49-3BC8-4675-B495-B723ED2BBF21}" presName="childNode1" presStyleLbl="bgAcc1" presStyleIdx="2" presStyleCnt="4" custScaleX="132625" custScaleY="114444">
        <dgm:presLayoutVars>
          <dgm:bulletEnabled val="1"/>
        </dgm:presLayoutVars>
      </dgm:prSet>
      <dgm:spPr/>
    </dgm:pt>
    <dgm:pt modelId="{B8A153E0-80D6-4BE9-8EF3-44291FD1328B}" type="pres">
      <dgm:prSet presAssocID="{1EDD7A49-3BC8-4675-B495-B723ED2BBF21}" presName="childNode1tx" presStyleLbl="bgAcc1" presStyleIdx="2" presStyleCnt="4">
        <dgm:presLayoutVars>
          <dgm:bulletEnabled val="1"/>
        </dgm:presLayoutVars>
      </dgm:prSet>
      <dgm:spPr/>
    </dgm:pt>
    <dgm:pt modelId="{795A0385-816C-41B5-8179-6ADC9D18FC0F}" type="pres">
      <dgm:prSet presAssocID="{1EDD7A49-3BC8-4675-B495-B723ED2BBF21}" presName="parentNode1" presStyleLbl="node1" presStyleIdx="2" presStyleCnt="4" custLinFactNeighborX="-20852" custLinFactNeighborY="52604">
        <dgm:presLayoutVars>
          <dgm:chMax val="1"/>
          <dgm:bulletEnabled val="1"/>
        </dgm:presLayoutVars>
      </dgm:prSet>
      <dgm:spPr/>
    </dgm:pt>
    <dgm:pt modelId="{4E6F656C-B408-4D6E-9BB0-7D4937815880}" type="pres">
      <dgm:prSet presAssocID="{1EDD7A49-3BC8-4675-B495-B723ED2BBF21}" presName="connSite1" presStyleCnt="0"/>
      <dgm:spPr/>
    </dgm:pt>
    <dgm:pt modelId="{7B1960EB-C071-49C5-9260-4872D7C23BE8}" type="pres">
      <dgm:prSet presAssocID="{C4549CF8-91D4-4F62-9E5A-4B3582AF334C}" presName="Name9" presStyleLbl="sibTrans2D1" presStyleIdx="2" presStyleCnt="3" custLinFactNeighborX="2926" custLinFactNeighborY="-8284"/>
      <dgm:spPr/>
    </dgm:pt>
    <dgm:pt modelId="{2BB5C6EC-2EB0-44DF-8470-BA128A9F3931}" type="pres">
      <dgm:prSet presAssocID="{3CC919B9-AD9C-4250-AA4B-72DDA322D047}" presName="composite2" presStyleCnt="0"/>
      <dgm:spPr/>
    </dgm:pt>
    <dgm:pt modelId="{185DB5B0-D59B-482D-AF68-523D9EAC6C1E}" type="pres">
      <dgm:prSet presAssocID="{3CC919B9-AD9C-4250-AA4B-72DDA322D047}" presName="dummyNode2" presStyleLbl="node1" presStyleIdx="2" presStyleCnt="4"/>
      <dgm:spPr/>
    </dgm:pt>
    <dgm:pt modelId="{0566D77F-460B-48FC-9A56-371A58546EFB}" type="pres">
      <dgm:prSet presAssocID="{3CC919B9-AD9C-4250-AA4B-72DDA322D047}" presName="childNode2" presStyleLbl="bgAcc1" presStyleIdx="3" presStyleCnt="4" custScaleX="130129" custScaleY="121580">
        <dgm:presLayoutVars>
          <dgm:bulletEnabled val="1"/>
        </dgm:presLayoutVars>
      </dgm:prSet>
      <dgm:spPr/>
    </dgm:pt>
    <dgm:pt modelId="{FA8E85CD-C64A-4339-84AE-0C57E21D7133}" type="pres">
      <dgm:prSet presAssocID="{3CC919B9-AD9C-4250-AA4B-72DDA322D047}" presName="childNode2tx" presStyleLbl="bgAcc1" presStyleIdx="3" presStyleCnt="4">
        <dgm:presLayoutVars>
          <dgm:bulletEnabled val="1"/>
        </dgm:presLayoutVars>
      </dgm:prSet>
      <dgm:spPr/>
    </dgm:pt>
    <dgm:pt modelId="{36FEB671-5FDB-4505-BE7A-F833564D8449}" type="pres">
      <dgm:prSet presAssocID="{3CC919B9-AD9C-4250-AA4B-72DDA322D047}" presName="parentNode2" presStyleLbl="node1" presStyleIdx="3" presStyleCnt="4" custLinFactNeighborX="-20333" custLinFactNeighborY="-8748">
        <dgm:presLayoutVars>
          <dgm:chMax val="0"/>
          <dgm:bulletEnabled val="1"/>
        </dgm:presLayoutVars>
      </dgm:prSet>
      <dgm:spPr/>
    </dgm:pt>
    <dgm:pt modelId="{5F8A842C-7E87-4E69-BB35-B92981DAD697}" type="pres">
      <dgm:prSet presAssocID="{3CC919B9-AD9C-4250-AA4B-72DDA322D047}" presName="connSite2" presStyleCnt="0"/>
      <dgm:spPr/>
    </dgm:pt>
  </dgm:ptLst>
  <dgm:cxnLst>
    <dgm:cxn modelId="{FA1B330B-3A3C-45CA-85DC-04D2A7C07765}" srcId="{1EDD7A49-3BC8-4675-B495-B723ED2BBF21}" destId="{C5B9FB05-8645-4C05-B548-DCEC76831BC8}" srcOrd="0" destOrd="0" parTransId="{D3269748-AD44-461F-BB5D-4F9451839402}" sibTransId="{E5697B0C-36C0-4B5D-81B1-C4361FB161CA}"/>
    <dgm:cxn modelId="{EDED0D0C-FC76-44CB-BA15-8D913B223CBA}" type="presOf" srcId="{1EDD7A49-3BC8-4675-B495-B723ED2BBF21}" destId="{795A0385-816C-41B5-8179-6ADC9D18FC0F}" srcOrd="0" destOrd="0" presId="urn:microsoft.com/office/officeart/2005/8/layout/hProcess4"/>
    <dgm:cxn modelId="{2AA4BF16-5C3E-4452-9747-D9BAAD0BA2C1}" type="presOf" srcId="{CC8C7603-3720-4BBB-AAD1-9CA889C6E9D2}" destId="{FA8E85CD-C64A-4339-84AE-0C57E21D7133}" srcOrd="1" destOrd="0" presId="urn:microsoft.com/office/officeart/2005/8/layout/hProcess4"/>
    <dgm:cxn modelId="{D97E5B1A-7266-44FA-B029-FC9F52FDAA2D}" srcId="{D892733B-B005-46BF-992A-4F221F7AD63E}" destId="{D94A7E57-4D89-491B-8F6A-A8CE1CB27E4B}" srcOrd="0" destOrd="0" parTransId="{EB3F0E2F-6DE7-4F33-B413-6E271F5D47CC}" sibTransId="{D20BFA5B-8B6A-4CFA-A974-3E5E91F0C346}"/>
    <dgm:cxn modelId="{E79FE622-4174-4B16-B01C-C0F4D1BB68FB}" srcId="{3CC919B9-AD9C-4250-AA4B-72DDA322D047}" destId="{CC8C7603-3720-4BBB-AAD1-9CA889C6E9D2}" srcOrd="0" destOrd="0" parTransId="{71E5AC59-ECB3-4763-98D5-9783F19D9DB6}" sibTransId="{73B3CE87-BA1E-4A81-A987-ED06FA5304D8}"/>
    <dgm:cxn modelId="{3CE05325-E383-4044-8CB6-D297E8530E10}" type="presOf" srcId="{C4549CF8-91D4-4F62-9E5A-4B3582AF334C}" destId="{7B1960EB-C071-49C5-9260-4872D7C23BE8}" srcOrd="0" destOrd="0" presId="urn:microsoft.com/office/officeart/2005/8/layout/hProcess4"/>
    <dgm:cxn modelId="{FD006D27-F9EF-42F0-88A4-EC0B1DC46028}" type="presOf" srcId="{D94A7E57-4D89-491B-8F6A-A8CE1CB27E4B}" destId="{8ED454FA-D49B-4413-B3B2-084F763EE568}" srcOrd="0" destOrd="0" presId="urn:microsoft.com/office/officeart/2005/8/layout/hProcess4"/>
    <dgm:cxn modelId="{8E95092D-6DDA-4FE6-B506-7E1DD994B6C3}" srcId="{CC4361E6-3AA3-4F54-9A20-278CF26F6894}" destId="{013B3569-7AC9-4F11-82A6-714FEAC826D8}" srcOrd="1" destOrd="0" parTransId="{68BD87C5-385F-4E1C-BDFA-46938495D323}" sibTransId="{21BC3878-1AE6-43AD-9DBD-D04F81C44A35}"/>
    <dgm:cxn modelId="{CB916731-3C4C-40E4-9922-83E49F8DFDC7}" type="presOf" srcId="{C45390EA-AB12-4128-9738-EA8A232458E3}" destId="{E2BB1836-A7C7-4145-BB4C-6187DDC2C93C}" srcOrd="0" destOrd="0" presId="urn:microsoft.com/office/officeart/2005/8/layout/hProcess4"/>
    <dgm:cxn modelId="{83232E40-3D4E-484E-9713-34E05CC10F04}" srcId="{7870A063-B634-4A8E-885F-BB88BCCF5B18}" destId="{CC4361E6-3AA3-4F54-9A20-278CF26F6894}" srcOrd="0" destOrd="0" parTransId="{441266F2-6D32-4610-84E8-92989A0E5D96}" sibTransId="{C45390EA-AB12-4128-9738-EA8A232458E3}"/>
    <dgm:cxn modelId="{49FC6B60-5A0B-40C8-BB99-6855741B2001}" type="presOf" srcId="{2A2285D7-9444-43ED-B196-F36B4A148507}" destId="{A1E20FA3-9110-4142-A571-603E616CF4D2}" srcOrd="0" destOrd="0" presId="urn:microsoft.com/office/officeart/2005/8/layout/hProcess4"/>
    <dgm:cxn modelId="{1BA93841-B9BA-4331-8B02-A606C5DFF35E}" type="presOf" srcId="{C5B9FB05-8645-4C05-B548-DCEC76831BC8}" destId="{313BE9F1-4ED3-4356-B725-2CFD854626C8}" srcOrd="0" destOrd="0" presId="urn:microsoft.com/office/officeart/2005/8/layout/hProcess4"/>
    <dgm:cxn modelId="{91355443-B932-4231-A2B5-968811D35B8F}" type="presOf" srcId="{CC8C7603-3720-4BBB-AAD1-9CA889C6E9D2}" destId="{0566D77F-460B-48FC-9A56-371A58546EFB}" srcOrd="0" destOrd="0" presId="urn:microsoft.com/office/officeart/2005/8/layout/hProcess4"/>
    <dgm:cxn modelId="{6C0A7347-11A0-4868-90A4-5DAFEBF36697}" type="presOf" srcId="{1DA618DC-2E51-428B-A645-6842A29088C4}" destId="{10CCAF3F-8913-4570-9771-9CB9918ED290}" srcOrd="0" destOrd="0" presId="urn:microsoft.com/office/officeart/2005/8/layout/hProcess4"/>
    <dgm:cxn modelId="{4BDD7970-9E29-49F4-ABC5-72DC3A15D53A}" type="presOf" srcId="{C5B9FB05-8645-4C05-B548-DCEC76831BC8}" destId="{B8A153E0-80D6-4BE9-8EF3-44291FD1328B}" srcOrd="1" destOrd="0" presId="urn:microsoft.com/office/officeart/2005/8/layout/hProcess4"/>
    <dgm:cxn modelId="{84732F78-0E41-4E2D-BACB-0AFB293BB5A6}" srcId="{7870A063-B634-4A8E-885F-BB88BCCF5B18}" destId="{3CC919B9-AD9C-4250-AA4B-72DDA322D047}" srcOrd="3" destOrd="0" parTransId="{F92E2B9A-5BF6-4B10-8702-16268B8D983E}" sibTransId="{855E24DE-6151-411F-98DC-FE8A467D8EA8}"/>
    <dgm:cxn modelId="{12399985-7F8F-40B7-B0CE-4FDD313FA865}" type="presOf" srcId="{3CC919B9-AD9C-4250-AA4B-72DDA322D047}" destId="{36FEB671-5FDB-4505-BE7A-F833564D8449}" srcOrd="0" destOrd="0" presId="urn:microsoft.com/office/officeart/2005/8/layout/hProcess4"/>
    <dgm:cxn modelId="{0FD55491-5B04-4A66-A849-FDD5412BEDF2}" type="presOf" srcId="{013B3569-7AC9-4F11-82A6-714FEAC826D8}" destId="{10CCAF3F-8913-4570-9771-9CB9918ED290}" srcOrd="0" destOrd="1" presId="urn:microsoft.com/office/officeart/2005/8/layout/hProcess4"/>
    <dgm:cxn modelId="{5E267691-D3C4-4CF7-8741-DA6C3A92E478}" srcId="{7870A063-B634-4A8E-885F-BB88BCCF5B18}" destId="{D892733B-B005-46BF-992A-4F221F7AD63E}" srcOrd="1" destOrd="0" parTransId="{FD646939-280C-4A55-AAEF-66AFE99D55D0}" sibTransId="{2A2285D7-9444-43ED-B196-F36B4A148507}"/>
    <dgm:cxn modelId="{D1CDE29E-BE97-48D8-93C5-B651CB848FE9}" srcId="{CC4361E6-3AA3-4F54-9A20-278CF26F6894}" destId="{1DA618DC-2E51-428B-A645-6842A29088C4}" srcOrd="0" destOrd="0" parTransId="{6F963942-F1DA-4FB4-8294-C7537FB40D10}" sibTransId="{9B1F8F69-19BD-4DCA-9B9C-050B49283067}"/>
    <dgm:cxn modelId="{509CA1A3-5D3C-4C3F-ADA6-DA39BF749506}" type="presOf" srcId="{7870A063-B634-4A8E-885F-BB88BCCF5B18}" destId="{2E79B916-F643-4C69-B544-291D05D984B2}" srcOrd="0" destOrd="0" presId="urn:microsoft.com/office/officeart/2005/8/layout/hProcess4"/>
    <dgm:cxn modelId="{CCE30EBB-7AB5-440B-9D32-211C0826FEE2}" type="presOf" srcId="{1DA618DC-2E51-428B-A645-6842A29088C4}" destId="{E530BC47-F525-4D90-9F86-E4568F3B820F}" srcOrd="1" destOrd="0" presId="urn:microsoft.com/office/officeart/2005/8/layout/hProcess4"/>
    <dgm:cxn modelId="{2668DDC2-7743-4959-9C85-DF5ED6D77761}" type="presOf" srcId="{D892733B-B005-46BF-992A-4F221F7AD63E}" destId="{27CB5494-043D-4991-BB22-5A05381F56D5}" srcOrd="0" destOrd="0" presId="urn:microsoft.com/office/officeart/2005/8/layout/hProcess4"/>
    <dgm:cxn modelId="{01BB2FE2-DAE9-42E4-9C16-45B2A34F1A0F}" srcId="{7870A063-B634-4A8E-885F-BB88BCCF5B18}" destId="{1EDD7A49-3BC8-4675-B495-B723ED2BBF21}" srcOrd="2" destOrd="0" parTransId="{521B780A-799D-4F42-9A3C-9F5C7EFB8CE4}" sibTransId="{C4549CF8-91D4-4F62-9E5A-4B3582AF334C}"/>
    <dgm:cxn modelId="{54F09EE9-3931-4698-BE01-9978DE02B91B}" type="presOf" srcId="{CC4361E6-3AA3-4F54-9A20-278CF26F6894}" destId="{EB4919C5-383A-40D9-98F0-2B6727718882}" srcOrd="0" destOrd="0" presId="urn:microsoft.com/office/officeart/2005/8/layout/hProcess4"/>
    <dgm:cxn modelId="{5CB26AEE-F05E-4F1C-AE5E-1C0BA479C7CB}" type="presOf" srcId="{013B3569-7AC9-4F11-82A6-714FEAC826D8}" destId="{E530BC47-F525-4D90-9F86-E4568F3B820F}" srcOrd="1" destOrd="1" presId="urn:microsoft.com/office/officeart/2005/8/layout/hProcess4"/>
    <dgm:cxn modelId="{E05351FB-A21F-4BC6-A72F-351E12DA85E2}" type="presOf" srcId="{D94A7E57-4D89-491B-8F6A-A8CE1CB27E4B}" destId="{798874C8-4012-40AA-9459-1BF456BA4CE2}" srcOrd="1" destOrd="0" presId="urn:microsoft.com/office/officeart/2005/8/layout/hProcess4"/>
    <dgm:cxn modelId="{7078CEE6-67DA-47F4-AECE-6EE60D3ACF10}" type="presParOf" srcId="{2E79B916-F643-4C69-B544-291D05D984B2}" destId="{4CFC2D56-38A4-428B-B47C-24FD564B20EB}" srcOrd="0" destOrd="0" presId="urn:microsoft.com/office/officeart/2005/8/layout/hProcess4"/>
    <dgm:cxn modelId="{A8F34610-D5DA-4CCE-B726-A561FF0E4CC1}" type="presParOf" srcId="{2E79B916-F643-4C69-B544-291D05D984B2}" destId="{DF514AA0-6B4E-413F-A451-95A6CBA4587A}" srcOrd="1" destOrd="0" presId="urn:microsoft.com/office/officeart/2005/8/layout/hProcess4"/>
    <dgm:cxn modelId="{1323A6E7-9F8E-4687-AD02-A0B9E0808C12}" type="presParOf" srcId="{2E79B916-F643-4C69-B544-291D05D984B2}" destId="{7069B1CD-D057-44FE-AA8E-B65E86CF42F5}" srcOrd="2" destOrd="0" presId="urn:microsoft.com/office/officeart/2005/8/layout/hProcess4"/>
    <dgm:cxn modelId="{E77A4C61-2ED1-45B0-B583-61F9E802EC3C}" type="presParOf" srcId="{7069B1CD-D057-44FE-AA8E-B65E86CF42F5}" destId="{2A1B9DFF-FFBF-4ECE-B61E-8338DF95AC2F}" srcOrd="0" destOrd="0" presId="urn:microsoft.com/office/officeart/2005/8/layout/hProcess4"/>
    <dgm:cxn modelId="{D825E55E-ED37-43DD-96CA-1691B912D6AF}" type="presParOf" srcId="{2A1B9DFF-FFBF-4ECE-B61E-8338DF95AC2F}" destId="{11BC4C62-EEB3-43A0-A735-7A1BE472FE91}" srcOrd="0" destOrd="0" presId="urn:microsoft.com/office/officeart/2005/8/layout/hProcess4"/>
    <dgm:cxn modelId="{726DAE66-92E9-4B2D-884B-3DB2B6015ADD}" type="presParOf" srcId="{2A1B9DFF-FFBF-4ECE-B61E-8338DF95AC2F}" destId="{10CCAF3F-8913-4570-9771-9CB9918ED290}" srcOrd="1" destOrd="0" presId="urn:microsoft.com/office/officeart/2005/8/layout/hProcess4"/>
    <dgm:cxn modelId="{0ADAE2DA-AD8B-441E-9460-CAA67AA3FEAD}" type="presParOf" srcId="{2A1B9DFF-FFBF-4ECE-B61E-8338DF95AC2F}" destId="{E530BC47-F525-4D90-9F86-E4568F3B820F}" srcOrd="2" destOrd="0" presId="urn:microsoft.com/office/officeart/2005/8/layout/hProcess4"/>
    <dgm:cxn modelId="{E3C4061D-20F3-4FED-B181-CE176E554095}" type="presParOf" srcId="{2A1B9DFF-FFBF-4ECE-B61E-8338DF95AC2F}" destId="{EB4919C5-383A-40D9-98F0-2B6727718882}" srcOrd="3" destOrd="0" presId="urn:microsoft.com/office/officeart/2005/8/layout/hProcess4"/>
    <dgm:cxn modelId="{251A9D22-AB6D-4A21-870F-E86DD6E1969C}" type="presParOf" srcId="{2A1B9DFF-FFBF-4ECE-B61E-8338DF95AC2F}" destId="{0FDA8508-45EC-45D5-8D7C-43311AD38206}" srcOrd="4" destOrd="0" presId="urn:microsoft.com/office/officeart/2005/8/layout/hProcess4"/>
    <dgm:cxn modelId="{8FCA9F45-82B7-42DD-93DA-6B575987B2AE}" type="presParOf" srcId="{7069B1CD-D057-44FE-AA8E-B65E86CF42F5}" destId="{E2BB1836-A7C7-4145-BB4C-6187DDC2C93C}" srcOrd="1" destOrd="0" presId="urn:microsoft.com/office/officeart/2005/8/layout/hProcess4"/>
    <dgm:cxn modelId="{C285FF70-D5C1-410B-A9D0-6DC4E6392F4E}" type="presParOf" srcId="{7069B1CD-D057-44FE-AA8E-B65E86CF42F5}" destId="{5C0CC7B0-8FAA-4BFE-B8F6-03F701A7EB2E}" srcOrd="2" destOrd="0" presId="urn:microsoft.com/office/officeart/2005/8/layout/hProcess4"/>
    <dgm:cxn modelId="{FC644E2E-75A3-42D0-8539-B5508E0DC784}" type="presParOf" srcId="{5C0CC7B0-8FAA-4BFE-B8F6-03F701A7EB2E}" destId="{6C184266-80AF-4220-9DF2-4DFEBA1AA7E2}" srcOrd="0" destOrd="0" presId="urn:microsoft.com/office/officeart/2005/8/layout/hProcess4"/>
    <dgm:cxn modelId="{E8BA512D-8D94-4DE6-814F-7A0CDEE0ACDD}" type="presParOf" srcId="{5C0CC7B0-8FAA-4BFE-B8F6-03F701A7EB2E}" destId="{8ED454FA-D49B-4413-B3B2-084F763EE568}" srcOrd="1" destOrd="0" presId="urn:microsoft.com/office/officeart/2005/8/layout/hProcess4"/>
    <dgm:cxn modelId="{D84F19F3-EEDE-43DB-8AA3-2AA1CB6BC5B3}" type="presParOf" srcId="{5C0CC7B0-8FAA-4BFE-B8F6-03F701A7EB2E}" destId="{798874C8-4012-40AA-9459-1BF456BA4CE2}" srcOrd="2" destOrd="0" presId="urn:microsoft.com/office/officeart/2005/8/layout/hProcess4"/>
    <dgm:cxn modelId="{5670A184-06F4-4BD0-8AAA-BD8A8EEDCC18}" type="presParOf" srcId="{5C0CC7B0-8FAA-4BFE-B8F6-03F701A7EB2E}" destId="{27CB5494-043D-4991-BB22-5A05381F56D5}" srcOrd="3" destOrd="0" presId="urn:microsoft.com/office/officeart/2005/8/layout/hProcess4"/>
    <dgm:cxn modelId="{9C97AAE9-B058-4692-AC69-EB8F4DE480C2}" type="presParOf" srcId="{5C0CC7B0-8FAA-4BFE-B8F6-03F701A7EB2E}" destId="{91253340-70D4-473C-BD64-AF4CE9016FA0}" srcOrd="4" destOrd="0" presId="urn:microsoft.com/office/officeart/2005/8/layout/hProcess4"/>
    <dgm:cxn modelId="{79DE83A1-1ABF-42D0-82D0-2AE08A7A896C}" type="presParOf" srcId="{7069B1CD-D057-44FE-AA8E-B65E86CF42F5}" destId="{A1E20FA3-9110-4142-A571-603E616CF4D2}" srcOrd="3" destOrd="0" presId="urn:microsoft.com/office/officeart/2005/8/layout/hProcess4"/>
    <dgm:cxn modelId="{8CF1B9A2-9795-4232-95E7-8B7CF2D2AB16}" type="presParOf" srcId="{7069B1CD-D057-44FE-AA8E-B65E86CF42F5}" destId="{19B85BAE-5F34-4707-B356-B48A7C325534}" srcOrd="4" destOrd="0" presId="urn:microsoft.com/office/officeart/2005/8/layout/hProcess4"/>
    <dgm:cxn modelId="{6373BECC-0DF0-4477-9793-77F76C70C095}" type="presParOf" srcId="{19B85BAE-5F34-4707-B356-B48A7C325534}" destId="{8F64A868-438C-46FF-B3A7-40FDC7DA4279}" srcOrd="0" destOrd="0" presId="urn:microsoft.com/office/officeart/2005/8/layout/hProcess4"/>
    <dgm:cxn modelId="{0D0997C2-8097-44DC-8E5C-7C2EC1292F07}" type="presParOf" srcId="{19B85BAE-5F34-4707-B356-B48A7C325534}" destId="{313BE9F1-4ED3-4356-B725-2CFD854626C8}" srcOrd="1" destOrd="0" presId="urn:microsoft.com/office/officeart/2005/8/layout/hProcess4"/>
    <dgm:cxn modelId="{5A5B3F10-13D8-4552-AD51-30E206491C4C}" type="presParOf" srcId="{19B85BAE-5F34-4707-B356-B48A7C325534}" destId="{B8A153E0-80D6-4BE9-8EF3-44291FD1328B}" srcOrd="2" destOrd="0" presId="urn:microsoft.com/office/officeart/2005/8/layout/hProcess4"/>
    <dgm:cxn modelId="{87F40F7E-7C38-44E6-8BF4-7E6FEA62AA2C}" type="presParOf" srcId="{19B85BAE-5F34-4707-B356-B48A7C325534}" destId="{795A0385-816C-41B5-8179-6ADC9D18FC0F}" srcOrd="3" destOrd="0" presId="urn:microsoft.com/office/officeart/2005/8/layout/hProcess4"/>
    <dgm:cxn modelId="{785F4C19-EE06-4971-BA74-9917BE91BC5D}" type="presParOf" srcId="{19B85BAE-5F34-4707-B356-B48A7C325534}" destId="{4E6F656C-B408-4D6E-9BB0-7D4937815880}" srcOrd="4" destOrd="0" presId="urn:microsoft.com/office/officeart/2005/8/layout/hProcess4"/>
    <dgm:cxn modelId="{76B778F6-14D2-4111-B1AE-73C3D769E4BD}" type="presParOf" srcId="{7069B1CD-D057-44FE-AA8E-B65E86CF42F5}" destId="{7B1960EB-C071-49C5-9260-4872D7C23BE8}" srcOrd="5" destOrd="0" presId="urn:microsoft.com/office/officeart/2005/8/layout/hProcess4"/>
    <dgm:cxn modelId="{C722A4F7-3820-4F0E-8F51-AC30D59B68C3}" type="presParOf" srcId="{7069B1CD-D057-44FE-AA8E-B65E86CF42F5}" destId="{2BB5C6EC-2EB0-44DF-8470-BA128A9F3931}" srcOrd="6" destOrd="0" presId="urn:microsoft.com/office/officeart/2005/8/layout/hProcess4"/>
    <dgm:cxn modelId="{03F43CEF-17B8-4DD4-B33E-22BE7D011F85}" type="presParOf" srcId="{2BB5C6EC-2EB0-44DF-8470-BA128A9F3931}" destId="{185DB5B0-D59B-482D-AF68-523D9EAC6C1E}" srcOrd="0" destOrd="0" presId="urn:microsoft.com/office/officeart/2005/8/layout/hProcess4"/>
    <dgm:cxn modelId="{5A5D67FF-70A9-45E2-BD66-7192B0817E12}" type="presParOf" srcId="{2BB5C6EC-2EB0-44DF-8470-BA128A9F3931}" destId="{0566D77F-460B-48FC-9A56-371A58546EFB}" srcOrd="1" destOrd="0" presId="urn:microsoft.com/office/officeart/2005/8/layout/hProcess4"/>
    <dgm:cxn modelId="{EC854DB9-C2D4-423A-BA26-4C23A5272D28}" type="presParOf" srcId="{2BB5C6EC-2EB0-44DF-8470-BA128A9F3931}" destId="{FA8E85CD-C64A-4339-84AE-0C57E21D7133}" srcOrd="2" destOrd="0" presId="urn:microsoft.com/office/officeart/2005/8/layout/hProcess4"/>
    <dgm:cxn modelId="{A7D110D4-04A7-4B3D-B75F-F11A4459A18D}" type="presParOf" srcId="{2BB5C6EC-2EB0-44DF-8470-BA128A9F3931}" destId="{36FEB671-5FDB-4505-BE7A-F833564D8449}" srcOrd="3" destOrd="0" presId="urn:microsoft.com/office/officeart/2005/8/layout/hProcess4"/>
    <dgm:cxn modelId="{9D12B69D-FFDF-4B02-8F60-E06ED4508822}" type="presParOf" srcId="{2BB5C6EC-2EB0-44DF-8470-BA128A9F3931}" destId="{5F8A842C-7E87-4E69-BB35-B92981DAD69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62F6B8-DC3E-459E-B24D-8169F3014AF7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6D154224-8AD7-4CE8-9AF5-8C4A06E939CD}">
      <dgm:prSet phldrT="[Text]" custT="1"/>
      <dgm:spPr/>
      <dgm:t>
        <a:bodyPr/>
        <a:lstStyle/>
        <a:p>
          <a:pPr algn="l"/>
          <a:r>
            <a:rPr lang="en-IN" sz="2000" b="1" dirty="0"/>
            <a:t>Data Cleaning, Transformation, and Integration</a:t>
          </a:r>
        </a:p>
      </dgm:t>
    </dgm:pt>
    <dgm:pt modelId="{23324830-584C-41B7-AAA4-32512BA39B91}" type="parTrans" cxnId="{E4F99FB8-1CCC-4A9D-82BB-3B2A84666B40}">
      <dgm:prSet/>
      <dgm:spPr/>
      <dgm:t>
        <a:bodyPr/>
        <a:lstStyle/>
        <a:p>
          <a:endParaRPr lang="en-IN"/>
        </a:p>
      </dgm:t>
    </dgm:pt>
    <dgm:pt modelId="{7EBE181C-4F68-49D9-B839-574C538B57B0}" type="sibTrans" cxnId="{E4F99FB8-1CCC-4A9D-82BB-3B2A84666B40}">
      <dgm:prSet/>
      <dgm:spPr/>
      <dgm:t>
        <a:bodyPr/>
        <a:lstStyle/>
        <a:p>
          <a:endParaRPr lang="en-IN"/>
        </a:p>
      </dgm:t>
    </dgm:pt>
    <dgm:pt modelId="{E0DC0B56-BD82-4B4B-A575-71D2EDE5A1B8}">
      <dgm:prSet phldrT="[Text]" custT="1"/>
      <dgm:spPr/>
      <dgm:t>
        <a:bodyPr/>
        <a:lstStyle/>
        <a:p>
          <a:pPr algn="just"/>
          <a:r>
            <a:rPr lang="en-IN" sz="1400" dirty="0"/>
            <a:t>Learned cleaning data by ensuring consistency, removing duplicates, and handling missing values. </a:t>
          </a:r>
        </a:p>
      </dgm:t>
    </dgm:pt>
    <dgm:pt modelId="{4BD3F947-91E4-4258-8EB7-8025C514B79B}" type="parTrans" cxnId="{F6DAD50A-914F-46E8-9888-4439216F48C0}">
      <dgm:prSet/>
      <dgm:spPr/>
      <dgm:t>
        <a:bodyPr/>
        <a:lstStyle/>
        <a:p>
          <a:endParaRPr lang="en-IN"/>
        </a:p>
      </dgm:t>
    </dgm:pt>
    <dgm:pt modelId="{9B8F5F78-48F6-43C3-BBF3-476B75E0D16B}" type="sibTrans" cxnId="{F6DAD50A-914F-46E8-9888-4439216F48C0}">
      <dgm:prSet/>
      <dgm:spPr/>
      <dgm:t>
        <a:bodyPr/>
        <a:lstStyle/>
        <a:p>
          <a:endParaRPr lang="en-IN"/>
        </a:p>
      </dgm:t>
    </dgm:pt>
    <dgm:pt modelId="{15D83610-B112-4232-8398-D92279B19928}">
      <dgm:prSet phldrT="[Text]" custT="1"/>
      <dgm:spPr/>
      <dgm:t>
        <a:bodyPr/>
        <a:lstStyle/>
        <a:p>
          <a:r>
            <a:rPr lang="en-IN" sz="2000" b="1" dirty="0"/>
            <a:t>Data </a:t>
          </a:r>
          <a:r>
            <a:rPr lang="en-IN" sz="2000" b="1" dirty="0" err="1"/>
            <a:t>Modeling</a:t>
          </a:r>
          <a:r>
            <a:rPr lang="en-IN" sz="2000" b="1" dirty="0"/>
            <a:t> </a:t>
          </a:r>
          <a:endParaRPr lang="en-IN" sz="2000" dirty="0"/>
        </a:p>
      </dgm:t>
    </dgm:pt>
    <dgm:pt modelId="{A1E461E4-DA84-4151-B926-CA2B02EC53DE}" type="parTrans" cxnId="{0B380DDB-C54C-49F1-B462-85698D34037E}">
      <dgm:prSet/>
      <dgm:spPr/>
      <dgm:t>
        <a:bodyPr/>
        <a:lstStyle/>
        <a:p>
          <a:endParaRPr lang="en-IN"/>
        </a:p>
      </dgm:t>
    </dgm:pt>
    <dgm:pt modelId="{8DD5EB92-CD00-443D-A33A-78300A382532}" type="sibTrans" cxnId="{0B380DDB-C54C-49F1-B462-85698D34037E}">
      <dgm:prSet/>
      <dgm:spPr/>
      <dgm:t>
        <a:bodyPr/>
        <a:lstStyle/>
        <a:p>
          <a:endParaRPr lang="en-IN"/>
        </a:p>
      </dgm:t>
    </dgm:pt>
    <dgm:pt modelId="{1424094C-A08E-4D8B-AA79-5C25F6AB8E59}">
      <dgm:prSet phldrT="[Text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 dirty="0"/>
            <a:t>Explored data </a:t>
          </a:r>
          <a:r>
            <a:rPr lang="en-IN" sz="1400" dirty="0" err="1"/>
            <a:t>modeling</a:t>
          </a:r>
          <a:r>
            <a:rPr lang="en-IN" sz="1400" dirty="0"/>
            <a:t> across various platforms to determine the best fit for specific needs.</a:t>
          </a:r>
        </a:p>
      </dgm:t>
    </dgm:pt>
    <dgm:pt modelId="{6B4DB6F0-186C-440F-822A-15F783A01F6F}" type="parTrans" cxnId="{BB46BC7B-E3D2-4374-9D8B-88AF9B6BC250}">
      <dgm:prSet/>
      <dgm:spPr/>
      <dgm:t>
        <a:bodyPr/>
        <a:lstStyle/>
        <a:p>
          <a:endParaRPr lang="en-IN"/>
        </a:p>
      </dgm:t>
    </dgm:pt>
    <dgm:pt modelId="{E190AD92-1549-4468-B0EC-253BE72E90D9}" type="sibTrans" cxnId="{BB46BC7B-E3D2-4374-9D8B-88AF9B6BC250}">
      <dgm:prSet/>
      <dgm:spPr/>
      <dgm:t>
        <a:bodyPr/>
        <a:lstStyle/>
        <a:p>
          <a:endParaRPr lang="en-IN"/>
        </a:p>
      </dgm:t>
    </dgm:pt>
    <dgm:pt modelId="{72D8B32C-0CF5-419A-AAFC-A8425867E3F8}">
      <dgm:prSet phldrT="[Text]" custT="1"/>
      <dgm:spPr/>
      <dgm:t>
        <a:bodyPr/>
        <a:lstStyle/>
        <a:p>
          <a:r>
            <a:rPr lang="en-IN" sz="2000" b="1" dirty="0"/>
            <a:t>Statistical Segmentation and Insights</a:t>
          </a:r>
          <a:endParaRPr lang="en-IN" sz="2000" dirty="0"/>
        </a:p>
      </dgm:t>
    </dgm:pt>
    <dgm:pt modelId="{2762988C-95AB-41C9-AAAA-033B0FC84F32}" type="parTrans" cxnId="{C304A56A-44E1-4451-A406-2AD946153A38}">
      <dgm:prSet/>
      <dgm:spPr/>
      <dgm:t>
        <a:bodyPr/>
        <a:lstStyle/>
        <a:p>
          <a:endParaRPr lang="en-IN"/>
        </a:p>
      </dgm:t>
    </dgm:pt>
    <dgm:pt modelId="{B99BFE36-4A20-4EBF-8336-61B4D282C7BA}" type="sibTrans" cxnId="{C304A56A-44E1-4451-A406-2AD946153A38}">
      <dgm:prSet/>
      <dgm:spPr/>
      <dgm:t>
        <a:bodyPr/>
        <a:lstStyle/>
        <a:p>
          <a:endParaRPr lang="en-IN"/>
        </a:p>
      </dgm:t>
    </dgm:pt>
    <dgm:pt modelId="{10DE5E99-F5D1-4BAB-8166-B5974D178BDF}">
      <dgm:prSet phldrT="[Text]" custT="1"/>
      <dgm:spPr/>
      <dgm:t>
        <a:bodyPr/>
        <a:lstStyle/>
        <a:p>
          <a:pPr algn="just"/>
          <a:r>
            <a:rPr lang="en-IN" sz="1400" dirty="0"/>
            <a:t>Gained skills in transforming data with conditional columns and standardizing formats, as well as merging and appending data from multiple sources to create a unified dataset</a:t>
          </a:r>
        </a:p>
      </dgm:t>
    </dgm:pt>
    <dgm:pt modelId="{B95CCC53-205D-4ABA-AE3B-7BEB462E5D70}" type="parTrans" cxnId="{3D844F96-49A6-4631-8E2B-5EF0A8D488EB}">
      <dgm:prSet/>
      <dgm:spPr/>
      <dgm:t>
        <a:bodyPr/>
        <a:lstStyle/>
        <a:p>
          <a:endParaRPr lang="en-IN"/>
        </a:p>
      </dgm:t>
    </dgm:pt>
    <dgm:pt modelId="{B5EBC7AC-52DC-4647-9460-DB0F8C5560FA}" type="sibTrans" cxnId="{3D844F96-49A6-4631-8E2B-5EF0A8D488EB}">
      <dgm:prSet/>
      <dgm:spPr/>
      <dgm:t>
        <a:bodyPr/>
        <a:lstStyle/>
        <a:p>
          <a:endParaRPr lang="en-IN"/>
        </a:p>
      </dgm:t>
    </dgm:pt>
    <dgm:pt modelId="{CD8174A9-50EC-4067-A564-4E830AABE3FB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 dirty="0"/>
            <a:t>In </a:t>
          </a:r>
          <a:r>
            <a:rPr lang="en-IN" sz="1400" b="1" dirty="0"/>
            <a:t>Excel</a:t>
          </a:r>
          <a:r>
            <a:rPr lang="en-IN" sz="1400" dirty="0"/>
            <a:t>, organized data using tables and pivot tables for efficient analysis.</a:t>
          </a:r>
        </a:p>
      </dgm:t>
    </dgm:pt>
    <dgm:pt modelId="{019A78A2-8FB0-4BC7-BD13-3E677FEDC6B7}" type="parTrans" cxnId="{F3997A5F-B82F-4744-B54F-83B8B81698C0}">
      <dgm:prSet/>
      <dgm:spPr/>
      <dgm:t>
        <a:bodyPr/>
        <a:lstStyle/>
        <a:p>
          <a:endParaRPr lang="en-IN"/>
        </a:p>
      </dgm:t>
    </dgm:pt>
    <dgm:pt modelId="{DCA08EE0-C6D5-43E1-8BC0-A4C12578F47D}" type="sibTrans" cxnId="{F3997A5F-B82F-4744-B54F-83B8B81698C0}">
      <dgm:prSet/>
      <dgm:spPr/>
      <dgm:t>
        <a:bodyPr/>
        <a:lstStyle/>
        <a:p>
          <a:endParaRPr lang="en-IN"/>
        </a:p>
      </dgm:t>
    </dgm:pt>
    <dgm:pt modelId="{780AFBBC-62B5-4197-B543-D4860B38FBBB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 dirty="0"/>
            <a:t>In </a:t>
          </a:r>
          <a:r>
            <a:rPr lang="en-IN" sz="1400" b="1" dirty="0"/>
            <a:t>Tableau</a:t>
          </a:r>
          <a:r>
            <a:rPr lang="en-IN" sz="1400" dirty="0"/>
            <a:t> and </a:t>
          </a:r>
          <a:r>
            <a:rPr lang="en-IN" sz="1400" b="1" dirty="0"/>
            <a:t>Power BI</a:t>
          </a:r>
          <a:r>
            <a:rPr lang="en-IN" sz="1400" dirty="0"/>
            <a:t>, built interactive dashboards to visualize the data.</a:t>
          </a:r>
        </a:p>
      </dgm:t>
    </dgm:pt>
    <dgm:pt modelId="{7FFEF0C0-3965-4B5F-B329-3C583D02E0E7}" type="parTrans" cxnId="{C91C3E88-0564-4CCA-BC41-6E822C783A4A}">
      <dgm:prSet/>
      <dgm:spPr/>
      <dgm:t>
        <a:bodyPr/>
        <a:lstStyle/>
        <a:p>
          <a:endParaRPr lang="en-IN"/>
        </a:p>
      </dgm:t>
    </dgm:pt>
    <dgm:pt modelId="{B17FE306-CBB7-49E3-B02B-CBA5510123BB}" type="sibTrans" cxnId="{C91C3E88-0564-4CCA-BC41-6E822C783A4A}">
      <dgm:prSet/>
      <dgm:spPr/>
      <dgm:t>
        <a:bodyPr/>
        <a:lstStyle/>
        <a:p>
          <a:endParaRPr lang="en-IN"/>
        </a:p>
      </dgm:t>
    </dgm:pt>
    <dgm:pt modelId="{65EF28CA-BD50-4848-80ED-26622C9CE5A7}">
      <dgm:prSet custT="1"/>
      <dgm:spPr/>
      <dgm:t>
        <a:bodyPr/>
        <a:lstStyle/>
        <a:p>
          <a:r>
            <a:rPr lang="en-IN" sz="1400" dirty="0"/>
            <a:t>Used </a:t>
          </a:r>
          <a:r>
            <a:rPr lang="en-IN" sz="1400" b="1" dirty="0"/>
            <a:t>SQL</a:t>
          </a:r>
          <a:r>
            <a:rPr lang="en-IN" sz="1400" dirty="0"/>
            <a:t> for querying databases, extracting data, and performing transformations before importing into visualization tools.</a:t>
          </a:r>
        </a:p>
      </dgm:t>
    </dgm:pt>
    <dgm:pt modelId="{5F0A0A62-15B6-4186-93C2-B7FE008DDBC7}" type="parTrans" cxnId="{24D266F8-30E2-4F19-9C05-3BC42707AF16}">
      <dgm:prSet/>
      <dgm:spPr/>
      <dgm:t>
        <a:bodyPr/>
        <a:lstStyle/>
        <a:p>
          <a:endParaRPr lang="en-IN"/>
        </a:p>
      </dgm:t>
    </dgm:pt>
    <dgm:pt modelId="{2197BDD2-8C5F-46D7-A479-7BDB4C669868}" type="sibTrans" cxnId="{24D266F8-30E2-4F19-9C05-3BC42707AF16}">
      <dgm:prSet/>
      <dgm:spPr/>
      <dgm:t>
        <a:bodyPr/>
        <a:lstStyle/>
        <a:p>
          <a:endParaRPr lang="en-IN"/>
        </a:p>
      </dgm:t>
    </dgm:pt>
    <dgm:pt modelId="{E06C302B-06A2-4471-8719-00013FF2197B}">
      <dgm:prSet custT="1"/>
      <dgm:spPr/>
      <dgm:t>
        <a:bodyPr/>
        <a:lstStyle/>
        <a:p>
          <a:r>
            <a:rPr lang="en-IN" sz="2000" b="1" dirty="0"/>
            <a:t>Building Visualizations and Dashboards</a:t>
          </a:r>
          <a:endParaRPr lang="en-IN" sz="2000" dirty="0"/>
        </a:p>
      </dgm:t>
    </dgm:pt>
    <dgm:pt modelId="{6F10E371-C608-411E-AA26-03AAB4F422A7}" type="parTrans" cxnId="{B444A7F0-5969-4C56-BDC7-8C812793A71E}">
      <dgm:prSet/>
      <dgm:spPr/>
      <dgm:t>
        <a:bodyPr/>
        <a:lstStyle/>
        <a:p>
          <a:endParaRPr lang="en-IN"/>
        </a:p>
      </dgm:t>
    </dgm:pt>
    <dgm:pt modelId="{606EE9DD-EA80-4C17-84FC-3602980A08C4}" type="sibTrans" cxnId="{B444A7F0-5969-4C56-BDC7-8C812793A71E}">
      <dgm:prSet/>
      <dgm:spPr/>
      <dgm:t>
        <a:bodyPr/>
        <a:lstStyle/>
        <a:p>
          <a:endParaRPr lang="en-IN"/>
        </a:p>
      </dgm:t>
    </dgm:pt>
    <dgm:pt modelId="{7837E765-4042-48FD-B65A-94B53A4E1AE1}">
      <dgm:prSet custT="1"/>
      <dgm:spPr/>
      <dgm:t>
        <a:bodyPr/>
        <a:lstStyle/>
        <a:p>
          <a:r>
            <a:rPr lang="en-IN" sz="1400" dirty="0"/>
            <a:t>Developed interactive visualizations and dashboards to present data clearly.</a:t>
          </a:r>
        </a:p>
      </dgm:t>
    </dgm:pt>
    <dgm:pt modelId="{F60F7679-67C3-4170-8E9F-DD64ADFDB179}" type="parTrans" cxnId="{A4DD22AE-925B-4A35-8FDF-1500B7F2D235}">
      <dgm:prSet/>
      <dgm:spPr/>
      <dgm:t>
        <a:bodyPr/>
        <a:lstStyle/>
        <a:p>
          <a:endParaRPr lang="en-IN"/>
        </a:p>
      </dgm:t>
    </dgm:pt>
    <dgm:pt modelId="{0A1BE2D7-08D6-4420-A107-51CB43B19126}" type="sibTrans" cxnId="{A4DD22AE-925B-4A35-8FDF-1500B7F2D235}">
      <dgm:prSet/>
      <dgm:spPr/>
      <dgm:t>
        <a:bodyPr/>
        <a:lstStyle/>
        <a:p>
          <a:endParaRPr lang="en-IN"/>
        </a:p>
      </dgm:t>
    </dgm:pt>
    <dgm:pt modelId="{07D6D14F-4E16-47A5-9C02-7C5F74D91F5E}">
      <dgm:prSet custT="1"/>
      <dgm:spPr/>
      <dgm:t>
        <a:bodyPr/>
        <a:lstStyle/>
        <a:p>
          <a:r>
            <a:rPr lang="en-IN" sz="1400" dirty="0"/>
            <a:t>Incorporated features like slicers, bookmarks, and navigators to enable users to drill down into specific data points for deeper insights.</a:t>
          </a:r>
        </a:p>
      </dgm:t>
    </dgm:pt>
    <dgm:pt modelId="{1E8F7475-5470-43AE-8D25-CB01D7A8B312}" type="parTrans" cxnId="{7FD74A30-7A6F-4A8B-BC8C-53B0360DB707}">
      <dgm:prSet/>
      <dgm:spPr/>
      <dgm:t>
        <a:bodyPr/>
        <a:lstStyle/>
        <a:p>
          <a:endParaRPr lang="en-IN"/>
        </a:p>
      </dgm:t>
    </dgm:pt>
    <dgm:pt modelId="{1A927413-5EC4-478B-8B17-70CFE652F5E6}" type="sibTrans" cxnId="{7FD74A30-7A6F-4A8B-BC8C-53B0360DB707}">
      <dgm:prSet/>
      <dgm:spPr/>
      <dgm:t>
        <a:bodyPr/>
        <a:lstStyle/>
        <a:p>
          <a:endParaRPr lang="en-IN"/>
        </a:p>
      </dgm:t>
    </dgm:pt>
    <dgm:pt modelId="{DC7F1707-3398-41A9-B8D0-430CB62AC6C1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 dirty="0"/>
            <a:t>Applied statistical methods to segment data, uncovering trends and patterns.</a:t>
          </a:r>
        </a:p>
      </dgm:t>
    </dgm:pt>
    <dgm:pt modelId="{8E786639-57A6-4E24-9418-64F0D2F00FCF}" type="parTrans" cxnId="{00B44BDC-D6E0-43C0-82E2-BD2B8C0D9D82}">
      <dgm:prSet/>
      <dgm:spPr/>
      <dgm:t>
        <a:bodyPr/>
        <a:lstStyle/>
        <a:p>
          <a:endParaRPr lang="en-IN"/>
        </a:p>
      </dgm:t>
    </dgm:pt>
    <dgm:pt modelId="{17D1D5E5-3211-4F5D-A5F1-5E9D6AF34371}" type="sibTrans" cxnId="{00B44BDC-D6E0-43C0-82E2-BD2B8C0D9D82}">
      <dgm:prSet/>
      <dgm:spPr/>
      <dgm:t>
        <a:bodyPr/>
        <a:lstStyle/>
        <a:p>
          <a:endParaRPr lang="en-IN"/>
        </a:p>
      </dgm:t>
    </dgm:pt>
    <dgm:pt modelId="{9133AF99-1373-455B-8F74-BCBF7227CBAA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sz="1400" dirty="0"/>
            <a:t>Derived actionable insights from the segmented data to inform better decision-making.</a:t>
          </a:r>
        </a:p>
      </dgm:t>
    </dgm:pt>
    <dgm:pt modelId="{683DF551-C93A-4558-A8CC-C38360C9B7BE}" type="parTrans" cxnId="{70BAA496-04AE-4401-8D0D-B0A567E9CDE6}">
      <dgm:prSet/>
      <dgm:spPr/>
      <dgm:t>
        <a:bodyPr/>
        <a:lstStyle/>
        <a:p>
          <a:endParaRPr lang="en-IN"/>
        </a:p>
      </dgm:t>
    </dgm:pt>
    <dgm:pt modelId="{BB2E21DB-C516-4548-A5BF-171CA64F7231}" type="sibTrans" cxnId="{70BAA496-04AE-4401-8D0D-B0A567E9CDE6}">
      <dgm:prSet/>
      <dgm:spPr/>
      <dgm:t>
        <a:bodyPr/>
        <a:lstStyle/>
        <a:p>
          <a:endParaRPr lang="en-IN"/>
        </a:p>
      </dgm:t>
    </dgm:pt>
    <dgm:pt modelId="{04F73D17-3870-449D-A076-666E93266270}" type="pres">
      <dgm:prSet presAssocID="{4C62F6B8-DC3E-459E-B24D-8169F3014AF7}" presName="linear" presStyleCnt="0">
        <dgm:presLayoutVars>
          <dgm:dir/>
          <dgm:resizeHandles val="exact"/>
        </dgm:presLayoutVars>
      </dgm:prSet>
      <dgm:spPr/>
    </dgm:pt>
    <dgm:pt modelId="{2A4E4C8A-51D7-480B-86A2-C7424AC8CC99}" type="pres">
      <dgm:prSet presAssocID="{6D154224-8AD7-4CE8-9AF5-8C4A06E939CD}" presName="comp" presStyleCnt="0"/>
      <dgm:spPr/>
    </dgm:pt>
    <dgm:pt modelId="{432C2612-92DD-4F06-8289-C0D607251B4E}" type="pres">
      <dgm:prSet presAssocID="{6D154224-8AD7-4CE8-9AF5-8C4A06E939CD}" presName="box" presStyleLbl="node1" presStyleIdx="0" presStyleCnt="4" custScaleY="80799"/>
      <dgm:spPr/>
    </dgm:pt>
    <dgm:pt modelId="{87DE7077-6663-4946-BA60-15A31C13675A}" type="pres">
      <dgm:prSet presAssocID="{6D154224-8AD7-4CE8-9AF5-8C4A06E939CD}" presName="img" presStyleLbl="fgImgPlace1" presStyleIdx="0" presStyleCnt="4" custScaleY="834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0" b="-70000"/>
          </a:stretch>
        </a:blipFill>
      </dgm:spPr>
    </dgm:pt>
    <dgm:pt modelId="{81BC0CE0-9B59-4BDE-958D-DA4202C37477}" type="pres">
      <dgm:prSet presAssocID="{6D154224-8AD7-4CE8-9AF5-8C4A06E939CD}" presName="text" presStyleLbl="node1" presStyleIdx="0" presStyleCnt="4">
        <dgm:presLayoutVars>
          <dgm:bulletEnabled val="1"/>
        </dgm:presLayoutVars>
      </dgm:prSet>
      <dgm:spPr/>
    </dgm:pt>
    <dgm:pt modelId="{F1325D13-EEAC-4816-A169-02185359EAEB}" type="pres">
      <dgm:prSet presAssocID="{7EBE181C-4F68-49D9-B839-574C538B57B0}" presName="spacer" presStyleCnt="0"/>
      <dgm:spPr/>
    </dgm:pt>
    <dgm:pt modelId="{79E7F57D-EA9F-4330-BCAA-DC55801F0FEA}" type="pres">
      <dgm:prSet presAssocID="{15D83610-B112-4232-8398-D92279B19928}" presName="comp" presStyleCnt="0"/>
      <dgm:spPr/>
    </dgm:pt>
    <dgm:pt modelId="{6A53C32B-5095-42E6-ACD0-E342A142A718}" type="pres">
      <dgm:prSet presAssocID="{15D83610-B112-4232-8398-D92279B19928}" presName="box" presStyleLbl="node1" presStyleIdx="1" presStyleCnt="4" custScaleY="118412"/>
      <dgm:spPr/>
    </dgm:pt>
    <dgm:pt modelId="{F4B86DB8-07E7-49D4-8DA2-BADFAFC2B1A1}" type="pres">
      <dgm:prSet presAssocID="{15D83610-B112-4232-8398-D92279B19928}" presName="img" presStyleLbl="fgImgPlace1" presStyleIdx="1" presStyleCnt="4" custScaleY="12387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16DEE01F-63D5-4889-B6FA-84003A75D18B}" type="pres">
      <dgm:prSet presAssocID="{15D83610-B112-4232-8398-D92279B19928}" presName="text" presStyleLbl="node1" presStyleIdx="1" presStyleCnt="4">
        <dgm:presLayoutVars>
          <dgm:bulletEnabled val="1"/>
        </dgm:presLayoutVars>
      </dgm:prSet>
      <dgm:spPr/>
    </dgm:pt>
    <dgm:pt modelId="{32CA311D-4789-4F11-9A07-7B3F5A8DE944}" type="pres">
      <dgm:prSet presAssocID="{8DD5EB92-CD00-443D-A33A-78300A382532}" presName="spacer" presStyleCnt="0"/>
      <dgm:spPr/>
    </dgm:pt>
    <dgm:pt modelId="{6E36AE3C-07CD-4CAA-B1F8-21B0693FD1D5}" type="pres">
      <dgm:prSet presAssocID="{E06C302B-06A2-4471-8719-00013FF2197B}" presName="comp" presStyleCnt="0"/>
      <dgm:spPr/>
    </dgm:pt>
    <dgm:pt modelId="{6681516B-BCAF-4CF9-BD31-A0CFB8973DA6}" type="pres">
      <dgm:prSet presAssocID="{E06C302B-06A2-4471-8719-00013FF2197B}" presName="box" presStyleLbl="node1" presStyleIdx="2" presStyleCnt="4"/>
      <dgm:spPr/>
    </dgm:pt>
    <dgm:pt modelId="{586BDBC0-C3CA-4E0B-8DF0-66413F1CCF05}" type="pres">
      <dgm:prSet presAssocID="{E06C302B-06A2-4471-8719-00013FF2197B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D71FA8D6-E81F-48C2-A51B-E743BB8106A6}" type="pres">
      <dgm:prSet presAssocID="{E06C302B-06A2-4471-8719-00013FF2197B}" presName="text" presStyleLbl="node1" presStyleIdx="2" presStyleCnt="4">
        <dgm:presLayoutVars>
          <dgm:bulletEnabled val="1"/>
        </dgm:presLayoutVars>
      </dgm:prSet>
      <dgm:spPr/>
    </dgm:pt>
    <dgm:pt modelId="{106880B3-DDC3-45C2-ADDE-C1756026CEF1}" type="pres">
      <dgm:prSet presAssocID="{606EE9DD-EA80-4C17-84FC-3602980A08C4}" presName="spacer" presStyleCnt="0"/>
      <dgm:spPr/>
    </dgm:pt>
    <dgm:pt modelId="{455545D7-8089-4AAF-8687-9D4054C46883}" type="pres">
      <dgm:prSet presAssocID="{72D8B32C-0CF5-419A-AAFC-A8425867E3F8}" presName="comp" presStyleCnt="0"/>
      <dgm:spPr/>
    </dgm:pt>
    <dgm:pt modelId="{7B6FFC28-560B-4A2D-A9ED-0F7F5C9F8204}" type="pres">
      <dgm:prSet presAssocID="{72D8B32C-0CF5-419A-AAFC-A8425867E3F8}" presName="box" presStyleLbl="node1" presStyleIdx="3" presStyleCnt="4" custScaleY="80311"/>
      <dgm:spPr/>
    </dgm:pt>
    <dgm:pt modelId="{49B80FAA-CFFA-43AF-843A-D05627069AFD}" type="pres">
      <dgm:prSet presAssocID="{72D8B32C-0CF5-419A-AAFC-A8425867E3F8}" presName="img" presStyleLbl="fgImgPlace1" presStyleIdx="3" presStyleCnt="4" custScaleY="8828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E3698497-E927-492A-83D1-78E330097D94}" type="pres">
      <dgm:prSet presAssocID="{72D8B32C-0CF5-419A-AAFC-A8425867E3F8}" presName="text" presStyleLbl="node1" presStyleIdx="3" presStyleCnt="4">
        <dgm:presLayoutVars>
          <dgm:bulletEnabled val="1"/>
        </dgm:presLayoutVars>
      </dgm:prSet>
      <dgm:spPr/>
    </dgm:pt>
  </dgm:ptLst>
  <dgm:cxnLst>
    <dgm:cxn modelId="{26213009-DF16-4A12-B51E-728FFDA39BCF}" type="presOf" srcId="{07D6D14F-4E16-47A5-9C02-7C5F74D91F5E}" destId="{D71FA8D6-E81F-48C2-A51B-E743BB8106A6}" srcOrd="1" destOrd="2" presId="urn:microsoft.com/office/officeart/2005/8/layout/vList4"/>
    <dgm:cxn modelId="{F6DAD50A-914F-46E8-9888-4439216F48C0}" srcId="{6D154224-8AD7-4CE8-9AF5-8C4A06E939CD}" destId="{E0DC0B56-BD82-4B4B-A575-71D2EDE5A1B8}" srcOrd="0" destOrd="0" parTransId="{4BD3F947-91E4-4258-8EB7-8025C514B79B}" sibTransId="{9B8F5F78-48F6-43C3-BBF3-476B75E0D16B}"/>
    <dgm:cxn modelId="{CB99891B-EECA-410A-AC9F-DB4574FAB39E}" type="presOf" srcId="{6D154224-8AD7-4CE8-9AF5-8C4A06E939CD}" destId="{432C2612-92DD-4F06-8289-C0D607251B4E}" srcOrd="0" destOrd="0" presId="urn:microsoft.com/office/officeart/2005/8/layout/vList4"/>
    <dgm:cxn modelId="{C4619521-C35D-4724-964F-28987D821F9F}" type="presOf" srcId="{10DE5E99-F5D1-4BAB-8166-B5974D178BDF}" destId="{432C2612-92DD-4F06-8289-C0D607251B4E}" srcOrd="0" destOrd="2" presId="urn:microsoft.com/office/officeart/2005/8/layout/vList4"/>
    <dgm:cxn modelId="{7FD74A30-7A6F-4A8B-BC8C-53B0360DB707}" srcId="{E06C302B-06A2-4471-8719-00013FF2197B}" destId="{07D6D14F-4E16-47A5-9C02-7C5F74D91F5E}" srcOrd="1" destOrd="0" parTransId="{1E8F7475-5470-43AE-8D25-CB01D7A8B312}" sibTransId="{1A927413-5EC4-478B-8B17-70CFE652F5E6}"/>
    <dgm:cxn modelId="{2FEE9E33-7362-4050-93A4-6C5CB9DBCAC4}" type="presOf" srcId="{65EF28CA-BD50-4848-80ED-26622C9CE5A7}" destId="{6A53C32B-5095-42E6-ACD0-E342A142A718}" srcOrd="0" destOrd="4" presId="urn:microsoft.com/office/officeart/2005/8/layout/vList4"/>
    <dgm:cxn modelId="{1C2F4E3B-2CE7-42F9-8B15-715F61F21C3C}" type="presOf" srcId="{E06C302B-06A2-4471-8719-00013FF2197B}" destId="{D71FA8D6-E81F-48C2-A51B-E743BB8106A6}" srcOrd="1" destOrd="0" presId="urn:microsoft.com/office/officeart/2005/8/layout/vList4"/>
    <dgm:cxn modelId="{372EAD3D-56A8-4190-B4ED-C13E12098850}" type="presOf" srcId="{72D8B32C-0CF5-419A-AAFC-A8425867E3F8}" destId="{7B6FFC28-560B-4A2D-A9ED-0F7F5C9F8204}" srcOrd="0" destOrd="0" presId="urn:microsoft.com/office/officeart/2005/8/layout/vList4"/>
    <dgm:cxn modelId="{F3997A5F-B82F-4744-B54F-83B8B81698C0}" srcId="{15D83610-B112-4232-8398-D92279B19928}" destId="{CD8174A9-50EC-4067-A564-4E830AABE3FB}" srcOrd="1" destOrd="0" parTransId="{019A78A2-8FB0-4BC7-BD13-3E677FEDC6B7}" sibTransId="{DCA08EE0-C6D5-43E1-8BC0-A4C12578F47D}"/>
    <dgm:cxn modelId="{A903D161-9413-486F-962E-0B38B919F928}" type="presOf" srcId="{4C62F6B8-DC3E-459E-B24D-8169F3014AF7}" destId="{04F73D17-3870-449D-A076-666E93266270}" srcOrd="0" destOrd="0" presId="urn:microsoft.com/office/officeart/2005/8/layout/vList4"/>
    <dgm:cxn modelId="{90F8A042-1A4E-44CB-9E05-594DDEF64562}" type="presOf" srcId="{E06C302B-06A2-4471-8719-00013FF2197B}" destId="{6681516B-BCAF-4CF9-BD31-A0CFB8973DA6}" srcOrd="0" destOrd="0" presId="urn:microsoft.com/office/officeart/2005/8/layout/vList4"/>
    <dgm:cxn modelId="{1E0A964A-5029-47E6-81F3-5D15CC6B6F00}" type="presOf" srcId="{10DE5E99-F5D1-4BAB-8166-B5974D178BDF}" destId="{81BC0CE0-9B59-4BDE-958D-DA4202C37477}" srcOrd="1" destOrd="2" presId="urn:microsoft.com/office/officeart/2005/8/layout/vList4"/>
    <dgm:cxn modelId="{C304A56A-44E1-4451-A406-2AD946153A38}" srcId="{4C62F6B8-DC3E-459E-B24D-8169F3014AF7}" destId="{72D8B32C-0CF5-419A-AAFC-A8425867E3F8}" srcOrd="3" destOrd="0" parTransId="{2762988C-95AB-41C9-AAAA-033B0FC84F32}" sibTransId="{B99BFE36-4A20-4EBF-8336-61B4D282C7BA}"/>
    <dgm:cxn modelId="{D7431E6C-ED89-4D93-AEAF-88FCE00278FC}" type="presOf" srcId="{6D154224-8AD7-4CE8-9AF5-8C4A06E939CD}" destId="{81BC0CE0-9B59-4BDE-958D-DA4202C37477}" srcOrd="1" destOrd="0" presId="urn:microsoft.com/office/officeart/2005/8/layout/vList4"/>
    <dgm:cxn modelId="{C2A37B4D-E59C-4F76-8260-9B77E42CA23F}" type="presOf" srcId="{7837E765-4042-48FD-B65A-94B53A4E1AE1}" destId="{6681516B-BCAF-4CF9-BD31-A0CFB8973DA6}" srcOrd="0" destOrd="1" presId="urn:microsoft.com/office/officeart/2005/8/layout/vList4"/>
    <dgm:cxn modelId="{93054D4F-EE5C-461E-8E30-A72D1B004CBF}" type="presOf" srcId="{E0DC0B56-BD82-4B4B-A575-71D2EDE5A1B8}" destId="{432C2612-92DD-4F06-8289-C0D607251B4E}" srcOrd="0" destOrd="1" presId="urn:microsoft.com/office/officeart/2005/8/layout/vList4"/>
    <dgm:cxn modelId="{B9E3E54F-1226-4A08-8885-0E296B1777CF}" type="presOf" srcId="{CD8174A9-50EC-4067-A564-4E830AABE3FB}" destId="{16DEE01F-63D5-4889-B6FA-84003A75D18B}" srcOrd="1" destOrd="2" presId="urn:microsoft.com/office/officeart/2005/8/layout/vList4"/>
    <dgm:cxn modelId="{23FB8B73-3475-46A0-9CDA-DA1F82B5411F}" type="presOf" srcId="{E0DC0B56-BD82-4B4B-A575-71D2EDE5A1B8}" destId="{81BC0CE0-9B59-4BDE-958D-DA4202C37477}" srcOrd="1" destOrd="1" presId="urn:microsoft.com/office/officeart/2005/8/layout/vList4"/>
    <dgm:cxn modelId="{15314575-D88A-4A9B-99AF-76E4AA95316A}" type="presOf" srcId="{780AFBBC-62B5-4197-B543-D4860B38FBBB}" destId="{16DEE01F-63D5-4889-B6FA-84003A75D18B}" srcOrd="1" destOrd="3" presId="urn:microsoft.com/office/officeart/2005/8/layout/vList4"/>
    <dgm:cxn modelId="{C730EF75-253A-4F13-96FB-21AA48D73326}" type="presOf" srcId="{DC7F1707-3398-41A9-B8D0-430CB62AC6C1}" destId="{E3698497-E927-492A-83D1-78E330097D94}" srcOrd="1" destOrd="1" presId="urn:microsoft.com/office/officeart/2005/8/layout/vList4"/>
    <dgm:cxn modelId="{E4CE2A78-EED7-421D-B141-529DD800E14A}" type="presOf" srcId="{1424094C-A08E-4D8B-AA79-5C25F6AB8E59}" destId="{6A53C32B-5095-42E6-ACD0-E342A142A718}" srcOrd="0" destOrd="1" presId="urn:microsoft.com/office/officeart/2005/8/layout/vList4"/>
    <dgm:cxn modelId="{BC49FB78-D095-46AE-ABB8-A9A297711963}" type="presOf" srcId="{7837E765-4042-48FD-B65A-94B53A4E1AE1}" destId="{D71FA8D6-E81F-48C2-A51B-E743BB8106A6}" srcOrd="1" destOrd="1" presId="urn:microsoft.com/office/officeart/2005/8/layout/vList4"/>
    <dgm:cxn modelId="{BB46BC7B-E3D2-4374-9D8B-88AF9B6BC250}" srcId="{15D83610-B112-4232-8398-D92279B19928}" destId="{1424094C-A08E-4D8B-AA79-5C25F6AB8E59}" srcOrd="0" destOrd="0" parTransId="{6B4DB6F0-186C-440F-822A-15F783A01F6F}" sibTransId="{E190AD92-1549-4468-B0EC-253BE72E90D9}"/>
    <dgm:cxn modelId="{BF019084-7C85-4708-AF7C-441895BEAB5B}" type="presOf" srcId="{15D83610-B112-4232-8398-D92279B19928}" destId="{6A53C32B-5095-42E6-ACD0-E342A142A718}" srcOrd="0" destOrd="0" presId="urn:microsoft.com/office/officeart/2005/8/layout/vList4"/>
    <dgm:cxn modelId="{C91C3E88-0564-4CCA-BC41-6E822C783A4A}" srcId="{15D83610-B112-4232-8398-D92279B19928}" destId="{780AFBBC-62B5-4197-B543-D4860B38FBBB}" srcOrd="2" destOrd="0" parTransId="{7FFEF0C0-3965-4B5F-B329-3C583D02E0E7}" sibTransId="{B17FE306-CBB7-49E3-B02B-CBA5510123BB}"/>
    <dgm:cxn modelId="{3D844F96-49A6-4631-8E2B-5EF0A8D488EB}" srcId="{6D154224-8AD7-4CE8-9AF5-8C4A06E939CD}" destId="{10DE5E99-F5D1-4BAB-8166-B5974D178BDF}" srcOrd="1" destOrd="0" parTransId="{B95CCC53-205D-4ABA-AE3B-7BEB462E5D70}" sibTransId="{B5EBC7AC-52DC-4647-9460-DB0F8C5560FA}"/>
    <dgm:cxn modelId="{70BAA496-04AE-4401-8D0D-B0A567E9CDE6}" srcId="{72D8B32C-0CF5-419A-AAFC-A8425867E3F8}" destId="{9133AF99-1373-455B-8F74-BCBF7227CBAA}" srcOrd="1" destOrd="0" parTransId="{683DF551-C93A-4558-A8CC-C38360C9B7BE}" sibTransId="{BB2E21DB-C516-4548-A5BF-171CA64F7231}"/>
    <dgm:cxn modelId="{60702E9B-7EF0-42AA-96F7-506052D6F1BD}" type="presOf" srcId="{65EF28CA-BD50-4848-80ED-26622C9CE5A7}" destId="{16DEE01F-63D5-4889-B6FA-84003A75D18B}" srcOrd="1" destOrd="4" presId="urn:microsoft.com/office/officeart/2005/8/layout/vList4"/>
    <dgm:cxn modelId="{2A5A939B-AB0D-496D-B380-A8E4F383B394}" type="presOf" srcId="{72D8B32C-0CF5-419A-AAFC-A8425867E3F8}" destId="{E3698497-E927-492A-83D1-78E330097D94}" srcOrd="1" destOrd="0" presId="urn:microsoft.com/office/officeart/2005/8/layout/vList4"/>
    <dgm:cxn modelId="{E57864AD-FBF3-4E5E-91E6-A4C748EBF21B}" type="presOf" srcId="{9133AF99-1373-455B-8F74-BCBF7227CBAA}" destId="{E3698497-E927-492A-83D1-78E330097D94}" srcOrd="1" destOrd="2" presId="urn:microsoft.com/office/officeart/2005/8/layout/vList4"/>
    <dgm:cxn modelId="{A4DD22AE-925B-4A35-8FDF-1500B7F2D235}" srcId="{E06C302B-06A2-4471-8719-00013FF2197B}" destId="{7837E765-4042-48FD-B65A-94B53A4E1AE1}" srcOrd="0" destOrd="0" parTransId="{F60F7679-67C3-4170-8E9F-DD64ADFDB179}" sibTransId="{0A1BE2D7-08D6-4420-A107-51CB43B19126}"/>
    <dgm:cxn modelId="{E4F99FB8-1CCC-4A9D-82BB-3B2A84666B40}" srcId="{4C62F6B8-DC3E-459E-B24D-8169F3014AF7}" destId="{6D154224-8AD7-4CE8-9AF5-8C4A06E939CD}" srcOrd="0" destOrd="0" parTransId="{23324830-584C-41B7-AAA4-32512BA39B91}" sibTransId="{7EBE181C-4F68-49D9-B839-574C538B57B0}"/>
    <dgm:cxn modelId="{839322CC-EC64-4B6F-8F2E-68CB777605B2}" type="presOf" srcId="{DC7F1707-3398-41A9-B8D0-430CB62AC6C1}" destId="{7B6FFC28-560B-4A2D-A9ED-0F7F5C9F8204}" srcOrd="0" destOrd="1" presId="urn:microsoft.com/office/officeart/2005/8/layout/vList4"/>
    <dgm:cxn modelId="{CD8F4ED4-2A41-4F74-88E4-6B2FCF616963}" type="presOf" srcId="{780AFBBC-62B5-4197-B543-D4860B38FBBB}" destId="{6A53C32B-5095-42E6-ACD0-E342A142A718}" srcOrd="0" destOrd="3" presId="urn:microsoft.com/office/officeart/2005/8/layout/vList4"/>
    <dgm:cxn modelId="{0B380DDB-C54C-49F1-B462-85698D34037E}" srcId="{4C62F6B8-DC3E-459E-B24D-8169F3014AF7}" destId="{15D83610-B112-4232-8398-D92279B19928}" srcOrd="1" destOrd="0" parTransId="{A1E461E4-DA84-4151-B926-CA2B02EC53DE}" sibTransId="{8DD5EB92-CD00-443D-A33A-78300A382532}"/>
    <dgm:cxn modelId="{00B44BDC-D6E0-43C0-82E2-BD2B8C0D9D82}" srcId="{72D8B32C-0CF5-419A-AAFC-A8425867E3F8}" destId="{DC7F1707-3398-41A9-B8D0-430CB62AC6C1}" srcOrd="0" destOrd="0" parTransId="{8E786639-57A6-4E24-9418-64F0D2F00FCF}" sibTransId="{17D1D5E5-3211-4F5D-A5F1-5E9D6AF34371}"/>
    <dgm:cxn modelId="{477B4FDC-6269-4AFE-B7C5-A10144C45129}" type="presOf" srcId="{CD8174A9-50EC-4067-A564-4E830AABE3FB}" destId="{6A53C32B-5095-42E6-ACD0-E342A142A718}" srcOrd="0" destOrd="2" presId="urn:microsoft.com/office/officeart/2005/8/layout/vList4"/>
    <dgm:cxn modelId="{BD3B75DF-E397-4AD6-8A08-0AAA9F85E92B}" type="presOf" srcId="{9133AF99-1373-455B-8F74-BCBF7227CBAA}" destId="{7B6FFC28-560B-4A2D-A9ED-0F7F5C9F8204}" srcOrd="0" destOrd="2" presId="urn:microsoft.com/office/officeart/2005/8/layout/vList4"/>
    <dgm:cxn modelId="{6ED7CCE1-26B2-4D33-85CD-2BB7ADE28996}" type="presOf" srcId="{07D6D14F-4E16-47A5-9C02-7C5F74D91F5E}" destId="{6681516B-BCAF-4CF9-BD31-A0CFB8973DA6}" srcOrd="0" destOrd="2" presId="urn:microsoft.com/office/officeart/2005/8/layout/vList4"/>
    <dgm:cxn modelId="{C04DFCE8-3990-4275-8155-8FC4A6EA4355}" type="presOf" srcId="{1424094C-A08E-4D8B-AA79-5C25F6AB8E59}" destId="{16DEE01F-63D5-4889-B6FA-84003A75D18B}" srcOrd="1" destOrd="1" presId="urn:microsoft.com/office/officeart/2005/8/layout/vList4"/>
    <dgm:cxn modelId="{B444A7F0-5969-4C56-BDC7-8C812793A71E}" srcId="{4C62F6B8-DC3E-459E-B24D-8169F3014AF7}" destId="{E06C302B-06A2-4471-8719-00013FF2197B}" srcOrd="2" destOrd="0" parTransId="{6F10E371-C608-411E-AA26-03AAB4F422A7}" sibTransId="{606EE9DD-EA80-4C17-84FC-3602980A08C4}"/>
    <dgm:cxn modelId="{24D266F8-30E2-4F19-9C05-3BC42707AF16}" srcId="{15D83610-B112-4232-8398-D92279B19928}" destId="{65EF28CA-BD50-4848-80ED-26622C9CE5A7}" srcOrd="3" destOrd="0" parTransId="{5F0A0A62-15B6-4186-93C2-B7FE008DDBC7}" sibTransId="{2197BDD2-8C5F-46D7-A479-7BDB4C669868}"/>
    <dgm:cxn modelId="{15196AF8-1E67-4242-9776-2B08A26EDB0E}" type="presOf" srcId="{15D83610-B112-4232-8398-D92279B19928}" destId="{16DEE01F-63D5-4889-B6FA-84003A75D18B}" srcOrd="1" destOrd="0" presId="urn:microsoft.com/office/officeart/2005/8/layout/vList4"/>
    <dgm:cxn modelId="{2C6B9E8E-AD50-47A2-B557-D9ADA3959C44}" type="presParOf" srcId="{04F73D17-3870-449D-A076-666E93266270}" destId="{2A4E4C8A-51D7-480B-86A2-C7424AC8CC99}" srcOrd="0" destOrd="0" presId="urn:microsoft.com/office/officeart/2005/8/layout/vList4"/>
    <dgm:cxn modelId="{FABF91AF-A593-4E27-8A5E-23E298DC6E73}" type="presParOf" srcId="{2A4E4C8A-51D7-480B-86A2-C7424AC8CC99}" destId="{432C2612-92DD-4F06-8289-C0D607251B4E}" srcOrd="0" destOrd="0" presId="urn:microsoft.com/office/officeart/2005/8/layout/vList4"/>
    <dgm:cxn modelId="{FC6B3D2E-019C-4A2F-B69C-400D9349F281}" type="presParOf" srcId="{2A4E4C8A-51D7-480B-86A2-C7424AC8CC99}" destId="{87DE7077-6663-4946-BA60-15A31C13675A}" srcOrd="1" destOrd="0" presId="urn:microsoft.com/office/officeart/2005/8/layout/vList4"/>
    <dgm:cxn modelId="{8B6C81B0-7948-4118-A06B-CFEF302FD44E}" type="presParOf" srcId="{2A4E4C8A-51D7-480B-86A2-C7424AC8CC99}" destId="{81BC0CE0-9B59-4BDE-958D-DA4202C37477}" srcOrd="2" destOrd="0" presId="urn:microsoft.com/office/officeart/2005/8/layout/vList4"/>
    <dgm:cxn modelId="{769B982E-E6DB-4DA2-8E0E-08146758EF13}" type="presParOf" srcId="{04F73D17-3870-449D-A076-666E93266270}" destId="{F1325D13-EEAC-4816-A169-02185359EAEB}" srcOrd="1" destOrd="0" presId="urn:microsoft.com/office/officeart/2005/8/layout/vList4"/>
    <dgm:cxn modelId="{EC795BB9-061F-4387-90CA-30889038276D}" type="presParOf" srcId="{04F73D17-3870-449D-A076-666E93266270}" destId="{79E7F57D-EA9F-4330-BCAA-DC55801F0FEA}" srcOrd="2" destOrd="0" presId="urn:microsoft.com/office/officeart/2005/8/layout/vList4"/>
    <dgm:cxn modelId="{6D4B9D4E-6166-4E56-AE17-88748CF39313}" type="presParOf" srcId="{79E7F57D-EA9F-4330-BCAA-DC55801F0FEA}" destId="{6A53C32B-5095-42E6-ACD0-E342A142A718}" srcOrd="0" destOrd="0" presId="urn:microsoft.com/office/officeart/2005/8/layout/vList4"/>
    <dgm:cxn modelId="{B00C3DDE-D442-4E5F-A589-E839EBAA1A70}" type="presParOf" srcId="{79E7F57D-EA9F-4330-BCAA-DC55801F0FEA}" destId="{F4B86DB8-07E7-49D4-8DA2-BADFAFC2B1A1}" srcOrd="1" destOrd="0" presId="urn:microsoft.com/office/officeart/2005/8/layout/vList4"/>
    <dgm:cxn modelId="{24922C63-AA61-45B5-BC5F-CAF21A4A8D6B}" type="presParOf" srcId="{79E7F57D-EA9F-4330-BCAA-DC55801F0FEA}" destId="{16DEE01F-63D5-4889-B6FA-84003A75D18B}" srcOrd="2" destOrd="0" presId="urn:microsoft.com/office/officeart/2005/8/layout/vList4"/>
    <dgm:cxn modelId="{AE6DBD6C-DF78-4A63-9049-7B1A57A19D9A}" type="presParOf" srcId="{04F73D17-3870-449D-A076-666E93266270}" destId="{32CA311D-4789-4F11-9A07-7B3F5A8DE944}" srcOrd="3" destOrd="0" presId="urn:microsoft.com/office/officeart/2005/8/layout/vList4"/>
    <dgm:cxn modelId="{C451970C-8E21-4B0F-9448-717D0154C7D3}" type="presParOf" srcId="{04F73D17-3870-449D-A076-666E93266270}" destId="{6E36AE3C-07CD-4CAA-B1F8-21B0693FD1D5}" srcOrd="4" destOrd="0" presId="urn:microsoft.com/office/officeart/2005/8/layout/vList4"/>
    <dgm:cxn modelId="{7EABAC93-58EE-4A96-A96D-2AAB77E2FB54}" type="presParOf" srcId="{6E36AE3C-07CD-4CAA-B1F8-21B0693FD1D5}" destId="{6681516B-BCAF-4CF9-BD31-A0CFB8973DA6}" srcOrd="0" destOrd="0" presId="urn:microsoft.com/office/officeart/2005/8/layout/vList4"/>
    <dgm:cxn modelId="{3B0AB05B-A82A-4E60-A83B-464C5E6DE0C6}" type="presParOf" srcId="{6E36AE3C-07CD-4CAA-B1F8-21B0693FD1D5}" destId="{586BDBC0-C3CA-4E0B-8DF0-66413F1CCF05}" srcOrd="1" destOrd="0" presId="urn:microsoft.com/office/officeart/2005/8/layout/vList4"/>
    <dgm:cxn modelId="{C5DC5958-10F4-4E15-830E-2FADAEC62CB3}" type="presParOf" srcId="{6E36AE3C-07CD-4CAA-B1F8-21B0693FD1D5}" destId="{D71FA8D6-E81F-48C2-A51B-E743BB8106A6}" srcOrd="2" destOrd="0" presId="urn:microsoft.com/office/officeart/2005/8/layout/vList4"/>
    <dgm:cxn modelId="{2C1874C3-CF58-43EA-A745-ADE932A49BAB}" type="presParOf" srcId="{04F73D17-3870-449D-A076-666E93266270}" destId="{106880B3-DDC3-45C2-ADDE-C1756026CEF1}" srcOrd="5" destOrd="0" presId="urn:microsoft.com/office/officeart/2005/8/layout/vList4"/>
    <dgm:cxn modelId="{C40DFAB1-8F39-48CF-8CB4-103A1B5A99A2}" type="presParOf" srcId="{04F73D17-3870-449D-A076-666E93266270}" destId="{455545D7-8089-4AAF-8687-9D4054C46883}" srcOrd="6" destOrd="0" presId="urn:microsoft.com/office/officeart/2005/8/layout/vList4"/>
    <dgm:cxn modelId="{3570C424-45FD-472E-B251-C5E41ABC0ED6}" type="presParOf" srcId="{455545D7-8089-4AAF-8687-9D4054C46883}" destId="{7B6FFC28-560B-4A2D-A9ED-0F7F5C9F8204}" srcOrd="0" destOrd="0" presId="urn:microsoft.com/office/officeart/2005/8/layout/vList4"/>
    <dgm:cxn modelId="{B14D5404-8C9C-4E8B-A815-3F26769B208C}" type="presParOf" srcId="{455545D7-8089-4AAF-8687-9D4054C46883}" destId="{49B80FAA-CFFA-43AF-843A-D05627069AFD}" srcOrd="1" destOrd="0" presId="urn:microsoft.com/office/officeart/2005/8/layout/vList4"/>
    <dgm:cxn modelId="{65AD2035-6DAF-424B-802B-3135E5B95D97}" type="presParOf" srcId="{455545D7-8089-4AAF-8687-9D4054C46883}" destId="{E3698497-E927-492A-83D1-78E330097D9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D13A5-D91A-4BED-8F6A-B804813BBB1C}">
      <dsp:nvSpPr>
        <dsp:cNvPr id="0" name=""/>
        <dsp:cNvSpPr/>
      </dsp:nvSpPr>
      <dsp:spPr>
        <a:xfrm>
          <a:off x="6725" y="0"/>
          <a:ext cx="3144318" cy="18457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400" b="1" kern="1200" dirty="0"/>
            <a:t> TARGETING BEST CUSTOMERS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000" kern="1200" dirty="0"/>
            <a:t>The company aims to identify and prioritize its top customers to enhance relationships and boost revenue.</a:t>
          </a:r>
        </a:p>
      </dsp:txBody>
      <dsp:txXfrm>
        <a:off x="6725" y="738292"/>
        <a:ext cx="3144318" cy="738292"/>
      </dsp:txXfrm>
    </dsp:sp>
    <dsp:sp modelId="{8250CAE1-2D59-4696-8C8B-88763D749B2E}">
      <dsp:nvSpPr>
        <dsp:cNvPr id="0" name=""/>
        <dsp:cNvSpPr/>
      </dsp:nvSpPr>
      <dsp:spPr>
        <a:xfrm>
          <a:off x="206366" y="12772"/>
          <a:ext cx="2745036" cy="7431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07DAF-F7EA-4B76-8708-7FC7AAD09A01}">
      <dsp:nvSpPr>
        <dsp:cNvPr id="0" name=""/>
        <dsp:cNvSpPr/>
      </dsp:nvSpPr>
      <dsp:spPr>
        <a:xfrm>
          <a:off x="3263611" y="0"/>
          <a:ext cx="3144318" cy="18457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EXPANDING PRODUCT ACCESS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Adventure Works plans to launch an external website to improve product accessibility and streamline customer interactions.</a:t>
          </a:r>
          <a:endParaRPr lang="en-IN" sz="1000" b="1" kern="1200" dirty="0"/>
        </a:p>
      </dsp:txBody>
      <dsp:txXfrm>
        <a:off x="3263611" y="738292"/>
        <a:ext cx="3144318" cy="738292"/>
      </dsp:txXfrm>
    </dsp:sp>
    <dsp:sp modelId="{72CECC88-B1A4-4C62-BBB8-B54F8502C4F5}">
      <dsp:nvSpPr>
        <dsp:cNvPr id="0" name=""/>
        <dsp:cNvSpPr/>
      </dsp:nvSpPr>
      <dsp:spPr>
        <a:xfrm>
          <a:off x="3361259" y="82735"/>
          <a:ext cx="2820746" cy="77165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161A8-68CB-4B31-BFD0-E9A2CA167FE5}">
      <dsp:nvSpPr>
        <dsp:cNvPr id="0" name=""/>
        <dsp:cNvSpPr/>
      </dsp:nvSpPr>
      <dsp:spPr>
        <a:xfrm>
          <a:off x="6435694" y="14336"/>
          <a:ext cx="3144318" cy="18457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400" b="1" kern="1200" dirty="0"/>
            <a:t>REDUCING PRODUCTION COSTS                    </a:t>
          </a:r>
          <a:r>
            <a:rPr lang="en-IN" sz="1000" b="0" kern="1200" dirty="0"/>
            <a:t>The company seeks to lower its production cost through more efficient manufacturing processes</a:t>
          </a:r>
          <a:r>
            <a:rPr lang="en-IN" sz="1000" b="1" kern="1200" dirty="0"/>
            <a:t> </a:t>
          </a:r>
        </a:p>
      </dsp:txBody>
      <dsp:txXfrm>
        <a:off x="6435694" y="752628"/>
        <a:ext cx="3144318" cy="738292"/>
      </dsp:txXfrm>
    </dsp:sp>
    <dsp:sp modelId="{DCE49DB6-E92F-4634-9586-609618056ADB}">
      <dsp:nvSpPr>
        <dsp:cNvPr id="0" name=""/>
        <dsp:cNvSpPr/>
      </dsp:nvSpPr>
      <dsp:spPr>
        <a:xfrm>
          <a:off x="6747489" y="-14336"/>
          <a:ext cx="2448951" cy="89346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3000" b="-83000"/>
          </a:stretch>
        </a:blip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824DA-5DB2-4263-82D9-2AF821436D3C}">
      <dsp:nvSpPr>
        <dsp:cNvPr id="0" name=""/>
        <dsp:cNvSpPr/>
      </dsp:nvSpPr>
      <dsp:spPr>
        <a:xfrm>
          <a:off x="326100" y="1520656"/>
          <a:ext cx="8864261" cy="284971"/>
        </a:xfrm>
        <a:prstGeom prst="leftRight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184EE-39FD-445F-BD0A-40AB503BAA55}">
      <dsp:nvSpPr>
        <dsp:cNvPr id="0" name=""/>
        <dsp:cNvSpPr/>
      </dsp:nvSpPr>
      <dsp:spPr>
        <a:xfrm rot="10800000">
          <a:off x="2515031" y="333"/>
          <a:ext cx="9209408" cy="78147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608" tIns="53340" rIns="99568" bIns="5334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400" kern="1200" dirty="0"/>
            <a:t>From </a:t>
          </a:r>
          <a:r>
            <a:rPr lang="en-IN" sz="1400" b="1" kern="1200" dirty="0"/>
            <a:t>Dec 2010 to Jan 2014</a:t>
          </a:r>
          <a:r>
            <a:rPr lang="en-IN" sz="1400" kern="1200" dirty="0"/>
            <a:t>, the company received </a:t>
          </a:r>
          <a:r>
            <a:rPr lang="en-IN" sz="1400" b="1" kern="1200" dirty="0"/>
            <a:t>60,398 total orders</a:t>
          </a:r>
          <a:r>
            <a:rPr lang="en-IN" sz="1400" kern="1200" dirty="0"/>
            <a:t>, generating </a:t>
          </a:r>
          <a:r>
            <a:rPr lang="en-IN" sz="1400" b="1" kern="1200" dirty="0"/>
            <a:t>29.36M in sales</a:t>
          </a:r>
          <a:r>
            <a:rPr lang="en-IN" sz="1400" kern="1200" dirty="0"/>
            <a:t>. The total </a:t>
          </a:r>
          <a:r>
            <a:rPr lang="en-IN" sz="1400" b="1" kern="1200" dirty="0"/>
            <a:t>production cost</a:t>
          </a:r>
          <a:r>
            <a:rPr lang="en-IN" sz="1400" kern="1200" dirty="0"/>
            <a:t> amounted to </a:t>
          </a:r>
          <a:r>
            <a:rPr lang="en-IN" sz="1400" b="1" kern="1200" dirty="0"/>
            <a:t>17.28M</a:t>
          </a:r>
          <a:r>
            <a:rPr lang="en-IN" sz="1400" kern="1200" dirty="0"/>
            <a:t>, with the company maintaining </a:t>
          </a:r>
          <a:r>
            <a:rPr lang="en-IN" sz="1400" b="1" kern="1200" dirty="0"/>
            <a:t>gross profit margin 41.15%</a:t>
          </a:r>
          <a:r>
            <a:rPr lang="en-IN" sz="1400" kern="1200" dirty="0"/>
            <a:t> and </a:t>
          </a:r>
          <a:r>
            <a:rPr lang="en-IN" sz="1400" b="1" kern="1200" dirty="0"/>
            <a:t>net profit margin</a:t>
          </a:r>
          <a:r>
            <a:rPr lang="en-IN" sz="1400" kern="1200" dirty="0"/>
            <a:t> </a:t>
          </a:r>
          <a:r>
            <a:rPr lang="en-IN" sz="1400" b="1" kern="1200" dirty="0"/>
            <a:t>30.65%</a:t>
          </a:r>
          <a:r>
            <a:rPr lang="en-IN" sz="1400" kern="1200" dirty="0"/>
            <a:t>.</a:t>
          </a:r>
        </a:p>
      </dsp:txBody>
      <dsp:txXfrm rot="10800000">
        <a:off x="2710399" y="333"/>
        <a:ext cx="9014040" cy="781473"/>
      </dsp:txXfrm>
    </dsp:sp>
    <dsp:sp modelId="{2E728623-B28A-4AE2-90A9-A6A844385512}">
      <dsp:nvSpPr>
        <dsp:cNvPr id="0" name=""/>
        <dsp:cNvSpPr/>
      </dsp:nvSpPr>
      <dsp:spPr>
        <a:xfrm>
          <a:off x="2124294" y="333"/>
          <a:ext cx="781473" cy="78147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C18CE-8558-4AAE-B69A-0D057304E348}">
      <dsp:nvSpPr>
        <dsp:cNvPr id="0" name=""/>
        <dsp:cNvSpPr/>
      </dsp:nvSpPr>
      <dsp:spPr>
        <a:xfrm rot="10800000">
          <a:off x="2515031" y="977175"/>
          <a:ext cx="9209408" cy="78147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608" tIns="53340" rIns="99568" bIns="5334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400" b="1" kern="1200" dirty="0"/>
            <a:t>Total Orders</a:t>
          </a:r>
          <a:r>
            <a:rPr lang="en-IN" sz="1400" kern="1200" dirty="0"/>
            <a:t> saw a significant increase, especially in </a:t>
          </a:r>
          <a:r>
            <a:rPr lang="en-IN" sz="1400" b="1" kern="1200" dirty="0"/>
            <a:t>2013</a:t>
          </a:r>
          <a:r>
            <a:rPr lang="en-IN" sz="1400" kern="1200" dirty="0"/>
            <a:t>, where </a:t>
          </a:r>
          <a:r>
            <a:rPr lang="en-IN" sz="1400" b="1" kern="1200" dirty="0"/>
            <a:t>52,801 orders</a:t>
          </a:r>
          <a:r>
            <a:rPr lang="en-IN" sz="1400" kern="1200" dirty="0"/>
            <a:t> were received compared to </a:t>
          </a:r>
          <a:r>
            <a:rPr lang="en-IN" sz="1400" b="1" kern="1200" dirty="0"/>
            <a:t>2,216 in 2011</a:t>
          </a:r>
          <a:r>
            <a:rPr lang="en-IN" sz="1400" kern="1200" dirty="0"/>
            <a:t>. This surge in orders was driven by the company’s expansion into </a:t>
          </a:r>
          <a:r>
            <a:rPr lang="en-IN" sz="1400" b="1" kern="1200" dirty="0"/>
            <a:t>Accessories</a:t>
          </a:r>
          <a:r>
            <a:rPr lang="en-IN" sz="1400" kern="1200" dirty="0"/>
            <a:t> and </a:t>
          </a:r>
          <a:r>
            <a:rPr lang="en-IN" sz="1400" b="1" kern="1200" dirty="0"/>
            <a:t>Clothing</a:t>
          </a:r>
          <a:r>
            <a:rPr lang="en-IN" sz="1400" kern="1200" dirty="0"/>
            <a:t> categories starting in 2012.</a:t>
          </a:r>
        </a:p>
      </dsp:txBody>
      <dsp:txXfrm rot="10800000">
        <a:off x="2710399" y="977175"/>
        <a:ext cx="9014040" cy="781473"/>
      </dsp:txXfrm>
    </dsp:sp>
    <dsp:sp modelId="{EF894AA7-F7D7-419F-AC96-1645C4832760}">
      <dsp:nvSpPr>
        <dsp:cNvPr id="0" name=""/>
        <dsp:cNvSpPr/>
      </dsp:nvSpPr>
      <dsp:spPr>
        <a:xfrm>
          <a:off x="2124294" y="977175"/>
          <a:ext cx="781473" cy="78147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79248-FD7C-402A-BE92-EA42D9CBE2C9}">
      <dsp:nvSpPr>
        <dsp:cNvPr id="0" name=""/>
        <dsp:cNvSpPr/>
      </dsp:nvSpPr>
      <dsp:spPr>
        <a:xfrm rot="10800000">
          <a:off x="2515031" y="1954016"/>
          <a:ext cx="9209408" cy="781473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4608" tIns="53340" rIns="99568" bIns="5334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400" b="1" kern="1200" dirty="0"/>
            <a:t>Total Sales</a:t>
          </a:r>
          <a:r>
            <a:rPr lang="en-IN" sz="1400" kern="1200" dirty="0"/>
            <a:t> also followed the same upward trend, with </a:t>
          </a:r>
          <a:r>
            <a:rPr lang="en-IN" sz="1400" b="1" kern="1200" dirty="0"/>
            <a:t>2013</a:t>
          </a:r>
          <a:r>
            <a:rPr lang="en-IN" sz="1400" kern="1200" dirty="0"/>
            <a:t> achieving the highest revenue at </a:t>
          </a:r>
          <a:r>
            <a:rPr lang="en-IN" sz="1400" b="1" kern="1200" dirty="0"/>
            <a:t>16.35M</a:t>
          </a:r>
          <a:r>
            <a:rPr lang="en-IN" sz="1400" kern="1200" dirty="0"/>
            <a:t>. The </a:t>
          </a:r>
          <a:r>
            <a:rPr lang="en-IN" sz="1400" b="1" kern="1200" dirty="0"/>
            <a:t>Bikes category</a:t>
          </a:r>
          <a:r>
            <a:rPr lang="en-IN" sz="1400" kern="1200" dirty="0"/>
            <a:t> contributed the most to sales, with </a:t>
          </a:r>
          <a:r>
            <a:rPr lang="en-IN" sz="1400" b="1" kern="1200" dirty="0"/>
            <a:t>Road Bikes</a:t>
          </a:r>
          <a:r>
            <a:rPr lang="en-IN" sz="1400" kern="1200" dirty="0"/>
            <a:t> and </a:t>
          </a:r>
          <a:r>
            <a:rPr lang="en-IN" sz="1400" b="1" kern="1200" dirty="0"/>
            <a:t>Mountain Bikes</a:t>
          </a:r>
          <a:r>
            <a:rPr lang="en-IN" sz="1400" kern="1200" dirty="0"/>
            <a:t> being top performers.</a:t>
          </a:r>
        </a:p>
      </dsp:txBody>
      <dsp:txXfrm rot="10800000">
        <a:off x="2710399" y="1954016"/>
        <a:ext cx="9014040" cy="781473"/>
      </dsp:txXfrm>
    </dsp:sp>
    <dsp:sp modelId="{D155E3FF-DE86-46BC-81DB-548B19640EB6}">
      <dsp:nvSpPr>
        <dsp:cNvPr id="0" name=""/>
        <dsp:cNvSpPr/>
      </dsp:nvSpPr>
      <dsp:spPr>
        <a:xfrm>
          <a:off x="2124294" y="1954016"/>
          <a:ext cx="781473" cy="78147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F14BA-E501-43A4-9898-EB039DFA79C5}">
      <dsp:nvSpPr>
        <dsp:cNvPr id="0" name=""/>
        <dsp:cNvSpPr/>
      </dsp:nvSpPr>
      <dsp:spPr>
        <a:xfrm rot="10800000">
          <a:off x="2583835" y="0"/>
          <a:ext cx="9209408" cy="102122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331" tIns="53340" rIns="99568" bIns="5334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1400" b="1" kern="1200" dirty="0"/>
            <a:t>Production Costs</a:t>
          </a:r>
          <a:r>
            <a:rPr lang="en-IN" sz="1400" kern="1200" dirty="0"/>
            <a:t> increased over the years, but the company maintained consistent </a:t>
          </a:r>
          <a:r>
            <a:rPr lang="en-IN" sz="1400" b="1" kern="1200" dirty="0"/>
            <a:t>gross profit margins</a:t>
          </a:r>
          <a:r>
            <a:rPr lang="en-IN" sz="1400" kern="1200" dirty="0"/>
            <a:t> (around </a:t>
          </a:r>
          <a:r>
            <a:rPr lang="en-IN" sz="1400" b="1" kern="1200" dirty="0"/>
            <a:t>40-41.56%</a:t>
          </a:r>
          <a:r>
            <a:rPr lang="en-IN" sz="1400" kern="1200" dirty="0"/>
            <a:t>). </a:t>
          </a:r>
          <a:r>
            <a:rPr lang="en-IN" sz="1400" b="1" kern="1200" dirty="0"/>
            <a:t>Bikes</a:t>
          </a:r>
          <a:r>
            <a:rPr lang="en-IN" sz="1400" kern="1200" dirty="0"/>
            <a:t> accounted for the highest production costs, particularly </a:t>
          </a:r>
          <a:r>
            <a:rPr lang="en-IN" sz="1400" b="1" kern="1200" dirty="0"/>
            <a:t>Road Bikes</a:t>
          </a:r>
          <a:r>
            <a:rPr lang="en-IN" sz="1400" kern="1200" dirty="0"/>
            <a:t> and </a:t>
          </a:r>
          <a:r>
            <a:rPr lang="en-IN" sz="1400" b="1" kern="1200" dirty="0"/>
            <a:t>Mountain Bikes</a:t>
          </a:r>
          <a:r>
            <a:rPr lang="en-IN" sz="1400" kern="1200" dirty="0"/>
            <a:t>. Despite the rise in production costs, the company’s ability to manage costs effectively helped sustain profitability, with strong margins seen particularly in </a:t>
          </a:r>
          <a:r>
            <a:rPr lang="en-IN" sz="1400" b="1" kern="1200" dirty="0"/>
            <a:t>North America</a:t>
          </a:r>
          <a:r>
            <a:rPr lang="en-IN" sz="1400" kern="1200" dirty="0"/>
            <a:t> (41.62%).</a:t>
          </a:r>
        </a:p>
      </dsp:txBody>
      <dsp:txXfrm rot="10800000">
        <a:off x="2839141" y="0"/>
        <a:ext cx="8954102" cy="1021224"/>
      </dsp:txXfrm>
    </dsp:sp>
    <dsp:sp modelId="{888A971D-5252-4B95-94C2-E85635A8EFB1}">
      <dsp:nvSpPr>
        <dsp:cNvPr id="0" name=""/>
        <dsp:cNvSpPr/>
      </dsp:nvSpPr>
      <dsp:spPr>
        <a:xfrm>
          <a:off x="2062179" y="0"/>
          <a:ext cx="1056691" cy="102122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F9FA9-9134-4493-A752-6684F9B1DBA5}">
      <dsp:nvSpPr>
        <dsp:cNvPr id="0" name=""/>
        <dsp:cNvSpPr/>
      </dsp:nvSpPr>
      <dsp:spPr>
        <a:xfrm>
          <a:off x="-3524489" y="-541763"/>
          <a:ext cx="4201916" cy="4201916"/>
        </a:xfrm>
        <a:prstGeom prst="blockArc">
          <a:avLst>
            <a:gd name="adj1" fmla="val 18900000"/>
            <a:gd name="adj2" fmla="val 2700000"/>
            <a:gd name="adj3" fmla="val 514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ABBD7-AFC5-48A2-B4FC-7D9FD3BE43C9}">
      <dsp:nvSpPr>
        <dsp:cNvPr id="0" name=""/>
        <dsp:cNvSpPr/>
      </dsp:nvSpPr>
      <dsp:spPr>
        <a:xfrm>
          <a:off x="435614" y="311838"/>
          <a:ext cx="9643725" cy="623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04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The company’s growth in </a:t>
          </a:r>
          <a:r>
            <a:rPr lang="en-IN" sz="1400" b="1" kern="1200" dirty="0"/>
            <a:t>orders</a:t>
          </a:r>
          <a:r>
            <a:rPr lang="en-IN" sz="1400" kern="1200" dirty="0"/>
            <a:t>, </a:t>
          </a:r>
          <a:r>
            <a:rPr lang="en-IN" sz="1400" b="1" kern="1200" dirty="0"/>
            <a:t>sales</a:t>
          </a:r>
          <a:r>
            <a:rPr lang="en-IN" sz="1400" kern="1200" dirty="0"/>
            <a:t>, and profitability from </a:t>
          </a:r>
          <a:r>
            <a:rPr lang="en-IN" sz="1400" b="1" kern="1200" dirty="0"/>
            <a:t>2011 to 2013</a:t>
          </a:r>
          <a:r>
            <a:rPr lang="en-IN" sz="1400" kern="1200" dirty="0"/>
            <a:t> demonstrates strong demand for its products, particularly in the </a:t>
          </a:r>
          <a:r>
            <a:rPr lang="en-IN" sz="1400" b="1" kern="1200" dirty="0"/>
            <a:t>Bikes</a:t>
          </a:r>
          <a:r>
            <a:rPr lang="en-IN" sz="1400" kern="1200" dirty="0"/>
            <a:t> category.</a:t>
          </a:r>
        </a:p>
      </dsp:txBody>
      <dsp:txXfrm>
        <a:off x="435614" y="311838"/>
        <a:ext cx="9643725" cy="623677"/>
      </dsp:txXfrm>
    </dsp:sp>
    <dsp:sp modelId="{B86AED7E-306C-4259-874B-7598678D8533}">
      <dsp:nvSpPr>
        <dsp:cNvPr id="0" name=""/>
        <dsp:cNvSpPr/>
      </dsp:nvSpPr>
      <dsp:spPr>
        <a:xfrm>
          <a:off x="45815" y="233879"/>
          <a:ext cx="779597" cy="7795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B232C-BBFD-4B79-A691-D81507808CCA}">
      <dsp:nvSpPr>
        <dsp:cNvPr id="0" name=""/>
        <dsp:cNvSpPr/>
      </dsp:nvSpPr>
      <dsp:spPr>
        <a:xfrm>
          <a:off x="662321" y="1247355"/>
          <a:ext cx="9417018" cy="623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04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Expanding into </a:t>
          </a:r>
          <a:r>
            <a:rPr lang="en-IN" sz="1400" b="1" kern="1200" dirty="0"/>
            <a:t>Accessories</a:t>
          </a:r>
          <a:r>
            <a:rPr lang="en-IN" sz="1400" kern="1200" dirty="0"/>
            <a:t> and </a:t>
          </a:r>
          <a:r>
            <a:rPr lang="en-IN" sz="1400" b="1" kern="1200" dirty="0"/>
            <a:t>Clothing</a:t>
          </a:r>
          <a:r>
            <a:rPr lang="en-IN" sz="1400" kern="1200" dirty="0"/>
            <a:t> categories has allowed the company to diversify its offerings and reduce dependency on a single category, broadening its market reach.</a:t>
          </a:r>
          <a:r>
            <a:rPr lang="en-IN" sz="1400" b="1" kern="1200" dirty="0"/>
            <a:t> </a:t>
          </a:r>
          <a:endParaRPr lang="en-IN" sz="1400" kern="1200" dirty="0"/>
        </a:p>
      </dsp:txBody>
      <dsp:txXfrm>
        <a:off x="662321" y="1247355"/>
        <a:ext cx="9417018" cy="623677"/>
      </dsp:txXfrm>
    </dsp:sp>
    <dsp:sp modelId="{52BF5862-9D70-49AF-A2AE-4BD1127F3FB8}">
      <dsp:nvSpPr>
        <dsp:cNvPr id="0" name=""/>
        <dsp:cNvSpPr/>
      </dsp:nvSpPr>
      <dsp:spPr>
        <a:xfrm>
          <a:off x="272522" y="1169396"/>
          <a:ext cx="779597" cy="7795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97D12-CF99-4F7C-8159-A9F58E19C1B6}">
      <dsp:nvSpPr>
        <dsp:cNvPr id="0" name=""/>
        <dsp:cNvSpPr/>
      </dsp:nvSpPr>
      <dsp:spPr>
        <a:xfrm>
          <a:off x="435614" y="2182872"/>
          <a:ext cx="9643725" cy="623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044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Sales were highest in the U.S., followed by Australia and the UK</a:t>
          </a:r>
          <a:r>
            <a:rPr lang="en-IN" sz="1400" kern="1200" dirty="0"/>
            <a:t>, driven mainly by </a:t>
          </a:r>
          <a:r>
            <a:rPr lang="en-IN" sz="1400" b="1" kern="1200" dirty="0"/>
            <a:t>medium-income professional customers</a:t>
          </a:r>
          <a:r>
            <a:rPr lang="en-IN" sz="1400" kern="1200" dirty="0"/>
            <a:t> with </a:t>
          </a:r>
          <a:r>
            <a:rPr lang="en-IN" sz="1400" b="1" kern="1200" dirty="0"/>
            <a:t>bachelor’s degrees</a:t>
          </a:r>
          <a:r>
            <a:rPr lang="en-IN" sz="1400" kern="1200" dirty="0"/>
            <a:t>, especially those with </a:t>
          </a:r>
          <a:r>
            <a:rPr lang="en-IN" sz="1400" b="1" kern="1200" dirty="0"/>
            <a:t>1-2 cars</a:t>
          </a:r>
          <a:r>
            <a:rPr lang="en-IN" sz="1400" kern="1200" dirty="0"/>
            <a:t> traveling for </a:t>
          </a:r>
          <a:r>
            <a:rPr lang="en-IN" sz="1400" b="1" kern="1200" dirty="0"/>
            <a:t>short commutes</a:t>
          </a:r>
          <a:r>
            <a:rPr lang="en-IN" sz="1400" kern="1200" dirty="0"/>
            <a:t>.</a:t>
          </a:r>
        </a:p>
      </dsp:txBody>
      <dsp:txXfrm>
        <a:off x="435614" y="2182872"/>
        <a:ext cx="9643725" cy="623677"/>
      </dsp:txXfrm>
    </dsp:sp>
    <dsp:sp modelId="{3FB62080-4EF2-435C-85CF-F5B095D47F3D}">
      <dsp:nvSpPr>
        <dsp:cNvPr id="0" name=""/>
        <dsp:cNvSpPr/>
      </dsp:nvSpPr>
      <dsp:spPr>
        <a:xfrm>
          <a:off x="45815" y="2104913"/>
          <a:ext cx="779597" cy="7795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CAF3F-8913-4570-9771-9CB9918ED290}">
      <dsp:nvSpPr>
        <dsp:cNvPr id="0" name=""/>
        <dsp:cNvSpPr/>
      </dsp:nvSpPr>
      <dsp:spPr>
        <a:xfrm>
          <a:off x="0" y="652999"/>
          <a:ext cx="3168139" cy="168054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The company should focus on </a:t>
          </a:r>
          <a:r>
            <a:rPr lang="en-IN" sz="1200" b="1" kern="1200" dirty="0"/>
            <a:t>top-tier customers</a:t>
          </a:r>
          <a:r>
            <a:rPr lang="en-IN" sz="1200" kern="1200" dirty="0"/>
            <a:t> to drive more sales and communicate with them for special offers.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Multiple car owners represent a niche market for premium products like Mountain and Touring Bikes. Targeted campaigns highlighting outdoor biking lifestyles could boost sales in this segment.</a:t>
          </a:r>
        </a:p>
      </dsp:txBody>
      <dsp:txXfrm>
        <a:off x="38674" y="691673"/>
        <a:ext cx="3090791" cy="1243080"/>
      </dsp:txXfrm>
    </dsp:sp>
    <dsp:sp modelId="{E2BB1836-A7C7-4145-BB4C-6187DDC2C93C}">
      <dsp:nvSpPr>
        <dsp:cNvPr id="0" name=""/>
        <dsp:cNvSpPr/>
      </dsp:nvSpPr>
      <dsp:spPr>
        <a:xfrm>
          <a:off x="1436889" y="-530466"/>
          <a:ext cx="3641145" cy="3641145"/>
        </a:xfrm>
        <a:prstGeom prst="leftCircularArrow">
          <a:avLst>
            <a:gd name="adj1" fmla="val 2575"/>
            <a:gd name="adj2" fmla="val 312674"/>
            <a:gd name="adj3" fmla="val 1771815"/>
            <a:gd name="adj4" fmla="val 8708119"/>
            <a:gd name="adj5" fmla="val 300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919C5-383A-40D9-98F0-2B6727718882}">
      <dsp:nvSpPr>
        <dsp:cNvPr id="0" name=""/>
        <dsp:cNvSpPr/>
      </dsp:nvSpPr>
      <dsp:spPr>
        <a:xfrm>
          <a:off x="701843" y="2185282"/>
          <a:ext cx="1976142" cy="5244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Sales Strategy</a:t>
          </a:r>
          <a:endParaRPr lang="en-IN" sz="1800" b="1" kern="1200" dirty="0"/>
        </a:p>
      </dsp:txBody>
      <dsp:txXfrm>
        <a:off x="717202" y="2200641"/>
        <a:ext cx="1945424" cy="493683"/>
      </dsp:txXfrm>
    </dsp:sp>
    <dsp:sp modelId="{8ED454FA-D49B-4413-B3B2-084F763EE568}">
      <dsp:nvSpPr>
        <dsp:cNvPr id="0" name=""/>
        <dsp:cNvSpPr/>
      </dsp:nvSpPr>
      <dsp:spPr>
        <a:xfrm>
          <a:off x="3620592" y="700272"/>
          <a:ext cx="2735274" cy="1714340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To avoid the </a:t>
          </a:r>
          <a:r>
            <a:rPr lang="en-IN" sz="1200" b="1" kern="1200" dirty="0"/>
            <a:t>storage and production cost</a:t>
          </a:r>
          <a:r>
            <a:rPr lang="en-IN" sz="1200" kern="1200" dirty="0"/>
            <a:t> burden, the company should focus on reducing inventory of </a:t>
          </a:r>
          <a:r>
            <a:rPr lang="en-IN" sz="1200" b="1" kern="1200" dirty="0"/>
            <a:t>oversized</a:t>
          </a:r>
          <a:r>
            <a:rPr lang="en-IN" sz="1200" kern="1200" dirty="0"/>
            <a:t> products in </a:t>
          </a:r>
          <a:r>
            <a:rPr lang="en-IN" sz="1200" b="1" kern="1200" dirty="0"/>
            <a:t>Product Category A</a:t>
          </a:r>
          <a:r>
            <a:rPr lang="en-IN" sz="1200" kern="1200" dirty="0"/>
            <a:t>. These items should not be manufactured further until the existing stock is sold out.</a:t>
          </a:r>
        </a:p>
      </dsp:txBody>
      <dsp:txXfrm>
        <a:off x="3660044" y="1107082"/>
        <a:ext cx="2656370" cy="1268077"/>
      </dsp:txXfrm>
    </dsp:sp>
    <dsp:sp modelId="{A1E20FA3-9110-4142-A571-603E616CF4D2}">
      <dsp:nvSpPr>
        <dsp:cNvPr id="0" name=""/>
        <dsp:cNvSpPr/>
      </dsp:nvSpPr>
      <dsp:spPr>
        <a:xfrm>
          <a:off x="4821753" y="28835"/>
          <a:ext cx="3239686" cy="3239686"/>
        </a:xfrm>
        <a:prstGeom prst="circularArrow">
          <a:avLst>
            <a:gd name="adj1" fmla="val 2895"/>
            <a:gd name="adj2" fmla="val 354048"/>
            <a:gd name="adj3" fmla="val 19574159"/>
            <a:gd name="adj4" fmla="val 12679228"/>
            <a:gd name="adj5" fmla="val 3377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B5494-043D-4991-BB22-5A05381F56D5}">
      <dsp:nvSpPr>
        <dsp:cNvPr id="0" name=""/>
        <dsp:cNvSpPr/>
      </dsp:nvSpPr>
      <dsp:spPr>
        <a:xfrm>
          <a:off x="3976046" y="604911"/>
          <a:ext cx="2028612" cy="519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Inventory Management</a:t>
          </a:r>
          <a:endParaRPr lang="en-IN" sz="1800" b="1" kern="1200" dirty="0"/>
        </a:p>
      </dsp:txBody>
      <dsp:txXfrm>
        <a:off x="3991261" y="620126"/>
        <a:ext cx="1998182" cy="489062"/>
      </dsp:txXfrm>
    </dsp:sp>
    <dsp:sp modelId="{313BE9F1-4ED3-4356-B725-2CFD854626C8}">
      <dsp:nvSpPr>
        <dsp:cNvPr id="0" name=""/>
        <dsp:cNvSpPr/>
      </dsp:nvSpPr>
      <dsp:spPr>
        <a:xfrm>
          <a:off x="6802419" y="859656"/>
          <a:ext cx="1967532" cy="1400339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/>
            <a:t>The company should seek cost-effective alternatives for red and silver materials to reduce production expenses and offset rising costs.</a:t>
          </a:r>
          <a:endParaRPr lang="en-IN" sz="1200" kern="1200" dirty="0"/>
        </a:p>
      </dsp:txBody>
      <dsp:txXfrm>
        <a:off x="6834645" y="891882"/>
        <a:ext cx="1903080" cy="1035814"/>
      </dsp:txXfrm>
    </dsp:sp>
    <dsp:sp modelId="{7B1960EB-C071-49C5-9260-4872D7C23BE8}">
      <dsp:nvSpPr>
        <dsp:cNvPr id="0" name=""/>
        <dsp:cNvSpPr/>
      </dsp:nvSpPr>
      <dsp:spPr>
        <a:xfrm>
          <a:off x="7487931" y="435819"/>
          <a:ext cx="2640999" cy="2640999"/>
        </a:xfrm>
        <a:prstGeom prst="leftCircularArrow">
          <a:avLst>
            <a:gd name="adj1" fmla="val 3551"/>
            <a:gd name="adj2" fmla="val 441104"/>
            <a:gd name="adj3" fmla="val 1768497"/>
            <a:gd name="adj4" fmla="val 8576371"/>
            <a:gd name="adj5" fmla="val 414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A0385-816C-41B5-8179-6ADC9D18FC0F}">
      <dsp:nvSpPr>
        <dsp:cNvPr id="0" name=""/>
        <dsp:cNvSpPr/>
      </dsp:nvSpPr>
      <dsp:spPr>
        <a:xfrm>
          <a:off x="7099119" y="2185282"/>
          <a:ext cx="1318694" cy="5244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Production Cost Management</a:t>
          </a:r>
          <a:endParaRPr lang="en-IN" sz="1400" b="1" kern="1200" dirty="0"/>
        </a:p>
      </dsp:txBody>
      <dsp:txXfrm>
        <a:off x="7114478" y="2200641"/>
        <a:ext cx="1287976" cy="493683"/>
      </dsp:txXfrm>
    </dsp:sp>
    <dsp:sp modelId="{0566D77F-460B-48FC-9A56-371A58546EFB}">
      <dsp:nvSpPr>
        <dsp:cNvPr id="0" name=""/>
        <dsp:cNvSpPr/>
      </dsp:nvSpPr>
      <dsp:spPr>
        <a:xfrm>
          <a:off x="9216504" y="814423"/>
          <a:ext cx="1930503" cy="148765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The company should focus on improving its market share in Canada and France, where sales are lower compared to other regions.</a:t>
          </a:r>
        </a:p>
      </dsp:txBody>
      <dsp:txXfrm>
        <a:off x="9250739" y="1167442"/>
        <a:ext cx="1862033" cy="1100402"/>
      </dsp:txXfrm>
    </dsp:sp>
    <dsp:sp modelId="{36FEB671-5FDB-4505-BE7A-F833564D8449}">
      <dsp:nvSpPr>
        <dsp:cNvPr id="0" name=""/>
        <dsp:cNvSpPr/>
      </dsp:nvSpPr>
      <dsp:spPr>
        <a:xfrm>
          <a:off x="9501533" y="638375"/>
          <a:ext cx="1318694" cy="5244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Market Focus</a:t>
          </a:r>
          <a:endParaRPr lang="en-IN" sz="1800" b="1" kern="1200" dirty="0"/>
        </a:p>
      </dsp:txBody>
      <dsp:txXfrm>
        <a:off x="9516892" y="653734"/>
        <a:ext cx="1287976" cy="4936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2612-92DD-4F06-8289-C0D607251B4E}">
      <dsp:nvSpPr>
        <dsp:cNvPr id="0" name=""/>
        <dsp:cNvSpPr/>
      </dsp:nvSpPr>
      <dsp:spPr>
        <a:xfrm>
          <a:off x="0" y="0"/>
          <a:ext cx="10328563" cy="11261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Data Cleaning, Transformation, and Integration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Learned cleaning data by ensuring consistency, removing duplicates, and handling missing values. 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Gained skills in transforming data with conditional columns and standardizing formats, as well as merging and appending data from multiple sources to create a unified dataset</a:t>
          </a:r>
        </a:p>
      </dsp:txBody>
      <dsp:txXfrm>
        <a:off x="2205088" y="0"/>
        <a:ext cx="8123475" cy="1126144"/>
      </dsp:txXfrm>
    </dsp:sp>
    <dsp:sp modelId="{87DE7077-6663-4946-BA60-15A31C13675A}">
      <dsp:nvSpPr>
        <dsp:cNvPr id="0" name=""/>
        <dsp:cNvSpPr/>
      </dsp:nvSpPr>
      <dsp:spPr>
        <a:xfrm>
          <a:off x="139376" y="97756"/>
          <a:ext cx="2065712" cy="93063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0" b="-70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3C32B-5095-42E6-ACD0-E342A142A718}">
      <dsp:nvSpPr>
        <dsp:cNvPr id="0" name=""/>
        <dsp:cNvSpPr/>
      </dsp:nvSpPr>
      <dsp:spPr>
        <a:xfrm>
          <a:off x="0" y="1265520"/>
          <a:ext cx="10328563" cy="165037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Data </a:t>
          </a:r>
          <a:r>
            <a:rPr lang="en-IN" sz="2000" b="1" kern="1200" dirty="0" err="1"/>
            <a:t>Modeling</a:t>
          </a:r>
          <a:r>
            <a:rPr lang="en-IN" sz="2000" b="1" kern="1200" dirty="0"/>
            <a:t> </a:t>
          </a:r>
          <a:endParaRPr lang="en-IN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kern="1200" dirty="0"/>
            <a:t>Explored data </a:t>
          </a:r>
          <a:r>
            <a:rPr lang="en-IN" sz="1400" kern="1200" dirty="0" err="1"/>
            <a:t>modeling</a:t>
          </a:r>
          <a:r>
            <a:rPr lang="en-IN" sz="1400" kern="1200" dirty="0"/>
            <a:t> across various platforms to determine the best fit for specific needs.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kern="1200" dirty="0"/>
            <a:t>In </a:t>
          </a:r>
          <a:r>
            <a:rPr lang="en-IN" sz="1400" b="1" kern="1200" dirty="0"/>
            <a:t>Excel</a:t>
          </a:r>
          <a:r>
            <a:rPr lang="en-IN" sz="1400" kern="1200" dirty="0"/>
            <a:t>, organized data using tables and pivot tables for efficient analysis.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kern="1200" dirty="0"/>
            <a:t>In </a:t>
          </a:r>
          <a:r>
            <a:rPr lang="en-IN" sz="1400" b="1" kern="1200" dirty="0"/>
            <a:t>Tableau</a:t>
          </a:r>
          <a:r>
            <a:rPr lang="en-IN" sz="1400" kern="1200" dirty="0"/>
            <a:t> and </a:t>
          </a:r>
          <a:r>
            <a:rPr lang="en-IN" sz="1400" b="1" kern="1200" dirty="0"/>
            <a:t>Power BI</a:t>
          </a:r>
          <a:r>
            <a:rPr lang="en-IN" sz="1400" kern="1200" dirty="0"/>
            <a:t>, built interactive dashboards to visualize the data.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Used </a:t>
          </a:r>
          <a:r>
            <a:rPr lang="en-IN" sz="1400" b="1" kern="1200" dirty="0"/>
            <a:t>SQL</a:t>
          </a:r>
          <a:r>
            <a:rPr lang="en-IN" sz="1400" kern="1200" dirty="0"/>
            <a:t> for querying databases, extracting data, and performing transformations before importing into visualization tools.</a:t>
          </a:r>
        </a:p>
      </dsp:txBody>
      <dsp:txXfrm>
        <a:off x="2205088" y="1265520"/>
        <a:ext cx="8123475" cy="1650379"/>
      </dsp:txXfrm>
    </dsp:sp>
    <dsp:sp modelId="{F4B86DB8-07E7-49D4-8DA2-BADFAFC2B1A1}">
      <dsp:nvSpPr>
        <dsp:cNvPr id="0" name=""/>
        <dsp:cNvSpPr/>
      </dsp:nvSpPr>
      <dsp:spPr>
        <a:xfrm>
          <a:off x="139376" y="1400080"/>
          <a:ext cx="2065712" cy="138126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1516B-BCAF-4CF9-BD31-A0CFB8973DA6}">
      <dsp:nvSpPr>
        <dsp:cNvPr id="0" name=""/>
        <dsp:cNvSpPr/>
      </dsp:nvSpPr>
      <dsp:spPr>
        <a:xfrm>
          <a:off x="0" y="3055276"/>
          <a:ext cx="10328563" cy="13937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Building Visualizations and Dashboards</a:t>
          </a:r>
          <a:endParaRPr lang="en-IN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Developed interactive visualizations and dashboards to present data clearly.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Incorporated features like slicers, bookmarks, and navigators to enable users to drill down into specific data points for deeper insights.</a:t>
          </a:r>
        </a:p>
      </dsp:txBody>
      <dsp:txXfrm>
        <a:off x="2205088" y="3055276"/>
        <a:ext cx="8123475" cy="1393760"/>
      </dsp:txXfrm>
    </dsp:sp>
    <dsp:sp modelId="{586BDBC0-C3CA-4E0B-8DF0-66413F1CCF05}">
      <dsp:nvSpPr>
        <dsp:cNvPr id="0" name=""/>
        <dsp:cNvSpPr/>
      </dsp:nvSpPr>
      <dsp:spPr>
        <a:xfrm>
          <a:off x="139376" y="3194652"/>
          <a:ext cx="2065712" cy="111500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FFC28-560B-4A2D-A9ED-0F7F5C9F8204}">
      <dsp:nvSpPr>
        <dsp:cNvPr id="0" name=""/>
        <dsp:cNvSpPr/>
      </dsp:nvSpPr>
      <dsp:spPr>
        <a:xfrm>
          <a:off x="0" y="4588413"/>
          <a:ext cx="10328563" cy="11193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Statistical Segmentation and Insights</a:t>
          </a:r>
          <a:endParaRPr lang="en-IN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kern="1200" dirty="0"/>
            <a:t>Applied statistical methods to segment data, uncovering trends and patterns.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IN" sz="1400" kern="1200" dirty="0"/>
            <a:t>Derived actionable insights from the segmented data to inform better decision-making.</a:t>
          </a:r>
        </a:p>
      </dsp:txBody>
      <dsp:txXfrm>
        <a:off x="2205088" y="4588413"/>
        <a:ext cx="8123475" cy="1119343"/>
      </dsp:txXfrm>
    </dsp:sp>
    <dsp:sp modelId="{49B80FAA-CFFA-43AF-843A-D05627069AFD}">
      <dsp:nvSpPr>
        <dsp:cNvPr id="0" name=""/>
        <dsp:cNvSpPr/>
      </dsp:nvSpPr>
      <dsp:spPr>
        <a:xfrm>
          <a:off x="139376" y="4655898"/>
          <a:ext cx="2065712" cy="98437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C6CE-6383-4960-980F-2A98C42D21B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5FE03-05BC-4FC7-B8F2-E6A8F6DE59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0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BF176-2110-7CA8-1213-0979DD90B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FADAC3-C109-60BF-0D6E-9D95C68E89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F8F9B-46F2-B5B7-B30C-AB88819EC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E47D1-95C1-4C95-EEEE-5741A305F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46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B0387-B25B-E6C1-B976-ABE29D6E8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98C2C-24A6-A9D7-C350-F352F8797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158996-35FC-9F37-B874-E87FCF5A4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AE0B2-2DB5-488F-7381-903E6BD54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965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A31BE-6DE5-8D81-FFB9-E24BA2DED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69F227-531C-15E0-583B-1A1A7F80A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BE79FD-4232-F444-3662-6201F7863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30EC6-9976-B993-2295-58695A388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048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C86B-015B-DA4C-58A7-3276A9F45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A7F1C0-131C-F27B-A407-AB3F3D8A4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CE940-1B9A-977B-843D-577924C54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A196C-E5FC-6F08-A73C-C0F80BFAC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861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E3E58-390F-5250-48E6-C080C7D55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6D7CAE-9C3B-5E71-022C-DA49C94D9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D272C4-135A-E953-40BE-3235B3544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31889-83FC-24E6-CABC-E45D8A502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343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725D1-4886-62AD-8478-0B9867E8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73D8F-8C3E-010A-5AA2-33C395CD9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2B4AC1-7690-F242-34EE-C3C4808E6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CF873-2C73-9A9D-B7E8-32AD13E1E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09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1342E-B81C-1E5D-2131-45F10F1A2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5145E7-90ED-4C33-5B15-882AD1E83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49DDA-80E5-8E5A-4ED5-D44D3AFE0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15C6-D535-B0AE-F6A0-B1DD79C5A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09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7B0D8-C825-7520-7B04-D828D8DA1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2D585B-1E0D-87B4-D6B2-4D0E9755A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04E56-ACE5-9CD5-1FD9-901303E8D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B05C5-81B3-F919-07CC-E0456127CD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14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552C0-8E8F-BFBD-BA96-901D5F3DA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DDDDE7-AB5D-E11A-C319-0CE6B2C77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490EA-4172-F540-1D07-A4857D963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8A15D-C0F6-426F-2402-8599C8FBE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923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A8E21-F20F-B130-77A5-984F176EB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D0C2E8-9217-8455-ECA6-B17D1C7F62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211C93-A4ED-0658-3E38-D2A2E03C9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59641-4B2A-E9DE-6344-97187D3CB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636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95C1C-E410-E0F4-7D65-EDC5F2D8A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77D23-2A3F-2D76-E7E1-815B9C9692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51938E-C5D3-FB99-2CA1-E0416B249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4085A-DC1B-6ADB-C84B-77814AEF6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66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48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5BE41-2E97-65E8-FD61-56621C9B9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CBE4E-95E6-5388-45B9-4B6634E53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BF7E33-163B-3D82-F68D-281DF3C9C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C7364-8243-DF76-DB32-A94FC77E4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83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D3B8A-E80F-7AAA-E5B2-DC690044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6E479B-EDDF-AC14-4668-3A75662A8F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F65973-9EA3-9783-272F-A812250E7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04B5-DB0B-FEE7-D222-4B6E1F0CF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48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E782B-C3D2-86B4-F150-95E9FC255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15C52D-947B-E8F8-B26E-55B682B60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8E918F-8C99-6125-676A-D48A0C012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101D6-AB90-7696-1A35-08FB9CD62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42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9DE20-A072-CB50-37C6-28759D8FC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39B6DE-5211-A17F-3EF7-1ED61481B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E66BAE-512F-0D0E-7158-B243FA7AA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183F1-A74F-ECFF-3BAB-C77AE5D66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35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1482A-2275-A445-4AD0-AFF1279CB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D5470E-72A3-0282-3301-D690E0BFF8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A16BDF-DC00-DD50-8516-FEC23F646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F087C-76E3-86A0-4ECB-0196D6657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72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23922-A3AC-E97F-0116-3232C113F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BC667E-D8EB-3B07-26ED-CE86BA404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99476-71A8-D9F3-D73A-5F078B1A9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93535-4BBF-9959-7641-AA3769698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5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5EEFE-0FBD-B0ED-05A7-502788232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D055-DAED-B017-0322-B9CD0323F1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61B969-44D2-FA0B-CB7E-BFC63C4DF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9FB61-CEAA-50A8-5282-278E89B2E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608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A894-73AA-46C3-768C-9982CE36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DFAD7-03BC-01D0-0A47-ADBD74CC97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215451-B159-D795-A7F4-F51BF8A4E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CF4B1-2F39-AAB2-A3CD-BEE48967E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5FE03-05BC-4FC7-B8F2-E6A8F6DE598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6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2EB3-A14A-498B-C7C1-CED7D3D40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361E9-E3B3-1931-52AF-E22B0A2FD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8B59-2E41-ED0B-6355-EADA4AB0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C69-0DD3-4F44-AF8F-02CDD8550FF0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0F360-8922-BE4E-B6E8-67709512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B615-9CB0-D2F0-5D97-526CFED2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43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5C2F-5F3E-19CE-D767-7D85D37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F3CBF-95F0-1D42-06D0-B1F8EF31A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EC51-4007-36CC-FD74-492AFD184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B031-A44C-41C0-B99F-ADA81F668E83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A532D-C9E2-02EF-318E-58F3C0A8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719B-5FB9-1B75-0C2A-697FA4BE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13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27E3A-3062-70BE-38C4-7E1A2BB66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5495D-568C-8F7E-12B8-EDE61F121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A937-BE48-0C48-B1D7-8F16ADF8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BB67-ED1C-45EC-9B43-FDA3609F4B2C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E893-0D38-AF4A-075D-AB9CCE17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FCEC9-A3F9-0A51-BE37-6E025CD8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8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D6CA-939A-992A-1367-9435FDD4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27B6-C21C-0141-43CD-D9B19636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326EE-4281-3580-E4D7-F598A01B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14A94-EA98-418D-8FA8-7C1B6AE22D36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A095-3C41-C901-790D-7C6C789A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FDF89-8458-63D8-8595-E9105544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0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D43C-8DF6-E567-C3B0-62179122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D4339-BE2F-8E22-73B6-A49DC8E3F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C741-8F39-0AC6-5A85-3DEB89DE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2FA4-0D6C-4191-85BF-FDC0705C1B1F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3BF46-5EF9-E160-9DC8-C3D2F038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2BC69-F003-F13C-95F3-C69AF6C1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18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CE0-3FA0-9090-F24A-E72D27D8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7A7E1-1C92-D8AD-6FFA-0E27182A0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303C8-7AC6-0C08-3C91-AF981A616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40C1-2653-5955-B6E6-B8958576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A4F06-518A-48D7-A41C-58E258212D6A}" type="datetime1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047EA-F8AE-15A9-0CFD-7BB588F8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FEBE2-B018-C14C-9186-140655AF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7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639D-1D09-5F93-4462-F837B3D9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AAF32-E18C-181E-4CEA-0A34EAF4D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0D966-768A-7304-9036-C14806550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28E40-CFD0-E69F-49A5-91F653222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A9BDC-FFAB-E172-ABD3-0834DD800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C71786-00E6-CFA2-3EBC-A9799516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A870F-B42D-4CB0-8B77-8E5D2C278D8F}" type="datetime1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80059-3CDF-6165-59E4-F6F45EDC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5D537-C978-F96F-C639-1EE460A6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6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AFDA-4ABB-C0FD-C826-BED77CB9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E9D7C-B940-4F8F-5423-C70C42BE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B3DB-AFA9-47FD-B44F-CD8C4D2F4025}" type="datetime1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C2849-478A-D43A-5654-8DD8CFED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8E685-E0FB-A278-EEBD-4FC97E72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28785-71E8-555B-FDA8-129B5302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8C61-9913-4A36-ADB6-89406C95016E}" type="datetime1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B3B27-4B3D-9CC0-37AD-BA602DA0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1E355-A501-320D-DD78-E195BE1F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5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4977-2881-47C2-6E71-933042F9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0CBA3-7C38-26FB-50E0-FDD09C45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B0351-3BF3-1F21-3EAD-7239805B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7896D-17B6-49C6-6870-567569B6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B1372-2BCA-4DB1-BAA0-49E101C7C73B}" type="datetime1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C886-E85C-41C1-3C00-85D956CA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77D88-8DF4-2622-A8ED-83C1BC19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2F18-C896-F3B1-8855-6431019F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7401B-BF3A-992B-0085-2D4FE2A32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14CC9-7058-DEAE-4161-53EEECABE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6678B-94CD-E019-9CDF-376093C9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A252-8BCA-4476-BA26-60D73EE670C0}" type="datetime1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0A230-5644-31D9-B00F-C3895CF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B7140-708E-E66F-4A9C-8BBC3F1C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7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CADA0-FCC9-2A26-B9F2-D6A4F8D6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6E3B9-70E4-C7FF-13E7-EE83694CF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9B449-8C7B-811E-25D1-DC00D258E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5D5A7-CCFD-42CB-81E2-E4A1B5E9105D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2A36D-433E-6A82-B011-C059086C5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42C9-B7D9-987E-80E3-6B5A02BA0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AFB2-B710-4DE3-8CDB-BFA041B11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76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89A7-9343-49F0-C85D-FE40B2704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9144000" cy="2726266"/>
          </a:xfrm>
        </p:spPr>
        <p:txBody>
          <a:bodyPr>
            <a:normAutofit/>
          </a:bodyPr>
          <a:lstStyle/>
          <a:p>
            <a:r>
              <a:rPr lang="en-US" dirty="0"/>
              <a:t>Leveraging Data Tools for Sales and Cost Optimization at Adventure Works Cycles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B9DFE-71F1-87FA-BF81-7AEA0BD12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0" y="4436534"/>
            <a:ext cx="1908748" cy="2228585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4800" b="1" dirty="0"/>
              <a:t>Presented By:</a:t>
            </a:r>
          </a:p>
          <a:p>
            <a:pPr algn="l"/>
            <a:r>
              <a:rPr lang="en-US" sz="4800" b="1" dirty="0"/>
              <a:t>Group 4</a:t>
            </a:r>
          </a:p>
          <a:p>
            <a:pPr algn="l"/>
            <a:r>
              <a:rPr lang="en-US" sz="4800" b="1" dirty="0"/>
              <a:t>Team Members:</a:t>
            </a:r>
          </a:p>
          <a:p>
            <a:pPr algn="l"/>
            <a:r>
              <a:rPr lang="en-US" sz="4800" dirty="0"/>
              <a:t>Angara Rishabh</a:t>
            </a:r>
          </a:p>
          <a:p>
            <a:pPr algn="l"/>
            <a:r>
              <a:rPr lang="en-US" sz="4800" dirty="0"/>
              <a:t>Divya V</a:t>
            </a:r>
          </a:p>
          <a:p>
            <a:pPr algn="l"/>
            <a:r>
              <a:rPr lang="en-US" sz="4800" dirty="0"/>
              <a:t>Nisha R</a:t>
            </a:r>
          </a:p>
          <a:p>
            <a:pPr algn="l"/>
            <a:r>
              <a:rPr lang="en-US" sz="4800" dirty="0"/>
              <a:t>Rohan Hemant </a:t>
            </a:r>
            <a:r>
              <a:rPr lang="en-US" sz="4800" dirty="0" err="1"/>
              <a:t>Ahire</a:t>
            </a:r>
            <a:endParaRPr lang="en-US" sz="4800" dirty="0"/>
          </a:p>
          <a:p>
            <a:pPr algn="l"/>
            <a:r>
              <a:rPr lang="en-US" sz="4800" dirty="0"/>
              <a:t>Varun S</a:t>
            </a:r>
          </a:p>
          <a:p>
            <a:pPr algn="l"/>
            <a:r>
              <a:rPr lang="en-US" sz="4800" dirty="0" err="1"/>
              <a:t>Vijesh</a:t>
            </a:r>
            <a:r>
              <a:rPr lang="en-US" sz="4800" dirty="0"/>
              <a:t> Prahlad Yadav</a:t>
            </a: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CA11C5-A5FF-AA49-2488-9FAC0332E3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77" b="8777"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0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12CBB6-B440-DB3E-7CCB-552C95587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9AF9FA-FFF4-D0F9-5302-B38E285B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45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Excel Dashboards</a:t>
            </a:r>
            <a:endParaRPr lang="en-IN" sz="36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8D03BE-DE5F-DB03-44C6-797D04C7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6" y="942108"/>
            <a:ext cx="11665528" cy="565265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CE518-ADE6-701D-2AF0-34DD7524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0" y="665019"/>
            <a:ext cx="11970327" cy="61929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CB0C13-86C8-9333-8411-705CEAB1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4110" y="6594763"/>
            <a:ext cx="2743200" cy="365125"/>
          </a:xfrm>
        </p:spPr>
        <p:txBody>
          <a:bodyPr/>
          <a:lstStyle/>
          <a:p>
            <a:fld id="{3650AFB2-B710-4DE3-8CDB-BFA041B11CA0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5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E7ECC9-B532-FAB1-CB3B-B3FC2A0AD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7A985A-E158-A62F-2425-1CDA8068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45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Excel Dashboards</a:t>
            </a:r>
            <a:endParaRPr lang="en-IN" sz="3600" b="1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95FFFB4-0651-CDA8-0B6E-C45765500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255" y="665018"/>
            <a:ext cx="11887200" cy="61314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065BD-D053-71E0-4A65-264D2D85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5509" y="6431293"/>
            <a:ext cx="2743200" cy="365125"/>
          </a:xfrm>
        </p:spPr>
        <p:txBody>
          <a:bodyPr/>
          <a:lstStyle/>
          <a:p>
            <a:fld id="{3650AFB2-B710-4DE3-8CDB-BFA041B11CA0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85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98A7A1-3A93-17C4-945E-14ABB7906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9475C-4D81-75D5-C8DD-A6202EFA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45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Excel Dashboards</a:t>
            </a:r>
            <a:endParaRPr lang="en-IN" sz="36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3CB21-F4B6-B3F7-580B-58A5B320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36" y="942108"/>
            <a:ext cx="11665528" cy="591589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DC98E-8418-0071-E995-E18A1D241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5745"/>
            <a:ext cx="12192000" cy="62622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22CFF8-776E-65D6-4A81-0CF46A1A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79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60DB4D-371A-6F0B-0F98-546AA384D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0CD5C-9900-C7F3-7167-E2B8C1E4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45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Tableau Dashboard</a:t>
            </a:r>
            <a:endParaRPr lang="en-IN" sz="36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F68E5B-78FE-CB2C-0B81-7698E4269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665018"/>
            <a:ext cx="11928764" cy="619298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53035-EC95-915E-56B8-03B40012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6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8E0D90-0881-9D25-CF61-36133F355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7F29F3-4E21-18AA-72C2-AAC75327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45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Power BI Dashboard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6C17-EF2C-516B-C2E4-3B1B580D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B6FCD-485F-A3AE-4A20-03E96373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81038"/>
            <a:ext cx="11901055" cy="59606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F58058-A555-8D33-65E3-940916CA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41668"/>
            <a:ext cx="2743200" cy="365125"/>
          </a:xfrm>
        </p:spPr>
        <p:txBody>
          <a:bodyPr/>
          <a:lstStyle/>
          <a:p>
            <a:fld id="{3650AFB2-B710-4DE3-8CDB-BFA041B11CA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63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43893F-9FBB-3F37-7BCB-8F0F15BAE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EC3FB-F277-B868-9E04-AC5F2803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45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Power BI Dashboard</a:t>
            </a:r>
            <a:endParaRPr lang="en-IN" sz="36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32FCFD-7DB9-23D8-7873-F6ED61FAC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231" t="1806" r="2103" b="6067"/>
          <a:stretch/>
        </p:blipFill>
        <p:spPr>
          <a:xfrm>
            <a:off x="6705600" y="774599"/>
            <a:ext cx="5284249" cy="593100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8FC245-5F62-CF40-C5EA-535921B70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51" y="774599"/>
            <a:ext cx="6406467" cy="59310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8A9A28-5AAA-CA9A-D05C-1DA61496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23038"/>
            <a:ext cx="2743200" cy="365125"/>
          </a:xfrm>
        </p:spPr>
        <p:txBody>
          <a:bodyPr/>
          <a:lstStyle/>
          <a:p>
            <a:fld id="{3650AFB2-B710-4DE3-8CDB-BFA041B11CA0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16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E105F0-9F45-B938-F151-1A3B63A44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D1AA6-63AC-FAA5-CDA6-86474F8E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45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Power BI Dashboard</a:t>
            </a:r>
            <a:endParaRPr lang="en-IN" sz="36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C4F171E-0B6D-9267-92BF-83A0A8DEB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91055" y="774599"/>
            <a:ext cx="3809999" cy="594485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F1770-EB64-9940-DE47-962D9D694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982" y="774598"/>
            <a:ext cx="3920836" cy="5944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519206-4EEA-6E36-8BA5-618325369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946" y="774597"/>
            <a:ext cx="3338945" cy="594485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CC8B2D-CF54-DB82-1D77-5F8AB479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6890"/>
            <a:ext cx="2743200" cy="365125"/>
          </a:xfrm>
        </p:spPr>
        <p:txBody>
          <a:bodyPr/>
          <a:lstStyle/>
          <a:p>
            <a:fld id="{3650AFB2-B710-4DE3-8CDB-BFA041B11CA0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82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28EE3-B566-34DF-F100-782B79A28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00A872-AE78-8640-EF11-BB246E4E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12" y="27420"/>
            <a:ext cx="10515600" cy="7897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Queries</a:t>
            </a: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lang="en-IN" sz="36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8F2F95-3F0F-39C9-BFFB-6F48A310E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997191"/>
            <a:ext cx="10716491" cy="5708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Q1) </a:t>
            </a:r>
            <a:r>
              <a:rPr lang="en-US" sz="2400" b="1" dirty="0" err="1"/>
              <a:t>Yearwise</a:t>
            </a:r>
            <a:r>
              <a:rPr lang="en-US" sz="2400" b="1" dirty="0"/>
              <a:t> and </a:t>
            </a:r>
            <a:r>
              <a:rPr lang="en-US" sz="2400" b="1" dirty="0" err="1"/>
              <a:t>Quarterwise</a:t>
            </a:r>
            <a:r>
              <a:rPr lang="en-US" sz="2400" b="1" dirty="0"/>
              <a:t> Total Sales:</a:t>
            </a:r>
            <a:endParaRPr lang="en-IN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260A8D-C4C4-60B2-4880-973F10929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39" y="1558899"/>
            <a:ext cx="5472547" cy="1621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E7D752-CF41-057F-0604-ECA56F4A8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787" y="1558898"/>
            <a:ext cx="2549237" cy="1621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B0ED3B-8D63-CD71-725E-FB3B8F1395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136"/>
          <a:stretch/>
        </p:blipFill>
        <p:spPr>
          <a:xfrm>
            <a:off x="9587342" y="1551603"/>
            <a:ext cx="2549237" cy="16210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6B67E5-1A8F-BAE9-841C-B5199A75B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838" y="4045554"/>
            <a:ext cx="5472547" cy="1565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2F9732-01B2-2DF3-2D45-76617DC61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200" y="4045554"/>
            <a:ext cx="5223164" cy="25631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5A8B82-D14C-284C-EB87-2D2D85F3866F}"/>
              </a:ext>
            </a:extLst>
          </p:cNvPr>
          <p:cNvSpPr txBox="1"/>
          <p:nvPr/>
        </p:nvSpPr>
        <p:spPr>
          <a:xfrm>
            <a:off x="838198" y="3326443"/>
            <a:ext cx="7363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Q2) </a:t>
            </a:r>
            <a:r>
              <a:rPr lang="en-US" sz="2400" b="1" dirty="0" err="1"/>
              <a:t>Monthwise</a:t>
            </a:r>
            <a:r>
              <a:rPr lang="en-US" sz="2400" b="1" dirty="0"/>
              <a:t> Total Production Cost and Total Sales:</a:t>
            </a:r>
            <a:endParaRPr lang="en-IN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437A54-2644-F5FB-9BB1-C7BD0E7D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3379" y="6571489"/>
            <a:ext cx="2743200" cy="365125"/>
          </a:xfrm>
        </p:spPr>
        <p:txBody>
          <a:bodyPr/>
          <a:lstStyle/>
          <a:p>
            <a:fld id="{3650AFB2-B710-4DE3-8CDB-BFA041B11CA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4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9A5C9-922C-DCA0-80EE-5291EC8C4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8B0804-6E0E-6667-ED0E-33179847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18256"/>
            <a:ext cx="10515600" cy="66278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Queries</a:t>
            </a:r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lang="en-IN" sz="36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920B23-8F00-7052-D484-AE12635D5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952787"/>
            <a:ext cx="10515600" cy="5004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Q3) Geographic Sales and Profit Overview: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830C3-78D9-A35D-13E2-DECC2C705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55" y="1423111"/>
            <a:ext cx="5430981" cy="1183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DFE7C8-CB61-2FE0-B78A-2D2C01C43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64" y="1415643"/>
            <a:ext cx="3865418" cy="1190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DF3221-D64C-3A15-8B88-59525B6006AA}"/>
              </a:ext>
            </a:extLst>
          </p:cNvPr>
          <p:cNvSpPr txBox="1"/>
          <p:nvPr/>
        </p:nvSpPr>
        <p:spPr>
          <a:xfrm>
            <a:off x="519545" y="2647350"/>
            <a:ext cx="583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Q4) Total Sales by Product Category:</a:t>
            </a:r>
            <a:endParaRPr lang="en-IN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5B2D3A-DBE6-9219-E74B-CE900DD5B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55" y="3173283"/>
            <a:ext cx="5430981" cy="9553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84AF8F-3FD0-466E-BDCE-38607A625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4765" y="3173283"/>
            <a:ext cx="3865418" cy="9553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9117A4-2377-BBFC-BEB9-E6ED062A55D1}"/>
              </a:ext>
            </a:extLst>
          </p:cNvPr>
          <p:cNvSpPr txBox="1"/>
          <p:nvPr/>
        </p:nvSpPr>
        <p:spPr>
          <a:xfrm>
            <a:off x="574963" y="4257164"/>
            <a:ext cx="5839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Q5) Top Revenue Generating Customers:</a:t>
            </a:r>
            <a:endParaRPr lang="en-IN" sz="24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4BD1AD-084D-C995-B7F6-7659448BB4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255" y="4888673"/>
            <a:ext cx="5430981" cy="17814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8591C9-0A53-F056-E600-403D5B2207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4764" y="4888674"/>
            <a:ext cx="3865418" cy="17213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158E3B-2F3C-F1A7-0EA8-F728C5A8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622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5A6900-9B39-9157-E2D4-D1E685C76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2BD14A-A148-D303-36BF-B34F2437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82" y="0"/>
            <a:ext cx="105156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36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roject</a:t>
            </a:r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Summary</a:t>
            </a:r>
            <a:endParaRPr lang="en-IN" sz="36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8089F2-8551-AF87-605B-A58733E76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817419"/>
            <a:ext cx="11284528" cy="5611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C5C117E-C6AD-F856-78B2-E10795D4F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5164821"/>
              </p:ext>
            </p:extLst>
          </p:nvPr>
        </p:nvGraphicFramePr>
        <p:xfrm>
          <a:off x="1102013" y="331391"/>
          <a:ext cx="10119592" cy="3118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B31A93C-6B5B-F36E-A0E7-946E540F17F4}"/>
              </a:ext>
            </a:extLst>
          </p:cNvPr>
          <p:cNvSpPr txBox="1"/>
          <p:nvPr/>
        </p:nvSpPr>
        <p:spPr>
          <a:xfrm>
            <a:off x="630382" y="4142508"/>
            <a:ext cx="61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898C365-605D-5BF0-3938-EFD70467E7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507302"/>
              </p:ext>
            </p:extLst>
          </p:nvPr>
        </p:nvGraphicFramePr>
        <p:xfrm>
          <a:off x="519545" y="3873465"/>
          <a:ext cx="11152909" cy="3118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5680198-4C64-0E5C-2145-674422092620}"/>
              </a:ext>
            </a:extLst>
          </p:cNvPr>
          <p:cNvSpPr txBox="1"/>
          <p:nvPr/>
        </p:nvSpPr>
        <p:spPr>
          <a:xfrm>
            <a:off x="498763" y="3644865"/>
            <a:ext cx="3816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Recommendations:</a:t>
            </a:r>
            <a:endParaRPr lang="en-IN" sz="2400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EFD511B-E16D-92AC-551D-1339BA82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8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CBA907-4029-A3D1-88A4-D79917D87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B31E99-DAB6-426E-03D5-629D959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Overview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CD6FB5-9E42-AA6C-30FF-2DEE9BBE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Company Insights and Key Challenges</a:t>
            </a:r>
          </a:p>
          <a:p>
            <a:r>
              <a:rPr lang="en-US" sz="2400" b="1" dirty="0"/>
              <a:t>Key Performance Indicators (KPIs) &amp; Insights</a:t>
            </a:r>
          </a:p>
          <a:p>
            <a:r>
              <a:rPr lang="en-US" sz="2400" b="1" dirty="0"/>
              <a:t>Excel Dashboards</a:t>
            </a:r>
          </a:p>
          <a:p>
            <a:r>
              <a:rPr lang="en-US" sz="2400" b="1" dirty="0"/>
              <a:t>Tableau Dashboard</a:t>
            </a:r>
          </a:p>
          <a:p>
            <a:r>
              <a:rPr lang="en-US" sz="2400" b="1" dirty="0"/>
              <a:t>Power BI Dashboard</a:t>
            </a:r>
          </a:p>
          <a:p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Queries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roject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Summary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3FE9B-7230-579F-68B9-31204655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80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5F839F-B2FB-F51A-A794-51B46D5A1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DC2395-457D-0290-05C3-DCD87170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82" y="57308"/>
            <a:ext cx="105156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</a:t>
            </a:r>
            <a:endParaRPr lang="en-IN" sz="36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8C286-C390-83E7-063B-51583E3DD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3" y="858211"/>
            <a:ext cx="11284528" cy="5611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D05EF-09C1-A54B-2809-951A171FA36D}"/>
              </a:ext>
            </a:extLst>
          </p:cNvPr>
          <p:cNvSpPr txBox="1"/>
          <p:nvPr/>
        </p:nvSpPr>
        <p:spPr>
          <a:xfrm>
            <a:off x="630382" y="4142508"/>
            <a:ext cx="61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73571BE-D107-AFA3-3680-864146EA34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431573"/>
              </p:ext>
            </p:extLst>
          </p:nvPr>
        </p:nvGraphicFramePr>
        <p:xfrm>
          <a:off x="931718" y="954422"/>
          <a:ext cx="10328564" cy="5708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6C2CFA5-1E98-92FD-A92E-E5684732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5618" y="6382949"/>
            <a:ext cx="2743200" cy="365125"/>
          </a:xfrm>
        </p:spPr>
        <p:txBody>
          <a:bodyPr/>
          <a:lstStyle/>
          <a:p>
            <a:fld id="{3650AFB2-B710-4DE3-8CDB-BFA041B11CA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675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98285-65EB-CDBE-BA1A-0B4050530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1EA5-E65A-79C7-BB85-815861F7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2609561"/>
            <a:ext cx="11845637" cy="1657639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THANK YOU</a:t>
            </a:r>
            <a:endParaRPr lang="en-IN" sz="96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FA9CA-F4E9-89A2-2706-342EEE9F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00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7EA2-8874-2BD8-4890-0826DB65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906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Adventure Works Cycles: Company Insights and Key Challenges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CCFA-72A6-BC8F-5ADD-EAB1D883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9067"/>
            <a:ext cx="11734800" cy="4199466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Company Overview: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Adventure Works Cycles is a multinational bicycle manufacturer.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Headquarters in Bothell, Washington, with 290 employees.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Manufacturing plant in Mexico for subcomponent production.</a:t>
            </a: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2001 Mexican plant became sole manufacturer and distributor</a:t>
            </a:r>
          </a:p>
          <a:p>
            <a:pPr marL="0" lvl="0" indent="0" algn="just">
              <a:lnSpc>
                <a:spcPct val="10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the touring bicycle product group.</a:t>
            </a:r>
          </a:p>
          <a:p>
            <a:pPr marL="0" lvl="0" indent="0" algn="just">
              <a:lnSpc>
                <a:spcPct val="10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Challenges: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Adventure Works Cycles is facing the challenge of broadening its market share while maintaining operational efficiency. Specifically, the company is looking to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address the following issues: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311EA7-9034-4D22-31BD-79E9E4804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73" y="1398492"/>
            <a:ext cx="3411069" cy="2030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4484E6-AA6B-1EA7-C418-82FAFD4AC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669" y="1398494"/>
            <a:ext cx="2843804" cy="2030506"/>
          </a:xfrm>
          <a:prstGeom prst="rect">
            <a:avLst/>
          </a:prstGeom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089F037-4421-B43C-37FA-BA2B0322C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528549"/>
              </p:ext>
            </p:extLst>
          </p:nvPr>
        </p:nvGraphicFramePr>
        <p:xfrm>
          <a:off x="1337733" y="4859868"/>
          <a:ext cx="9635067" cy="1845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9B6A1-D47A-751B-821B-2CC98C80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04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0FBBA-E461-C1CB-90FE-B9E26BFA9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94177F-0479-5956-65FC-7FC00787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6" y="114402"/>
            <a:ext cx="11444748" cy="7705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Key Performance Indicators (KPIs) &amp; Insights</a:t>
            </a:r>
            <a:endParaRPr lang="en-IN" sz="36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6A75E1-DE1A-3B2A-677B-FD14DEB2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032387"/>
            <a:ext cx="10972800" cy="54864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Content Placeholder 2">
            <a:extLst>
              <a:ext uri="{FF2B5EF4-FFF2-40B4-BE49-F238E27FC236}">
                <a16:creationId xmlns:a16="http://schemas.microsoft.com/office/drawing/2014/main" id="{F2EF8AC7-E790-E9DC-0022-58926F339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36818"/>
            <a:ext cx="10515600" cy="1268165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18FA086-6DBA-95A6-8A49-19325065D0BA}"/>
              </a:ext>
            </a:extLst>
          </p:cNvPr>
          <p:cNvGraphicFramePr/>
          <p:nvPr/>
        </p:nvGraphicFramePr>
        <p:xfrm>
          <a:off x="-383458" y="2912808"/>
          <a:ext cx="13848735" cy="2735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D10D508-30E9-DB7F-479B-93B4833E4D22}"/>
              </a:ext>
            </a:extLst>
          </p:cNvPr>
          <p:cNvSpPr txBox="1"/>
          <p:nvPr/>
        </p:nvSpPr>
        <p:spPr>
          <a:xfrm>
            <a:off x="599768" y="2403987"/>
            <a:ext cx="188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Insights:</a:t>
            </a:r>
            <a:endParaRPr lang="en-IN" sz="2400" b="1" dirty="0"/>
          </a:p>
        </p:txBody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633FAA28-489D-FBF5-2487-01ED1639A962}"/>
              </a:ext>
            </a:extLst>
          </p:cNvPr>
          <p:cNvGraphicFramePr>
            <a:graphicFrameLocks/>
          </p:cNvGraphicFramePr>
          <p:nvPr/>
        </p:nvGraphicFramePr>
        <p:xfrm>
          <a:off x="-383457" y="5722374"/>
          <a:ext cx="13848734" cy="1021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E8CAA0-110B-87AB-AA6E-58435F34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3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1CB687-671D-30A7-1DD4-E86836A64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83F59B-2E0F-DC3F-A05E-B7527A1D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6" y="114402"/>
            <a:ext cx="11444748" cy="7705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Key Performance Indicators (KPIs) &amp; Insights</a:t>
            </a:r>
            <a:endParaRPr lang="en-IN" sz="36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F01E25-177E-E4CB-E5AB-A823D23A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032387"/>
            <a:ext cx="10972800" cy="548640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554D0BC-561C-4ABD-8FE3-036CEA0ED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559032"/>
              </p:ext>
            </p:extLst>
          </p:nvPr>
        </p:nvGraphicFramePr>
        <p:xfrm>
          <a:off x="6541477" y="924156"/>
          <a:ext cx="4895557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1D48838-EDCC-8218-C4F9-5E6CBD744D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573959"/>
              </p:ext>
            </p:extLst>
          </p:nvPr>
        </p:nvGraphicFramePr>
        <p:xfrm>
          <a:off x="1167618" y="924155"/>
          <a:ext cx="4698837" cy="266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DA4BB0D-9978-438B-A945-561CF07FC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241480"/>
              </p:ext>
            </p:extLst>
          </p:nvPr>
        </p:nvGraphicFramePr>
        <p:xfrm>
          <a:off x="1167618" y="4076597"/>
          <a:ext cx="4698838" cy="266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D17B1AF-9B2F-4D1D-BDD0-09DA052378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552130"/>
              </p:ext>
            </p:extLst>
          </p:nvPr>
        </p:nvGraphicFramePr>
        <p:xfrm>
          <a:off x="6541477" y="4076597"/>
          <a:ext cx="4895557" cy="2666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6034E-AC78-A376-B40B-007607CC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9236"/>
            <a:ext cx="3207774" cy="362239"/>
          </a:xfrm>
        </p:spPr>
        <p:txBody>
          <a:bodyPr/>
          <a:lstStyle/>
          <a:p>
            <a:fld id="{3650AFB2-B710-4DE3-8CDB-BFA041B11CA0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27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412399-0672-28C4-9566-975A0653E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1D934-6283-91B6-FAF3-2A448D7CA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425545" cy="538199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Regional Performance Analysis</a:t>
            </a:r>
          </a:p>
          <a:p>
            <a:pPr algn="just">
              <a:lnSpc>
                <a:spcPct val="150000"/>
              </a:lnSpc>
            </a:pPr>
            <a:r>
              <a:rPr lang="en-US" sz="1400" b="1" dirty="0"/>
              <a:t>North America, particularly the United States</a:t>
            </a:r>
            <a:r>
              <a:rPr lang="en-US" sz="1400" dirty="0"/>
              <a:t>, was the largest contributor to both orders and sales. Within North America, the </a:t>
            </a:r>
            <a:r>
              <a:rPr lang="en-US" sz="1400" b="1" dirty="0"/>
              <a:t>Southwest and Northwest regions of the U.S. </a:t>
            </a:r>
            <a:r>
              <a:rPr lang="en-US" sz="1400" dirty="0"/>
              <a:t>recorded the highest volumes. 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Following North America, </a:t>
            </a:r>
            <a:r>
              <a:rPr lang="en-US" sz="1400" b="1" dirty="0"/>
              <a:t>Australia</a:t>
            </a:r>
            <a:r>
              <a:rPr lang="en-US" sz="1400" dirty="0"/>
              <a:t>, part of the Pacific region, made the second-highest sales. 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Europe came next, with the </a:t>
            </a:r>
            <a:r>
              <a:rPr lang="en-US" sz="1400" b="1" dirty="0"/>
              <a:t>United Kingdom</a:t>
            </a:r>
            <a:r>
              <a:rPr lang="en-US" sz="1400" dirty="0"/>
              <a:t> leading in sales, although overall sales in Europe were lower than in North America and Australia. </a:t>
            </a:r>
          </a:p>
          <a:p>
            <a:pPr algn="just">
              <a:lnSpc>
                <a:spcPct val="150000"/>
              </a:lnSpc>
            </a:pPr>
            <a:r>
              <a:rPr lang="en-US" sz="1400" dirty="0"/>
              <a:t>Among all the countries, </a:t>
            </a:r>
            <a:r>
              <a:rPr lang="en-US" sz="1400" b="1" dirty="0"/>
              <a:t>Canada</a:t>
            </a:r>
            <a:r>
              <a:rPr lang="en-US" sz="1400" dirty="0"/>
              <a:t> had the lowest sales.</a:t>
            </a:r>
            <a:endParaRPr lang="en-IN" sz="14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3764DA8-0724-0CCF-BD66-5A50EA3E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138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Key Performance Indicators (KPIs) &amp; Insights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7B334-49F2-D274-DB0B-041822092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527" y="3560618"/>
            <a:ext cx="3990109" cy="3020291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431C8FA-8510-B4B3-69E3-D2241F718E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620770"/>
              </p:ext>
            </p:extLst>
          </p:nvPr>
        </p:nvGraphicFramePr>
        <p:xfrm>
          <a:off x="7093527" y="1337048"/>
          <a:ext cx="3865418" cy="1960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786A2-D991-D6E7-D48C-D0C5D877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41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2CE249-CB88-A4AC-C124-A7A54F997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66BBA-9EBA-B166-20CD-393CD6B5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38199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Product Category Performance: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Bikes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remained the dominant category for both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particularly in the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 Bikes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Mountain Bikes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subcategories.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Accessories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Clothing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also made significant contributions starting in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2012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with key subcategories such as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helmets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jerseys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showing strong sales.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company’s expansion into these categories helped broaden its customer base and reduce dependency on the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Bikes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category alone.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E22C0BB-EFF0-A72E-3AA4-2EEECDC4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138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Key Performance Indicators (KPIs) &amp; Insights</a:t>
            </a:r>
            <a:endParaRPr lang="en-IN" sz="36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18A69A-4766-4E58-941D-3F520F89A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777541"/>
              </p:ext>
            </p:extLst>
          </p:nvPr>
        </p:nvGraphicFramePr>
        <p:xfrm>
          <a:off x="6808763" y="3628570"/>
          <a:ext cx="5222612" cy="3229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55DFAF3-F57B-C15D-50AC-FC90A4F4D4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899689"/>
              </p:ext>
            </p:extLst>
          </p:nvPr>
        </p:nvGraphicFramePr>
        <p:xfrm>
          <a:off x="6808763" y="1330036"/>
          <a:ext cx="5222612" cy="2098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D971-2E45-186F-0ADC-42A341BC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52709" y="6529463"/>
            <a:ext cx="2743200" cy="365125"/>
          </a:xfrm>
        </p:spPr>
        <p:txBody>
          <a:bodyPr/>
          <a:lstStyle/>
          <a:p>
            <a:fld id="{3650AFB2-B710-4DE3-8CDB-BFA041B11CA0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60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18F0EE-F2E8-BD9B-6100-D11326DA4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1401C0-DB61-D6C2-23C1-F8A593D7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5" y="958645"/>
            <a:ext cx="11531004" cy="551472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c) Product Sales and Cost Dynamics: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Top 20 Products</a:t>
            </a:r>
            <a:r>
              <a:rPr lang="en-US" sz="1400" dirty="0"/>
              <a:t>: Account for </a:t>
            </a:r>
            <a:r>
              <a:rPr lang="en-US" sz="1400" b="1" dirty="0"/>
              <a:t>63.04%</a:t>
            </a:r>
            <a:r>
              <a:rPr lang="en-US" sz="1400" dirty="0"/>
              <a:t> of company revenue, generating significant sales and profit.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Inventory Status</a:t>
            </a:r>
            <a:r>
              <a:rPr lang="en-US" sz="1400" dirty="0"/>
              <a:t>: High-profit products are currently oversized.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Mountain-200 Black (46)</a:t>
            </a:r>
            <a:r>
              <a:rPr lang="en-US" sz="1400" dirty="0"/>
              <a:t>: </a:t>
            </a:r>
            <a:r>
              <a:rPr lang="en-US" sz="1400" b="1" dirty="0"/>
              <a:t>Most profitable</a:t>
            </a:r>
            <a:r>
              <a:rPr lang="en-US" sz="1400" dirty="0"/>
              <a:t> product in the company.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Color Insights</a:t>
            </a:r>
            <a:r>
              <a:rPr lang="en-US" sz="1400" dirty="0"/>
              <a:t>: Among the top products, </a:t>
            </a:r>
            <a:r>
              <a:rPr lang="en-US" sz="1400" b="1" dirty="0"/>
              <a:t>Red, Silver, Black, and Yellow</a:t>
            </a:r>
            <a:r>
              <a:rPr lang="en-US" sz="1400" dirty="0"/>
              <a:t> are the most purchased colors.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Red &amp; Silver</a:t>
            </a:r>
            <a:r>
              <a:rPr lang="en-US" sz="1400" dirty="0"/>
              <a:t>: Have a </a:t>
            </a:r>
            <a:r>
              <a:rPr lang="en-US" sz="1400" b="1" dirty="0"/>
              <a:t>high impact</a:t>
            </a:r>
            <a:r>
              <a:rPr lang="en-US" sz="1400" dirty="0"/>
              <a:t> on production costs.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Red increases costs by </a:t>
            </a:r>
            <a:r>
              <a:rPr lang="en-US" sz="1400" b="1" dirty="0"/>
              <a:t>670.3 units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Silver increases costs by </a:t>
            </a:r>
            <a:r>
              <a:rPr lang="en-US" sz="1400" b="1" dirty="0"/>
              <a:t>575 units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Black</a:t>
            </a:r>
            <a:r>
              <a:rPr lang="en-US" sz="1400" dirty="0"/>
              <a:t>: Despite high sales, has a </a:t>
            </a:r>
            <a:r>
              <a:rPr lang="en-US" sz="1400" b="1" dirty="0"/>
              <a:t>low impact</a:t>
            </a:r>
            <a:r>
              <a:rPr lang="en-US" sz="1400" dirty="0"/>
              <a:t> on production costs.</a:t>
            </a:r>
            <a:endParaRPr lang="en-IN" sz="14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5600640-A72B-EA39-3FA3-11C013A9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018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Key Performance Indicators (KPIs) &amp; Insights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53AE50-67FA-1AD0-3EB3-31836775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48" r="2093"/>
          <a:stretch/>
        </p:blipFill>
        <p:spPr>
          <a:xfrm>
            <a:off x="8035635" y="1066800"/>
            <a:ext cx="4156365" cy="2964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3CDB02-4F7F-4AA4-C17D-8A280D43E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182" y="1061153"/>
            <a:ext cx="2022764" cy="29648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151EF-A271-6B7A-2882-94093C3EB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182" y="4149296"/>
            <a:ext cx="2022765" cy="2570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5C5B9B-61F9-D152-F532-A7BE143EB89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69"/>
          <a:stretch/>
        </p:blipFill>
        <p:spPr>
          <a:xfrm>
            <a:off x="8035635" y="4149295"/>
            <a:ext cx="4156365" cy="2560693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AED7FFE-5806-2F45-4A1F-47652E61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AFB2-B710-4DE3-8CDB-BFA041B11CA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96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B16384-0A69-751B-C5EA-9AB2BCD80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3A24-4ED6-EEE1-7BBD-5DCFD765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381990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Customer Insights and Their Role in Performance:</a:t>
            </a:r>
          </a:p>
          <a:p>
            <a:pPr algn="just">
              <a:lnSpc>
                <a:spcPct val="150000"/>
              </a:lnSpc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company has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18,484 customers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with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246 top-tier customers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3,164 steady shoppers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These groups likely contribute to repeat orders and consistent sales growth, especially in the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Bikes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Accessories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categories.</a:t>
            </a:r>
          </a:p>
          <a:p>
            <a:pPr algn="just">
              <a:lnSpc>
                <a:spcPct val="150000"/>
              </a:lnSpc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in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 occupations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 incomes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were the primary drivers of sales. </a:t>
            </a:r>
          </a:p>
          <a:p>
            <a:pPr algn="just">
              <a:lnSpc>
                <a:spcPct val="150000"/>
              </a:lnSpc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Furthermore,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 customers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outpaced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 customers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car owners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(despite purchasing less frequently) showed a strong preference for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Mountain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Touring Bikes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indicating a niche market for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premium, recreational products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BE882FC-48E8-B269-2805-9DDF239A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138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Key Performance Indicators (KPIs) &amp; Insights</a:t>
            </a:r>
            <a:endParaRPr lang="en-IN" sz="36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C799875-3578-4AE6-ADD6-46CB77F40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862547"/>
              </p:ext>
            </p:extLst>
          </p:nvPr>
        </p:nvGraphicFramePr>
        <p:xfrm>
          <a:off x="6400801" y="1399309"/>
          <a:ext cx="3200400" cy="2383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BE7ACF6-20CB-4FE2-89FF-14B726533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649301"/>
              </p:ext>
            </p:extLst>
          </p:nvPr>
        </p:nvGraphicFramePr>
        <p:xfrm>
          <a:off x="9753601" y="1399309"/>
          <a:ext cx="2438400" cy="2383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D5E3B8F-8A35-4626-9C82-EA6A5BA82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029762"/>
              </p:ext>
            </p:extLst>
          </p:nvPr>
        </p:nvGraphicFramePr>
        <p:xfrm>
          <a:off x="6400801" y="4016802"/>
          <a:ext cx="5791199" cy="2605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D6EDDB-00A1-4FA6-6406-282EBEA0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598736"/>
            <a:ext cx="2743200" cy="365125"/>
          </a:xfrm>
        </p:spPr>
        <p:txBody>
          <a:bodyPr/>
          <a:lstStyle/>
          <a:p>
            <a:fld id="{3650AFB2-B710-4DE3-8CDB-BFA041B11CA0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84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Words>1378</Words>
  <Application>Microsoft Office PowerPoint</Application>
  <PresentationFormat>Widescreen</PresentationFormat>
  <Paragraphs>168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Office Theme</vt:lpstr>
      <vt:lpstr>Leveraging Data Tools for Sales and Cost Optimization at Adventure Works Cycles</vt:lpstr>
      <vt:lpstr>Overview of Contents</vt:lpstr>
      <vt:lpstr>Adventure Works Cycles: Company Insights and Key Challenges</vt:lpstr>
      <vt:lpstr>Key Performance Indicators (KPIs) &amp; Insights</vt:lpstr>
      <vt:lpstr>Key Performance Indicators (KPIs) &amp; Insights</vt:lpstr>
      <vt:lpstr>Key Performance Indicators (KPIs) &amp; Insights</vt:lpstr>
      <vt:lpstr>Key Performance Indicators (KPIs) &amp; Insights</vt:lpstr>
      <vt:lpstr>Key Performance Indicators (KPIs) &amp; Insights</vt:lpstr>
      <vt:lpstr>Key Performance Indicators (KPIs) &amp; Insights</vt:lpstr>
      <vt:lpstr>Excel Dashboards</vt:lpstr>
      <vt:lpstr>Excel Dashboards</vt:lpstr>
      <vt:lpstr>Excel Dashboards</vt:lpstr>
      <vt:lpstr>Tableau Dashboard</vt:lpstr>
      <vt:lpstr>Power BI Dashboard</vt:lpstr>
      <vt:lpstr>Power BI Dashboard</vt:lpstr>
      <vt:lpstr>Power BI Dashboard</vt:lpstr>
      <vt:lpstr>SQL Queries Output</vt:lpstr>
      <vt:lpstr>SQL Queries Output</vt:lpstr>
      <vt:lpstr>Project Summary</vt:lpstr>
      <vt:lpstr>Key Learnings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Rohan Ahire</cp:lastModifiedBy>
  <cp:revision>4</cp:revision>
  <dcterms:created xsi:type="dcterms:W3CDTF">2025-01-28T06:51:27Z</dcterms:created>
  <dcterms:modified xsi:type="dcterms:W3CDTF">2025-03-27T07:25:06Z</dcterms:modified>
</cp:coreProperties>
</file>