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6772CC-9066-40BC-B2E1-1FAB10BDB5C6}">
  <a:tblStyle styleId="{156772CC-9066-40BC-B2E1-1FAB10BDB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Lora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dc9c0d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cdc9c0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bbfac2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0bbfac2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dc9c0d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dc9c0d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bbfac2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0bbfac2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5ac230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45ac230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0bbfac2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0bbfac2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dc9c0d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cdc9c0d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bbfac2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0bbfac2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5ac230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5ac230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db3399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db3399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db3399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db3399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db3399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db3399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db3399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db3399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53a3ef6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53a3ef6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bf800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bf800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44002d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44002d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0bbfac2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0bbfac2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pK_E62eKj1Xo_KYjpKLGs-_EPjOeBSfX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12700" y="934250"/>
            <a:ext cx="81186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ora"/>
                <a:ea typeface="Lora"/>
                <a:cs typeface="Lora"/>
                <a:sym typeface="Lora"/>
              </a:rPr>
              <a:t>MAZE WALKER 2.0</a:t>
            </a:r>
            <a:endParaRPr sz="6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480500" y="2840361"/>
            <a:ext cx="6183000" cy="1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MEMBER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Poramet     	Poolsup 		       60113010-7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Jessada 		Supawattanakul 	6011305</a:t>
            </a: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2-9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Atip 		Kohkaew	 	60113046-1</a:t>
            </a:r>
            <a:endParaRPr sz="18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973225" y="1497350"/>
            <a:ext cx="10002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Lora"/>
                <a:ea typeface="Lora"/>
                <a:cs typeface="Lora"/>
                <a:sym typeface="Lora"/>
              </a:rPr>
              <a:t>S1-G02</a:t>
            </a:r>
            <a:endParaRPr sz="1800">
              <a:solidFill>
                <a:srgbClr val="00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0" y="176050"/>
            <a:ext cx="43653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DESIGN</a:t>
            </a:r>
            <a:endParaRPr/>
          </a:p>
        </p:txBody>
      </p:sp>
      <p:graphicFrame>
        <p:nvGraphicFramePr>
          <p:cNvPr id="208" name="Google Shape;208;p22"/>
          <p:cNvGraphicFramePr/>
          <p:nvPr/>
        </p:nvGraphicFramePr>
        <p:xfrm>
          <a:off x="311638" y="104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port/pin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22"/>
          <p:cNvGraphicFramePr/>
          <p:nvPr/>
        </p:nvGraphicFramePr>
        <p:xfrm>
          <a:off x="311700" y="39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2"/>
          <p:cNvSpPr txBox="1"/>
          <p:nvPr/>
        </p:nvSpPr>
        <p:spPr>
          <a:xfrm>
            <a:off x="812800" y="3917838"/>
            <a:ext cx="542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ADC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1815200" y="39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2"/>
          <p:cNvSpPr txBox="1"/>
          <p:nvPr/>
        </p:nvSpPr>
        <p:spPr>
          <a:xfrm>
            <a:off x="2316300" y="3917850"/>
            <a:ext cx="85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SPEAKER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3" name="Google Shape;213;p22"/>
          <p:cNvGraphicFramePr/>
          <p:nvPr/>
        </p:nvGraphicFramePr>
        <p:xfrm>
          <a:off x="3318700" y="391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2"/>
          <p:cNvSpPr txBox="1"/>
          <p:nvPr/>
        </p:nvSpPr>
        <p:spPr>
          <a:xfrm>
            <a:off x="3819800" y="3917825"/>
            <a:ext cx="1070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7 SEGMENT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p.9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0" y="147425"/>
            <a:ext cx="37065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</a:t>
            </a:r>
            <a:r>
              <a:rPr lang="en"/>
              <a:t>WARE DESIGN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458900" y="303725"/>
            <a:ext cx="1436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(FLOW CHART)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p.10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125"/>
            <a:ext cx="8839199" cy="31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0" y="147425"/>
            <a:ext cx="37065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SOFTWARE DESIGN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3458900" y="303725"/>
            <a:ext cx="1436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(FLOW CHART)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p.11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4050"/>
            <a:ext cx="8839202" cy="175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075" y="251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มี 1 ผู้เล่น</a:t>
            </a:r>
            <a:r>
              <a:rPr lang="en"/>
              <a:t>ให้ผู้เล่นเดินไปที่เส้นชัย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ไม่มีจำกัดเวลา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มีการควบคุม 4 ปุ่ม 1 ตัวต้านทานปรับค่าได้ ได้แก่เดินซ้ายขวา เปลี่ยนมุมมอง และเปิดประตูโดยจะต้องนำมือไปวางไว้ในระยะที่เหมาะสมเท่านั้น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ในภาคสองจะมีการเก็บคะแนนและแสดงบน 7-Seg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เมื่อผู้เล่นเดินถึงเส้นชัย LCD จะแสดงผลว่าชนะและ จะมีเพลงดังขึ้น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ถ้าหากต้องการเริ่มใหม่ให้กดปุ่ม RESET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p.12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271725" y="212750"/>
            <a:ext cx="1091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425" y="820550"/>
            <a:ext cx="6417152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p.13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078650" y="3110375"/>
            <a:ext cx="204900" cy="1896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5304150" y="1169600"/>
            <a:ext cx="204900" cy="2199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6904850" y="2778550"/>
            <a:ext cx="204900" cy="2199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140725" y="1835875"/>
            <a:ext cx="204900" cy="2199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2078650" y="3750975"/>
            <a:ext cx="204900" cy="219900"/>
          </a:xfrm>
          <a:prstGeom prst="flowChartConnec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214375" y="296275"/>
            <a:ext cx="1325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p.14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57" name="Google Shape;257;p27" title="video-158159315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9975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>
            <p:ph type="title"/>
          </p:nvPr>
        </p:nvSpPr>
        <p:spPr>
          <a:xfrm>
            <a:off x="214375" y="4498650"/>
            <a:ext cx="39270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https://drive.google.com/file/d/1pK_E62eKj1Xo_KYjpKLGs-_EPjOeBSfX/view?usp=sharing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: V-SHAPE MODEL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p.15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66" y="1017803"/>
            <a:ext cx="7634275" cy="331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325" y="1725575"/>
            <a:ext cx="1282951" cy="7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175" y="3121000"/>
            <a:ext cx="1073825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00" y="3170250"/>
            <a:ext cx="2007026" cy="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9999" y="2465974"/>
            <a:ext cx="1526225" cy="7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56525" y="210325"/>
            <a:ext cx="44043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-Pin น้อยเกินไป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-ใช้ 2 บอร์ด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p.16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68925" y="265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การทำโปรเจคสำเร็จลุล่วงด้วยดี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โปรเจคสามารถใช้งานฟังก์ชั่นต่างๆได้ครบถ้วน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สามารถให้ความเพลิดเพลินในการเล่น</a:t>
            </a:r>
            <a:endParaRPr/>
          </a:p>
        </p:txBody>
      </p:sp>
      <p:sp>
        <p:nvSpPr>
          <p:cNvPr id="283" name="Google Shape;283;p30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p.17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FLOW OF EMBEDDED SYSTEMS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00" y="1017800"/>
            <a:ext cx="7076186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p.1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 : V-SHAPE MODEL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00" y="1017800"/>
            <a:ext cx="7057000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p.2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037525" y="536513"/>
            <a:ext cx="1049700" cy="105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145675" y="613163"/>
            <a:ext cx="833400" cy="89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11700" y="3247975"/>
            <a:ext cx="1831800" cy="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461900" y="32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16"/>
          <p:cNvSpPr/>
          <p:nvPr/>
        </p:nvSpPr>
        <p:spPr>
          <a:xfrm>
            <a:off x="1610450" y="3288238"/>
            <a:ext cx="382500" cy="402600"/>
          </a:xfrm>
          <a:custGeom>
            <a:rect b="b" l="l" r="r" t="t"/>
            <a:pathLst>
              <a:path extrusionOk="0" h="16104" w="15300">
                <a:moveTo>
                  <a:pt x="0" y="0"/>
                </a:moveTo>
                <a:lnTo>
                  <a:pt x="15300" y="1610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6"/>
          <p:cNvSpPr/>
          <p:nvPr/>
        </p:nvSpPr>
        <p:spPr>
          <a:xfrm>
            <a:off x="1610450" y="3298288"/>
            <a:ext cx="392575" cy="402625"/>
          </a:xfrm>
          <a:custGeom>
            <a:rect b="b" l="l" r="r" t="t"/>
            <a:pathLst>
              <a:path extrusionOk="0" h="16105" w="15703">
                <a:moveTo>
                  <a:pt x="15703" y="0"/>
                </a:moveTo>
                <a:lnTo>
                  <a:pt x="0" y="161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16"/>
          <p:cNvSpPr/>
          <p:nvPr/>
        </p:nvSpPr>
        <p:spPr>
          <a:xfrm>
            <a:off x="311700" y="1147225"/>
            <a:ext cx="1831800" cy="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461900" y="11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461900" y="16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461900" y="21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915975" y="1696800"/>
            <a:ext cx="269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คือ กำแพงที่ไม่สามารถเดินทะลุผ่านได้</a:t>
            </a:r>
            <a:endParaRPr sz="1200"/>
          </a:p>
        </p:txBody>
      </p:sp>
      <p:sp>
        <p:nvSpPr>
          <p:cNvPr id="118" name="Google Shape;118;p16"/>
          <p:cNvSpPr txBox="1"/>
          <p:nvPr/>
        </p:nvSpPr>
        <p:spPr>
          <a:xfrm>
            <a:off x="915975" y="2134175"/>
            <a:ext cx="188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คือ กำแพงด้านข้างทางเดิน</a:t>
            </a:r>
            <a:endParaRPr sz="1200"/>
          </a:p>
        </p:txBody>
      </p:sp>
      <p:sp>
        <p:nvSpPr>
          <p:cNvPr id="119" name="Google Shape;119;p16"/>
          <p:cNvSpPr/>
          <p:nvPr/>
        </p:nvSpPr>
        <p:spPr>
          <a:xfrm>
            <a:off x="473075" y="1192150"/>
            <a:ext cx="366473" cy="360649"/>
          </a:xfrm>
          <a:custGeom>
            <a:rect b="b" l="l" r="r" t="t"/>
            <a:pathLst>
              <a:path extrusionOk="0" h="16104" w="15300">
                <a:moveTo>
                  <a:pt x="0" y="0"/>
                </a:moveTo>
                <a:lnTo>
                  <a:pt x="15300" y="1610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Google Shape;120;p16"/>
          <p:cNvSpPr/>
          <p:nvPr/>
        </p:nvSpPr>
        <p:spPr>
          <a:xfrm>
            <a:off x="473075" y="1202200"/>
            <a:ext cx="392575" cy="344043"/>
          </a:xfrm>
          <a:custGeom>
            <a:rect b="b" l="l" r="r" t="t"/>
            <a:pathLst>
              <a:path extrusionOk="0" h="16105" w="15703">
                <a:moveTo>
                  <a:pt x="15703" y="0"/>
                </a:moveTo>
                <a:lnTo>
                  <a:pt x="0" y="161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Google Shape;121;p16"/>
          <p:cNvSpPr/>
          <p:nvPr/>
        </p:nvSpPr>
        <p:spPr>
          <a:xfrm>
            <a:off x="457038" y="1688563"/>
            <a:ext cx="382500" cy="402600"/>
          </a:xfrm>
          <a:custGeom>
            <a:rect b="b" l="l" r="r" t="t"/>
            <a:pathLst>
              <a:path extrusionOk="0" h="16104" w="15300">
                <a:moveTo>
                  <a:pt x="0" y="0"/>
                </a:moveTo>
                <a:lnTo>
                  <a:pt x="15300" y="1610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6"/>
          <p:cNvSpPr/>
          <p:nvPr/>
        </p:nvSpPr>
        <p:spPr>
          <a:xfrm>
            <a:off x="457038" y="1698613"/>
            <a:ext cx="392575" cy="402625"/>
          </a:xfrm>
          <a:custGeom>
            <a:rect b="b" l="l" r="r" t="t"/>
            <a:pathLst>
              <a:path extrusionOk="0" h="16105" w="15703">
                <a:moveTo>
                  <a:pt x="15703" y="0"/>
                </a:moveTo>
                <a:lnTo>
                  <a:pt x="0" y="161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3" name="Google Shape;123;p16"/>
          <p:cNvCxnSpPr/>
          <p:nvPr/>
        </p:nvCxnSpPr>
        <p:spPr>
          <a:xfrm flipH="1" rot="10800000">
            <a:off x="1227600" y="3488513"/>
            <a:ext cx="382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1030950" y="3496600"/>
            <a:ext cx="191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855450" y="3496600"/>
            <a:ext cx="160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/>
          <p:nvPr/>
        </p:nvCxnSpPr>
        <p:spPr>
          <a:xfrm flipH="1" rot="10800000">
            <a:off x="1016625" y="3296575"/>
            <a:ext cx="93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" name="Google Shape;127;p16"/>
          <p:cNvGraphicFramePr/>
          <p:nvPr/>
        </p:nvGraphicFramePr>
        <p:xfrm>
          <a:off x="457050" y="434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16"/>
          <p:cNvGraphicFramePr/>
          <p:nvPr/>
        </p:nvGraphicFramePr>
        <p:xfrm>
          <a:off x="457063" y="38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9" name="Google Shape;129;p16"/>
          <p:cNvCxnSpPr/>
          <p:nvPr/>
        </p:nvCxnSpPr>
        <p:spPr>
          <a:xfrm>
            <a:off x="648475" y="4545800"/>
            <a:ext cx="191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 flipH="1">
            <a:off x="472975" y="4545800"/>
            <a:ext cx="160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 flipH="1" rot="10800000">
            <a:off x="634150" y="4345775"/>
            <a:ext cx="93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 flipH="1" rot="10800000">
            <a:off x="462125" y="4040863"/>
            <a:ext cx="3828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865825" y="4360975"/>
            <a:ext cx="744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คือ ผู้เล่น</a:t>
            </a:r>
            <a:endParaRPr sz="1200"/>
          </a:p>
        </p:txBody>
      </p:sp>
      <p:sp>
        <p:nvSpPr>
          <p:cNvPr id="134" name="Google Shape;134;p16"/>
          <p:cNvSpPr txBox="1"/>
          <p:nvPr/>
        </p:nvSpPr>
        <p:spPr>
          <a:xfrm>
            <a:off x="860788" y="3853375"/>
            <a:ext cx="1665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คือ ประตูที่ต้องปลดล็อค</a:t>
            </a:r>
            <a:endParaRPr sz="1200"/>
          </a:p>
        </p:txBody>
      </p:sp>
      <p:sp>
        <p:nvSpPr>
          <p:cNvPr id="135" name="Google Shape;135;p16"/>
          <p:cNvSpPr/>
          <p:nvPr/>
        </p:nvSpPr>
        <p:spPr>
          <a:xfrm>
            <a:off x="4646475" y="2567713"/>
            <a:ext cx="1831800" cy="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36" name="Google Shape;136;p16"/>
          <p:cNvGraphicFramePr/>
          <p:nvPr/>
        </p:nvGraphicFramePr>
        <p:xfrm>
          <a:off x="4796675" y="261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6"/>
          <p:cNvSpPr/>
          <p:nvPr/>
        </p:nvSpPr>
        <p:spPr>
          <a:xfrm>
            <a:off x="4646475" y="4113775"/>
            <a:ext cx="1831800" cy="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4796675" y="41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9" name="Google Shape;139;p16"/>
          <p:cNvCxnSpPr/>
          <p:nvPr/>
        </p:nvCxnSpPr>
        <p:spPr>
          <a:xfrm>
            <a:off x="6136625" y="4353725"/>
            <a:ext cx="191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/>
          <p:nvPr/>
        </p:nvCxnSpPr>
        <p:spPr>
          <a:xfrm flipH="1">
            <a:off x="5961125" y="4353725"/>
            <a:ext cx="160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/>
          <p:nvPr/>
        </p:nvCxnSpPr>
        <p:spPr>
          <a:xfrm flipH="1" rot="10800000">
            <a:off x="6122300" y="4153700"/>
            <a:ext cx="93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>
            <a:stCxn id="135" idx="2"/>
            <a:endCxn id="137" idx="0"/>
          </p:cNvCxnSpPr>
          <p:nvPr/>
        </p:nvCxnSpPr>
        <p:spPr>
          <a:xfrm>
            <a:off x="5562375" y="3060913"/>
            <a:ext cx="0" cy="10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5562375" y="3396863"/>
            <a:ext cx="16659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เมื่อมีการเปลี่ยนมุมมองในการเล่น</a:t>
            </a:r>
            <a:endParaRPr sz="1200"/>
          </a:p>
        </p:txBody>
      </p:sp>
      <p:sp>
        <p:nvSpPr>
          <p:cNvPr id="144" name="Google Shape;144;p16"/>
          <p:cNvSpPr/>
          <p:nvPr/>
        </p:nvSpPr>
        <p:spPr>
          <a:xfrm>
            <a:off x="5255325" y="762563"/>
            <a:ext cx="614100" cy="6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4646475" y="1775088"/>
            <a:ext cx="204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ขนาดของแผนที่ คือ 12⨯12</a:t>
            </a:r>
            <a:endParaRPr sz="1200"/>
          </a:p>
        </p:txBody>
      </p:sp>
      <p:sp>
        <p:nvSpPr>
          <p:cNvPr id="146" name="Google Shape;146;p16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p.3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7" name="Google Shape;147;p16"/>
          <p:cNvCxnSpPr/>
          <p:nvPr/>
        </p:nvCxnSpPr>
        <p:spPr>
          <a:xfrm>
            <a:off x="1222350" y="1209975"/>
            <a:ext cx="191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6"/>
          <p:cNvCxnSpPr/>
          <p:nvPr/>
        </p:nvCxnSpPr>
        <p:spPr>
          <a:xfrm flipH="1">
            <a:off x="1413750" y="1208175"/>
            <a:ext cx="160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9" name="Google Shape;149;p16"/>
          <p:cNvGraphicFramePr/>
          <p:nvPr/>
        </p:nvGraphicFramePr>
        <p:xfrm>
          <a:off x="457050" y="261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16"/>
          <p:cNvSpPr txBox="1"/>
          <p:nvPr/>
        </p:nvSpPr>
        <p:spPr>
          <a:xfrm>
            <a:off x="911125" y="2596788"/>
            <a:ext cx="1882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คือ คะแนน</a:t>
            </a:r>
            <a:endParaRPr sz="1200"/>
          </a:p>
        </p:txBody>
      </p:sp>
      <p:cxnSp>
        <p:nvCxnSpPr>
          <p:cNvPr id="151" name="Google Shape;151;p16"/>
          <p:cNvCxnSpPr/>
          <p:nvPr/>
        </p:nvCxnSpPr>
        <p:spPr>
          <a:xfrm>
            <a:off x="457375" y="2603163"/>
            <a:ext cx="191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6"/>
          <p:cNvCxnSpPr/>
          <p:nvPr/>
        </p:nvCxnSpPr>
        <p:spPr>
          <a:xfrm flipH="1">
            <a:off x="664075" y="2602263"/>
            <a:ext cx="160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5737875" y="2779888"/>
            <a:ext cx="1914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 flipH="1">
            <a:off x="5562375" y="2779888"/>
            <a:ext cx="160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 flipH="1" rot="10800000">
            <a:off x="5723550" y="2579863"/>
            <a:ext cx="93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p.4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525" y="1017800"/>
            <a:ext cx="6140939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p.5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263" y="1017800"/>
            <a:ext cx="7759475" cy="336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0" y="119450"/>
            <a:ext cx="4223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DESIGN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553775" y="343850"/>
            <a:ext cx="170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(BLOCK DIAGRAM)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p.6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88" y="812500"/>
            <a:ext cx="6851824" cy="35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0" y="119450"/>
            <a:ext cx="42234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DESIGN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3553775" y="343850"/>
            <a:ext cx="1705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(BLOCK DIAGRAM)</a:t>
            </a:r>
            <a:endParaRPr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p.7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38" y="992275"/>
            <a:ext cx="6989324" cy="31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0" y="176050"/>
            <a:ext cx="43653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DESIGN</a:t>
            </a:r>
            <a:endParaRPr/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311638" y="104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  <a:gridCol w="50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port/pin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1"/>
          <p:cNvGraphicFramePr/>
          <p:nvPr/>
        </p:nvGraphicFramePr>
        <p:xfrm>
          <a:off x="311700" y="39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1"/>
          <p:cNvSpPr txBox="1"/>
          <p:nvPr/>
        </p:nvSpPr>
        <p:spPr>
          <a:xfrm>
            <a:off x="812800" y="3917838"/>
            <a:ext cx="542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LCD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21"/>
          <p:cNvGraphicFramePr/>
          <p:nvPr/>
        </p:nvGraphicFramePr>
        <p:xfrm>
          <a:off x="1815200" y="39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1"/>
          <p:cNvSpPr txBox="1"/>
          <p:nvPr/>
        </p:nvSpPr>
        <p:spPr>
          <a:xfrm>
            <a:off x="2316300" y="3917838"/>
            <a:ext cx="14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USER BOTTON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6" name="Google Shape;196;p21"/>
          <p:cNvGraphicFramePr/>
          <p:nvPr/>
        </p:nvGraphicFramePr>
        <p:xfrm>
          <a:off x="3820050" y="39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1"/>
          <p:cNvSpPr txBox="1"/>
          <p:nvPr/>
        </p:nvSpPr>
        <p:spPr>
          <a:xfrm>
            <a:off x="4321150" y="3917838"/>
            <a:ext cx="542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DAC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8" name="Google Shape;198;p21"/>
          <p:cNvGraphicFramePr/>
          <p:nvPr/>
        </p:nvGraphicFramePr>
        <p:xfrm>
          <a:off x="5323600" y="391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1"/>
          <p:cNvSpPr txBox="1"/>
          <p:nvPr/>
        </p:nvSpPr>
        <p:spPr>
          <a:xfrm>
            <a:off x="5824700" y="3917838"/>
            <a:ext cx="855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SWITCH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6827200" y="391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{156772CC-9066-40BC-B2E1-1FAB10BDB5C6}</a:tableStyleId>
              </a:tblPr>
              <a:tblGrid>
                <a:gridCol w="5011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21"/>
          <p:cNvSpPr txBox="1"/>
          <p:nvPr/>
        </p:nvSpPr>
        <p:spPr>
          <a:xfrm>
            <a:off x="7328400" y="3917875"/>
            <a:ext cx="1503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Ult Sonic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8064275" y="4426500"/>
            <a:ext cx="74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p.8</a:t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