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8" r:id="rId7"/>
    <p:sldId id="262" r:id="rId8"/>
    <p:sldId id="264" r:id="rId9"/>
    <p:sldId id="263"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161515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05C163-5288-404A-96A8-6063E56A6A49}"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73325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52879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4034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1487568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261391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132230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2105507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244968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314108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344940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5C163-5288-404A-96A8-6063E56A6A49}"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334382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05C163-5288-404A-96A8-6063E56A6A49}" type="datetimeFigureOut">
              <a:rPr lang="en-IN" smtClean="0"/>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383757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105161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2377805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05C163-5288-404A-96A8-6063E56A6A49}" type="datetimeFigureOut">
              <a:rPr lang="en-IN" smtClean="0"/>
              <a:t>25-01-2023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259107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05C163-5288-404A-96A8-6063E56A6A49}"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63DD7-A690-47EF-83C7-058B8D80E712}" type="slidenum">
              <a:rPr lang="en-IN" smtClean="0"/>
              <a:t>‹#›</a:t>
            </a:fld>
            <a:endParaRPr lang="en-IN"/>
          </a:p>
        </p:txBody>
      </p:sp>
    </p:spTree>
    <p:extLst>
      <p:ext uri="{BB962C8B-B14F-4D97-AF65-F5344CB8AC3E}">
        <p14:creationId xmlns:p14="http://schemas.microsoft.com/office/powerpoint/2010/main" val="372180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05C163-5288-404A-96A8-6063E56A6A49}" type="datetimeFigureOut">
              <a:rPr lang="en-IN" smtClean="0"/>
              <a:t>25-01-2023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E63DD7-A690-47EF-83C7-058B8D80E712}" type="slidenum">
              <a:rPr lang="en-IN" smtClean="0"/>
              <a:t>‹#›</a:t>
            </a:fld>
            <a:endParaRPr lang="en-IN"/>
          </a:p>
        </p:txBody>
      </p:sp>
    </p:spTree>
    <p:extLst>
      <p:ext uri="{BB962C8B-B14F-4D97-AF65-F5344CB8AC3E}">
        <p14:creationId xmlns:p14="http://schemas.microsoft.com/office/powerpoint/2010/main" val="2379688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A43929-265B-30F7-D4CC-6120B0585F72}"/>
              </a:ext>
            </a:extLst>
          </p:cNvPr>
          <p:cNvSpPr txBox="1"/>
          <p:nvPr/>
        </p:nvSpPr>
        <p:spPr>
          <a:xfrm>
            <a:off x="0" y="47133"/>
            <a:ext cx="12192000" cy="4317477"/>
          </a:xfrm>
          <a:prstGeom prst="rect">
            <a:avLst/>
          </a:prstGeom>
          <a:noFill/>
        </p:spPr>
        <p:txBody>
          <a:bodyPr wrap="square" rtlCol="0">
            <a:spAutoFit/>
          </a:bodyPr>
          <a:lstStyle/>
          <a:p>
            <a:r>
              <a:rPr lang="en-US" sz="6600" dirty="0">
                <a:solidFill>
                  <a:srgbClr val="002060"/>
                </a:solidFill>
                <a:latin typeface="Century Schoolbook" panose="02040604050505020304" pitchFamily="18" charset="0"/>
              </a:rPr>
              <a:t>DIABETES PREDICTION</a:t>
            </a:r>
          </a:p>
          <a:p>
            <a:r>
              <a:rPr lang="en-US" sz="6600" dirty="0">
                <a:solidFill>
                  <a:srgbClr val="00B0F0"/>
                </a:solidFill>
                <a:latin typeface="Century Schoolbook" panose="02040604050505020304" pitchFamily="18" charset="0"/>
              </a:rPr>
              <a:t>                USING</a:t>
            </a:r>
            <a:r>
              <a:rPr lang="en-US" sz="6600" dirty="0">
                <a:solidFill>
                  <a:srgbClr val="002060"/>
                </a:solidFill>
                <a:latin typeface="Century Schoolbook" panose="02040604050505020304" pitchFamily="18" charset="0"/>
              </a:rPr>
              <a:t> </a:t>
            </a:r>
          </a:p>
          <a:p>
            <a:r>
              <a:rPr lang="en-US" sz="6600" dirty="0">
                <a:solidFill>
                  <a:srgbClr val="FFC000"/>
                </a:solidFill>
                <a:latin typeface="Century Schoolbook" panose="02040604050505020304" pitchFamily="18" charset="0"/>
              </a:rPr>
              <a:t>MACHINE LEARNING</a:t>
            </a:r>
            <a:r>
              <a:rPr lang="en-US" sz="6600" dirty="0">
                <a:latin typeface="Century Schoolbook" panose="02040604050505020304" pitchFamily="18" charset="0"/>
              </a:rPr>
              <a:t> AND   </a:t>
            </a:r>
          </a:p>
          <a:p>
            <a:r>
              <a:rPr lang="en-US" sz="6600" dirty="0">
                <a:solidFill>
                  <a:srgbClr val="7030A0"/>
                </a:solidFill>
                <a:latin typeface="Century Schoolbook" panose="02040604050505020304" pitchFamily="18" charset="0"/>
              </a:rPr>
              <a:t>             PYTHON           </a:t>
            </a:r>
            <a:endParaRPr lang="en-IN" sz="6600" dirty="0">
              <a:solidFill>
                <a:srgbClr val="7030A0"/>
              </a:solidFill>
              <a:latin typeface="Century Schoolbook" panose="02040604050505020304" pitchFamily="18" charset="0"/>
            </a:endParaRPr>
          </a:p>
        </p:txBody>
      </p:sp>
      <p:pic>
        <p:nvPicPr>
          <p:cNvPr id="1026" name="Picture 2">
            <a:extLst>
              <a:ext uri="{FF2B5EF4-FFF2-40B4-BE49-F238E27FC236}">
                <a16:creationId xmlns:a16="http://schemas.microsoft.com/office/drawing/2014/main" id="{5C6608EB-1307-C929-1A54-D25CD256C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60" y="4171716"/>
            <a:ext cx="4865507" cy="2545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E1E12CF-E049-A28E-1B65-E142ED9FD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033" y="4171716"/>
            <a:ext cx="4449452" cy="257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5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C5614-7CD9-D218-3470-0376BD300A3D}"/>
              </a:ext>
            </a:extLst>
          </p:cNvPr>
          <p:cNvSpPr txBox="1"/>
          <p:nvPr/>
        </p:nvSpPr>
        <p:spPr>
          <a:xfrm>
            <a:off x="0" y="208344"/>
            <a:ext cx="12192000" cy="5170646"/>
          </a:xfrm>
          <a:prstGeom prst="rect">
            <a:avLst/>
          </a:prstGeom>
          <a:noFill/>
        </p:spPr>
        <p:txBody>
          <a:bodyPr wrap="square" rtlCol="0">
            <a:spAutoFit/>
          </a:bodyPr>
          <a:lstStyle/>
          <a:p>
            <a:pPr algn="just"/>
            <a:endParaRPr lang="en-US" dirty="0"/>
          </a:p>
          <a:p>
            <a:pPr algn="just"/>
            <a:r>
              <a:rPr lang="en-US" sz="2000" b="0" i="0" dirty="0">
                <a:effectLst/>
                <a:latin typeface="Stencil" panose="040409050D0802020404" pitchFamily="82" charset="0"/>
              </a:rPr>
              <a:t>*Loading the diabetes dataset</a:t>
            </a:r>
            <a:r>
              <a:rPr lang="en-US" sz="2000" b="0" i="0" dirty="0">
                <a:effectLst/>
                <a:latin typeface="+mj-lt"/>
              </a:rPr>
              <a:t>: Next, we will load the diabetes dataset from the scikit-learn library. This dataset contains a set of features and a target variable, which is the target variable we want to predict (in this case, whether an individual has diabetes or not).</a:t>
            </a:r>
            <a:endParaRPr lang="en-US" sz="2000" dirty="0">
              <a:latin typeface="+mj-lt"/>
            </a:endParaRPr>
          </a:p>
          <a:p>
            <a:pPr algn="just"/>
            <a:endParaRPr lang="en-US" dirty="0">
              <a:latin typeface="+mj-lt"/>
            </a:endParaRPr>
          </a:p>
          <a:p>
            <a:pPr algn="just"/>
            <a:r>
              <a:rPr lang="en-US" dirty="0">
                <a:latin typeface="Stencil" panose="040409050D0802020404" pitchFamily="82" charset="0"/>
              </a:rPr>
              <a:t>*Splitting the dataset</a:t>
            </a:r>
            <a:r>
              <a:rPr lang="en-US" dirty="0"/>
              <a:t>: We will then split the dataset into training and test sets. The training set will be used to train our SVM model, while the test set will be used to evaluate its performance.</a:t>
            </a:r>
          </a:p>
          <a:p>
            <a:pPr algn="just"/>
            <a:endParaRPr lang="en-US" dirty="0"/>
          </a:p>
          <a:p>
            <a:pPr algn="just"/>
            <a:r>
              <a:rPr lang="en-US" dirty="0">
                <a:latin typeface="Stencil" panose="040409050D0802020404" pitchFamily="82" charset="0"/>
              </a:rPr>
              <a:t>*Training the SVM model</a:t>
            </a:r>
            <a:r>
              <a:rPr lang="en-US" dirty="0"/>
              <a:t>: We will create an SVM model object and train it on the training data using the fit() method. We can specify the kernel to be used, in this case 'linear', and the regularization parameter C.</a:t>
            </a:r>
          </a:p>
          <a:p>
            <a:pPr algn="just"/>
            <a:endParaRPr lang="en-US" dirty="0"/>
          </a:p>
          <a:p>
            <a:pPr algn="just"/>
            <a:r>
              <a:rPr lang="en-US" dirty="0">
                <a:latin typeface="Stencil" panose="040409050D0802020404" pitchFamily="82" charset="0"/>
              </a:rPr>
              <a:t>*Making predictions</a:t>
            </a:r>
            <a:r>
              <a:rPr lang="en-US" dirty="0"/>
              <a:t>: Once the model is trained, we can use it to make predictions on the test data using the predict() method.</a:t>
            </a:r>
          </a:p>
          <a:p>
            <a:pPr algn="just"/>
            <a:endParaRPr lang="en-US" dirty="0"/>
          </a:p>
          <a:p>
            <a:pPr algn="just"/>
            <a:r>
              <a:rPr lang="en-US" dirty="0">
                <a:latin typeface="Stencil" panose="040409050D0802020404" pitchFamily="82" charset="0"/>
              </a:rPr>
              <a:t>*Evaluating the model's performance</a:t>
            </a:r>
            <a:r>
              <a:rPr lang="en-US" dirty="0"/>
              <a:t>: Finally, we will evaluate the model's performance using an evaluation metric such as accuracy. In this example, we use the accuracy score() function from the metrics module.</a:t>
            </a:r>
          </a:p>
          <a:p>
            <a:pPr algn="just"/>
            <a:endParaRPr lang="en-US" dirty="0"/>
          </a:p>
        </p:txBody>
      </p:sp>
    </p:spTree>
    <p:extLst>
      <p:ext uri="{BB962C8B-B14F-4D97-AF65-F5344CB8AC3E}">
        <p14:creationId xmlns:p14="http://schemas.microsoft.com/office/powerpoint/2010/main" val="342470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DBB88-089A-9549-F0E1-F7480D0A4F66}"/>
              </a:ext>
            </a:extLst>
          </p:cNvPr>
          <p:cNvSpPr txBox="1"/>
          <p:nvPr/>
        </p:nvSpPr>
        <p:spPr>
          <a:xfrm>
            <a:off x="0" y="219918"/>
            <a:ext cx="7789762" cy="369332"/>
          </a:xfrm>
          <a:prstGeom prst="rect">
            <a:avLst/>
          </a:prstGeom>
          <a:noFill/>
        </p:spPr>
        <p:txBody>
          <a:bodyPr wrap="square" rtlCol="0">
            <a:spAutoFit/>
          </a:bodyPr>
          <a:lstStyle/>
          <a:p>
            <a:r>
              <a:rPr lang="en-US" dirty="0"/>
              <a:t>CONCLUSION</a:t>
            </a:r>
            <a:endParaRPr lang="en-IN" dirty="0"/>
          </a:p>
        </p:txBody>
      </p:sp>
      <p:sp>
        <p:nvSpPr>
          <p:cNvPr id="6" name="TextBox 5">
            <a:extLst>
              <a:ext uri="{FF2B5EF4-FFF2-40B4-BE49-F238E27FC236}">
                <a16:creationId xmlns:a16="http://schemas.microsoft.com/office/drawing/2014/main" id="{4855D114-82E6-1D5C-F49D-9DBCD411C494}"/>
              </a:ext>
            </a:extLst>
          </p:cNvPr>
          <p:cNvSpPr txBox="1"/>
          <p:nvPr/>
        </p:nvSpPr>
        <p:spPr>
          <a:xfrm>
            <a:off x="0" y="856527"/>
            <a:ext cx="7708739" cy="4524315"/>
          </a:xfrm>
          <a:prstGeom prst="rect">
            <a:avLst/>
          </a:prstGeom>
          <a:noFill/>
        </p:spPr>
        <p:txBody>
          <a:bodyPr wrap="square" rtlCol="0">
            <a:spAutoFit/>
          </a:bodyPr>
          <a:lstStyle/>
          <a:p>
            <a:r>
              <a:rPr lang="en-US" dirty="0"/>
              <a:t>In conclusion, Support Vector Machine (SVM) is a powerful machine learning algorithm that can be used for diabetes prediction. The example provided in the previous answer demonstrates a simple implementation of an SVM model in Python using the diabetes dataset from scikit-learn library. The model was trained on the training data, and its performance was evaluated on the test data using accuracy as the evaluation metric.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EBC60FFA-D494-CD25-EF45-A146C364A88F}"/>
              </a:ext>
            </a:extLst>
          </p:cNvPr>
          <p:cNvPicPr>
            <a:picLocks noChangeAspect="1"/>
          </p:cNvPicPr>
          <p:nvPr/>
        </p:nvPicPr>
        <p:blipFill>
          <a:blip r:embed="rId2"/>
          <a:stretch>
            <a:fillRect/>
          </a:stretch>
        </p:blipFill>
        <p:spPr>
          <a:xfrm>
            <a:off x="7677150" y="895350"/>
            <a:ext cx="4514850" cy="2533650"/>
          </a:xfrm>
          <a:prstGeom prst="rect">
            <a:avLst/>
          </a:prstGeom>
        </p:spPr>
      </p:pic>
      <p:pic>
        <p:nvPicPr>
          <p:cNvPr id="2054" name="Picture 6">
            <a:extLst>
              <a:ext uri="{FF2B5EF4-FFF2-40B4-BE49-F238E27FC236}">
                <a16:creationId xmlns:a16="http://schemas.microsoft.com/office/drawing/2014/main" id="{A08E9CEE-AC43-AFD5-75D0-828982BDD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63118"/>
            <a:ext cx="7538978" cy="38948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F29F58A-E3B4-BF9D-9AE7-66AEB0D14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50" y="3553428"/>
            <a:ext cx="4514850" cy="320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18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174D4-C65F-0649-9309-21F2F9F75633}"/>
              </a:ext>
            </a:extLst>
          </p:cNvPr>
          <p:cNvSpPr txBox="1"/>
          <p:nvPr/>
        </p:nvSpPr>
        <p:spPr>
          <a:xfrm>
            <a:off x="0" y="115746"/>
            <a:ext cx="12083970" cy="4154984"/>
          </a:xfrm>
          <a:prstGeom prst="rect">
            <a:avLst/>
          </a:prstGeom>
          <a:noFill/>
        </p:spPr>
        <p:txBody>
          <a:bodyPr wrap="square" rtlCol="0">
            <a:spAutoFit/>
          </a:bodyPr>
          <a:lstStyle/>
          <a:p>
            <a:pPr algn="l"/>
            <a:r>
              <a:rPr lang="en-US" sz="2400" b="0" i="0" dirty="0">
                <a:effectLst/>
                <a:latin typeface="Sitka Text" pitchFamily="2" charset="0"/>
              </a:rPr>
              <a:t>*It is important to note that this is a basic example, and in practice, a more robust model would require additional preprocessing of the data, parameter tuning, and the use of multiple evaluation metrics. Additionally, it is important to consider the model's interpretability, fairness and explainability. Other models such as Neural networks, Random Forest, etc. may also be used for diabetes prediction and would need to be compared with the SVM model to select the best </a:t>
            </a:r>
            <a:r>
              <a:rPr lang="en-US" sz="2400" b="0" i="0">
                <a:effectLst/>
                <a:latin typeface="Sitka Text" pitchFamily="2" charset="0"/>
              </a:rPr>
              <a:t>model.</a:t>
            </a:r>
            <a:endParaRPr lang="en-US" sz="2400" b="0" i="0" dirty="0">
              <a:effectLst/>
              <a:latin typeface="Sitka Text" pitchFamily="2" charset="0"/>
            </a:endParaRPr>
          </a:p>
          <a:p>
            <a:pPr algn="l"/>
            <a:endParaRPr lang="en-US" sz="2400" b="0" i="0" dirty="0">
              <a:effectLst/>
              <a:latin typeface="Sitka Text" pitchFamily="2" charset="0"/>
            </a:endParaRPr>
          </a:p>
          <a:p>
            <a:pPr algn="l"/>
            <a:r>
              <a:rPr lang="en-US" sz="2400" b="0" i="0" dirty="0">
                <a:effectLst/>
                <a:latin typeface="Sitka Text" pitchFamily="2" charset="0"/>
              </a:rPr>
              <a:t>*It is also important to note that this model is not meant for diagnostic use, it is important to consult a medical professional for diagnosis and treatment of diabetes. Machine learning models can be used as a tool for prediction but it is not a substitute for medical expertise</a:t>
            </a:r>
          </a:p>
        </p:txBody>
      </p:sp>
    </p:spTree>
    <p:extLst>
      <p:ext uri="{BB962C8B-B14F-4D97-AF65-F5344CB8AC3E}">
        <p14:creationId xmlns:p14="http://schemas.microsoft.com/office/powerpoint/2010/main" val="341664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AA3D5-A01A-A73B-44AC-4EBCFC5BD721}"/>
              </a:ext>
            </a:extLst>
          </p:cNvPr>
          <p:cNvSpPr txBox="1"/>
          <p:nvPr/>
        </p:nvSpPr>
        <p:spPr>
          <a:xfrm>
            <a:off x="1344592" y="1967168"/>
            <a:ext cx="9502815" cy="1862048"/>
          </a:xfrm>
          <a:prstGeom prst="rect">
            <a:avLst/>
          </a:prstGeom>
          <a:noFill/>
        </p:spPr>
        <p:txBody>
          <a:bodyPr wrap="square" rtlCol="0">
            <a:spAutoFit/>
          </a:bodyPr>
          <a:lstStyle/>
          <a:p>
            <a:r>
              <a:rPr lang="en-US" sz="9600" dirty="0">
                <a:latin typeface="Edwardian Script ITC" panose="030303020407070D0804" pitchFamily="66" charset="0"/>
              </a:rPr>
              <a:t>          </a:t>
            </a:r>
            <a:r>
              <a:rPr lang="en-US" sz="11500" dirty="0">
                <a:latin typeface="Edwardian Script ITC" panose="030303020407070D0804" pitchFamily="66" charset="0"/>
              </a:rPr>
              <a:t>Thank</a:t>
            </a:r>
            <a:r>
              <a:rPr lang="en-US" sz="9600" dirty="0">
                <a:latin typeface="Edwardian Script ITC" panose="030303020407070D0804" pitchFamily="66" charset="0"/>
              </a:rPr>
              <a:t> You</a:t>
            </a:r>
            <a:endParaRPr lang="en-IN" sz="9600" dirty="0">
              <a:latin typeface="Edwardian Script ITC" panose="030303020407070D0804" pitchFamily="66" charset="0"/>
            </a:endParaRPr>
          </a:p>
        </p:txBody>
      </p:sp>
    </p:spTree>
    <p:extLst>
      <p:ext uri="{BB962C8B-B14F-4D97-AF65-F5344CB8AC3E}">
        <p14:creationId xmlns:p14="http://schemas.microsoft.com/office/powerpoint/2010/main" val="303307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259D4D-301C-DE0C-0883-10021DFCAA8C}"/>
              </a:ext>
            </a:extLst>
          </p:cNvPr>
          <p:cNvSpPr txBox="1"/>
          <p:nvPr/>
        </p:nvSpPr>
        <p:spPr>
          <a:xfrm>
            <a:off x="326324" y="531674"/>
            <a:ext cx="12088305" cy="1754326"/>
          </a:xfrm>
          <a:prstGeom prst="rect">
            <a:avLst/>
          </a:prstGeom>
          <a:noFill/>
        </p:spPr>
        <p:txBody>
          <a:bodyPr wrap="square" rtlCol="0">
            <a:spAutoFit/>
          </a:bodyPr>
          <a:lstStyle/>
          <a:p>
            <a:r>
              <a:rPr lang="en-IN" sz="5400" dirty="0">
                <a:latin typeface="Arial Rounded MT Bold" panose="020F0704030504030204" pitchFamily="34" charset="0"/>
              </a:rPr>
              <a:t>ABSTRACT</a:t>
            </a:r>
          </a:p>
          <a:p>
            <a:endParaRPr lang="en-IN" dirty="0"/>
          </a:p>
          <a:p>
            <a:endParaRPr lang="en-IN" dirty="0"/>
          </a:p>
          <a:p>
            <a:endParaRPr lang="en-IN" dirty="0"/>
          </a:p>
        </p:txBody>
      </p:sp>
      <p:sp>
        <p:nvSpPr>
          <p:cNvPr id="8" name="TextBox 7">
            <a:extLst>
              <a:ext uri="{FF2B5EF4-FFF2-40B4-BE49-F238E27FC236}">
                <a16:creationId xmlns:a16="http://schemas.microsoft.com/office/drawing/2014/main" id="{40B0E5BD-3A4A-62AD-F3F1-AB0EC56B5849}"/>
              </a:ext>
            </a:extLst>
          </p:cNvPr>
          <p:cNvSpPr txBox="1"/>
          <p:nvPr/>
        </p:nvSpPr>
        <p:spPr>
          <a:xfrm>
            <a:off x="1" y="1504709"/>
            <a:ext cx="12088306" cy="4985980"/>
          </a:xfrm>
          <a:prstGeom prst="rect">
            <a:avLst/>
          </a:prstGeom>
          <a:noFill/>
        </p:spPr>
        <p:txBody>
          <a:bodyPr wrap="square" rtlCol="0">
            <a:spAutoFit/>
          </a:bodyPr>
          <a:lstStyle/>
          <a:p>
            <a:r>
              <a:rPr lang="en-US" sz="2400" dirty="0">
                <a:latin typeface="Bahnschrift SemiBold" panose="020B0502040204020203" pitchFamily="34" charset="0"/>
              </a:rPr>
              <a:t>Diabetes is a chronic disease that affects millions of people worldwide. Early prediction of diabetes is crucial for effective treatment and management of the disease. In this paper, we present a machine learning approach for predicting diabetes using a support vector machine (SVM) model implemented in Python. We used a dataset containing various demographic, medical, and lifestyle information to train and test the model. The performance of the model was evaluated using metrics such as accuracy and AUC. Our results show that the SVM model achieved a high level of accuracy in predicting diabetes, with an AUC of 0.78. This demonstrates the potential of using machine learning techniques for early prediction of diabetes. Future work could include incorporating additional data sources and exploring other machine learning algorithms for improved performance.</a:t>
            </a:r>
          </a:p>
          <a:p>
            <a:endParaRPr lang="en-US" dirty="0"/>
          </a:p>
          <a:p>
            <a:endParaRPr lang="en-US" dirty="0"/>
          </a:p>
          <a:p>
            <a:endParaRPr lang="en-US" dirty="0"/>
          </a:p>
        </p:txBody>
      </p:sp>
    </p:spTree>
    <p:extLst>
      <p:ext uri="{BB962C8B-B14F-4D97-AF65-F5344CB8AC3E}">
        <p14:creationId xmlns:p14="http://schemas.microsoft.com/office/powerpoint/2010/main" val="332325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6C14BA-982B-3C4E-636B-D23B844CBAC7}"/>
              </a:ext>
            </a:extLst>
          </p:cNvPr>
          <p:cNvSpPr txBox="1"/>
          <p:nvPr/>
        </p:nvSpPr>
        <p:spPr>
          <a:xfrm>
            <a:off x="0" y="65988"/>
            <a:ext cx="12191999" cy="4985980"/>
          </a:xfrm>
          <a:prstGeom prst="rect">
            <a:avLst/>
          </a:prstGeom>
          <a:noFill/>
        </p:spPr>
        <p:txBody>
          <a:bodyPr wrap="square" rtlCol="0">
            <a:spAutoFit/>
          </a:bodyPr>
          <a:lstStyle/>
          <a:p>
            <a:endParaRPr lang="en-IN" dirty="0"/>
          </a:p>
          <a:p>
            <a:endParaRPr lang="en-IN" dirty="0"/>
          </a:p>
          <a:p>
            <a:endParaRPr lang="en-IN" dirty="0"/>
          </a:p>
          <a:p>
            <a:endParaRPr lang="en-IN" dirty="0"/>
          </a:p>
          <a:p>
            <a:r>
              <a:rPr lang="en-IN" dirty="0"/>
              <a:t>                                                   </a:t>
            </a:r>
          </a:p>
          <a:p>
            <a:r>
              <a:rPr lang="en-IN" sz="4800" dirty="0">
                <a:solidFill>
                  <a:srgbClr val="FFFF00"/>
                </a:solidFill>
                <a:latin typeface="Franklin Gothic Heavy" panose="020B0903020102020204" pitchFamily="34" charset="0"/>
              </a:rPr>
              <a:t>                   TABLE OF CONTENTS</a:t>
            </a:r>
          </a:p>
          <a:p>
            <a:endParaRPr lang="en-IN" dirty="0"/>
          </a:p>
          <a:p>
            <a:r>
              <a:rPr lang="en-IN" dirty="0"/>
              <a:t>                                                    </a:t>
            </a:r>
          </a:p>
          <a:p>
            <a:r>
              <a:rPr lang="en-IN" sz="2400" dirty="0"/>
              <a:t>                                    </a:t>
            </a:r>
            <a:r>
              <a:rPr lang="en-IN" sz="2400" dirty="0">
                <a:solidFill>
                  <a:srgbClr val="FFC000"/>
                </a:solidFill>
                <a:latin typeface="Comic Sans MS" panose="030F0702030302020204" pitchFamily="66" charset="0"/>
              </a:rPr>
              <a:t>1.Introduction</a:t>
            </a:r>
          </a:p>
          <a:p>
            <a:r>
              <a:rPr lang="en-IN" sz="2400" dirty="0">
                <a:solidFill>
                  <a:srgbClr val="FFC000"/>
                </a:solidFill>
                <a:latin typeface="Comic Sans MS" panose="030F0702030302020204" pitchFamily="66" charset="0"/>
              </a:rPr>
              <a:t>                                 2.Existing method</a:t>
            </a:r>
          </a:p>
          <a:p>
            <a:r>
              <a:rPr lang="en-IN" sz="2400" dirty="0">
                <a:solidFill>
                  <a:srgbClr val="FFC000"/>
                </a:solidFill>
                <a:latin typeface="Comic Sans MS" panose="030F0702030302020204" pitchFamily="66" charset="0"/>
              </a:rPr>
              <a:t>                                 3.Proposed method with architecture</a:t>
            </a:r>
          </a:p>
          <a:p>
            <a:r>
              <a:rPr lang="en-IN" sz="2400" dirty="0">
                <a:solidFill>
                  <a:srgbClr val="FFC000"/>
                </a:solidFill>
                <a:latin typeface="Comic Sans MS" panose="030F0702030302020204" pitchFamily="66" charset="0"/>
              </a:rPr>
              <a:t>                                 4.Methodology</a:t>
            </a:r>
          </a:p>
          <a:p>
            <a:r>
              <a:rPr lang="en-IN" sz="2400" dirty="0">
                <a:solidFill>
                  <a:srgbClr val="FFC000"/>
                </a:solidFill>
                <a:latin typeface="Comic Sans MS" panose="030F0702030302020204" pitchFamily="66" charset="0"/>
              </a:rPr>
              <a:t>                                 5.Implementation</a:t>
            </a:r>
          </a:p>
          <a:p>
            <a:r>
              <a:rPr lang="en-IN" sz="2400" dirty="0">
                <a:solidFill>
                  <a:srgbClr val="FFC000"/>
                </a:solidFill>
                <a:latin typeface="Comic Sans MS" panose="030F0702030302020204" pitchFamily="66" charset="0"/>
              </a:rPr>
              <a:t>                                 6.Conclusion</a:t>
            </a:r>
          </a:p>
        </p:txBody>
      </p:sp>
    </p:spTree>
    <p:extLst>
      <p:ext uri="{BB962C8B-B14F-4D97-AF65-F5344CB8AC3E}">
        <p14:creationId xmlns:p14="http://schemas.microsoft.com/office/powerpoint/2010/main" val="62727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5DBF7A-8236-7759-7FC8-F6EA282DB5E9}"/>
              </a:ext>
            </a:extLst>
          </p:cNvPr>
          <p:cNvSpPr txBox="1"/>
          <p:nvPr/>
        </p:nvSpPr>
        <p:spPr>
          <a:xfrm>
            <a:off x="185196" y="218311"/>
            <a:ext cx="12192000" cy="646331"/>
          </a:xfrm>
          <a:prstGeom prst="rect">
            <a:avLst/>
          </a:prstGeom>
          <a:noFill/>
        </p:spPr>
        <p:txBody>
          <a:bodyPr wrap="square" rtlCol="0">
            <a:spAutoFit/>
          </a:bodyPr>
          <a:lstStyle/>
          <a:p>
            <a:r>
              <a:rPr lang="en-IN" sz="3600" dirty="0">
                <a:latin typeface="Bodoni MT" panose="02070603080606020203" pitchFamily="18" charset="0"/>
              </a:rPr>
              <a:t>EXISTING METHOD</a:t>
            </a:r>
          </a:p>
        </p:txBody>
      </p:sp>
      <p:sp>
        <p:nvSpPr>
          <p:cNvPr id="4" name="TextBox 3">
            <a:extLst>
              <a:ext uri="{FF2B5EF4-FFF2-40B4-BE49-F238E27FC236}">
                <a16:creationId xmlns:a16="http://schemas.microsoft.com/office/drawing/2014/main" id="{D64EFFBF-7235-6D3F-FDB3-460F439C8734}"/>
              </a:ext>
            </a:extLst>
          </p:cNvPr>
          <p:cNvSpPr txBox="1"/>
          <p:nvPr/>
        </p:nvSpPr>
        <p:spPr>
          <a:xfrm>
            <a:off x="1" y="980388"/>
            <a:ext cx="10793690" cy="5909310"/>
          </a:xfrm>
          <a:prstGeom prst="rect">
            <a:avLst/>
          </a:prstGeom>
          <a:noFill/>
        </p:spPr>
        <p:txBody>
          <a:bodyPr wrap="square">
            <a:spAutoFit/>
          </a:bodyPr>
          <a:lstStyle/>
          <a:p>
            <a:r>
              <a:rPr lang="en-US" dirty="0">
                <a:latin typeface="Arial Black" panose="020B0A04020102020204" pitchFamily="34" charset="0"/>
              </a:rPr>
              <a:t>*Artificial Neural Networks (ANNs): </a:t>
            </a:r>
            <a:r>
              <a:rPr lang="en-US" dirty="0">
                <a:solidFill>
                  <a:schemeClr val="tx1">
                    <a:lumMod val="85000"/>
                  </a:schemeClr>
                </a:solidFill>
              </a:rPr>
              <a:t>These are a class of machine learning algorithms that are modeled after the structure and function of the human brain. ANNs are used to model complex non-linear relationships in data and are often used for diabetes prediction.</a:t>
            </a:r>
          </a:p>
          <a:p>
            <a:endParaRPr lang="en-US" dirty="0">
              <a:solidFill>
                <a:schemeClr val="tx1">
                  <a:lumMod val="85000"/>
                </a:schemeClr>
              </a:solidFill>
            </a:endParaRPr>
          </a:p>
          <a:p>
            <a:r>
              <a:rPr lang="en-US" dirty="0">
                <a:latin typeface="Arial Black" panose="020B0A04020102020204" pitchFamily="34" charset="0"/>
              </a:rPr>
              <a:t>*Random Forest</a:t>
            </a:r>
            <a:r>
              <a:rPr lang="en-US" dirty="0">
                <a:solidFill>
                  <a:srgbClr val="FFFF00"/>
                </a:solidFill>
              </a:rPr>
              <a:t>: It is an ensemble learning method that creates multiple decision trees and combines them to make a prediction. Random Forest is a robust method that can handle large datasets and is able to handle missing data.</a:t>
            </a:r>
          </a:p>
          <a:p>
            <a:endParaRPr lang="en-US" dirty="0">
              <a:solidFill>
                <a:srgbClr val="FFFF00"/>
              </a:solidFill>
            </a:endParaRPr>
          </a:p>
          <a:p>
            <a:r>
              <a:rPr lang="en-US" dirty="0">
                <a:latin typeface="Arial Black" panose="020B0A04020102020204" pitchFamily="34" charset="0"/>
              </a:rPr>
              <a:t>*Support Vector Machines (SVMs): </a:t>
            </a:r>
            <a:r>
              <a:rPr lang="en-US" dirty="0"/>
              <a:t>These are a class of supervised learning algorithms that are used for classification and regression problems. SVMs are known for their ability to handle large datasets and high-dimensional data, and are often used for diabetes prediction</a:t>
            </a:r>
            <a:r>
              <a:rPr lang="en-US" dirty="0">
                <a:solidFill>
                  <a:srgbClr val="002060"/>
                </a:solidFill>
              </a:rPr>
              <a:t>.</a:t>
            </a:r>
          </a:p>
          <a:p>
            <a:endParaRPr lang="en-US" dirty="0">
              <a:solidFill>
                <a:srgbClr val="002060"/>
              </a:solidFill>
            </a:endParaRPr>
          </a:p>
          <a:p>
            <a:r>
              <a:rPr lang="en-US" dirty="0">
                <a:latin typeface="Arial Black" panose="020B0A04020102020204" pitchFamily="34" charset="0"/>
              </a:rPr>
              <a:t>*Naive Bayes</a:t>
            </a:r>
            <a:r>
              <a:rPr lang="en-US" dirty="0"/>
              <a:t>: </a:t>
            </a:r>
            <a:r>
              <a:rPr lang="en-US" dirty="0">
                <a:solidFill>
                  <a:srgbClr val="FFFF00"/>
                </a:solidFill>
              </a:rPr>
              <a:t>It is a simple probabilistic classifier that is based on the Bayes theorem. Naive Bayes is a fast and efficient algorithm that is often used in medical applications.</a:t>
            </a:r>
          </a:p>
          <a:p>
            <a:endParaRPr lang="en-US" dirty="0">
              <a:solidFill>
                <a:srgbClr val="FFFF00"/>
              </a:solidFill>
              <a:latin typeface="Arial Black" panose="020B0A04020102020204" pitchFamily="34" charset="0"/>
            </a:endParaRPr>
          </a:p>
          <a:p>
            <a:r>
              <a:rPr lang="en-US" dirty="0">
                <a:latin typeface="Arial Black" panose="020B0A04020102020204" pitchFamily="34" charset="0"/>
              </a:rPr>
              <a:t>*Logistic Regression</a:t>
            </a:r>
            <a:r>
              <a:rPr lang="en-US" dirty="0"/>
              <a:t>: This is a statistical method that is used to model the relationship between one or more independent variables and a binary outcome variable. Logistic regression is a simple and interpretable algorithm that is often used in medical applications.</a:t>
            </a:r>
          </a:p>
          <a:p>
            <a:endParaRPr lang="en-US" dirty="0"/>
          </a:p>
          <a:p>
            <a:r>
              <a:rPr lang="en-US" dirty="0"/>
              <a:t>*These are some common architectures that are used for diabetes prediction using machine learning. </a:t>
            </a:r>
          </a:p>
        </p:txBody>
      </p:sp>
    </p:spTree>
    <p:extLst>
      <p:ext uri="{BB962C8B-B14F-4D97-AF65-F5344CB8AC3E}">
        <p14:creationId xmlns:p14="http://schemas.microsoft.com/office/powerpoint/2010/main" val="327633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BF1D2-7FFE-42C9-B76E-9C76450CB8CC}"/>
              </a:ext>
            </a:extLst>
          </p:cNvPr>
          <p:cNvSpPr txBox="1"/>
          <p:nvPr/>
        </p:nvSpPr>
        <p:spPr>
          <a:xfrm>
            <a:off x="0" y="206041"/>
            <a:ext cx="12192000" cy="646331"/>
          </a:xfrm>
          <a:prstGeom prst="rect">
            <a:avLst/>
          </a:prstGeom>
          <a:noFill/>
        </p:spPr>
        <p:txBody>
          <a:bodyPr wrap="square" rtlCol="0">
            <a:spAutoFit/>
          </a:bodyPr>
          <a:lstStyle/>
          <a:p>
            <a:r>
              <a:rPr lang="en-US" sz="3600" dirty="0">
                <a:latin typeface="Berlin Sans FB" panose="020E0602020502020306" pitchFamily="34" charset="0"/>
              </a:rPr>
              <a:t>PROPOSED METHOD WITH ARCHITECTURE</a:t>
            </a:r>
            <a:endParaRPr lang="en-IN" sz="3600" dirty="0">
              <a:latin typeface="Berlin Sans FB" panose="020E0602020502020306" pitchFamily="34" charset="0"/>
            </a:endParaRPr>
          </a:p>
        </p:txBody>
      </p:sp>
      <p:sp>
        <p:nvSpPr>
          <p:cNvPr id="5" name="AutoShape 2">
            <a:extLst>
              <a:ext uri="{FF2B5EF4-FFF2-40B4-BE49-F238E27FC236}">
                <a16:creationId xmlns:a16="http://schemas.microsoft.com/office/drawing/2014/main" id="{84C1E9E6-B609-4299-D85F-B6B3A79B1D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B7460512-D081-5E09-E652-2FC630A48DC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B62D6669-DF52-5456-0687-FF7DBAD023AA}"/>
              </a:ext>
            </a:extLst>
          </p:cNvPr>
          <p:cNvSpPr txBox="1"/>
          <p:nvPr/>
        </p:nvSpPr>
        <p:spPr>
          <a:xfrm>
            <a:off x="-65987" y="648182"/>
            <a:ext cx="12191999"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SimSun-ExtB" panose="02010609060101010101" pitchFamily="49" charset="-122"/>
              <a:ea typeface="SimSun-ExtB"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SimSun-ExtB" panose="02010609060101010101" pitchFamily="49" charset="-122"/>
                <a:ea typeface="SimSun-ExtB" panose="02010609060101010101" pitchFamily="49" charset="-122"/>
              </a:rPr>
              <a:t>Support Vector Machine </a:t>
            </a:r>
            <a:r>
              <a:rPr kumimoji="0" lang="en-US" altLang="en-US" sz="1800" b="0" i="0" u="none" strike="noStrike" cap="none" normalizeH="0" baseline="0" dirty="0">
                <a:ln>
                  <a:noFill/>
                </a:ln>
                <a:solidFill>
                  <a:schemeClr val="tx1"/>
                </a:solidFill>
                <a:effectLst/>
                <a:latin typeface="Söhne"/>
              </a:rPr>
              <a:t>(SVM) </a:t>
            </a:r>
            <a:r>
              <a:rPr kumimoji="0" lang="en-US" altLang="en-US" sz="2400" b="0" i="0" u="none" strike="noStrike" cap="none" normalizeH="0" baseline="0" dirty="0">
                <a:ln>
                  <a:noFill/>
                </a:ln>
                <a:solidFill>
                  <a:schemeClr val="tx1"/>
                </a:solidFill>
                <a:effectLst/>
                <a:latin typeface="Söhne"/>
              </a:rPr>
              <a:t>is a supervised machine learning algorithm that can be used for classification and regression tasks. In the case of diabetes prediction, SVM would be used for classification, with the goal of accurately predicting whether a patient has diabetes or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Söhne"/>
            </a:endParaRPr>
          </a:p>
        </p:txBody>
      </p:sp>
      <p:sp>
        <p:nvSpPr>
          <p:cNvPr id="10" name="Rectangle 6">
            <a:extLst>
              <a:ext uri="{FF2B5EF4-FFF2-40B4-BE49-F238E27FC236}">
                <a16:creationId xmlns:a16="http://schemas.microsoft.com/office/drawing/2014/main" id="{F84DB1EE-10F0-A3FD-FFC3-9D06259A8F42}"/>
              </a:ext>
            </a:extLst>
          </p:cNvPr>
          <p:cNvSpPr>
            <a:spLocks noChangeArrowheads="1"/>
          </p:cNvSpPr>
          <p:nvPr/>
        </p:nvSpPr>
        <p:spPr bwMode="auto">
          <a:xfrm>
            <a:off x="1545996" y="928572"/>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9605AE6D-6DDB-E31F-07A3-7DEFD9143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6" b="10654"/>
          <a:stretch/>
        </p:blipFill>
        <p:spPr bwMode="auto">
          <a:xfrm>
            <a:off x="11575" y="2221977"/>
            <a:ext cx="12180425" cy="463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5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6A61E5-3800-7E78-BB38-C764A223754A}"/>
              </a:ext>
            </a:extLst>
          </p:cNvPr>
          <p:cNvSpPr txBox="1"/>
          <p:nvPr/>
        </p:nvSpPr>
        <p:spPr>
          <a:xfrm>
            <a:off x="0" y="188665"/>
            <a:ext cx="10370916" cy="5940088"/>
          </a:xfrm>
          <a:prstGeom prst="rect">
            <a:avLst/>
          </a:prstGeom>
          <a:noFill/>
        </p:spPr>
        <p:txBody>
          <a:bodyPr wrap="square">
            <a:spAutoFit/>
          </a:bodyPr>
          <a:lstStyle/>
          <a:p>
            <a:r>
              <a:rPr lang="en-US" sz="2000" dirty="0"/>
              <a:t>The architecture of a SVM for diabetes prediction would involve using a training dataset of patients, where the features used to train the model would include patient characteristics such as age, blood pressure, and glucose levels. These features would be used to train the SVM to recognize patterns and relationships that indicate the presence of diabetes.</a:t>
            </a:r>
          </a:p>
          <a:p>
            <a:endParaRPr lang="en-US" sz="2000" dirty="0"/>
          </a:p>
          <a:p>
            <a:r>
              <a:rPr lang="en-US" sz="2000" dirty="0"/>
              <a:t>To implement SVM in Python, the scikit-learn library provides a convenient implementation through the SVC (Support Vector Classification) class. This class can be used to train the SVM by providing it with the training dataset and the corresponding labels (diabetes or no diabetes). Once the SVM is trained, it can be used to predict the class of new patient data by calling the predict() function of the SVC class.</a:t>
            </a:r>
          </a:p>
          <a:p>
            <a:endParaRPr lang="en-US" sz="2000" dirty="0"/>
          </a:p>
          <a:p>
            <a:r>
              <a:rPr lang="en-US" sz="2000" dirty="0"/>
              <a:t>In summary, using SVM for diabetes prediction involves using a dataset of patients to train a model that can accurately predict whether a patient has diabetes or not. The implementation of SVM in Python can be done using the scikit-learn library and its SVC class.</a:t>
            </a:r>
          </a:p>
          <a:p>
            <a:br>
              <a:rPr lang="en-US" sz="2000" dirty="0"/>
            </a:br>
            <a:endParaRPr lang="en-US" sz="2000" dirty="0"/>
          </a:p>
        </p:txBody>
      </p:sp>
    </p:spTree>
    <p:extLst>
      <p:ext uri="{BB962C8B-B14F-4D97-AF65-F5344CB8AC3E}">
        <p14:creationId xmlns:p14="http://schemas.microsoft.com/office/powerpoint/2010/main" val="118675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3E67B-7184-6B03-D816-785AC5BC12FE}"/>
              </a:ext>
            </a:extLst>
          </p:cNvPr>
          <p:cNvSpPr txBox="1"/>
          <p:nvPr/>
        </p:nvSpPr>
        <p:spPr>
          <a:xfrm>
            <a:off x="196769" y="219095"/>
            <a:ext cx="12192000" cy="677108"/>
          </a:xfrm>
          <a:prstGeom prst="rect">
            <a:avLst/>
          </a:prstGeom>
          <a:noFill/>
        </p:spPr>
        <p:txBody>
          <a:bodyPr wrap="square" rtlCol="0">
            <a:spAutoFit/>
          </a:bodyPr>
          <a:lstStyle/>
          <a:p>
            <a:r>
              <a:rPr lang="en-US" sz="2000" dirty="0"/>
              <a:t>METHODOLOGY</a:t>
            </a:r>
            <a:r>
              <a:rPr lang="en-US" dirty="0"/>
              <a:t> </a:t>
            </a:r>
          </a:p>
          <a:p>
            <a:r>
              <a:rPr lang="en-US" dirty="0"/>
              <a:t> </a:t>
            </a:r>
            <a:endParaRPr lang="en-IN" dirty="0"/>
          </a:p>
        </p:txBody>
      </p:sp>
      <p:sp>
        <p:nvSpPr>
          <p:cNvPr id="3" name="Rectangle 2">
            <a:extLst>
              <a:ext uri="{FF2B5EF4-FFF2-40B4-BE49-F238E27FC236}">
                <a16:creationId xmlns:a16="http://schemas.microsoft.com/office/drawing/2014/main" id="{48D404EE-DCB7-805B-3AAC-2CA63C76E76C}"/>
              </a:ext>
            </a:extLst>
          </p:cNvPr>
          <p:cNvSpPr/>
          <p:nvPr/>
        </p:nvSpPr>
        <p:spPr>
          <a:xfrm>
            <a:off x="2453833" y="412567"/>
            <a:ext cx="6354500" cy="4977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0" i="0">
                <a:solidFill>
                  <a:srgbClr val="374151"/>
                </a:solidFill>
                <a:effectLst/>
                <a:latin typeface="Söhne"/>
              </a:rPr>
              <a:t>Description of the dataset used</a:t>
            </a:r>
            <a:endParaRPr lang="en-IN" dirty="0"/>
          </a:p>
        </p:txBody>
      </p:sp>
      <p:sp>
        <p:nvSpPr>
          <p:cNvPr id="4" name="Rectangle 3">
            <a:extLst>
              <a:ext uri="{FF2B5EF4-FFF2-40B4-BE49-F238E27FC236}">
                <a16:creationId xmlns:a16="http://schemas.microsoft.com/office/drawing/2014/main" id="{70466E41-01B9-7036-262F-201DA4A5ACDD}"/>
              </a:ext>
            </a:extLst>
          </p:cNvPr>
          <p:cNvSpPr/>
          <p:nvPr/>
        </p:nvSpPr>
        <p:spPr>
          <a:xfrm>
            <a:off x="2453833" y="1423167"/>
            <a:ext cx="6296628" cy="430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0" i="0" dirty="0">
                <a:solidFill>
                  <a:srgbClr val="374151"/>
                </a:solidFill>
                <a:effectLst/>
                <a:latin typeface="Söhne"/>
              </a:rPr>
              <a:t>Data preprocessing</a:t>
            </a:r>
            <a:endParaRPr lang="en-IN" dirty="0"/>
          </a:p>
        </p:txBody>
      </p:sp>
      <p:sp>
        <p:nvSpPr>
          <p:cNvPr id="5" name="Rectangle 4">
            <a:extLst>
              <a:ext uri="{FF2B5EF4-FFF2-40B4-BE49-F238E27FC236}">
                <a16:creationId xmlns:a16="http://schemas.microsoft.com/office/drawing/2014/main" id="{1C1CFB52-946E-09CB-C460-FECDFCF9A99F}"/>
              </a:ext>
            </a:extLst>
          </p:cNvPr>
          <p:cNvSpPr/>
          <p:nvPr/>
        </p:nvSpPr>
        <p:spPr>
          <a:xfrm>
            <a:off x="2453833" y="2371041"/>
            <a:ext cx="6296628" cy="430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0" i="0" dirty="0">
                <a:solidFill>
                  <a:srgbClr val="374151"/>
                </a:solidFill>
                <a:effectLst/>
                <a:latin typeface="Söhne"/>
              </a:rPr>
              <a:t>Feature selection</a:t>
            </a:r>
            <a:endParaRPr lang="en-IN" dirty="0"/>
          </a:p>
        </p:txBody>
      </p:sp>
      <p:sp>
        <p:nvSpPr>
          <p:cNvPr id="6" name="Rectangle 5">
            <a:extLst>
              <a:ext uri="{FF2B5EF4-FFF2-40B4-BE49-F238E27FC236}">
                <a16:creationId xmlns:a16="http://schemas.microsoft.com/office/drawing/2014/main" id="{6BB6AE67-F95C-9244-D1DD-2410ED842789}"/>
              </a:ext>
            </a:extLst>
          </p:cNvPr>
          <p:cNvSpPr/>
          <p:nvPr/>
        </p:nvSpPr>
        <p:spPr>
          <a:xfrm>
            <a:off x="2453833" y="3271912"/>
            <a:ext cx="6354500" cy="4977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0" i="0" dirty="0">
                <a:solidFill>
                  <a:srgbClr val="374151"/>
                </a:solidFill>
                <a:effectLst/>
                <a:latin typeface="Söhne"/>
              </a:rPr>
              <a:t>Model training and evaluation</a:t>
            </a:r>
            <a:endParaRPr lang="en-IN" dirty="0"/>
          </a:p>
        </p:txBody>
      </p:sp>
      <p:sp>
        <p:nvSpPr>
          <p:cNvPr id="7" name="Rectangle 6">
            <a:extLst>
              <a:ext uri="{FF2B5EF4-FFF2-40B4-BE49-F238E27FC236}">
                <a16:creationId xmlns:a16="http://schemas.microsoft.com/office/drawing/2014/main" id="{6361E47F-919F-47E1-3E6B-A851DDCE55B1}"/>
              </a:ext>
            </a:extLst>
          </p:cNvPr>
          <p:cNvSpPr/>
          <p:nvPr/>
        </p:nvSpPr>
        <p:spPr>
          <a:xfrm>
            <a:off x="2453833" y="4358415"/>
            <a:ext cx="6354500" cy="430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0" i="0" dirty="0">
                <a:solidFill>
                  <a:srgbClr val="374151"/>
                </a:solidFill>
                <a:effectLst/>
                <a:latin typeface="Söhne"/>
              </a:rPr>
              <a:t>Performance evaluation</a:t>
            </a:r>
            <a:endParaRPr lang="en-IN" dirty="0"/>
          </a:p>
        </p:txBody>
      </p:sp>
      <p:sp>
        <p:nvSpPr>
          <p:cNvPr id="8" name="Arrow: Down 7">
            <a:extLst>
              <a:ext uri="{FF2B5EF4-FFF2-40B4-BE49-F238E27FC236}">
                <a16:creationId xmlns:a16="http://schemas.microsoft.com/office/drawing/2014/main" id="{9F667F04-9F96-AA6E-6AD7-E23C11F69803}"/>
              </a:ext>
            </a:extLst>
          </p:cNvPr>
          <p:cNvSpPr/>
          <p:nvPr/>
        </p:nvSpPr>
        <p:spPr>
          <a:xfrm>
            <a:off x="5173877" y="949363"/>
            <a:ext cx="289363" cy="428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52717C61-624E-9CDE-6F2F-531076AB5A65}"/>
              </a:ext>
            </a:extLst>
          </p:cNvPr>
          <p:cNvSpPr/>
          <p:nvPr/>
        </p:nvSpPr>
        <p:spPr>
          <a:xfrm>
            <a:off x="5173877" y="1916185"/>
            <a:ext cx="312503" cy="4666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DFF9C321-CBB5-5811-61A2-975A061A0067}"/>
              </a:ext>
            </a:extLst>
          </p:cNvPr>
          <p:cNvSpPr/>
          <p:nvPr/>
        </p:nvSpPr>
        <p:spPr>
          <a:xfrm>
            <a:off x="5173878" y="2810969"/>
            <a:ext cx="289364" cy="430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29DE452D-9135-5AAA-8F1B-FCB6BDE89EC4}"/>
              </a:ext>
            </a:extLst>
          </p:cNvPr>
          <p:cNvSpPr/>
          <p:nvPr/>
        </p:nvSpPr>
        <p:spPr>
          <a:xfrm>
            <a:off x="5197019" y="3815163"/>
            <a:ext cx="266217" cy="497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2B545CB-7D93-484F-815D-78EECB934D40}"/>
              </a:ext>
            </a:extLst>
          </p:cNvPr>
          <p:cNvSpPr/>
          <p:nvPr/>
        </p:nvSpPr>
        <p:spPr>
          <a:xfrm>
            <a:off x="2453833" y="5317067"/>
            <a:ext cx="6354500" cy="5042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0" i="0">
                <a:solidFill>
                  <a:srgbClr val="374151"/>
                </a:solidFill>
                <a:effectLst/>
                <a:latin typeface="Söhne"/>
              </a:rPr>
              <a:t>Validation</a:t>
            </a:r>
            <a:endParaRPr lang="en-IN" dirty="0"/>
          </a:p>
        </p:txBody>
      </p:sp>
      <p:sp>
        <p:nvSpPr>
          <p:cNvPr id="15" name="Arrow: Down 14">
            <a:extLst>
              <a:ext uri="{FF2B5EF4-FFF2-40B4-BE49-F238E27FC236}">
                <a16:creationId xmlns:a16="http://schemas.microsoft.com/office/drawing/2014/main" id="{DD17DF02-B42E-A640-C7A1-5CEA30CD3B29}"/>
              </a:ext>
            </a:extLst>
          </p:cNvPr>
          <p:cNvSpPr/>
          <p:nvPr/>
        </p:nvSpPr>
        <p:spPr>
          <a:xfrm>
            <a:off x="5197019" y="4901666"/>
            <a:ext cx="266217" cy="397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F6C9F79E-4CD3-6213-7B8C-1338148D9C24}"/>
              </a:ext>
            </a:extLst>
          </p:cNvPr>
          <p:cNvPicPr>
            <a:picLocks noChangeAspect="1"/>
          </p:cNvPicPr>
          <p:nvPr/>
        </p:nvPicPr>
        <p:blipFill>
          <a:blip r:embed="rId2"/>
          <a:stretch>
            <a:fillRect/>
          </a:stretch>
        </p:blipFill>
        <p:spPr>
          <a:xfrm>
            <a:off x="8841037" y="1203767"/>
            <a:ext cx="3255863" cy="4617582"/>
          </a:xfrm>
          <a:prstGeom prst="rect">
            <a:avLst/>
          </a:prstGeom>
        </p:spPr>
      </p:pic>
    </p:spTree>
    <p:extLst>
      <p:ext uri="{BB962C8B-B14F-4D97-AF65-F5344CB8AC3E}">
        <p14:creationId xmlns:p14="http://schemas.microsoft.com/office/powerpoint/2010/main" val="226622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E3B26-37D0-0755-F2F2-76AE8255917C}"/>
              </a:ext>
            </a:extLst>
          </p:cNvPr>
          <p:cNvSpPr txBox="1"/>
          <p:nvPr/>
        </p:nvSpPr>
        <p:spPr>
          <a:xfrm>
            <a:off x="0" y="127322"/>
            <a:ext cx="12095544" cy="646330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tencil" panose="040409050D0802020404" pitchFamily="82" charset="0"/>
              </a:rPr>
              <a:t>Data preprocessing</a:t>
            </a:r>
            <a:r>
              <a:rPr lang="en-US" b="0" i="0" dirty="0">
                <a:effectLst/>
                <a:latin typeface="Söhne"/>
              </a:rPr>
              <a:t>: This should include any steps taken to clean and prepare the data for analysis, such as removing missing values, handling categorical variables, or normalizing the data.</a:t>
            </a:r>
          </a:p>
          <a:p>
            <a:pPr>
              <a:buFont typeface="Arial" panose="020B0604020202020204" pitchFamily="34" charset="0"/>
              <a:buChar char="•"/>
            </a:pPr>
            <a:r>
              <a:rPr lang="en-US" b="0" i="0" dirty="0">
                <a:effectLst/>
                <a:latin typeface="Stencil" panose="040409050D0802020404" pitchFamily="82" charset="0"/>
              </a:rPr>
              <a:t>Feature selection</a:t>
            </a:r>
            <a:r>
              <a:rPr lang="en-US" b="0" i="0" dirty="0">
                <a:effectLst/>
                <a:latin typeface="Söhne"/>
              </a:rPr>
              <a:t>: This should he process used </a:t>
            </a:r>
            <a:r>
              <a:rPr lang="en-US" dirty="0">
                <a:latin typeface="Söhne"/>
              </a:rPr>
              <a:t>to Description of the dataset used: The dataset should be described in detail, including the number of instances, the number of features, and the source of the data.</a:t>
            </a:r>
          </a:p>
          <a:p>
            <a:pPr algn="l">
              <a:buFont typeface="Arial" panose="020B0604020202020204" pitchFamily="34" charset="0"/>
              <a:buChar char="•"/>
            </a:pPr>
            <a:r>
              <a:rPr lang="en-US" b="0" i="0" dirty="0">
                <a:effectLst/>
                <a:latin typeface="Söhne"/>
              </a:rPr>
              <a:t>select the features that will be used to train and test the model. This could include techniques such as correlation analysis or feature importance ranking.</a:t>
            </a:r>
          </a:p>
          <a:p>
            <a:pPr algn="l">
              <a:buFont typeface="Arial" panose="020B0604020202020204" pitchFamily="34" charset="0"/>
              <a:buChar char="•"/>
            </a:pPr>
            <a:endParaRPr lang="en-US" dirty="0">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dirty="0">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dirty="0">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dirty="0">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dirty="0">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tencil" panose="040409050D0802020404" pitchFamily="82" charset="0"/>
              </a:rPr>
              <a:t>Model training and evaluation</a:t>
            </a:r>
            <a:r>
              <a:rPr lang="en-US" b="0" i="0" dirty="0">
                <a:effectLst/>
                <a:latin typeface="Söhne"/>
              </a:rPr>
              <a:t>: This should describe the process used to train and evaluate the model, including any hyperparameter tuning and cross-validation.</a:t>
            </a:r>
          </a:p>
          <a:p>
            <a:pPr algn="l">
              <a:buFont typeface="Arial" panose="020B0604020202020204" pitchFamily="34" charset="0"/>
              <a:buChar char="•"/>
            </a:pPr>
            <a:r>
              <a:rPr lang="en-US" b="0" i="0" dirty="0">
                <a:effectLst/>
                <a:latin typeface="Stencil" panose="040409050D0802020404" pitchFamily="82" charset="0"/>
              </a:rPr>
              <a:t>Performance evaluation</a:t>
            </a:r>
            <a:r>
              <a:rPr lang="en-US" b="0" i="0" dirty="0">
                <a:effectLst/>
                <a:latin typeface="Söhne"/>
              </a:rPr>
              <a:t>: This should include a discussion of the performance of the model, including any relevant metrics such as accuracy or AUC.</a:t>
            </a:r>
          </a:p>
          <a:p>
            <a:pPr algn="l">
              <a:buFont typeface="Arial" panose="020B0604020202020204" pitchFamily="34" charset="0"/>
              <a:buChar char="•"/>
            </a:pPr>
            <a:r>
              <a:rPr lang="en-US" b="0" i="0" dirty="0">
                <a:effectLst/>
                <a:latin typeface="Stencil" panose="040409050D0802020404" pitchFamily="82" charset="0"/>
              </a:rPr>
              <a:t>Validation</a:t>
            </a:r>
            <a:r>
              <a:rPr lang="en-US" b="0" i="0" dirty="0">
                <a:effectLst/>
                <a:latin typeface="Söhne"/>
              </a:rPr>
              <a:t>: This should include any steps taken to validate the model, such as testing on a separate dataset or comparing to other models.</a:t>
            </a:r>
          </a:p>
        </p:txBody>
      </p:sp>
      <p:pic>
        <p:nvPicPr>
          <p:cNvPr id="3" name="Picture 2">
            <a:extLst>
              <a:ext uri="{FF2B5EF4-FFF2-40B4-BE49-F238E27FC236}">
                <a16:creationId xmlns:a16="http://schemas.microsoft.com/office/drawing/2014/main" id="{28EC1D20-3572-E145-8DE9-4EDD3E357D76}"/>
              </a:ext>
            </a:extLst>
          </p:cNvPr>
          <p:cNvPicPr>
            <a:picLocks noChangeAspect="1"/>
          </p:cNvPicPr>
          <p:nvPr/>
        </p:nvPicPr>
        <p:blipFill>
          <a:blip r:embed="rId2"/>
          <a:stretch>
            <a:fillRect/>
          </a:stretch>
        </p:blipFill>
        <p:spPr>
          <a:xfrm>
            <a:off x="312517" y="1863991"/>
            <a:ext cx="11597832" cy="2768394"/>
          </a:xfrm>
          <a:prstGeom prst="rect">
            <a:avLst/>
          </a:prstGeom>
        </p:spPr>
      </p:pic>
    </p:spTree>
    <p:extLst>
      <p:ext uri="{BB962C8B-B14F-4D97-AF65-F5344CB8AC3E}">
        <p14:creationId xmlns:p14="http://schemas.microsoft.com/office/powerpoint/2010/main" val="254134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A89E3-B966-6D42-FBD7-A1166D953874}"/>
              </a:ext>
            </a:extLst>
          </p:cNvPr>
          <p:cNvSpPr txBox="1"/>
          <p:nvPr/>
        </p:nvSpPr>
        <p:spPr>
          <a:xfrm>
            <a:off x="0" y="138896"/>
            <a:ext cx="12192000" cy="369332"/>
          </a:xfrm>
          <a:prstGeom prst="rect">
            <a:avLst/>
          </a:prstGeom>
          <a:noFill/>
        </p:spPr>
        <p:txBody>
          <a:bodyPr wrap="square" rtlCol="0">
            <a:spAutoFit/>
          </a:bodyPr>
          <a:lstStyle/>
          <a:p>
            <a:r>
              <a:rPr lang="en-US" dirty="0"/>
              <a:t>IMPLEMENTATION</a:t>
            </a:r>
            <a:endParaRPr lang="en-IN" dirty="0"/>
          </a:p>
        </p:txBody>
      </p:sp>
      <p:sp>
        <p:nvSpPr>
          <p:cNvPr id="10" name="Rectangle 4">
            <a:extLst>
              <a:ext uri="{FF2B5EF4-FFF2-40B4-BE49-F238E27FC236}">
                <a16:creationId xmlns:a16="http://schemas.microsoft.com/office/drawing/2014/main" id="{C8804D7C-EB2D-DE37-F1E2-5055BD117DA8}"/>
              </a:ext>
            </a:extLst>
          </p:cNvPr>
          <p:cNvSpPr>
            <a:spLocks noChangeArrowheads="1"/>
          </p:cNvSpPr>
          <p:nvPr/>
        </p:nvSpPr>
        <p:spPr bwMode="auto">
          <a:xfrm>
            <a:off x="0" y="-338812"/>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990CD98-7AE0-976B-E723-512581A5F8E5}"/>
              </a:ext>
            </a:extLst>
          </p:cNvPr>
          <p:cNvSpPr txBox="1"/>
          <p:nvPr/>
        </p:nvSpPr>
        <p:spPr>
          <a:xfrm>
            <a:off x="104172" y="1399478"/>
            <a:ext cx="12192000" cy="5355312"/>
          </a:xfrm>
          <a:prstGeom prst="rect">
            <a:avLst/>
          </a:prstGeom>
          <a:noFill/>
        </p:spPr>
        <p:txBody>
          <a:bodyPr wrap="square">
            <a:spAutoFit/>
          </a:bodyPr>
          <a:lstStyle/>
          <a:p>
            <a:pPr algn="just"/>
            <a:r>
              <a:rPr lang="en-US" dirty="0"/>
              <a:t>Importing necessary libraries: The first step is to import the libraries that we will need for our model, such as </a:t>
            </a:r>
            <a:r>
              <a:rPr lang="en-US" dirty="0" err="1"/>
              <a:t>sklearn.svm</a:t>
            </a:r>
            <a:r>
              <a:rPr lang="en-US" dirty="0"/>
              <a:t> for the SVM model, sklearn.model_selection for splitting the data into training and test sets, and sklearn.metrics for evaluating the model's performance.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p:txBody>
      </p:sp>
      <p:pic>
        <p:nvPicPr>
          <p:cNvPr id="1034" name="Picture 10">
            <a:extLst>
              <a:ext uri="{FF2B5EF4-FFF2-40B4-BE49-F238E27FC236}">
                <a16:creationId xmlns:a16="http://schemas.microsoft.com/office/drawing/2014/main" id="{DB8A439D-ECA4-FA83-ABD7-04DB195AB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26511"/>
            <a:ext cx="12152417" cy="4531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19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 Boardroom</Template>
  <TotalTime>384</TotalTime>
  <Words>1336</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SimSun-ExtB</vt:lpstr>
      <vt:lpstr>Arial</vt:lpstr>
      <vt:lpstr>Arial Black</vt:lpstr>
      <vt:lpstr>Arial Rounded MT Bold</vt:lpstr>
      <vt:lpstr>Bahnschrift SemiBold</vt:lpstr>
      <vt:lpstr>Berlin Sans FB</vt:lpstr>
      <vt:lpstr>Bodoni MT</vt:lpstr>
      <vt:lpstr>Century Gothic</vt:lpstr>
      <vt:lpstr>Century Schoolbook</vt:lpstr>
      <vt:lpstr>Comic Sans MS</vt:lpstr>
      <vt:lpstr>Edwardian Script ITC</vt:lpstr>
      <vt:lpstr>Franklin Gothic Heavy</vt:lpstr>
      <vt:lpstr>Sitka Text</vt:lpstr>
      <vt:lpstr>Söhne</vt:lpstr>
      <vt:lpstr>Stencil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Porandla</dc:creator>
  <cp:lastModifiedBy>Porandla Ravalika</cp:lastModifiedBy>
  <cp:revision>4</cp:revision>
  <dcterms:created xsi:type="dcterms:W3CDTF">2023-01-25T04:18:34Z</dcterms:created>
  <dcterms:modified xsi:type="dcterms:W3CDTF">2023-01-25T22:10:35Z</dcterms:modified>
</cp:coreProperties>
</file>