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59" r:id="rId7"/>
    <p:sldId id="282" r:id="rId8"/>
    <p:sldId id="268" r:id="rId9"/>
    <p:sldId id="276" r:id="rId10"/>
    <p:sldId id="273" r:id="rId11"/>
    <p:sldId id="277" r:id="rId12"/>
    <p:sldId id="275" r:id="rId13"/>
    <p:sldId id="281" r:id="rId14"/>
    <p:sldId id="278" r:id="rId15"/>
    <p:sldId id="279" r:id="rId16"/>
    <p:sldId id="280" r:id="rId17"/>
    <p:sldId id="283" r:id="rId18"/>
    <p:sldId id="288" r:id="rId19"/>
    <p:sldId id="284" r:id="rId20"/>
    <p:sldId id="285" r:id="rId21"/>
    <p:sldId id="286" r:id="rId22"/>
    <p:sldId id="287" r:id="rId23"/>
    <p:sldId id="301" r:id="rId24"/>
    <p:sldId id="300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261" r:id="rId3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6600"/>
    <a:srgbClr val="CCCC00"/>
    <a:srgbClr val="B8E133"/>
    <a:srgbClr val="55B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010" autoAdjust="0"/>
  </p:normalViewPr>
  <p:slideViewPr>
    <p:cSldViewPr>
      <p:cViewPr>
        <p:scale>
          <a:sx n="70" d="100"/>
          <a:sy n="70" d="100"/>
        </p:scale>
        <p:origin x="-122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98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87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037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23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17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70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1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33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11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90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12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35D7-1F85-4DE1-BC43-530E3CD43C9F}" type="datetimeFigureOut">
              <a:rPr lang="es-CO" smtClean="0"/>
              <a:t>03/07/2013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8BEB-A6D2-4315-BE8D-7DBE8A7E7C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5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RS/IEEE%20830%20-%20SR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1988840"/>
            <a:ext cx="9144000" cy="3645024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2411760" y="3284984"/>
            <a:ext cx="6336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Sergio Andrés Cortés Hernández, </a:t>
            </a:r>
            <a:r>
              <a:rPr lang="es-CO" sz="2400" b="1" dirty="0" smtClean="0">
                <a:solidFill>
                  <a:schemeClr val="bg1"/>
                </a:solidFill>
              </a:rPr>
              <a:t>258006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Jeisson Andrés Vergara Vargas, </a:t>
            </a:r>
            <a:r>
              <a:rPr lang="es-CO" sz="2400" b="1" dirty="0" smtClean="0">
                <a:solidFill>
                  <a:schemeClr val="bg1"/>
                </a:solidFill>
              </a:rPr>
              <a:t>258064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Jeisson David Rozo Bautista, </a:t>
            </a:r>
            <a:r>
              <a:rPr lang="es-CO" sz="2400" b="1" dirty="0" smtClean="0">
                <a:solidFill>
                  <a:schemeClr val="bg1"/>
                </a:solidFill>
              </a:rPr>
              <a:t>257974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Carlos Duvan Lancheros Pinto, </a:t>
            </a:r>
            <a:r>
              <a:rPr lang="es-CO" sz="2400" b="1" dirty="0" smtClean="0">
                <a:solidFill>
                  <a:schemeClr val="bg1"/>
                </a:solidFill>
              </a:rPr>
              <a:t>258021</a:t>
            </a:r>
          </a:p>
          <a:p>
            <a:pPr algn="r"/>
            <a:r>
              <a:rPr lang="es-CO" sz="2400" dirty="0" smtClean="0">
                <a:solidFill>
                  <a:schemeClr val="bg1"/>
                </a:solidFill>
              </a:rPr>
              <a:t>Johan David Rodríguez Portela, </a:t>
            </a:r>
            <a:r>
              <a:rPr lang="es-CO" sz="2400" b="1" dirty="0" smtClean="0">
                <a:solidFill>
                  <a:schemeClr val="bg1"/>
                </a:solidFill>
              </a:rPr>
              <a:t>258145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" y="188640"/>
            <a:ext cx="3672631" cy="157398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3200924" y="5949279"/>
            <a:ext cx="2663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solidFill>
                  <a:schemeClr val="tx2">
                    <a:lumMod val="75000"/>
                  </a:schemeClr>
                </a:solidFill>
              </a:rPr>
              <a:t>Entrega Final</a:t>
            </a:r>
            <a:endParaRPr lang="es-CO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4544" y="2063750"/>
            <a:ext cx="8575927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CO" sz="4400" b="1" dirty="0" smtClean="0">
                <a:solidFill>
                  <a:srgbClr val="FFFF00"/>
                </a:solidFill>
              </a:rPr>
              <a:t>Diseño de Bases de Datos      </a:t>
            </a:r>
            <a:r>
              <a:rPr lang="es-CO" sz="3200" dirty="0" smtClean="0">
                <a:solidFill>
                  <a:schemeClr val="bg1"/>
                </a:solidFill>
              </a:rPr>
              <a:t>Grupo </a:t>
            </a:r>
            <a:r>
              <a:rPr lang="es-CO" sz="3200" b="1" dirty="0" smtClean="0">
                <a:solidFill>
                  <a:schemeClr val="bg1"/>
                </a:solidFill>
              </a:rPr>
              <a:t>22</a:t>
            </a:r>
            <a:endParaRPr lang="es-CO" sz="3200" b="1" dirty="0">
              <a:solidFill>
                <a:schemeClr val="bg1"/>
              </a:solidFill>
            </a:endParaRPr>
          </a:p>
        </p:txBody>
      </p:sp>
      <p:cxnSp>
        <p:nvCxnSpPr>
          <p:cNvPr id="14" name="13 Conector recto"/>
          <p:cNvCxnSpPr/>
          <p:nvPr/>
        </p:nvCxnSpPr>
        <p:spPr>
          <a:xfrm>
            <a:off x="6660232" y="1988840"/>
            <a:ext cx="0" cy="844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0" y="2852936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557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El Proyecto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1700808"/>
            <a:ext cx="75936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ALCANCE</a:t>
            </a:r>
            <a:endParaRPr lang="es-CO" sz="3200" b="1" dirty="0"/>
          </a:p>
          <a:p>
            <a:endParaRPr lang="es-CO" sz="2400" b="1" dirty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000" dirty="0" smtClean="0"/>
              <a:t>Manejo de la configuración de la Base de Datos sobre la que se desplegar</a:t>
            </a:r>
            <a:r>
              <a:rPr lang="es-CO" sz="2000" dirty="0" smtClean="0"/>
              <a:t>á la aplicación.</a:t>
            </a:r>
            <a:endParaRPr lang="es-CO" sz="20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000" dirty="0" smtClean="0"/>
              <a:t>Cada uno de los empleados de la empresa Porcupine Security Solutions tiene asignado un nombre de usuario y una contraseña, se debe permitir hacer login dependiendo de cada rol.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000" dirty="0" smtClean="0"/>
              <a:t>Implementación de funcionalidades específicas para la Dirección de Gestión Humana, Co</a:t>
            </a:r>
            <a:r>
              <a:rPr lang="es-CO" sz="2000" dirty="0" smtClean="0"/>
              <a:t>ordinación Técnica </a:t>
            </a:r>
            <a:r>
              <a:rPr lang="es-CO" sz="2000" dirty="0"/>
              <a:t>y </a:t>
            </a:r>
            <a:r>
              <a:rPr lang="es-CO" sz="2000" dirty="0" smtClean="0"/>
              <a:t>Tecnológica, Coordinación de Contrato, Dirección </a:t>
            </a:r>
            <a:r>
              <a:rPr lang="es-CO" sz="2000" dirty="0"/>
              <a:t>de </a:t>
            </a:r>
            <a:r>
              <a:rPr lang="es-CO" sz="2000" dirty="0" smtClean="0"/>
              <a:t>Operaciones, el </a:t>
            </a:r>
            <a:r>
              <a:rPr lang="es-CO" sz="2000" dirty="0" smtClean="0"/>
              <a:t>Dirección </a:t>
            </a:r>
            <a:r>
              <a:rPr lang="es-CO" sz="2000" dirty="0"/>
              <a:t>C</a:t>
            </a:r>
            <a:r>
              <a:rPr lang="es-CO" sz="2000" dirty="0" smtClean="0"/>
              <a:t>omercial </a:t>
            </a:r>
            <a:r>
              <a:rPr lang="es-CO" sz="2000" dirty="0"/>
              <a:t>y </a:t>
            </a:r>
            <a:r>
              <a:rPr lang="es-CO" sz="2000" dirty="0" smtClean="0"/>
              <a:t>Servicio </a:t>
            </a:r>
            <a:r>
              <a:rPr lang="es-CO" sz="2000" dirty="0"/>
              <a:t>al </a:t>
            </a:r>
            <a:r>
              <a:rPr lang="es-CO" sz="2000" dirty="0" smtClean="0"/>
              <a:t>Cliente</a:t>
            </a:r>
            <a:r>
              <a:rPr lang="es-CO" sz="2000" dirty="0"/>
              <a:t>, </a:t>
            </a:r>
            <a:r>
              <a:rPr lang="es-CO" sz="2000" dirty="0" smtClean="0"/>
              <a:t>Portal de Empleados Temporales y Subgerencia.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000" dirty="0" smtClean="0"/>
              <a:t>Implementación de Bitácora.</a:t>
            </a:r>
            <a:endParaRPr lang="es-CO" sz="2000" dirty="0"/>
          </a:p>
          <a:p>
            <a:endParaRPr lang="es-CO" sz="20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9153" y="2609617"/>
            <a:ext cx="7481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Modelo de Datos</a:t>
            </a:r>
            <a:endParaRPr lang="es-CO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39752" y="643335"/>
            <a:ext cx="4776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solidFill>
                  <a:srgbClr val="C00000"/>
                </a:solidFill>
              </a:rPr>
              <a:t>Modelo Conceptual</a:t>
            </a:r>
            <a:endParaRPr lang="es-CO" sz="4400" b="1" dirty="0">
              <a:solidFill>
                <a:srgbClr val="C00000"/>
              </a:solidFill>
            </a:endParaRPr>
          </a:p>
        </p:txBody>
      </p:sp>
      <p:pic>
        <p:nvPicPr>
          <p:cNvPr id="2051" name="Picture 3" descr="D:\Universidad Nacional de Colombia\Ingeniería de Sistemas y Computación\VIII\Diseño de Bases de Datos\Porcupine SP\Entrega Final\Diagramas\Modelo Conceptu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7008308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27784" y="643335"/>
            <a:ext cx="36203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solidFill>
                  <a:srgbClr val="C00000"/>
                </a:solidFill>
              </a:rPr>
              <a:t>Modelo Lógico</a:t>
            </a:r>
            <a:endParaRPr lang="es-CO" sz="4400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D:\Universidad Nacional de Colombia\Ingeniería de Sistemas y Computación\VIII\Diseño de Bases de Datos\Porcupine SP\Entrega Final\Diagramas\Modelo Lógic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30" y="1442737"/>
            <a:ext cx="7379478" cy="47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7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17520" y="643335"/>
            <a:ext cx="490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solidFill>
                  <a:srgbClr val="C00000"/>
                </a:solidFill>
              </a:rPr>
              <a:t>Modelo Físico - ORA</a:t>
            </a:r>
            <a:endParaRPr lang="es-CO" sz="4400" b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D:\Universidad Nacional de Colombia\Ingeniería de Sistemas y Computación\VIII\Diseño de Bases de Datos\Porcupine SP\Entrega Final\Diagramas\Modelo Físico O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7544344" cy="48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9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117520" y="643335"/>
            <a:ext cx="4726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solidFill>
                  <a:srgbClr val="C00000"/>
                </a:solidFill>
              </a:rPr>
              <a:t>Modelo Físico - SYB</a:t>
            </a:r>
            <a:endParaRPr lang="es-CO" sz="4400" b="1" dirty="0">
              <a:solidFill>
                <a:srgbClr val="C00000"/>
              </a:solidFill>
            </a:endParaRPr>
          </a:p>
        </p:txBody>
      </p:sp>
      <p:pic>
        <p:nvPicPr>
          <p:cNvPr id="5122" name="Picture 2" descr="D:\Universidad Nacional de Colombia\Ingeniería de Sistemas y Computación\VIII\Diseño de Bases de Datos\Porcupine SP\Entrega Final\Diagramas\Modelo Físico SY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27" y="1441118"/>
            <a:ext cx="697465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988897" y="643335"/>
            <a:ext cx="5247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 smtClean="0">
                <a:solidFill>
                  <a:srgbClr val="C00000"/>
                </a:solidFill>
              </a:rPr>
              <a:t>Modelo Físico - MSQL</a:t>
            </a:r>
            <a:endParaRPr lang="es-CO" sz="4400" b="1" dirty="0">
              <a:solidFill>
                <a:srgbClr val="C00000"/>
              </a:solidFill>
            </a:endParaRPr>
          </a:p>
        </p:txBody>
      </p:sp>
      <p:pic>
        <p:nvPicPr>
          <p:cNvPr id="6146" name="Picture 2" descr="D:\Universidad Nacional de Colombia\Ingeniería de Sistemas y Computación\VIII\Diseño de Bases de Datos\Porcupine SP\Entrega Final\Diagramas\Modelo Físico MSQ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726363" cy="483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691680" y="2609617"/>
            <a:ext cx="5745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La Aplicación</a:t>
            </a:r>
            <a:endParaRPr lang="es-CO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332064" y="2852936"/>
            <a:ext cx="46162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 smtClean="0">
                <a:solidFill>
                  <a:srgbClr val="C00000"/>
                </a:solidFill>
              </a:rPr>
              <a:t>Arquitectura</a:t>
            </a:r>
            <a:endParaRPr lang="es-CO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60464" y="836712"/>
            <a:ext cx="567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Diagrama de Arquitectura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pic>
        <p:nvPicPr>
          <p:cNvPr id="10242" name="Picture 2" descr="D:\Universidad Nacional de Colombia\Ingeniería de Sistemas y Computación\VIII\Diseño de Bases de Datos\Porcupine SP\Entrega Final\Diagramas\Diagrama de Arquitectu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2" y="1700808"/>
            <a:ext cx="8001966" cy="43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1880" y="836712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Agenda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082782" y="1548075"/>
            <a:ext cx="7233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CO" b="1" dirty="0" smtClean="0"/>
              <a:t>La Empresa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s-CO" dirty="0" smtClean="0"/>
              <a:t>Elección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s-CO" dirty="0" smtClean="0"/>
              <a:t>Estructura </a:t>
            </a:r>
            <a:r>
              <a:rPr lang="es-CO" dirty="0" smtClean="0"/>
              <a:t>Organizacional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b="1" dirty="0" smtClean="0"/>
              <a:t>El Proyecto</a:t>
            </a:r>
            <a:endParaRPr lang="es-CO" b="1" dirty="0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Características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Herramientas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Especificación </a:t>
            </a:r>
            <a:r>
              <a:rPr lang="es-CO" dirty="0" smtClean="0"/>
              <a:t>de Requerimientos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Alcance</a:t>
            </a:r>
            <a:endParaRPr lang="es-C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CO" b="1" dirty="0" smtClean="0"/>
              <a:t>Modelo de Datos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Modelo Conceptual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s-CO" dirty="0" smtClean="0"/>
              <a:t>Modelos Físicos</a:t>
            </a:r>
            <a:endParaRPr lang="es-CO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b="1" dirty="0" smtClean="0"/>
              <a:t>La Aplicación</a:t>
            </a:r>
            <a:endParaRPr lang="es-CO" b="1" dirty="0"/>
          </a:p>
          <a:p>
            <a:pPr marL="742950" lvl="2" indent="-285750">
              <a:buFont typeface="Wingdings" pitchFamily="2" charset="2"/>
              <a:buChar char="§"/>
            </a:pPr>
            <a:r>
              <a:rPr lang="es-CO" dirty="0" smtClean="0"/>
              <a:t>Arquitectura</a:t>
            </a:r>
            <a:endParaRPr lang="es-CO" b="1" dirty="0"/>
          </a:p>
          <a:p>
            <a:pPr marL="742950" lvl="2" indent="-285750">
              <a:buFont typeface="Wingdings" pitchFamily="2" charset="2"/>
              <a:buChar char="§"/>
            </a:pPr>
            <a:r>
              <a:rPr lang="es-CO" dirty="0" smtClean="0"/>
              <a:t>Funcionalidades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s-CO" b="1" dirty="0" smtClean="0"/>
              <a:t>Especificaciones de las Bases de Datos</a:t>
            </a:r>
            <a:endParaRPr lang="es-CO" b="1" dirty="0"/>
          </a:p>
          <a:p>
            <a:pPr marL="742950" lvl="2" indent="-285750">
              <a:buFont typeface="Wingdings" pitchFamily="2" charset="2"/>
              <a:buChar char="§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4201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VIEW</a:t>
            </a:r>
          </a:p>
          <a:p>
            <a:pPr algn="just"/>
            <a:endParaRPr lang="es-CO" sz="16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View: </a:t>
            </a:r>
            <a:r>
              <a:rPr lang="es-CO" sz="2400" dirty="0" smtClean="0"/>
              <a:t>capa que permite la interacción entre el Usuario y todas las funcionalidades por la aplicación Porcupine Software Portal.</a:t>
            </a:r>
            <a:endParaRPr lang="es-CO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331640" y="836712"/>
            <a:ext cx="6612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Descripción de la Arquitectura</a:t>
            </a:r>
            <a:endParaRPr lang="es-CO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BUSINESS LOGIC</a:t>
            </a:r>
          </a:p>
          <a:p>
            <a:pPr algn="just"/>
            <a:endParaRPr lang="es-CO" sz="16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Controller: </a:t>
            </a:r>
            <a:r>
              <a:rPr lang="es-CO" sz="2400" dirty="0" smtClean="0"/>
              <a:t>capa que </a:t>
            </a:r>
            <a:r>
              <a:rPr lang="es-ES" sz="2400" dirty="0" smtClean="0"/>
              <a:t>recibe las solicitudes </a:t>
            </a:r>
            <a:r>
              <a:rPr lang="es-ES" sz="2400" dirty="0"/>
              <a:t>del usuario, invoca procesamiento </a:t>
            </a:r>
            <a:r>
              <a:rPr lang="es-ES" sz="2400" dirty="0" smtClean="0"/>
              <a:t>en los </a:t>
            </a:r>
            <a:r>
              <a:rPr lang="es-ES" sz="2400" dirty="0"/>
              <a:t>componentes del </a:t>
            </a:r>
            <a:r>
              <a:rPr lang="es-ES" sz="2400" dirty="0" smtClean="0"/>
              <a:t>modelo, determina </a:t>
            </a:r>
            <a:r>
              <a:rPr lang="es-ES" sz="2400" dirty="0"/>
              <a:t>cual vista debe ser </a:t>
            </a:r>
            <a:r>
              <a:rPr lang="es-ES" sz="2400" dirty="0" smtClean="0"/>
              <a:t>desplegada, define </a:t>
            </a:r>
            <a:r>
              <a:rPr lang="es-ES" sz="2400" dirty="0"/>
              <a:t>el flujo de la </a:t>
            </a:r>
            <a:r>
              <a:rPr lang="es-ES" sz="2400" dirty="0" smtClean="0"/>
              <a:t>aplicación y realiza </a:t>
            </a:r>
            <a:r>
              <a:rPr lang="es-ES" sz="2400" dirty="0"/>
              <a:t>el mapeo entre las acciones </a:t>
            </a:r>
            <a:r>
              <a:rPr lang="es-ES" sz="2400" dirty="0" smtClean="0"/>
              <a:t>del usuario </a:t>
            </a:r>
            <a:r>
              <a:rPr lang="es-ES" sz="2400" dirty="0"/>
              <a:t>y la modificación del modelo</a:t>
            </a:r>
            <a:r>
              <a:rPr lang="es-E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Service: </a:t>
            </a:r>
            <a:r>
              <a:rPr lang="es-CO" sz="2400" dirty="0" smtClean="0"/>
              <a:t>capa que se encarga de administrar las transacciones provenientes del Controller. Se comunica con el Modelo.</a:t>
            </a:r>
            <a:endParaRPr lang="es-CO" sz="2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31640" y="836712"/>
            <a:ext cx="6612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Descripción de la Arquitectura</a:t>
            </a:r>
            <a:endParaRPr lang="es-CO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MODEL</a:t>
            </a:r>
          </a:p>
          <a:p>
            <a:pPr algn="just"/>
            <a:endParaRPr lang="es-CO" sz="16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DAO: </a:t>
            </a:r>
            <a:r>
              <a:rPr lang="es-CO" sz="2400" dirty="0" smtClean="0"/>
              <a:t>capa que se encarga </a:t>
            </a:r>
            <a:r>
              <a:rPr lang="es-ES" sz="2400" dirty="0" smtClean="0"/>
              <a:t>de </a:t>
            </a:r>
            <a:r>
              <a:rPr lang="es-ES" sz="2400" dirty="0"/>
              <a:t>las operaciones sobre </a:t>
            </a:r>
            <a:r>
              <a:rPr lang="es-ES" sz="2400" dirty="0" smtClean="0"/>
              <a:t>las bases </a:t>
            </a:r>
            <a:r>
              <a:rPr lang="es-ES" sz="2400" dirty="0"/>
              <a:t>de </a:t>
            </a:r>
            <a:r>
              <a:rPr lang="es-ES" sz="2400" dirty="0" smtClean="0"/>
              <a:t>datos. </a:t>
            </a:r>
            <a:r>
              <a:rPr lang="es-ES" sz="2400" dirty="0"/>
              <a:t>Genera y </a:t>
            </a:r>
            <a:r>
              <a:rPr lang="es-ES" sz="2400" dirty="0" smtClean="0"/>
              <a:t>manipula. Encapsula mecanismos </a:t>
            </a:r>
            <a:r>
              <a:rPr lang="es-ES" sz="2400" dirty="0"/>
              <a:t>de consulta y </a:t>
            </a:r>
            <a:r>
              <a:rPr lang="es-ES" sz="2400" dirty="0" smtClean="0"/>
              <a:t>sentencias.</a:t>
            </a:r>
            <a:endParaRPr lang="es-CO" sz="24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VO: </a:t>
            </a:r>
            <a:r>
              <a:rPr lang="es-ES" sz="2400" dirty="0" smtClean="0"/>
              <a:t>capa que es utilizada </a:t>
            </a:r>
            <a:r>
              <a:rPr lang="es-ES" sz="2400" dirty="0"/>
              <a:t>como </a:t>
            </a:r>
            <a:r>
              <a:rPr lang="es-ES" sz="2400" dirty="0" smtClean="0"/>
              <a:t>una conjunto de objetos ligeros </a:t>
            </a:r>
            <a:r>
              <a:rPr lang="es-ES" sz="2400" dirty="0"/>
              <a:t>que </a:t>
            </a:r>
            <a:r>
              <a:rPr lang="es-ES" sz="2400" dirty="0" smtClean="0"/>
              <a:t>permiten </a:t>
            </a:r>
            <a:r>
              <a:rPr lang="es-ES" sz="2400" dirty="0"/>
              <a:t>intercambiar información </a:t>
            </a:r>
            <a:r>
              <a:rPr lang="es-ES" sz="2400" dirty="0" smtClean="0"/>
              <a:t>entre las capas</a:t>
            </a:r>
            <a:r>
              <a:rPr lang="es-ES" sz="2400" dirty="0"/>
              <a:t>. Representa información en </a:t>
            </a:r>
            <a:r>
              <a:rPr lang="es-ES" sz="2400" dirty="0" smtClean="0"/>
              <a:t>las bases </a:t>
            </a:r>
            <a:r>
              <a:rPr lang="es-ES" sz="2400" dirty="0"/>
              <a:t>de datos.</a:t>
            </a:r>
            <a:endParaRPr lang="es-CO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es-CO" sz="2400" b="1" dirty="0" smtClean="0">
                <a:solidFill>
                  <a:schemeClr val="tx2">
                    <a:lumMod val="75000"/>
                  </a:schemeClr>
                </a:solidFill>
              </a:rPr>
              <a:t>Entity: </a:t>
            </a:r>
            <a:r>
              <a:rPr lang="es-CO" sz="2400" dirty="0" smtClean="0"/>
              <a:t>capa que representa las tablas de las bases de datos en lenguaje Java (como Entidades).</a:t>
            </a:r>
            <a:endParaRPr lang="es-CO" sz="2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331640" y="836712"/>
            <a:ext cx="6612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Descripción de la Arquitectura</a:t>
            </a:r>
            <a:endParaRPr lang="es-CO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691680" y="2852936"/>
            <a:ext cx="5876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b="1" dirty="0" smtClean="0">
                <a:solidFill>
                  <a:srgbClr val="C00000"/>
                </a:solidFill>
              </a:rPr>
              <a:t>Funcionalidades</a:t>
            </a:r>
            <a:endParaRPr lang="es-CO" sz="6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Login</a:t>
            </a:r>
            <a:endParaRPr lang="es-CO" sz="28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425473"/>
            <a:ext cx="37719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5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COORDINACIÓN TÉCNICA Y TECNOLÓGICA</a:t>
            </a:r>
          </a:p>
          <a:p>
            <a:pPr algn="just"/>
            <a:endParaRPr lang="es-CO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Registro de Implementos de Seguridad.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Eliminación de Implementos de Seguridad.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Actualización de Implementos de Seguridad.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Adición de Implementos de Seguridad (Aumentar Cantidad).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Asignación de Implementos de Seguridad a Empleados Temporales.</a:t>
            </a:r>
          </a:p>
        </p:txBody>
      </p:sp>
    </p:spTree>
    <p:extLst>
      <p:ext uri="{BB962C8B-B14F-4D97-AF65-F5344CB8AC3E}">
        <p14:creationId xmlns:p14="http://schemas.microsoft.com/office/powerpoint/2010/main" val="20266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COORDINACIÓN TÉCNICA Y TECNOLÓGICA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2" y="2636912"/>
            <a:ext cx="4571975" cy="33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4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DIRECCIÓN DE GESTIÓN HUMANA</a:t>
            </a:r>
          </a:p>
          <a:p>
            <a:pPr algn="just"/>
            <a:endParaRPr lang="es-CO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Creación de Empleados.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Listar todos los Empleados.</a:t>
            </a:r>
          </a:p>
        </p:txBody>
      </p:sp>
    </p:spTree>
    <p:extLst>
      <p:ext uri="{BB962C8B-B14F-4D97-AF65-F5344CB8AC3E}">
        <p14:creationId xmlns:p14="http://schemas.microsoft.com/office/powerpoint/2010/main" val="14022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DIRECCIÓN COMERCIAL Y SERVICIO AL CLIENTE</a:t>
            </a:r>
          </a:p>
          <a:p>
            <a:endParaRPr lang="es-CO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Creación de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Listar todos los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Ver detalles de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Registro de Contratos.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Consulta de la Bitácora.</a:t>
            </a:r>
          </a:p>
        </p:txBody>
      </p:sp>
    </p:spTree>
    <p:extLst>
      <p:ext uri="{BB962C8B-B14F-4D97-AF65-F5344CB8AC3E}">
        <p14:creationId xmlns:p14="http://schemas.microsoft.com/office/powerpoint/2010/main" val="29531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SUBGERENCIA</a:t>
            </a:r>
          </a:p>
          <a:p>
            <a:endParaRPr lang="es-CO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Creación de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Listar todos los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Consulta de la Bitácora.</a:t>
            </a:r>
          </a:p>
        </p:txBody>
      </p:sp>
    </p:spTree>
    <p:extLst>
      <p:ext uri="{BB962C8B-B14F-4D97-AF65-F5344CB8AC3E}">
        <p14:creationId xmlns:p14="http://schemas.microsoft.com/office/powerpoint/2010/main" val="13812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51720" y="2609617"/>
            <a:ext cx="5028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La Empresa</a:t>
            </a:r>
            <a:endParaRPr lang="es-CO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639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Funcionalidades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COORDINACIÓN DE CONTRATOS</a:t>
            </a:r>
          </a:p>
          <a:p>
            <a:endParaRPr lang="es-CO" sz="1600" b="1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s-CO" sz="2400" dirty="0" smtClean="0"/>
              <a:t>Asignación de Contratos.</a:t>
            </a:r>
          </a:p>
        </p:txBody>
      </p:sp>
    </p:spTree>
    <p:extLst>
      <p:ext uri="{BB962C8B-B14F-4D97-AF65-F5344CB8AC3E}">
        <p14:creationId xmlns:p14="http://schemas.microsoft.com/office/powerpoint/2010/main" val="4315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972863" y="2420888"/>
            <a:ext cx="70555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Especificaciones</a:t>
            </a:r>
          </a:p>
          <a:p>
            <a:pPr algn="ctr"/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de las BD</a:t>
            </a:r>
            <a:endParaRPr lang="es-CO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384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Bases de Datos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REGLAS</a:t>
            </a:r>
            <a:endParaRPr lang="es-CO" sz="1600" b="1" dirty="0"/>
          </a:p>
          <a:p>
            <a:endParaRPr lang="es-CO" sz="1600" b="1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Los </a:t>
            </a:r>
            <a:r>
              <a:rPr lang="es-ES" sz="2000" dirty="0"/>
              <a:t>teléfonos celulares de los empleados, clientes y proveedores deben ser de operadores válidos en Colombia, es decir, deben comenzar por 300, 301, 311, 312, 313, 314, 315, 316, 317, 318, 320, </a:t>
            </a:r>
            <a:r>
              <a:rPr lang="es-ES" sz="2000" dirty="0" smtClean="0"/>
              <a:t>321.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El </a:t>
            </a:r>
            <a:r>
              <a:rPr lang="es-ES" sz="2000" dirty="0"/>
              <a:t>precio unitario de los Implementos de Seguridad no debe ser </a:t>
            </a:r>
            <a:r>
              <a:rPr lang="es-ES" sz="2000" dirty="0" smtClean="0"/>
              <a:t>negativo.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La </a:t>
            </a:r>
            <a:r>
              <a:rPr lang="es-ES" sz="2000" dirty="0"/>
              <a:t>cantidad de los Implementos de Seguridad no debe ser negativa. </a:t>
            </a:r>
            <a:endParaRPr lang="es-ES" sz="2000" dirty="0" smtClean="0"/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La </a:t>
            </a:r>
            <a:r>
              <a:rPr lang="es-ES" sz="2000" dirty="0"/>
              <a:t>cantidad de personal de un Contrato no puede ser </a:t>
            </a:r>
            <a:r>
              <a:rPr lang="es-ES" sz="2000" dirty="0" smtClean="0"/>
              <a:t>negativa.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El </a:t>
            </a:r>
            <a:r>
              <a:rPr lang="es-ES" sz="2000" dirty="0"/>
              <a:t>costo mensual de un Contrato no puede ser </a:t>
            </a:r>
            <a:r>
              <a:rPr lang="es-ES" sz="2000" dirty="0" smtClean="0"/>
              <a:t>negativo.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La </a:t>
            </a:r>
            <a:r>
              <a:rPr lang="es-ES" sz="2000" dirty="0"/>
              <a:t>fecha de un Comunicado no puede ser posterior a la fecha actual</a:t>
            </a:r>
            <a:r>
              <a:rPr lang="es-ES" sz="2000" dirty="0" smtClean="0"/>
              <a:t>.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es-ES" sz="2000" dirty="0" smtClean="0"/>
              <a:t>…</a:t>
            </a:r>
            <a:endParaRPr lang="es-ES" sz="2000" dirty="0"/>
          </a:p>
          <a:p>
            <a:endParaRPr lang="es-CO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74979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384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Bases de Datos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TRIGGERS</a:t>
            </a:r>
          </a:p>
          <a:p>
            <a:endParaRPr lang="es-CO" sz="1600" b="1" dirty="0" smtClean="0"/>
          </a:p>
          <a:p>
            <a:pPr algn="just"/>
            <a:r>
              <a:rPr lang="es-ES" sz="2400" dirty="0" smtClean="0"/>
              <a:t>Triggers implementados que se </a:t>
            </a:r>
            <a:r>
              <a:rPr lang="es-ES" sz="2400" dirty="0"/>
              <a:t>requieren para el uso de la bitácora de seguimiento, se </a:t>
            </a:r>
            <a:r>
              <a:rPr lang="es-ES" sz="2400" dirty="0" smtClean="0"/>
              <a:t>decidió realizar </a:t>
            </a:r>
            <a:r>
              <a:rPr lang="es-ES" sz="2400" dirty="0"/>
              <a:t>tres disparadores para cada tabla del sistema, cada disparador corresponde a </a:t>
            </a:r>
            <a:r>
              <a:rPr lang="es-ES" sz="2400" b="1" dirty="0" err="1"/>
              <a:t>I</a:t>
            </a:r>
            <a:r>
              <a:rPr lang="es-ES" sz="2400" b="1" dirty="0" err="1" smtClean="0"/>
              <a:t>nsert</a:t>
            </a:r>
            <a:r>
              <a:rPr lang="es-ES" sz="2400" dirty="0"/>
              <a:t>, </a:t>
            </a:r>
            <a:r>
              <a:rPr lang="es-ES" sz="2400" b="1" dirty="0" err="1"/>
              <a:t>D</a:t>
            </a:r>
            <a:r>
              <a:rPr lang="es-ES" sz="2400" b="1" dirty="0" err="1" smtClean="0"/>
              <a:t>elete</a:t>
            </a:r>
            <a:r>
              <a:rPr lang="es-ES" sz="2400" dirty="0" smtClean="0"/>
              <a:t> </a:t>
            </a:r>
            <a:r>
              <a:rPr lang="es-ES" sz="2400" dirty="0"/>
              <a:t>y </a:t>
            </a:r>
            <a:r>
              <a:rPr lang="es-ES" sz="2400" b="1" dirty="0" err="1"/>
              <a:t>U</a:t>
            </a:r>
            <a:r>
              <a:rPr lang="es-ES" sz="2400" b="1" dirty="0" err="1" smtClean="0"/>
              <a:t>pdate</a:t>
            </a:r>
            <a:r>
              <a:rPr lang="es-ES" sz="2400" dirty="0" smtClean="0"/>
              <a:t> respectivamente.</a:t>
            </a:r>
            <a:endParaRPr lang="es-C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5825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771800" y="836712"/>
            <a:ext cx="3384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Bases de Datos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55576" y="1844824"/>
            <a:ext cx="7593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VISTAS Y PROCEDIMIENTOS</a:t>
            </a:r>
          </a:p>
          <a:p>
            <a:pPr algn="just"/>
            <a:r>
              <a:rPr lang="es-ES" sz="1600" dirty="0"/>
              <a:t/>
            </a:r>
            <a:br>
              <a:rPr lang="es-ES" sz="1600" dirty="0"/>
            </a:br>
            <a:r>
              <a:rPr lang="es-ES" sz="2400" dirty="0"/>
              <a:t>Para la creación de vistas y procedimientos </a:t>
            </a:r>
            <a:r>
              <a:rPr lang="es-ES" sz="2400" dirty="0" smtClean="0"/>
              <a:t>se consideró </a:t>
            </a:r>
            <a:r>
              <a:rPr lang="es-ES" sz="2400" dirty="0"/>
              <a:t>el acceso a las entidades por medio de Vistas </a:t>
            </a:r>
            <a:r>
              <a:rPr lang="es-ES" sz="2400" dirty="0" smtClean="0"/>
              <a:t>CRUD, además </a:t>
            </a:r>
            <a:r>
              <a:rPr lang="es-ES" sz="2400" dirty="0"/>
              <a:t>se hizo énfasis en las necesidades de usuario y los requerimientos. </a:t>
            </a:r>
            <a:endParaRPr lang="es-CO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905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55776" y="2609617"/>
            <a:ext cx="3951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 smtClean="0">
                <a:solidFill>
                  <a:srgbClr val="C00000"/>
                </a:solidFill>
              </a:rPr>
              <a:t>¡Gracias!</a:t>
            </a:r>
            <a:endParaRPr lang="es-CO" sz="8000" b="1" dirty="0">
              <a:solidFill>
                <a:srgbClr val="C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60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La Empresa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Security Solutions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22742" y="1855852"/>
            <a:ext cx="75936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ELECCIÓN</a:t>
            </a:r>
          </a:p>
          <a:p>
            <a:endParaRPr lang="es-CO" sz="1200" b="1" dirty="0"/>
          </a:p>
          <a:p>
            <a:pPr algn="just"/>
            <a:r>
              <a:rPr lang="es-CO" sz="2400" dirty="0" smtClean="0"/>
              <a:t>Se eligió a </a:t>
            </a:r>
            <a:r>
              <a:rPr lang="es-CO" sz="2400" b="1" i="1" dirty="0" smtClean="0">
                <a:solidFill>
                  <a:schemeClr val="tx2">
                    <a:lumMod val="75000"/>
                  </a:schemeClr>
                </a:solidFill>
              </a:rPr>
              <a:t>Porcupine Security Solutions </a:t>
            </a:r>
            <a:r>
              <a:rPr lang="es-CO" sz="2400" dirty="0" smtClean="0"/>
              <a:t>como entorno de trabajo</a:t>
            </a:r>
            <a:r>
              <a:rPr lang="es-ES" sz="2400" dirty="0" smtClean="0"/>
              <a:t> </a:t>
            </a:r>
            <a:r>
              <a:rPr lang="es-ES" sz="2400" dirty="0"/>
              <a:t>debido al contexto que manejan. Es un área importante del mercado a nivel nacional y mundial que </a:t>
            </a:r>
            <a:r>
              <a:rPr lang="es-ES" sz="2400" dirty="0" smtClean="0"/>
              <a:t>aportaría un entendimiento esencial frente a este campo vanguardista en el desarrollo de software.  Además, nos da una oportunidad de mirar cómo se actualizan procesos que se llevaban a mano y se van a poner al día.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5626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60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La Empresa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Security Solutions</a:t>
            </a:r>
            <a:endParaRPr lang="es-CO" sz="2400" b="1" dirty="0">
              <a:solidFill>
                <a:srgbClr val="FFFF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4" y="1988840"/>
            <a:ext cx="7593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/>
              <a:t>ESTRUCTURA ORGANIZACIONAL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708920"/>
            <a:ext cx="8349250" cy="31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51720" y="2609617"/>
            <a:ext cx="4931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 smtClean="0">
                <a:solidFill>
                  <a:schemeClr val="tx2">
                    <a:lumMod val="75000"/>
                  </a:schemeClr>
                </a:solidFill>
              </a:rPr>
              <a:t>El Proyecto</a:t>
            </a:r>
            <a:endParaRPr lang="es-CO" sz="8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PSP - Entrega Final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557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El Proyecto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CARACTERÍSTICAS</a:t>
            </a:r>
          </a:p>
          <a:p>
            <a:pPr algn="just"/>
            <a:endParaRPr lang="es-CO" sz="1600" b="1" dirty="0"/>
          </a:p>
          <a:p>
            <a:pPr algn="just"/>
            <a:r>
              <a:rPr lang="es-CO" sz="2400" dirty="0" smtClean="0"/>
              <a:t>Aplicación </a:t>
            </a:r>
            <a:r>
              <a:rPr lang="es-CO" sz="2400" b="1" dirty="0" smtClean="0"/>
              <a:t>STANDALONE</a:t>
            </a:r>
            <a:r>
              <a:rPr lang="es-CO" sz="2400" dirty="0" smtClean="0"/>
              <a:t>, desarrollada en Java, </a:t>
            </a:r>
            <a:r>
              <a:rPr lang="es-CO" sz="2400" dirty="0" smtClean="0"/>
              <a:t>con conexión a las tres Bases de Datos disponibles en el curso: </a:t>
            </a:r>
          </a:p>
          <a:p>
            <a:pPr algn="just"/>
            <a:endParaRPr lang="es-CO" sz="2400" dirty="0"/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CO" sz="2400" dirty="0" smtClean="0"/>
              <a:t>Oracle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CO" sz="2400" dirty="0" smtClean="0"/>
              <a:t>Sybase</a:t>
            </a:r>
          </a:p>
          <a:p>
            <a:pPr marL="800100" lvl="1" indent="-342900" algn="just">
              <a:buFont typeface="Wingdings" pitchFamily="2" charset="2"/>
              <a:buChar char="ü"/>
            </a:pPr>
            <a:r>
              <a:rPr lang="es-CO" sz="2400" dirty="0" smtClean="0"/>
              <a:t>SQL Server</a:t>
            </a:r>
            <a:endParaRPr lang="es-CO" sz="240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4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557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El Proyecto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163634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HERRAMIENTAS</a:t>
            </a:r>
            <a:endParaRPr lang="es-CO" sz="3200" b="1" dirty="0" smtClean="0"/>
          </a:p>
        </p:txBody>
      </p:sp>
      <p:pic>
        <p:nvPicPr>
          <p:cNvPr id="1026" name="Picture 2" descr="http://2.bp.blogspot.com/-x5eGMRvgH40/UTeJ2EzE-2I/AAAAAAAAAtA/qBNK2y9kXWs/s200/ora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9" y="214426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gitaltrends.com/wp-content/uploads/2010/05/sybase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1855756" cy="6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.bp.blogspot.com/-DSu2UyNmd7E/UJAHYgr5fOI/AAAAAAAAHfs/FOQPc7PbxLI/s1600/sqlserv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8" y="4555321"/>
            <a:ext cx="1608430" cy="13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3.bp.blogspot.com/-EGf2k6lpVp4/UQgHbexbfNI/AAAAAAAACBU/rta-XQelc-0/s320/Java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92" y="2924944"/>
            <a:ext cx="1212553" cy="22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static.oschina.net/uploads/img/201306/28091602_aRP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5305148"/>
            <a:ext cx="1536747" cy="6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conociendogithub.readthedocs.org/en/latest/_images/GitHu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868499"/>
            <a:ext cx="1373524" cy="20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mrbup.com/wp-content/uploads/2010/03/netbean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26" y="2144266"/>
            <a:ext cx="2336428" cy="1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4.bp.blogspot.com/_jzb66l9DRps/SeWCHDeQIWI/AAAAAAAAAN0/9hrBwUZf70c/s320/powerdesign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164199"/>
            <a:ext cx="17049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8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7524328" cy="54868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0" y="6353944"/>
            <a:ext cx="9144000" cy="504056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747"/>
            <a:ext cx="1073781" cy="572683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907704" y="64440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Universidad Nacional de Colombia - DBD - Grupo 22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203848" y="836712"/>
            <a:ext cx="2557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dirty="0" smtClean="0">
                <a:solidFill>
                  <a:srgbClr val="C00000"/>
                </a:solidFill>
              </a:rPr>
              <a:t>El Proyecto</a:t>
            </a:r>
            <a:endParaRPr lang="es-CO" sz="4000" b="1" dirty="0">
              <a:solidFill>
                <a:srgbClr val="C0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5576" y="1844824"/>
            <a:ext cx="75936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200" b="1" dirty="0" smtClean="0"/>
              <a:t>ESPECIFICACIÓN DE REQUERIMIENTOS</a:t>
            </a:r>
          </a:p>
          <a:p>
            <a:pPr algn="just"/>
            <a:endParaRPr lang="es-CO" sz="1600" b="1" dirty="0"/>
          </a:p>
          <a:p>
            <a:pPr algn="just"/>
            <a:r>
              <a:rPr lang="es-CO" sz="2000" dirty="0"/>
              <a:t>Ver anexo: </a:t>
            </a:r>
            <a:r>
              <a:rPr lang="es-CO" sz="2000" b="1" dirty="0">
                <a:hlinkClick r:id="rId3" action="ppaction://hlinkfile"/>
              </a:rPr>
              <a:t>IEEE 830 - SRS</a:t>
            </a:r>
            <a:endParaRPr lang="es-CO" sz="20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251520" y="44624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FFFF00"/>
                </a:solidFill>
              </a:rPr>
              <a:t>Porcupine </a:t>
            </a:r>
            <a:r>
              <a:rPr lang="es-CO" sz="2400" b="1" dirty="0" smtClean="0">
                <a:solidFill>
                  <a:srgbClr val="FFFF00"/>
                </a:solidFill>
              </a:rPr>
              <a:t>Software Portal</a:t>
            </a:r>
            <a:endParaRPr lang="es-CO" sz="2400" b="1" dirty="0">
              <a:solidFill>
                <a:srgbClr val="FFFF00"/>
              </a:solidFill>
            </a:endParaRPr>
          </a:p>
        </p:txBody>
      </p:sp>
      <p:pic>
        <p:nvPicPr>
          <p:cNvPr id="8194" name="Picture 2" descr="http://asingh.com.np/wp-content/uploads/2011/02/sr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56992"/>
            <a:ext cx="4016896" cy="22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1186</Words>
  <Application>Microsoft Office PowerPoint</Application>
  <PresentationFormat>Presentación en pantalla (4:3)</PresentationFormat>
  <Paragraphs>200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Jeisson Andrés Vergara</dc:creator>
  <cp:lastModifiedBy>Jeisson Andrés Vergara</cp:lastModifiedBy>
  <cp:revision>74</cp:revision>
  <dcterms:created xsi:type="dcterms:W3CDTF">2013-04-16T03:06:30Z</dcterms:created>
  <dcterms:modified xsi:type="dcterms:W3CDTF">2013-07-03T09:24:49Z</dcterms:modified>
</cp:coreProperties>
</file>