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2" r:id="rId6"/>
    <p:sldId id="263" r:id="rId7"/>
    <p:sldId id="266" r:id="rId8"/>
    <p:sldId id="265" r:id="rId9"/>
    <p:sldId id="264" r:id="rId10"/>
    <p:sldId id="267" r:id="rId11"/>
    <p:sldId id="269" r:id="rId12"/>
    <p:sldId id="268" r:id="rId13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56A785-8468-0A6D-47D3-52D27E24C705}" v="5" dt="2024-12-09T17:01:38.309"/>
    <p1510:client id="{E71BC8B0-8F08-E386-80B9-2226AD850E00}" v="47" dt="2024-12-11T16:23:37.7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989" autoAdjust="0"/>
  </p:normalViewPr>
  <p:slideViewPr>
    <p:cSldViewPr snapToGrid="0">
      <p:cViewPr varScale="1">
        <p:scale>
          <a:sx n="119" d="100"/>
          <a:sy n="119" d="100"/>
        </p:scale>
        <p:origin x="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71E3C4-FE7C-4F0A-B8C9-3495CD34091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CB9202F-145A-464E-A002-18BB438CA04F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I- Introduction</a:t>
          </a:r>
          <a:endParaRPr lang="en-US" dirty="0"/>
        </a:p>
      </dgm:t>
    </dgm:pt>
    <dgm:pt modelId="{035C56A7-213F-4DE7-9093-98EDFCC09AB9}" type="parTrans" cxnId="{02AA7BCF-B594-4C28-AD09-8D09A145EB8C}">
      <dgm:prSet/>
      <dgm:spPr/>
      <dgm:t>
        <a:bodyPr/>
        <a:lstStyle/>
        <a:p>
          <a:endParaRPr lang="en-US"/>
        </a:p>
      </dgm:t>
    </dgm:pt>
    <dgm:pt modelId="{50CC3117-24CB-4B21-87D3-6CD428719039}" type="sibTrans" cxnId="{02AA7BCF-B594-4C28-AD09-8D09A145EB8C}">
      <dgm:prSet/>
      <dgm:spPr/>
      <dgm:t>
        <a:bodyPr/>
        <a:lstStyle/>
        <a:p>
          <a:endParaRPr lang="en-US"/>
        </a:p>
      </dgm:t>
    </dgm:pt>
    <dgm:pt modelId="{24BBF3F0-E776-484C-83AC-CBF78D175A02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II- Statistiques Descriptives</a:t>
          </a:r>
          <a:endParaRPr lang="en-US" dirty="0"/>
        </a:p>
      </dgm:t>
    </dgm:pt>
    <dgm:pt modelId="{317826B9-9D1B-4BAC-8901-AE9B418505CF}" type="parTrans" cxnId="{595671CE-850A-4209-8A56-479AC6E87411}">
      <dgm:prSet/>
      <dgm:spPr/>
      <dgm:t>
        <a:bodyPr/>
        <a:lstStyle/>
        <a:p>
          <a:endParaRPr lang="en-US"/>
        </a:p>
      </dgm:t>
    </dgm:pt>
    <dgm:pt modelId="{74DE084C-2450-479A-8629-85480808F500}" type="sibTrans" cxnId="{595671CE-850A-4209-8A56-479AC6E87411}">
      <dgm:prSet/>
      <dgm:spPr/>
      <dgm:t>
        <a:bodyPr/>
        <a:lstStyle/>
        <a:p>
          <a:endParaRPr lang="en-US"/>
        </a:p>
      </dgm:t>
    </dgm:pt>
    <dgm:pt modelId="{49F70569-6921-440E-B119-A55D78F15C1B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III- </a:t>
          </a:r>
          <a:r>
            <a:rPr lang="fr-FR" dirty="0">
              <a:latin typeface="Calibri"/>
              <a:ea typeface="Calibri"/>
              <a:cs typeface="Calibri"/>
            </a:rPr>
            <a:t>Résultats principaux </a:t>
          </a:r>
          <a:endParaRPr lang="en-US" dirty="0">
            <a:latin typeface="Aharoni"/>
            <a:ea typeface="Calibri"/>
            <a:cs typeface="Aharoni"/>
          </a:endParaRPr>
        </a:p>
      </dgm:t>
    </dgm:pt>
    <dgm:pt modelId="{23F9B878-8496-4DB0-B6B4-B5A75707B902}" type="parTrans" cxnId="{69B0C476-49B2-4BA7-8217-15E44122F3C2}">
      <dgm:prSet/>
      <dgm:spPr/>
      <dgm:t>
        <a:bodyPr/>
        <a:lstStyle/>
        <a:p>
          <a:endParaRPr lang="en-US"/>
        </a:p>
      </dgm:t>
    </dgm:pt>
    <dgm:pt modelId="{28B4D575-94A8-44C0-B1C4-A3077AC5A49C}" type="sibTrans" cxnId="{69B0C476-49B2-4BA7-8217-15E44122F3C2}">
      <dgm:prSet/>
      <dgm:spPr/>
      <dgm:t>
        <a:bodyPr/>
        <a:lstStyle/>
        <a:p>
          <a:endParaRPr lang="en-US"/>
        </a:p>
      </dgm:t>
    </dgm:pt>
    <dgm:pt modelId="{18CA5D45-362C-4D34-BA07-ACFB5FCC4063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fr-FR" dirty="0">
              <a:latin typeface="Calibri"/>
              <a:ea typeface="Calibri"/>
              <a:cs typeface="Calibri"/>
            </a:rPr>
            <a:t>IV- Autres Statistiques </a:t>
          </a:r>
          <a:endParaRPr lang="fr-FR" dirty="0">
            <a:latin typeface="Aharoni"/>
            <a:ea typeface="Calibri"/>
            <a:cs typeface="Aharoni"/>
          </a:endParaRPr>
        </a:p>
      </dgm:t>
    </dgm:pt>
    <dgm:pt modelId="{126E7116-1C8E-48E1-9C83-8C02A5A3C21C}" type="parTrans" cxnId="{48DF518D-A4C8-49DE-AF9F-2173DDAAE9CD}">
      <dgm:prSet/>
      <dgm:spPr/>
    </dgm:pt>
    <dgm:pt modelId="{84EDB48C-6DB8-4A77-B679-8DB000CDA777}" type="sibTrans" cxnId="{48DF518D-A4C8-49DE-AF9F-2173DDAAE9CD}">
      <dgm:prSet/>
      <dgm:spPr/>
      <dgm:t>
        <a:bodyPr/>
        <a:lstStyle/>
        <a:p>
          <a:endParaRPr lang="fr-FR"/>
        </a:p>
      </dgm:t>
    </dgm:pt>
    <dgm:pt modelId="{9F546AF2-D528-4E04-AE5B-E101413CD22B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fr-FR" dirty="0">
              <a:latin typeface="Calibri"/>
              <a:ea typeface="Calibri"/>
              <a:cs typeface="Calibri"/>
            </a:rPr>
            <a:t>V- Conclusion</a:t>
          </a:r>
          <a:endParaRPr lang="fr-FR" dirty="0"/>
        </a:p>
      </dgm:t>
    </dgm:pt>
    <dgm:pt modelId="{BDA78615-7DD8-4393-9C97-7241F1606CA9}" type="parTrans" cxnId="{56DFC79B-D90D-45EF-A7DB-1139217F5555}">
      <dgm:prSet/>
      <dgm:spPr/>
    </dgm:pt>
    <dgm:pt modelId="{8698BADD-F7DE-4BE2-BA35-29473A278D19}" type="sibTrans" cxnId="{56DFC79B-D90D-45EF-A7DB-1139217F5555}">
      <dgm:prSet/>
      <dgm:spPr/>
      <dgm:t>
        <a:bodyPr/>
        <a:lstStyle/>
        <a:p>
          <a:endParaRPr lang="fr-FR"/>
        </a:p>
      </dgm:t>
    </dgm:pt>
    <dgm:pt modelId="{9CA17FE8-3CB8-4661-9ACE-38BC3BF8B39A}" type="pres">
      <dgm:prSet presAssocID="{8771E3C4-FE7C-4F0A-B8C9-3495CD340917}" presName="root" presStyleCnt="0">
        <dgm:presLayoutVars>
          <dgm:dir/>
          <dgm:resizeHandles val="exact"/>
        </dgm:presLayoutVars>
      </dgm:prSet>
      <dgm:spPr/>
    </dgm:pt>
    <dgm:pt modelId="{7442E9E1-BAE4-4176-8955-FC77B6792308}" type="pres">
      <dgm:prSet presAssocID="{5CB9202F-145A-464E-A002-18BB438CA04F}" presName="compNode" presStyleCnt="0"/>
      <dgm:spPr/>
    </dgm:pt>
    <dgm:pt modelId="{4F2A7AF6-BBA6-4D95-8C7D-13B60A515F7B}" type="pres">
      <dgm:prSet presAssocID="{5CB9202F-145A-464E-A002-18BB438CA04F}" presName="bgRect" presStyleLbl="bgShp" presStyleIdx="0" presStyleCnt="5"/>
      <dgm:spPr/>
    </dgm:pt>
    <dgm:pt modelId="{A93BA609-5C4E-4C87-8A90-3792A713A6CB}" type="pres">
      <dgm:prSet presAssocID="{5CB9202F-145A-464E-A002-18BB438CA04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seignant"/>
        </a:ext>
      </dgm:extLst>
    </dgm:pt>
    <dgm:pt modelId="{C2699F0E-F22B-4601-B958-F6F08E10CE81}" type="pres">
      <dgm:prSet presAssocID="{5CB9202F-145A-464E-A002-18BB438CA04F}" presName="spaceRect" presStyleCnt="0"/>
      <dgm:spPr/>
    </dgm:pt>
    <dgm:pt modelId="{5224E950-1709-4CE7-9BD7-934F05B0AE4C}" type="pres">
      <dgm:prSet presAssocID="{5CB9202F-145A-464E-A002-18BB438CA04F}" presName="parTx" presStyleLbl="revTx" presStyleIdx="0" presStyleCnt="5">
        <dgm:presLayoutVars>
          <dgm:chMax val="0"/>
          <dgm:chPref val="0"/>
        </dgm:presLayoutVars>
      </dgm:prSet>
      <dgm:spPr/>
    </dgm:pt>
    <dgm:pt modelId="{D11DF571-E5D2-4AEA-8819-1C2F9113F1A6}" type="pres">
      <dgm:prSet presAssocID="{50CC3117-24CB-4B21-87D3-6CD428719039}" presName="sibTrans" presStyleCnt="0"/>
      <dgm:spPr/>
    </dgm:pt>
    <dgm:pt modelId="{0AFFBA9B-02A8-4252-BCCE-08EAED0195E1}" type="pres">
      <dgm:prSet presAssocID="{24BBF3F0-E776-484C-83AC-CBF78D175A02}" presName="compNode" presStyleCnt="0"/>
      <dgm:spPr/>
    </dgm:pt>
    <dgm:pt modelId="{5AD249F4-64DF-4986-A1CA-BABF46D88259}" type="pres">
      <dgm:prSet presAssocID="{24BBF3F0-E776-484C-83AC-CBF78D175A02}" presName="bgRect" presStyleLbl="bgShp" presStyleIdx="1" presStyleCnt="5"/>
      <dgm:spPr/>
    </dgm:pt>
    <dgm:pt modelId="{EC88BB0E-0BEA-4361-8531-D291D488E9F5}" type="pres">
      <dgm:prSet presAssocID="{24BBF3F0-E776-484C-83AC-CBF78D175A0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D2F3755-0474-4F47-96B8-22D5CA54AB76}" type="pres">
      <dgm:prSet presAssocID="{24BBF3F0-E776-484C-83AC-CBF78D175A02}" presName="spaceRect" presStyleCnt="0"/>
      <dgm:spPr/>
    </dgm:pt>
    <dgm:pt modelId="{75AC04B5-E9E3-4910-8024-37EB3AB5A0DA}" type="pres">
      <dgm:prSet presAssocID="{24BBF3F0-E776-484C-83AC-CBF78D175A02}" presName="parTx" presStyleLbl="revTx" presStyleIdx="1" presStyleCnt="5">
        <dgm:presLayoutVars>
          <dgm:chMax val="0"/>
          <dgm:chPref val="0"/>
        </dgm:presLayoutVars>
      </dgm:prSet>
      <dgm:spPr/>
    </dgm:pt>
    <dgm:pt modelId="{DF3829E8-EA0E-40D0-B535-66720847B306}" type="pres">
      <dgm:prSet presAssocID="{74DE084C-2450-479A-8629-85480808F500}" presName="sibTrans" presStyleCnt="0"/>
      <dgm:spPr/>
    </dgm:pt>
    <dgm:pt modelId="{7E0A6261-C3DD-41BE-AA64-2B9A77DAF265}" type="pres">
      <dgm:prSet presAssocID="{49F70569-6921-440E-B119-A55D78F15C1B}" presName="compNode" presStyleCnt="0"/>
      <dgm:spPr/>
    </dgm:pt>
    <dgm:pt modelId="{076E614F-AD72-4BF5-8F55-C63806AE82C1}" type="pres">
      <dgm:prSet presAssocID="{49F70569-6921-440E-B119-A55D78F15C1B}" presName="bgRect" presStyleLbl="bgShp" presStyleIdx="2" presStyleCnt="5"/>
      <dgm:spPr/>
    </dgm:pt>
    <dgm:pt modelId="{36B6A799-3E0C-4ED4-A5FC-76919EA400E9}" type="pres">
      <dgm:prSet presAssocID="{49F70569-6921-440E-B119-A55D78F15C1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89845571-770F-4A7B-9AB8-BAA17A9F942D}" type="pres">
      <dgm:prSet presAssocID="{49F70569-6921-440E-B119-A55D78F15C1B}" presName="spaceRect" presStyleCnt="0"/>
      <dgm:spPr/>
    </dgm:pt>
    <dgm:pt modelId="{F71B304C-0579-4B15-918F-96E4337AC04F}" type="pres">
      <dgm:prSet presAssocID="{49F70569-6921-440E-B119-A55D78F15C1B}" presName="parTx" presStyleLbl="revTx" presStyleIdx="2" presStyleCnt="5">
        <dgm:presLayoutVars>
          <dgm:chMax val="0"/>
          <dgm:chPref val="0"/>
        </dgm:presLayoutVars>
      </dgm:prSet>
      <dgm:spPr/>
    </dgm:pt>
    <dgm:pt modelId="{1223B3DE-1F82-4E5E-AA17-7278F70C8B40}" type="pres">
      <dgm:prSet presAssocID="{28B4D575-94A8-44C0-B1C4-A3077AC5A49C}" presName="sibTrans" presStyleCnt="0"/>
      <dgm:spPr/>
    </dgm:pt>
    <dgm:pt modelId="{076190D3-7AEA-4BF4-B69F-8063BB14B79E}" type="pres">
      <dgm:prSet presAssocID="{18CA5D45-362C-4D34-BA07-ACFB5FCC4063}" presName="compNode" presStyleCnt="0"/>
      <dgm:spPr/>
    </dgm:pt>
    <dgm:pt modelId="{0E0D1FEC-C016-4759-BCDA-F1819E491432}" type="pres">
      <dgm:prSet presAssocID="{18CA5D45-362C-4D34-BA07-ACFB5FCC4063}" presName="bgRect" presStyleLbl="bgShp" presStyleIdx="3" presStyleCnt="5"/>
      <dgm:spPr/>
    </dgm:pt>
    <dgm:pt modelId="{4B4669B7-B640-4331-AF3B-D81266EE95D6}" type="pres">
      <dgm:prSet presAssocID="{18CA5D45-362C-4D34-BA07-ACFB5FCC406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BEFE08CB-1A38-449D-B5ED-0000A89513D3}" type="pres">
      <dgm:prSet presAssocID="{18CA5D45-362C-4D34-BA07-ACFB5FCC4063}" presName="spaceRect" presStyleCnt="0"/>
      <dgm:spPr/>
    </dgm:pt>
    <dgm:pt modelId="{1FDCE11C-83AA-4C86-8BD0-18AF9F669638}" type="pres">
      <dgm:prSet presAssocID="{18CA5D45-362C-4D34-BA07-ACFB5FCC4063}" presName="parTx" presStyleLbl="revTx" presStyleIdx="3" presStyleCnt="5">
        <dgm:presLayoutVars>
          <dgm:chMax val="0"/>
          <dgm:chPref val="0"/>
        </dgm:presLayoutVars>
      </dgm:prSet>
      <dgm:spPr/>
    </dgm:pt>
    <dgm:pt modelId="{6126233B-63D0-42CB-9B6D-4783AFF9ABFC}" type="pres">
      <dgm:prSet presAssocID="{84EDB48C-6DB8-4A77-B679-8DB000CDA777}" presName="sibTrans" presStyleCnt="0"/>
      <dgm:spPr/>
    </dgm:pt>
    <dgm:pt modelId="{BC3B4309-AA72-452B-9E85-F02B9F174177}" type="pres">
      <dgm:prSet presAssocID="{9F546AF2-D528-4E04-AE5B-E101413CD22B}" presName="compNode" presStyleCnt="0"/>
      <dgm:spPr/>
    </dgm:pt>
    <dgm:pt modelId="{0D28E5B3-5302-4C5B-9B8A-B12A266809D5}" type="pres">
      <dgm:prSet presAssocID="{9F546AF2-D528-4E04-AE5B-E101413CD22B}" presName="bgRect" presStyleLbl="bgShp" presStyleIdx="4" presStyleCnt="5"/>
      <dgm:spPr/>
    </dgm:pt>
    <dgm:pt modelId="{C9E33A0B-87FD-4B90-B1D5-59C8AA971C47}" type="pres">
      <dgm:prSet presAssocID="{9F546AF2-D528-4E04-AE5B-E101413CD22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teau d'officiel"/>
        </a:ext>
      </dgm:extLst>
    </dgm:pt>
    <dgm:pt modelId="{3335339A-B1DE-4002-A569-DC46FF36E1B5}" type="pres">
      <dgm:prSet presAssocID="{9F546AF2-D528-4E04-AE5B-E101413CD22B}" presName="spaceRect" presStyleCnt="0"/>
      <dgm:spPr/>
    </dgm:pt>
    <dgm:pt modelId="{A3129268-D1A8-40CD-A121-69ED96F5E0F9}" type="pres">
      <dgm:prSet presAssocID="{9F546AF2-D528-4E04-AE5B-E101413CD22B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C67D493E-B955-4058-B6DF-2A7B17AE08EC}" type="presOf" srcId="{9F546AF2-D528-4E04-AE5B-E101413CD22B}" destId="{A3129268-D1A8-40CD-A121-69ED96F5E0F9}" srcOrd="0" destOrd="0" presId="urn:microsoft.com/office/officeart/2018/2/layout/IconVerticalSolidList"/>
    <dgm:cxn modelId="{69B0C476-49B2-4BA7-8217-15E44122F3C2}" srcId="{8771E3C4-FE7C-4F0A-B8C9-3495CD340917}" destId="{49F70569-6921-440E-B119-A55D78F15C1B}" srcOrd="2" destOrd="0" parTransId="{23F9B878-8496-4DB0-B6B4-B5A75707B902}" sibTransId="{28B4D575-94A8-44C0-B1C4-A3077AC5A49C}"/>
    <dgm:cxn modelId="{153D9E7B-9B55-494E-AECC-4C6C29D71E7E}" type="presOf" srcId="{8771E3C4-FE7C-4F0A-B8C9-3495CD340917}" destId="{9CA17FE8-3CB8-4661-9ACE-38BC3BF8B39A}" srcOrd="0" destOrd="0" presId="urn:microsoft.com/office/officeart/2018/2/layout/IconVerticalSolidList"/>
    <dgm:cxn modelId="{8427A484-B5E7-488F-B723-880D809013F2}" type="presOf" srcId="{18CA5D45-362C-4D34-BA07-ACFB5FCC4063}" destId="{1FDCE11C-83AA-4C86-8BD0-18AF9F669638}" srcOrd="0" destOrd="0" presId="urn:microsoft.com/office/officeart/2018/2/layout/IconVerticalSolidList"/>
    <dgm:cxn modelId="{A90E638C-DFD4-451C-8A19-45DF3A29CC15}" type="presOf" srcId="{5CB9202F-145A-464E-A002-18BB438CA04F}" destId="{5224E950-1709-4CE7-9BD7-934F05B0AE4C}" srcOrd="0" destOrd="0" presId="urn:microsoft.com/office/officeart/2018/2/layout/IconVerticalSolidList"/>
    <dgm:cxn modelId="{48DF518D-A4C8-49DE-AF9F-2173DDAAE9CD}" srcId="{8771E3C4-FE7C-4F0A-B8C9-3495CD340917}" destId="{18CA5D45-362C-4D34-BA07-ACFB5FCC4063}" srcOrd="3" destOrd="0" parTransId="{126E7116-1C8E-48E1-9C83-8C02A5A3C21C}" sibTransId="{84EDB48C-6DB8-4A77-B679-8DB000CDA777}"/>
    <dgm:cxn modelId="{56DFC79B-D90D-45EF-A7DB-1139217F5555}" srcId="{8771E3C4-FE7C-4F0A-B8C9-3495CD340917}" destId="{9F546AF2-D528-4E04-AE5B-E101413CD22B}" srcOrd="4" destOrd="0" parTransId="{BDA78615-7DD8-4393-9C97-7241F1606CA9}" sibTransId="{8698BADD-F7DE-4BE2-BA35-29473A278D19}"/>
    <dgm:cxn modelId="{595671CE-850A-4209-8A56-479AC6E87411}" srcId="{8771E3C4-FE7C-4F0A-B8C9-3495CD340917}" destId="{24BBF3F0-E776-484C-83AC-CBF78D175A02}" srcOrd="1" destOrd="0" parTransId="{317826B9-9D1B-4BAC-8901-AE9B418505CF}" sibTransId="{74DE084C-2450-479A-8629-85480808F500}"/>
    <dgm:cxn modelId="{02AA7BCF-B594-4C28-AD09-8D09A145EB8C}" srcId="{8771E3C4-FE7C-4F0A-B8C9-3495CD340917}" destId="{5CB9202F-145A-464E-A002-18BB438CA04F}" srcOrd="0" destOrd="0" parTransId="{035C56A7-213F-4DE7-9093-98EDFCC09AB9}" sibTransId="{50CC3117-24CB-4B21-87D3-6CD428719039}"/>
    <dgm:cxn modelId="{DF55A3F4-E79F-4CC8-A70C-FE0369E7A9E1}" type="presOf" srcId="{49F70569-6921-440E-B119-A55D78F15C1B}" destId="{F71B304C-0579-4B15-918F-96E4337AC04F}" srcOrd="0" destOrd="0" presId="urn:microsoft.com/office/officeart/2018/2/layout/IconVerticalSolidList"/>
    <dgm:cxn modelId="{DAEFCFF7-6C69-40B2-8B06-75DB4670EF86}" type="presOf" srcId="{24BBF3F0-E776-484C-83AC-CBF78D175A02}" destId="{75AC04B5-E9E3-4910-8024-37EB3AB5A0DA}" srcOrd="0" destOrd="0" presId="urn:microsoft.com/office/officeart/2018/2/layout/IconVerticalSolidList"/>
    <dgm:cxn modelId="{FD2687B3-17D8-4B7A-976E-0E31FDBAFEF4}" type="presParOf" srcId="{9CA17FE8-3CB8-4661-9ACE-38BC3BF8B39A}" destId="{7442E9E1-BAE4-4176-8955-FC77B6792308}" srcOrd="0" destOrd="0" presId="urn:microsoft.com/office/officeart/2018/2/layout/IconVerticalSolidList"/>
    <dgm:cxn modelId="{FC668E52-4802-41C9-9CDC-462AE573F056}" type="presParOf" srcId="{7442E9E1-BAE4-4176-8955-FC77B6792308}" destId="{4F2A7AF6-BBA6-4D95-8C7D-13B60A515F7B}" srcOrd="0" destOrd="0" presId="urn:microsoft.com/office/officeart/2018/2/layout/IconVerticalSolidList"/>
    <dgm:cxn modelId="{272DD616-6453-4D62-A1D0-439CCA2E6CFB}" type="presParOf" srcId="{7442E9E1-BAE4-4176-8955-FC77B6792308}" destId="{A93BA609-5C4E-4C87-8A90-3792A713A6CB}" srcOrd="1" destOrd="0" presId="urn:microsoft.com/office/officeart/2018/2/layout/IconVerticalSolidList"/>
    <dgm:cxn modelId="{424EAF52-9E41-49F2-8A0F-D1EE5D17ED8B}" type="presParOf" srcId="{7442E9E1-BAE4-4176-8955-FC77B6792308}" destId="{C2699F0E-F22B-4601-B958-F6F08E10CE81}" srcOrd="2" destOrd="0" presId="urn:microsoft.com/office/officeart/2018/2/layout/IconVerticalSolidList"/>
    <dgm:cxn modelId="{D66FCEA8-B200-4B5B-AC87-D500351A74F1}" type="presParOf" srcId="{7442E9E1-BAE4-4176-8955-FC77B6792308}" destId="{5224E950-1709-4CE7-9BD7-934F05B0AE4C}" srcOrd="3" destOrd="0" presId="urn:microsoft.com/office/officeart/2018/2/layout/IconVerticalSolidList"/>
    <dgm:cxn modelId="{4AE0DDC9-232A-4CC7-BCDA-8C9854E90F5D}" type="presParOf" srcId="{9CA17FE8-3CB8-4661-9ACE-38BC3BF8B39A}" destId="{D11DF571-E5D2-4AEA-8819-1C2F9113F1A6}" srcOrd="1" destOrd="0" presId="urn:microsoft.com/office/officeart/2018/2/layout/IconVerticalSolidList"/>
    <dgm:cxn modelId="{037F20AB-FB6C-414A-AC74-998F50DD4FE6}" type="presParOf" srcId="{9CA17FE8-3CB8-4661-9ACE-38BC3BF8B39A}" destId="{0AFFBA9B-02A8-4252-BCCE-08EAED0195E1}" srcOrd="2" destOrd="0" presId="urn:microsoft.com/office/officeart/2018/2/layout/IconVerticalSolidList"/>
    <dgm:cxn modelId="{67A76994-CB4F-4E7E-B476-87AF56F16C15}" type="presParOf" srcId="{0AFFBA9B-02A8-4252-BCCE-08EAED0195E1}" destId="{5AD249F4-64DF-4986-A1CA-BABF46D88259}" srcOrd="0" destOrd="0" presId="urn:microsoft.com/office/officeart/2018/2/layout/IconVerticalSolidList"/>
    <dgm:cxn modelId="{D48BF9D1-6EF6-4353-B9F4-2F336BA38D34}" type="presParOf" srcId="{0AFFBA9B-02A8-4252-BCCE-08EAED0195E1}" destId="{EC88BB0E-0BEA-4361-8531-D291D488E9F5}" srcOrd="1" destOrd="0" presId="urn:microsoft.com/office/officeart/2018/2/layout/IconVerticalSolidList"/>
    <dgm:cxn modelId="{9CC04E53-17B5-49A2-8778-47C70E533FD2}" type="presParOf" srcId="{0AFFBA9B-02A8-4252-BCCE-08EAED0195E1}" destId="{7D2F3755-0474-4F47-96B8-22D5CA54AB76}" srcOrd="2" destOrd="0" presId="urn:microsoft.com/office/officeart/2018/2/layout/IconVerticalSolidList"/>
    <dgm:cxn modelId="{6D91392F-C849-4E8E-8CD3-7BDF35294F3C}" type="presParOf" srcId="{0AFFBA9B-02A8-4252-BCCE-08EAED0195E1}" destId="{75AC04B5-E9E3-4910-8024-37EB3AB5A0DA}" srcOrd="3" destOrd="0" presId="urn:microsoft.com/office/officeart/2018/2/layout/IconVerticalSolidList"/>
    <dgm:cxn modelId="{AC9EA3A4-7B6A-4101-8D2B-27B7C98BBB3E}" type="presParOf" srcId="{9CA17FE8-3CB8-4661-9ACE-38BC3BF8B39A}" destId="{DF3829E8-EA0E-40D0-B535-66720847B306}" srcOrd="3" destOrd="0" presId="urn:microsoft.com/office/officeart/2018/2/layout/IconVerticalSolidList"/>
    <dgm:cxn modelId="{8EEF39A6-CD67-4452-B89E-EC8BEA1B67A4}" type="presParOf" srcId="{9CA17FE8-3CB8-4661-9ACE-38BC3BF8B39A}" destId="{7E0A6261-C3DD-41BE-AA64-2B9A77DAF265}" srcOrd="4" destOrd="0" presId="urn:microsoft.com/office/officeart/2018/2/layout/IconVerticalSolidList"/>
    <dgm:cxn modelId="{C5460936-6DD4-4DDB-8DBD-C4D87E51483B}" type="presParOf" srcId="{7E0A6261-C3DD-41BE-AA64-2B9A77DAF265}" destId="{076E614F-AD72-4BF5-8F55-C63806AE82C1}" srcOrd="0" destOrd="0" presId="urn:microsoft.com/office/officeart/2018/2/layout/IconVerticalSolidList"/>
    <dgm:cxn modelId="{F2031761-0670-497D-8191-DC2B1F77D7DE}" type="presParOf" srcId="{7E0A6261-C3DD-41BE-AA64-2B9A77DAF265}" destId="{36B6A799-3E0C-4ED4-A5FC-76919EA400E9}" srcOrd="1" destOrd="0" presId="urn:microsoft.com/office/officeart/2018/2/layout/IconVerticalSolidList"/>
    <dgm:cxn modelId="{C71A6E31-617E-4505-8E5B-F071ACB95E00}" type="presParOf" srcId="{7E0A6261-C3DD-41BE-AA64-2B9A77DAF265}" destId="{89845571-770F-4A7B-9AB8-BAA17A9F942D}" srcOrd="2" destOrd="0" presId="urn:microsoft.com/office/officeart/2018/2/layout/IconVerticalSolidList"/>
    <dgm:cxn modelId="{05EA3C06-F851-4F17-90A0-B3352CD077E0}" type="presParOf" srcId="{7E0A6261-C3DD-41BE-AA64-2B9A77DAF265}" destId="{F71B304C-0579-4B15-918F-96E4337AC04F}" srcOrd="3" destOrd="0" presId="urn:microsoft.com/office/officeart/2018/2/layout/IconVerticalSolidList"/>
    <dgm:cxn modelId="{2A3E13CE-0A8A-4061-8FE7-B7B7854A998C}" type="presParOf" srcId="{9CA17FE8-3CB8-4661-9ACE-38BC3BF8B39A}" destId="{1223B3DE-1F82-4E5E-AA17-7278F70C8B40}" srcOrd="5" destOrd="0" presId="urn:microsoft.com/office/officeart/2018/2/layout/IconVerticalSolidList"/>
    <dgm:cxn modelId="{0A60ED1C-4C9E-4DAF-8BA2-4A3B3E303766}" type="presParOf" srcId="{9CA17FE8-3CB8-4661-9ACE-38BC3BF8B39A}" destId="{076190D3-7AEA-4BF4-B69F-8063BB14B79E}" srcOrd="6" destOrd="0" presId="urn:microsoft.com/office/officeart/2018/2/layout/IconVerticalSolidList"/>
    <dgm:cxn modelId="{5E500249-2F22-49C5-85D5-090BD76FE4C5}" type="presParOf" srcId="{076190D3-7AEA-4BF4-B69F-8063BB14B79E}" destId="{0E0D1FEC-C016-4759-BCDA-F1819E491432}" srcOrd="0" destOrd="0" presId="urn:microsoft.com/office/officeart/2018/2/layout/IconVerticalSolidList"/>
    <dgm:cxn modelId="{8EF9AEE5-DB99-43E6-8D8C-2F808A4144C1}" type="presParOf" srcId="{076190D3-7AEA-4BF4-B69F-8063BB14B79E}" destId="{4B4669B7-B640-4331-AF3B-D81266EE95D6}" srcOrd="1" destOrd="0" presId="urn:microsoft.com/office/officeart/2018/2/layout/IconVerticalSolidList"/>
    <dgm:cxn modelId="{EE8437F9-465F-4663-B58C-8B07036C70BE}" type="presParOf" srcId="{076190D3-7AEA-4BF4-B69F-8063BB14B79E}" destId="{BEFE08CB-1A38-449D-B5ED-0000A89513D3}" srcOrd="2" destOrd="0" presId="urn:microsoft.com/office/officeart/2018/2/layout/IconVerticalSolidList"/>
    <dgm:cxn modelId="{2A002549-03F3-42AA-A080-13AC4DCBC9B5}" type="presParOf" srcId="{076190D3-7AEA-4BF4-B69F-8063BB14B79E}" destId="{1FDCE11C-83AA-4C86-8BD0-18AF9F669638}" srcOrd="3" destOrd="0" presId="urn:microsoft.com/office/officeart/2018/2/layout/IconVerticalSolidList"/>
    <dgm:cxn modelId="{A444422D-B489-48AB-936C-AFA499F813A3}" type="presParOf" srcId="{9CA17FE8-3CB8-4661-9ACE-38BC3BF8B39A}" destId="{6126233B-63D0-42CB-9B6D-4783AFF9ABFC}" srcOrd="7" destOrd="0" presId="urn:microsoft.com/office/officeart/2018/2/layout/IconVerticalSolidList"/>
    <dgm:cxn modelId="{732352DA-1B3C-4A8C-ABA9-C65F802D5667}" type="presParOf" srcId="{9CA17FE8-3CB8-4661-9ACE-38BC3BF8B39A}" destId="{BC3B4309-AA72-452B-9E85-F02B9F174177}" srcOrd="8" destOrd="0" presId="urn:microsoft.com/office/officeart/2018/2/layout/IconVerticalSolidList"/>
    <dgm:cxn modelId="{0F09BB53-FA8F-4954-9C03-7094288918B2}" type="presParOf" srcId="{BC3B4309-AA72-452B-9E85-F02B9F174177}" destId="{0D28E5B3-5302-4C5B-9B8A-B12A266809D5}" srcOrd="0" destOrd="0" presId="urn:microsoft.com/office/officeart/2018/2/layout/IconVerticalSolidList"/>
    <dgm:cxn modelId="{0F69D771-6220-4F1D-9D12-079F3678CEF5}" type="presParOf" srcId="{BC3B4309-AA72-452B-9E85-F02B9F174177}" destId="{C9E33A0B-87FD-4B90-B1D5-59C8AA971C47}" srcOrd="1" destOrd="0" presId="urn:microsoft.com/office/officeart/2018/2/layout/IconVerticalSolidList"/>
    <dgm:cxn modelId="{F8226A24-DC1B-43E1-B627-784EC98B14B6}" type="presParOf" srcId="{BC3B4309-AA72-452B-9E85-F02B9F174177}" destId="{3335339A-B1DE-4002-A569-DC46FF36E1B5}" srcOrd="2" destOrd="0" presId="urn:microsoft.com/office/officeart/2018/2/layout/IconVerticalSolidList"/>
    <dgm:cxn modelId="{6B82E41C-D580-415F-94B6-AC87C61CFECF}" type="presParOf" srcId="{BC3B4309-AA72-452B-9E85-F02B9F174177}" destId="{A3129268-D1A8-40CD-A121-69ED96F5E0F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4F73C3-0316-4305-93DA-65291115E0C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8D97732-03F3-473D-A5BC-28CDF930FE7E}">
      <dgm:prSet/>
      <dgm:spPr/>
      <dgm:t>
        <a:bodyPr/>
        <a:lstStyle/>
        <a:p>
          <a:pPr>
            <a:defRPr cap="all"/>
          </a:pPr>
          <a:r>
            <a:rPr lang="fr-FR"/>
            <a:t>Objectifs de l’étude</a:t>
          </a:r>
          <a:endParaRPr lang="en-US"/>
        </a:p>
      </dgm:t>
    </dgm:pt>
    <dgm:pt modelId="{D284D550-27F6-44ED-94C6-0DCEA7E14AAA}" type="parTrans" cxnId="{20BFEB3A-DF1F-4DFA-98B9-3EC46A2B7401}">
      <dgm:prSet/>
      <dgm:spPr/>
      <dgm:t>
        <a:bodyPr/>
        <a:lstStyle/>
        <a:p>
          <a:endParaRPr lang="en-US"/>
        </a:p>
      </dgm:t>
    </dgm:pt>
    <dgm:pt modelId="{B59264C6-6855-4146-8B21-F23DF56CB624}" type="sibTrans" cxnId="{20BFEB3A-DF1F-4DFA-98B9-3EC46A2B7401}">
      <dgm:prSet/>
      <dgm:spPr/>
      <dgm:t>
        <a:bodyPr/>
        <a:lstStyle/>
        <a:p>
          <a:endParaRPr lang="en-US"/>
        </a:p>
      </dgm:t>
    </dgm:pt>
    <dgm:pt modelId="{2EB83600-9651-4C1A-9666-8C49B5244E8F}">
      <dgm:prSet/>
      <dgm:spPr/>
      <dgm:t>
        <a:bodyPr/>
        <a:lstStyle/>
        <a:p>
          <a:pPr>
            <a:defRPr cap="all"/>
          </a:pPr>
          <a:r>
            <a:rPr lang="fr-FR"/>
            <a:t>Méthodologie et données utilisées </a:t>
          </a:r>
          <a:endParaRPr lang="en-US"/>
        </a:p>
      </dgm:t>
    </dgm:pt>
    <dgm:pt modelId="{AA5ACDC2-5AFE-4813-8EC7-B1BD81583A98}" type="parTrans" cxnId="{00D7BD14-7B0E-4C4E-AE2B-B6E2591D71D6}">
      <dgm:prSet/>
      <dgm:spPr/>
      <dgm:t>
        <a:bodyPr/>
        <a:lstStyle/>
        <a:p>
          <a:endParaRPr lang="en-US"/>
        </a:p>
      </dgm:t>
    </dgm:pt>
    <dgm:pt modelId="{EB7FC47B-5E94-48D6-88B9-95EEC3135314}" type="sibTrans" cxnId="{00D7BD14-7B0E-4C4E-AE2B-B6E2591D71D6}">
      <dgm:prSet/>
      <dgm:spPr/>
      <dgm:t>
        <a:bodyPr/>
        <a:lstStyle/>
        <a:p>
          <a:endParaRPr lang="en-US"/>
        </a:p>
      </dgm:t>
    </dgm:pt>
    <dgm:pt modelId="{2014CA4B-4B65-45B2-8827-FF73D9B87A35}">
      <dgm:prSet/>
      <dgm:spPr/>
      <dgm:t>
        <a:bodyPr/>
        <a:lstStyle/>
        <a:p>
          <a:pPr>
            <a:defRPr cap="all"/>
          </a:pPr>
          <a:r>
            <a:rPr lang="fr-FR"/>
            <a:t>Résultats attendus </a:t>
          </a:r>
          <a:endParaRPr lang="en-US"/>
        </a:p>
      </dgm:t>
    </dgm:pt>
    <dgm:pt modelId="{095D3C52-E4C4-476A-AA54-E2779C0090EC}" type="parTrans" cxnId="{9D310764-9A63-4E6F-AA24-7B190C1EA7FC}">
      <dgm:prSet/>
      <dgm:spPr/>
      <dgm:t>
        <a:bodyPr/>
        <a:lstStyle/>
        <a:p>
          <a:endParaRPr lang="en-US"/>
        </a:p>
      </dgm:t>
    </dgm:pt>
    <dgm:pt modelId="{AFE26C3D-212D-46C3-A3C9-BF10976C7D17}" type="sibTrans" cxnId="{9D310764-9A63-4E6F-AA24-7B190C1EA7FC}">
      <dgm:prSet/>
      <dgm:spPr/>
      <dgm:t>
        <a:bodyPr/>
        <a:lstStyle/>
        <a:p>
          <a:endParaRPr lang="en-US"/>
        </a:p>
      </dgm:t>
    </dgm:pt>
    <dgm:pt modelId="{EE0217D0-1A7D-42A1-A0A7-6F8A2782B90E}" type="pres">
      <dgm:prSet presAssocID="{944F73C3-0316-4305-93DA-65291115E0CC}" presName="root" presStyleCnt="0">
        <dgm:presLayoutVars>
          <dgm:dir/>
          <dgm:resizeHandles val="exact"/>
        </dgm:presLayoutVars>
      </dgm:prSet>
      <dgm:spPr/>
    </dgm:pt>
    <dgm:pt modelId="{3D957F42-95C2-44E6-87F3-1ACF6B59C6E1}" type="pres">
      <dgm:prSet presAssocID="{08D97732-03F3-473D-A5BC-28CDF930FE7E}" presName="compNode" presStyleCnt="0"/>
      <dgm:spPr/>
    </dgm:pt>
    <dgm:pt modelId="{38DD4EA0-ECFC-4145-B1C0-A925699726D3}" type="pres">
      <dgm:prSet presAssocID="{08D97732-03F3-473D-A5BC-28CDF930FE7E}" presName="iconBgRect" presStyleLbl="bgShp" presStyleIdx="0" presStyleCnt="3"/>
      <dgm:spPr/>
    </dgm:pt>
    <dgm:pt modelId="{204998CD-DE07-496B-9FCB-0C2AD999ED52}" type="pres">
      <dgm:prSet presAssocID="{08D97732-03F3-473D-A5BC-28CDF930FE7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lle"/>
        </a:ext>
      </dgm:extLst>
    </dgm:pt>
    <dgm:pt modelId="{35D539F3-6321-4791-AB8B-4D175695C55C}" type="pres">
      <dgm:prSet presAssocID="{08D97732-03F3-473D-A5BC-28CDF930FE7E}" presName="spaceRect" presStyleCnt="0"/>
      <dgm:spPr/>
    </dgm:pt>
    <dgm:pt modelId="{EFB5ECCF-E383-4872-B2F9-5B297D555C07}" type="pres">
      <dgm:prSet presAssocID="{08D97732-03F3-473D-A5BC-28CDF930FE7E}" presName="textRect" presStyleLbl="revTx" presStyleIdx="0" presStyleCnt="3">
        <dgm:presLayoutVars>
          <dgm:chMax val="1"/>
          <dgm:chPref val="1"/>
        </dgm:presLayoutVars>
      </dgm:prSet>
      <dgm:spPr/>
    </dgm:pt>
    <dgm:pt modelId="{BC535F6A-A5EE-4AFC-9A9F-4ED1CFB1BCFB}" type="pres">
      <dgm:prSet presAssocID="{B59264C6-6855-4146-8B21-F23DF56CB624}" presName="sibTrans" presStyleCnt="0"/>
      <dgm:spPr/>
    </dgm:pt>
    <dgm:pt modelId="{06B86947-538E-42D1-8F7C-52693B72B4EE}" type="pres">
      <dgm:prSet presAssocID="{2EB83600-9651-4C1A-9666-8C49B5244E8F}" presName="compNode" presStyleCnt="0"/>
      <dgm:spPr/>
    </dgm:pt>
    <dgm:pt modelId="{17E249FA-6FFC-4B50-9D6F-3A6AEEA2FDE5}" type="pres">
      <dgm:prSet presAssocID="{2EB83600-9651-4C1A-9666-8C49B5244E8F}" presName="iconBgRect" presStyleLbl="bgShp" presStyleIdx="1" presStyleCnt="3"/>
      <dgm:spPr/>
    </dgm:pt>
    <dgm:pt modelId="{A473299B-ABF7-43AF-9DD0-D9917D2C6ACF}" type="pres">
      <dgm:prSet presAssocID="{2EB83600-9651-4C1A-9666-8C49B5244E8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E640C0B-5017-47D1-A781-321F1B2B2422}" type="pres">
      <dgm:prSet presAssocID="{2EB83600-9651-4C1A-9666-8C49B5244E8F}" presName="spaceRect" presStyleCnt="0"/>
      <dgm:spPr/>
    </dgm:pt>
    <dgm:pt modelId="{EF04C5FF-EF7F-40FB-9135-E6A3EB191297}" type="pres">
      <dgm:prSet presAssocID="{2EB83600-9651-4C1A-9666-8C49B5244E8F}" presName="textRect" presStyleLbl="revTx" presStyleIdx="1" presStyleCnt="3">
        <dgm:presLayoutVars>
          <dgm:chMax val="1"/>
          <dgm:chPref val="1"/>
        </dgm:presLayoutVars>
      </dgm:prSet>
      <dgm:spPr/>
    </dgm:pt>
    <dgm:pt modelId="{0EC6E5C9-6A6B-4DFA-8563-B6D07FF950C6}" type="pres">
      <dgm:prSet presAssocID="{EB7FC47B-5E94-48D6-88B9-95EEC3135314}" presName="sibTrans" presStyleCnt="0"/>
      <dgm:spPr/>
    </dgm:pt>
    <dgm:pt modelId="{357F8B4E-4E06-4D5C-9357-1A3C58EE7556}" type="pres">
      <dgm:prSet presAssocID="{2014CA4B-4B65-45B2-8827-FF73D9B87A35}" presName="compNode" presStyleCnt="0"/>
      <dgm:spPr/>
    </dgm:pt>
    <dgm:pt modelId="{B7C2E537-8055-4DCC-B50E-E8112EA4A124}" type="pres">
      <dgm:prSet presAssocID="{2014CA4B-4B65-45B2-8827-FF73D9B87A35}" presName="iconBgRect" presStyleLbl="bgShp" presStyleIdx="2" presStyleCnt="3"/>
      <dgm:spPr/>
    </dgm:pt>
    <dgm:pt modelId="{40B66A33-AFAB-4C1D-B83C-14BDCC4781D1}" type="pres">
      <dgm:prSet presAssocID="{2014CA4B-4B65-45B2-8827-FF73D9B87A3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92EF8CB7-AF35-49DF-AA1E-EF5621DE4097}" type="pres">
      <dgm:prSet presAssocID="{2014CA4B-4B65-45B2-8827-FF73D9B87A35}" presName="spaceRect" presStyleCnt="0"/>
      <dgm:spPr/>
    </dgm:pt>
    <dgm:pt modelId="{F1E94D55-D34F-438A-B646-B309B702AD70}" type="pres">
      <dgm:prSet presAssocID="{2014CA4B-4B65-45B2-8827-FF73D9B87A3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0D7BD14-7B0E-4C4E-AE2B-B6E2591D71D6}" srcId="{944F73C3-0316-4305-93DA-65291115E0CC}" destId="{2EB83600-9651-4C1A-9666-8C49B5244E8F}" srcOrd="1" destOrd="0" parTransId="{AA5ACDC2-5AFE-4813-8EC7-B1BD81583A98}" sibTransId="{EB7FC47B-5E94-48D6-88B9-95EEC3135314}"/>
    <dgm:cxn modelId="{20BFEB3A-DF1F-4DFA-98B9-3EC46A2B7401}" srcId="{944F73C3-0316-4305-93DA-65291115E0CC}" destId="{08D97732-03F3-473D-A5BC-28CDF930FE7E}" srcOrd="0" destOrd="0" parTransId="{D284D550-27F6-44ED-94C6-0DCEA7E14AAA}" sibTransId="{B59264C6-6855-4146-8B21-F23DF56CB624}"/>
    <dgm:cxn modelId="{BDA2465C-9993-481E-9EA7-4FA3A7C2CACB}" type="presOf" srcId="{2014CA4B-4B65-45B2-8827-FF73D9B87A35}" destId="{F1E94D55-D34F-438A-B646-B309B702AD70}" srcOrd="0" destOrd="0" presId="urn:microsoft.com/office/officeart/2018/5/layout/IconCircleLabelList"/>
    <dgm:cxn modelId="{9D310764-9A63-4E6F-AA24-7B190C1EA7FC}" srcId="{944F73C3-0316-4305-93DA-65291115E0CC}" destId="{2014CA4B-4B65-45B2-8827-FF73D9B87A35}" srcOrd="2" destOrd="0" parTransId="{095D3C52-E4C4-476A-AA54-E2779C0090EC}" sibTransId="{AFE26C3D-212D-46C3-A3C9-BF10976C7D17}"/>
    <dgm:cxn modelId="{45CBDBA0-C874-4748-8A88-12A74B2DD277}" type="presOf" srcId="{08D97732-03F3-473D-A5BC-28CDF930FE7E}" destId="{EFB5ECCF-E383-4872-B2F9-5B297D555C07}" srcOrd="0" destOrd="0" presId="urn:microsoft.com/office/officeart/2018/5/layout/IconCircleLabelList"/>
    <dgm:cxn modelId="{7733C7B4-D8DE-4029-9ECF-D4E577604D5A}" type="presOf" srcId="{944F73C3-0316-4305-93DA-65291115E0CC}" destId="{EE0217D0-1A7D-42A1-A0A7-6F8A2782B90E}" srcOrd="0" destOrd="0" presId="urn:microsoft.com/office/officeart/2018/5/layout/IconCircleLabelList"/>
    <dgm:cxn modelId="{5D9483C3-FCFA-4D39-BAAE-9EEC0E740B05}" type="presOf" srcId="{2EB83600-9651-4C1A-9666-8C49B5244E8F}" destId="{EF04C5FF-EF7F-40FB-9135-E6A3EB191297}" srcOrd="0" destOrd="0" presId="urn:microsoft.com/office/officeart/2018/5/layout/IconCircleLabelList"/>
    <dgm:cxn modelId="{66E2F7E3-4101-4C7E-BC15-F12182F819D9}" type="presParOf" srcId="{EE0217D0-1A7D-42A1-A0A7-6F8A2782B90E}" destId="{3D957F42-95C2-44E6-87F3-1ACF6B59C6E1}" srcOrd="0" destOrd="0" presId="urn:microsoft.com/office/officeart/2018/5/layout/IconCircleLabelList"/>
    <dgm:cxn modelId="{3103F153-5ACC-47FB-8B12-C2DE2E9F6C96}" type="presParOf" srcId="{3D957F42-95C2-44E6-87F3-1ACF6B59C6E1}" destId="{38DD4EA0-ECFC-4145-B1C0-A925699726D3}" srcOrd="0" destOrd="0" presId="urn:microsoft.com/office/officeart/2018/5/layout/IconCircleLabelList"/>
    <dgm:cxn modelId="{B54239D7-4A04-4967-A3FD-1F21C41DE499}" type="presParOf" srcId="{3D957F42-95C2-44E6-87F3-1ACF6B59C6E1}" destId="{204998CD-DE07-496B-9FCB-0C2AD999ED52}" srcOrd="1" destOrd="0" presId="urn:microsoft.com/office/officeart/2018/5/layout/IconCircleLabelList"/>
    <dgm:cxn modelId="{B80B7291-AEAB-4B53-9862-FD0654B856D5}" type="presParOf" srcId="{3D957F42-95C2-44E6-87F3-1ACF6B59C6E1}" destId="{35D539F3-6321-4791-AB8B-4D175695C55C}" srcOrd="2" destOrd="0" presId="urn:microsoft.com/office/officeart/2018/5/layout/IconCircleLabelList"/>
    <dgm:cxn modelId="{AE75D2E8-A6EB-49AD-8A6A-0FAF79994BF3}" type="presParOf" srcId="{3D957F42-95C2-44E6-87F3-1ACF6B59C6E1}" destId="{EFB5ECCF-E383-4872-B2F9-5B297D555C07}" srcOrd="3" destOrd="0" presId="urn:microsoft.com/office/officeart/2018/5/layout/IconCircleLabelList"/>
    <dgm:cxn modelId="{4A8B5295-7457-4BBF-8207-77525480A67E}" type="presParOf" srcId="{EE0217D0-1A7D-42A1-A0A7-6F8A2782B90E}" destId="{BC535F6A-A5EE-4AFC-9A9F-4ED1CFB1BCFB}" srcOrd="1" destOrd="0" presId="urn:microsoft.com/office/officeart/2018/5/layout/IconCircleLabelList"/>
    <dgm:cxn modelId="{DABCD369-BBF8-4F7A-A6B3-191FCD01EA32}" type="presParOf" srcId="{EE0217D0-1A7D-42A1-A0A7-6F8A2782B90E}" destId="{06B86947-538E-42D1-8F7C-52693B72B4EE}" srcOrd="2" destOrd="0" presId="urn:microsoft.com/office/officeart/2018/5/layout/IconCircleLabelList"/>
    <dgm:cxn modelId="{D4F33D00-E09D-41C3-B52E-127232DD7D58}" type="presParOf" srcId="{06B86947-538E-42D1-8F7C-52693B72B4EE}" destId="{17E249FA-6FFC-4B50-9D6F-3A6AEEA2FDE5}" srcOrd="0" destOrd="0" presId="urn:microsoft.com/office/officeart/2018/5/layout/IconCircleLabelList"/>
    <dgm:cxn modelId="{7769DCDC-D614-44ED-8181-335CF8967121}" type="presParOf" srcId="{06B86947-538E-42D1-8F7C-52693B72B4EE}" destId="{A473299B-ABF7-43AF-9DD0-D9917D2C6ACF}" srcOrd="1" destOrd="0" presId="urn:microsoft.com/office/officeart/2018/5/layout/IconCircleLabelList"/>
    <dgm:cxn modelId="{D63F8C2C-1495-4956-8984-A583BD20066B}" type="presParOf" srcId="{06B86947-538E-42D1-8F7C-52693B72B4EE}" destId="{5E640C0B-5017-47D1-A781-321F1B2B2422}" srcOrd="2" destOrd="0" presId="urn:microsoft.com/office/officeart/2018/5/layout/IconCircleLabelList"/>
    <dgm:cxn modelId="{8A55564A-63C6-4947-AFD3-71E7B8F1327E}" type="presParOf" srcId="{06B86947-538E-42D1-8F7C-52693B72B4EE}" destId="{EF04C5FF-EF7F-40FB-9135-E6A3EB191297}" srcOrd="3" destOrd="0" presId="urn:microsoft.com/office/officeart/2018/5/layout/IconCircleLabelList"/>
    <dgm:cxn modelId="{6CC9EDB3-109D-461E-8B9A-4BFA3161C299}" type="presParOf" srcId="{EE0217D0-1A7D-42A1-A0A7-6F8A2782B90E}" destId="{0EC6E5C9-6A6B-4DFA-8563-B6D07FF950C6}" srcOrd="3" destOrd="0" presId="urn:microsoft.com/office/officeart/2018/5/layout/IconCircleLabelList"/>
    <dgm:cxn modelId="{7B2B94CE-5EC4-4EFA-A95B-6EC47BE87288}" type="presParOf" srcId="{EE0217D0-1A7D-42A1-A0A7-6F8A2782B90E}" destId="{357F8B4E-4E06-4D5C-9357-1A3C58EE7556}" srcOrd="4" destOrd="0" presId="urn:microsoft.com/office/officeart/2018/5/layout/IconCircleLabelList"/>
    <dgm:cxn modelId="{057CF024-0566-4995-9A9C-B99DC02DE1CC}" type="presParOf" srcId="{357F8B4E-4E06-4D5C-9357-1A3C58EE7556}" destId="{B7C2E537-8055-4DCC-B50E-E8112EA4A124}" srcOrd="0" destOrd="0" presId="urn:microsoft.com/office/officeart/2018/5/layout/IconCircleLabelList"/>
    <dgm:cxn modelId="{CBE94AA5-A112-42B8-B7D9-6F411CF7FB5B}" type="presParOf" srcId="{357F8B4E-4E06-4D5C-9357-1A3C58EE7556}" destId="{40B66A33-AFAB-4C1D-B83C-14BDCC4781D1}" srcOrd="1" destOrd="0" presId="urn:microsoft.com/office/officeart/2018/5/layout/IconCircleLabelList"/>
    <dgm:cxn modelId="{98E44F7C-6C23-47F3-816E-E5A8C073CFBF}" type="presParOf" srcId="{357F8B4E-4E06-4D5C-9357-1A3C58EE7556}" destId="{92EF8CB7-AF35-49DF-AA1E-EF5621DE4097}" srcOrd="2" destOrd="0" presId="urn:microsoft.com/office/officeart/2018/5/layout/IconCircleLabelList"/>
    <dgm:cxn modelId="{74DA4097-2537-48F7-A7F1-6F3D711A9A61}" type="presParOf" srcId="{357F8B4E-4E06-4D5C-9357-1A3C58EE7556}" destId="{F1E94D55-D34F-438A-B646-B309B702AD7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2A7AF6-BBA6-4D95-8C7D-13B60A515F7B}">
      <dsp:nvSpPr>
        <dsp:cNvPr id="0" name=""/>
        <dsp:cNvSpPr/>
      </dsp:nvSpPr>
      <dsp:spPr>
        <a:xfrm>
          <a:off x="0" y="3308"/>
          <a:ext cx="10515600" cy="7048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3BA609-5C4E-4C87-8A90-3792A713A6CB}">
      <dsp:nvSpPr>
        <dsp:cNvPr id="0" name=""/>
        <dsp:cNvSpPr/>
      </dsp:nvSpPr>
      <dsp:spPr>
        <a:xfrm>
          <a:off x="213203" y="161890"/>
          <a:ext cx="387642" cy="3876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24E950-1709-4CE7-9BD7-934F05B0AE4C}">
      <dsp:nvSpPr>
        <dsp:cNvPr id="0" name=""/>
        <dsp:cNvSpPr/>
      </dsp:nvSpPr>
      <dsp:spPr>
        <a:xfrm>
          <a:off x="814050" y="3308"/>
          <a:ext cx="9701549" cy="704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592" tIns="74592" rIns="74592" bIns="7459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I- Introduction</a:t>
          </a:r>
          <a:endParaRPr lang="en-US" sz="1900" kern="1200" dirty="0"/>
        </a:p>
      </dsp:txBody>
      <dsp:txXfrm>
        <a:off x="814050" y="3308"/>
        <a:ext cx="9701549" cy="704805"/>
      </dsp:txXfrm>
    </dsp:sp>
    <dsp:sp modelId="{5AD249F4-64DF-4986-A1CA-BABF46D88259}">
      <dsp:nvSpPr>
        <dsp:cNvPr id="0" name=""/>
        <dsp:cNvSpPr/>
      </dsp:nvSpPr>
      <dsp:spPr>
        <a:xfrm>
          <a:off x="0" y="884315"/>
          <a:ext cx="10515600" cy="7048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88BB0E-0BEA-4361-8531-D291D488E9F5}">
      <dsp:nvSpPr>
        <dsp:cNvPr id="0" name=""/>
        <dsp:cNvSpPr/>
      </dsp:nvSpPr>
      <dsp:spPr>
        <a:xfrm>
          <a:off x="213203" y="1042896"/>
          <a:ext cx="387642" cy="3876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AC04B5-E9E3-4910-8024-37EB3AB5A0DA}">
      <dsp:nvSpPr>
        <dsp:cNvPr id="0" name=""/>
        <dsp:cNvSpPr/>
      </dsp:nvSpPr>
      <dsp:spPr>
        <a:xfrm>
          <a:off x="814050" y="884315"/>
          <a:ext cx="9701549" cy="704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592" tIns="74592" rIns="74592" bIns="7459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II- Statistiques Descriptives</a:t>
          </a:r>
          <a:endParaRPr lang="en-US" sz="1900" kern="1200" dirty="0"/>
        </a:p>
      </dsp:txBody>
      <dsp:txXfrm>
        <a:off x="814050" y="884315"/>
        <a:ext cx="9701549" cy="704805"/>
      </dsp:txXfrm>
    </dsp:sp>
    <dsp:sp modelId="{076E614F-AD72-4BF5-8F55-C63806AE82C1}">
      <dsp:nvSpPr>
        <dsp:cNvPr id="0" name=""/>
        <dsp:cNvSpPr/>
      </dsp:nvSpPr>
      <dsp:spPr>
        <a:xfrm>
          <a:off x="0" y="1765322"/>
          <a:ext cx="10515600" cy="7048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B6A799-3E0C-4ED4-A5FC-76919EA400E9}">
      <dsp:nvSpPr>
        <dsp:cNvPr id="0" name=""/>
        <dsp:cNvSpPr/>
      </dsp:nvSpPr>
      <dsp:spPr>
        <a:xfrm>
          <a:off x="213203" y="1923903"/>
          <a:ext cx="387642" cy="3876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1B304C-0579-4B15-918F-96E4337AC04F}">
      <dsp:nvSpPr>
        <dsp:cNvPr id="0" name=""/>
        <dsp:cNvSpPr/>
      </dsp:nvSpPr>
      <dsp:spPr>
        <a:xfrm>
          <a:off x="814050" y="1765322"/>
          <a:ext cx="9701549" cy="704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592" tIns="74592" rIns="74592" bIns="7459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III- </a:t>
          </a:r>
          <a:r>
            <a:rPr lang="fr-FR" sz="1900" kern="1200" dirty="0">
              <a:latin typeface="Calibri"/>
              <a:ea typeface="Calibri"/>
              <a:cs typeface="Calibri"/>
            </a:rPr>
            <a:t>Résultats principaux </a:t>
          </a:r>
          <a:endParaRPr lang="en-US" sz="1900" kern="1200" dirty="0">
            <a:latin typeface="Aharoni"/>
            <a:ea typeface="Calibri"/>
            <a:cs typeface="Aharoni"/>
          </a:endParaRPr>
        </a:p>
      </dsp:txBody>
      <dsp:txXfrm>
        <a:off x="814050" y="1765322"/>
        <a:ext cx="9701549" cy="704805"/>
      </dsp:txXfrm>
    </dsp:sp>
    <dsp:sp modelId="{0E0D1FEC-C016-4759-BCDA-F1819E491432}">
      <dsp:nvSpPr>
        <dsp:cNvPr id="0" name=""/>
        <dsp:cNvSpPr/>
      </dsp:nvSpPr>
      <dsp:spPr>
        <a:xfrm>
          <a:off x="0" y="2646329"/>
          <a:ext cx="10515600" cy="7048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4669B7-B640-4331-AF3B-D81266EE95D6}">
      <dsp:nvSpPr>
        <dsp:cNvPr id="0" name=""/>
        <dsp:cNvSpPr/>
      </dsp:nvSpPr>
      <dsp:spPr>
        <a:xfrm>
          <a:off x="213203" y="2804910"/>
          <a:ext cx="387642" cy="38764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DCE11C-83AA-4C86-8BD0-18AF9F669638}">
      <dsp:nvSpPr>
        <dsp:cNvPr id="0" name=""/>
        <dsp:cNvSpPr/>
      </dsp:nvSpPr>
      <dsp:spPr>
        <a:xfrm>
          <a:off x="814050" y="2646329"/>
          <a:ext cx="9701549" cy="704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592" tIns="74592" rIns="74592" bIns="7459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>
              <a:latin typeface="Calibri"/>
              <a:ea typeface="Calibri"/>
              <a:cs typeface="Calibri"/>
            </a:rPr>
            <a:t>IV- Autres Statistiques </a:t>
          </a:r>
          <a:endParaRPr lang="fr-FR" sz="1900" kern="1200" dirty="0">
            <a:latin typeface="Aharoni"/>
            <a:ea typeface="Calibri"/>
            <a:cs typeface="Aharoni"/>
          </a:endParaRPr>
        </a:p>
      </dsp:txBody>
      <dsp:txXfrm>
        <a:off x="814050" y="2646329"/>
        <a:ext cx="9701549" cy="704805"/>
      </dsp:txXfrm>
    </dsp:sp>
    <dsp:sp modelId="{0D28E5B3-5302-4C5B-9B8A-B12A266809D5}">
      <dsp:nvSpPr>
        <dsp:cNvPr id="0" name=""/>
        <dsp:cNvSpPr/>
      </dsp:nvSpPr>
      <dsp:spPr>
        <a:xfrm>
          <a:off x="0" y="3527335"/>
          <a:ext cx="10515600" cy="7048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E33A0B-87FD-4B90-B1D5-59C8AA971C47}">
      <dsp:nvSpPr>
        <dsp:cNvPr id="0" name=""/>
        <dsp:cNvSpPr/>
      </dsp:nvSpPr>
      <dsp:spPr>
        <a:xfrm>
          <a:off x="213203" y="3685916"/>
          <a:ext cx="387642" cy="38764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129268-D1A8-40CD-A121-69ED96F5E0F9}">
      <dsp:nvSpPr>
        <dsp:cNvPr id="0" name=""/>
        <dsp:cNvSpPr/>
      </dsp:nvSpPr>
      <dsp:spPr>
        <a:xfrm>
          <a:off x="814050" y="3527335"/>
          <a:ext cx="9701549" cy="704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592" tIns="74592" rIns="74592" bIns="7459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>
              <a:latin typeface="Calibri"/>
              <a:ea typeface="Calibri"/>
              <a:cs typeface="Calibri"/>
            </a:rPr>
            <a:t>V- Conclusion</a:t>
          </a:r>
          <a:endParaRPr lang="fr-FR" sz="1900" kern="1200" dirty="0"/>
        </a:p>
      </dsp:txBody>
      <dsp:txXfrm>
        <a:off x="814050" y="3527335"/>
        <a:ext cx="9701549" cy="7048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DD4EA0-ECFC-4145-B1C0-A925699726D3}">
      <dsp:nvSpPr>
        <dsp:cNvPr id="0" name=""/>
        <dsp:cNvSpPr/>
      </dsp:nvSpPr>
      <dsp:spPr>
        <a:xfrm>
          <a:off x="679050" y="520224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4998CD-DE07-496B-9FCB-0C2AD999ED52}">
      <dsp:nvSpPr>
        <dsp:cNvPr id="0" name=""/>
        <dsp:cNvSpPr/>
      </dsp:nvSpPr>
      <dsp:spPr>
        <a:xfrm>
          <a:off x="1081237" y="922412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B5ECCF-E383-4872-B2F9-5B297D555C07}">
      <dsp:nvSpPr>
        <dsp:cNvPr id="0" name=""/>
        <dsp:cNvSpPr/>
      </dsp:nvSpPr>
      <dsp:spPr>
        <a:xfrm>
          <a:off x="75768" y="2995225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400" kern="1200"/>
            <a:t>Objectifs de l’étude</a:t>
          </a:r>
          <a:endParaRPr lang="en-US" sz="2400" kern="1200"/>
        </a:p>
      </dsp:txBody>
      <dsp:txXfrm>
        <a:off x="75768" y="2995225"/>
        <a:ext cx="3093750" cy="720000"/>
      </dsp:txXfrm>
    </dsp:sp>
    <dsp:sp modelId="{17E249FA-6FFC-4B50-9D6F-3A6AEEA2FDE5}">
      <dsp:nvSpPr>
        <dsp:cNvPr id="0" name=""/>
        <dsp:cNvSpPr/>
      </dsp:nvSpPr>
      <dsp:spPr>
        <a:xfrm>
          <a:off x="4314206" y="520224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73299B-ABF7-43AF-9DD0-D9917D2C6ACF}">
      <dsp:nvSpPr>
        <dsp:cNvPr id="0" name=""/>
        <dsp:cNvSpPr/>
      </dsp:nvSpPr>
      <dsp:spPr>
        <a:xfrm>
          <a:off x="4716393" y="922412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04C5FF-EF7F-40FB-9135-E6A3EB191297}">
      <dsp:nvSpPr>
        <dsp:cNvPr id="0" name=""/>
        <dsp:cNvSpPr/>
      </dsp:nvSpPr>
      <dsp:spPr>
        <a:xfrm>
          <a:off x="3710925" y="2995225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400" kern="1200"/>
            <a:t>Méthodologie et données utilisées </a:t>
          </a:r>
          <a:endParaRPr lang="en-US" sz="2400" kern="1200"/>
        </a:p>
      </dsp:txBody>
      <dsp:txXfrm>
        <a:off x="3710925" y="2995225"/>
        <a:ext cx="3093750" cy="720000"/>
      </dsp:txXfrm>
    </dsp:sp>
    <dsp:sp modelId="{B7C2E537-8055-4DCC-B50E-E8112EA4A124}">
      <dsp:nvSpPr>
        <dsp:cNvPr id="0" name=""/>
        <dsp:cNvSpPr/>
      </dsp:nvSpPr>
      <dsp:spPr>
        <a:xfrm>
          <a:off x="7949362" y="520224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B66A33-AFAB-4C1D-B83C-14BDCC4781D1}">
      <dsp:nvSpPr>
        <dsp:cNvPr id="0" name=""/>
        <dsp:cNvSpPr/>
      </dsp:nvSpPr>
      <dsp:spPr>
        <a:xfrm>
          <a:off x="8351550" y="922412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E94D55-D34F-438A-B646-B309B702AD70}">
      <dsp:nvSpPr>
        <dsp:cNvPr id="0" name=""/>
        <dsp:cNvSpPr/>
      </dsp:nvSpPr>
      <dsp:spPr>
        <a:xfrm>
          <a:off x="7346081" y="2995225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400" kern="1200"/>
            <a:t>Résultats attendus </a:t>
          </a:r>
          <a:endParaRPr lang="en-US" sz="2400" kern="1200"/>
        </a:p>
      </dsp:txBody>
      <dsp:txXfrm>
        <a:off x="7346081" y="2995225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419F53EA-F482-478C-A149-AC1FFE07C7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2DD54A1-E3D8-4068-A21E-CA4F310DB0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7FF3D-C5F5-4AC3-8F18-E8B53B43BF30}" type="datetime1">
              <a:rPr lang="fr-FR" smtClean="0"/>
              <a:t>07/02/2025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4AAA2CD-8B31-40E2-9C28-63CE51E7F9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6FABA94-0B94-490D-822B-7DC6B3A9E4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8D298-A79E-416D-8301-EE0BFB96C4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80814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7DEC79-C634-472A-AE71-2FB2E246F3A4}" type="datetime1">
              <a:rPr lang="fr-FR" smtClean="0"/>
              <a:pPr/>
              <a:t>07/02/2025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noProof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A61D08-A544-4DEF-9451-4774D4FA6D9C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7818843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3272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E8A1-6DA8-4496-BCE8-03ED561CC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760"/>
            <a:ext cx="10515600" cy="2890202"/>
          </a:xfrm>
        </p:spPr>
        <p:txBody>
          <a:bodyPr anchor="b">
            <a:normAutofit/>
          </a:bodyPr>
          <a:lstStyle>
            <a:lvl1pPr algn="l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24CCC-3D44-4BB5-AA35-A21607EF6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506150"/>
            <a:ext cx="10515600" cy="248348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80F6-1855-44E9-BA95-5E00A06E7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D7FFD-570A-4968-B943-AF87BB67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CE6A8-0665-4714-B241-6AFBA8C6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28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26EC-DC54-4882-9D58-F201EA25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04E7C-4CBA-49AF-B24C-1A1FF51C2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3C727-C0C7-4BBA-9CF5-6C1FAC76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03986-C5B4-4956-AC6F-4F36186B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5F941-E847-4C51-97D6-21066B26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65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0338D2-D9EE-4B67-97C1-08ABD5745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53848" y="365125"/>
            <a:ext cx="3999952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B1422-6C1E-4422-80E8-34B0092FB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626546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8B53C-3084-4BC0-A80E-DB41C04C6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6BFDE-DC70-4A6E-90B8-337FC472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3578F-39AE-4F6F-9614-32EF672E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72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A8A8-ECDA-4018-ABB4-CC22892B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AE7C-51AF-4F0E-B5A3-8C7E1026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28C09-A717-49AB-B60E-433BC4692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1A47A-6E5A-4754-8B43-9CE55616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CA1EB-7AC7-4F86-90C0-AA980D887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42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5957-C46F-4F17-BC8C-6507E676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5760"/>
            <a:ext cx="10515600" cy="382786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9661B-6633-4C8B-8B9C-E514DF851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443817"/>
            <a:ext cx="10515600" cy="16458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274BF-C1CD-4709-B0A0-E9407DBE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ADB94-0A5B-4B56-B0B1-1FF5580A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A668A-35AE-4CDF-AC4C-2BEEA9EE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230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F1FD-0E96-4963-9F09-92861572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E5F0-B650-4AFF-B90E-23B378684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40876"/>
            <a:ext cx="5181600" cy="42360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1747B-302D-476E-8F4F-E4B114C66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40876"/>
            <a:ext cx="5181600" cy="42360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0577D-22F7-4958-BB3D-6C9265EA1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C5B46-A8FB-4683-9618-3F6E0738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887BD-93E9-4181-9D7F-940C3E17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609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3D79-FA27-4567-9032-AF722733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7C1BF-703F-4992-BB0C-EB1E579C7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51823"/>
            <a:ext cx="5157787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2FCE1-6DC0-43B5-8016-89FD4AF5A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54741"/>
            <a:ext cx="5157787" cy="32349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FED7A-67D0-43CC-889A-25F884964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51823"/>
            <a:ext cx="5183188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31C176-48F2-44EC-B3A2-A144403D5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54741"/>
            <a:ext cx="5183188" cy="32349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9187B8-AC48-4FE7-8658-8A31E3731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AB465-E22E-45DC-89C9-406121BC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F9D1CF-F964-4405-8677-5F9E2A02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66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3453-DD0F-41C0-8F4A-5DC343F5E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4E6313-506F-4456-B3D9-D9655538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26068-7707-41EC-93EF-A24CAF8FF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C8A3C-8C01-4039-B47B-57D84975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83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892633-8C77-419D-B24D-2B3D44DB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149D59-0A88-4A14-A740-4CCD9B52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3DEF9-802F-444E-92D2-397862EE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47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3C20-3881-4F15-94F7-9D7B9F9E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8F40F-6C2A-48EC-8F16-DA179A1DA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4638" y="457201"/>
            <a:ext cx="5800749" cy="54038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36B7E-D33D-48C7-97AC-5C0D9874F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4343400" cy="2211387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49BC5-FF58-463A-B4FA-F0F912F12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072D7-4A2A-407F-A084-6AE8DD001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4C41C-C368-475C-BDC1-DC5B29C78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23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F67B0-865B-44ED-9DFE-36C73B0C8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C5CF7-138A-437C-9E0A-FF4179970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61462" y="457201"/>
            <a:ext cx="5793925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17822-7770-4117-96A2-8D2FF0A01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64424"/>
            <a:ext cx="4343400" cy="2204564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95030-39C7-4814-A766-1A3E094E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F02CD-DC87-47B6-96C4-F6470B1D8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FF531-02C2-4C1D-A692-704037806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165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6818BD-D734-48A1-8CC0-609D11E5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D215A-D2A1-4903-A905-F8B06EF41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0875"/>
            <a:ext cx="10515600" cy="423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2B88A-7A1D-4AA1-8536-28DC13DBA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66A6-3C10-4AB8-86A1-BB1F0CDA7EFE}" type="datetimeFigureOut">
              <a:rPr lang="en-US" smtClean="0"/>
              <a:pPr/>
              <a:t>2/7/2025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FE925-0C4B-4BAE-9799-3A9D46D92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DAD54-E5C5-4D48-8592-BB22F0A85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20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1" r:id="rId6"/>
    <p:sldLayoutId id="2147483697" r:id="rId7"/>
    <p:sldLayoutId id="2147483698" r:id="rId8"/>
    <p:sldLayoutId id="2147483699" r:id="rId9"/>
    <p:sldLayoutId id="2147483700" r:id="rId10"/>
    <p:sldLayoutId id="214748370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5400" kern="1200" smtClean="0">
          <a:gradFill>
            <a:gsLst>
              <a:gs pos="100000">
                <a:schemeClr val="tx2"/>
              </a:gs>
              <a:gs pos="0">
                <a:schemeClr val="accent1"/>
              </a:gs>
            </a:gsLst>
            <a:lin ang="0" scaled="1"/>
          </a:gradFill>
          <a:latin typeface="Aharoni" panose="02010803020104030203" pitchFamily="2" charset="-79"/>
          <a:ea typeface="+mn-ea"/>
          <a:cs typeface="Angsana New" panose="02020603050405020304" pitchFamily="18" charset="-34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38200" y="596644"/>
            <a:ext cx="5500125" cy="3435606"/>
          </a:xfrm>
        </p:spPr>
        <p:txBody>
          <a:bodyPr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100">
                <a:ea typeface="+mj-lt"/>
                <a:cs typeface="+mj-lt"/>
              </a:rPr>
              <a:t>Analyse des Déterminants des Échanges Commerciaux au sein des pays de l'OCDE </a:t>
            </a:r>
            <a:endParaRPr lang="fr-FR" sz="410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38200" y="4298950"/>
            <a:ext cx="6180063" cy="1962406"/>
          </a:xfrm>
        </p:spPr>
        <p:txBody>
          <a:bodyPr vert="horz" lIns="91440" tIns="91440" rIns="91440" bIns="91440" rtlCol="0" anchor="t">
            <a:normAutofit/>
          </a:bodyPr>
          <a:lstStyle/>
          <a:p>
            <a:r>
              <a:rPr lang="fr-FR" dirty="0"/>
              <a:t>Présenté par Diallo Alpha</a:t>
            </a:r>
          </a:p>
          <a:p>
            <a:r>
              <a:rPr lang="fr-FR" dirty="0"/>
              <a:t>Professeur référent : </a:t>
            </a:r>
            <a:r>
              <a:rPr lang="fr-FR" dirty="0" err="1">
                <a:ea typeface="+mn-lt"/>
                <a:cs typeface="+mn-lt"/>
              </a:rPr>
              <a:t>Haithem</a:t>
            </a:r>
            <a:r>
              <a:rPr lang="fr-FR" dirty="0">
                <a:ea typeface="+mn-lt"/>
                <a:cs typeface="+mn-lt"/>
              </a:rPr>
              <a:t> Ben </a:t>
            </a:r>
            <a:r>
              <a:rPr lang="fr-FR" dirty="0" err="1">
                <a:ea typeface="+mn-lt"/>
                <a:cs typeface="+mn-lt"/>
              </a:rPr>
              <a:t>Hassine</a:t>
            </a:r>
          </a:p>
        </p:txBody>
      </p:sp>
      <p:pic>
        <p:nvPicPr>
          <p:cNvPr id="5" name="Image 4" descr="Oecd Countries">
            <a:extLst>
              <a:ext uri="{FF2B5EF4-FFF2-40B4-BE49-F238E27FC236}">
                <a16:creationId xmlns:a16="http://schemas.microsoft.com/office/drawing/2014/main" id="{837A37D1-A582-FE26-3AFF-0BF35E51B22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9148"/>
          <a:stretch/>
        </p:blipFill>
        <p:spPr>
          <a:xfrm>
            <a:off x="6798509" y="2097482"/>
            <a:ext cx="4780081" cy="266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788904-F44F-5121-82C0-880325F6D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742" y="-151485"/>
            <a:ext cx="10515600" cy="1325563"/>
          </a:xfrm>
        </p:spPr>
        <p:txBody>
          <a:bodyPr/>
          <a:lstStyle/>
          <a:p>
            <a:r>
              <a:rPr lang="fr-FR" dirty="0">
                <a:gradFill>
                  <a:gsLst>
                    <a:gs pos="0">
                      <a:srgbClr val="00BAC8"/>
                    </a:gs>
                    <a:gs pos="100000">
                      <a:srgbClr val="203040"/>
                    </a:gs>
                  </a:gsLst>
                  <a:lin ang="0" scaled="1"/>
                </a:gradFill>
                <a:latin typeface="Aharoni"/>
                <a:cs typeface="Angsana New"/>
              </a:rPr>
              <a:t>IV Autres Statistiques </a:t>
            </a:r>
            <a:endParaRPr lang="fr-FR" dirty="0">
              <a:gradFill>
                <a:gsLst>
                  <a:gs pos="0">
                    <a:srgbClr val="00BAC8"/>
                  </a:gs>
                  <a:gs pos="100000">
                    <a:srgbClr val="203040"/>
                  </a:gs>
                </a:gsLst>
                <a:lin ang="0" scaled="1"/>
              </a:gradFill>
            </a:endParaRPr>
          </a:p>
        </p:txBody>
      </p:sp>
      <p:pic>
        <p:nvPicPr>
          <p:cNvPr id="5" name="Espace réservé du contenu 4" descr="Une image contenant texte, capture d’écran, diagramme, Tracé&#10;&#10;Description générée automatiquement">
            <a:extLst>
              <a:ext uri="{FF2B5EF4-FFF2-40B4-BE49-F238E27FC236}">
                <a16:creationId xmlns:a16="http://schemas.microsoft.com/office/drawing/2014/main" id="{EE5489A6-7EDB-4822-E2A9-34CB69E3BE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708441"/>
            <a:ext cx="5486400" cy="4114800"/>
          </a:xfrm>
        </p:spPr>
      </p:pic>
      <p:pic>
        <p:nvPicPr>
          <p:cNvPr id="6" name="Image 5" descr="Une image contenant texte, capture d’écran, diagramme, ligne&#10;&#10;Description générée automatiquement">
            <a:extLst>
              <a:ext uri="{FF2B5EF4-FFF2-40B4-BE49-F238E27FC236}">
                <a16:creationId xmlns:a16="http://schemas.microsoft.com/office/drawing/2014/main" id="{043F5578-3B72-AF47-4308-EBF331E08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359" y="1726770"/>
            <a:ext cx="54864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436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 descr="Une image contenant texte, capture d’écran, diagramme, Tracé&#10;&#10;Description générée automatiquement">
            <a:extLst>
              <a:ext uri="{FF2B5EF4-FFF2-40B4-BE49-F238E27FC236}">
                <a16:creationId xmlns:a16="http://schemas.microsoft.com/office/drawing/2014/main" id="{EE1D6BC3-4A2D-8E7F-C3DF-35E465524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117" y="1161452"/>
            <a:ext cx="5819157" cy="4564553"/>
          </a:xfrm>
          <a:prstGeom prst="rect">
            <a:avLst/>
          </a:prstGeom>
        </p:spPr>
      </p:pic>
      <p:pic>
        <p:nvPicPr>
          <p:cNvPr id="14" name="Espace réservé du contenu 13" descr="Une image contenant texte, capture d’écran, diagramme, Tracé&#10;&#10;Description générée automatiquement">
            <a:extLst>
              <a:ext uri="{FF2B5EF4-FFF2-40B4-BE49-F238E27FC236}">
                <a16:creationId xmlns:a16="http://schemas.microsoft.com/office/drawing/2014/main" id="{024EFD80-DF7A-F685-24E0-FFFA9D2593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580" y="1149111"/>
            <a:ext cx="6067586" cy="4553918"/>
          </a:xfrm>
        </p:spPr>
      </p:pic>
    </p:spTree>
    <p:extLst>
      <p:ext uri="{BB962C8B-B14F-4D97-AF65-F5344CB8AC3E}">
        <p14:creationId xmlns:p14="http://schemas.microsoft.com/office/powerpoint/2010/main" val="2191305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A9B06D8-F0B8-433D-814C-0A14E9E87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Espace réservé du contenu 7" descr="Hrm promotion &amp; transfer">
            <a:extLst>
              <a:ext uri="{FF2B5EF4-FFF2-40B4-BE49-F238E27FC236}">
                <a16:creationId xmlns:a16="http://schemas.microsoft.com/office/drawing/2014/main" id="{DBB87FA2-67B3-E985-AE97-D4B54992C5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2873" r="7772" b="-2"/>
          <a:stretch/>
        </p:blipFill>
        <p:spPr>
          <a:xfrm>
            <a:off x="4839915" y="596644"/>
            <a:ext cx="6748854" cy="5664712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510964B-66D3-576D-658E-278793C0D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182313"/>
            <a:ext cx="7245794" cy="25044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/>
              <a:t>V- </a:t>
            </a:r>
          </a:p>
        </p:txBody>
      </p:sp>
    </p:spTree>
    <p:extLst>
      <p:ext uri="{BB962C8B-B14F-4D97-AF65-F5344CB8AC3E}">
        <p14:creationId xmlns:p14="http://schemas.microsoft.com/office/powerpoint/2010/main" val="1415571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5D3E2EEE-5E2B-473D-B932-CC1CB6659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2E3AC8A-42A7-A063-788C-061B88CD6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668000" cy="1038508"/>
          </a:xfrm>
        </p:spPr>
        <p:txBody>
          <a:bodyPr>
            <a:normAutofit/>
          </a:bodyPr>
          <a:lstStyle/>
          <a:p>
            <a:r>
              <a:rPr lang="fr-FR">
                <a:latin typeface="Aharoni"/>
                <a:cs typeface="Angsana New"/>
              </a:rPr>
              <a:t>Plan de présentation</a:t>
            </a:r>
            <a:endParaRPr lang="fr-FR"/>
          </a:p>
        </p:txBody>
      </p:sp>
      <p:graphicFrame>
        <p:nvGraphicFramePr>
          <p:cNvPr id="21" name="Espace réservé du contenu 2">
            <a:extLst>
              <a:ext uri="{FF2B5EF4-FFF2-40B4-BE49-F238E27FC236}">
                <a16:creationId xmlns:a16="http://schemas.microsoft.com/office/drawing/2014/main" id="{EB3C138C-1E3F-61B0-1252-2D6844DC14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572794"/>
              </p:ext>
            </p:extLst>
          </p:nvPr>
        </p:nvGraphicFramePr>
        <p:xfrm>
          <a:off x="838200" y="1941513"/>
          <a:ext cx="10515600" cy="4235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106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3E2EEE-5E2B-473D-B932-CC1CB6659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1755333-43C8-C8E3-6111-9E9E1C4A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668000" cy="1038508"/>
          </a:xfrm>
        </p:spPr>
        <p:txBody>
          <a:bodyPr>
            <a:normAutofit/>
          </a:bodyPr>
          <a:lstStyle/>
          <a:p>
            <a:r>
              <a:rPr lang="fr-FR">
                <a:latin typeface="Aharoni"/>
                <a:cs typeface="Angsana New"/>
              </a:rPr>
              <a:t>I- Introduction </a:t>
            </a:r>
          </a:p>
        </p:txBody>
      </p:sp>
      <p:graphicFrame>
        <p:nvGraphicFramePr>
          <p:cNvPr id="12" name="Espace réservé du contenu 2">
            <a:extLst>
              <a:ext uri="{FF2B5EF4-FFF2-40B4-BE49-F238E27FC236}">
                <a16:creationId xmlns:a16="http://schemas.microsoft.com/office/drawing/2014/main" id="{8D9B1FE2-32FB-D2C3-E346-F4042136CB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4590637"/>
              </p:ext>
            </p:extLst>
          </p:nvPr>
        </p:nvGraphicFramePr>
        <p:xfrm>
          <a:off x="838200" y="1941513"/>
          <a:ext cx="10515600" cy="4235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626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761EB98-E0C4-4B95-984A-E7D9DFAD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30561B0-C302-73F1-AEB4-A0866F198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1" cy="179565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latin typeface="Aharoni"/>
                <a:cs typeface="Angsana New"/>
              </a:rPr>
              <a:t>II- </a:t>
            </a:r>
            <a:r>
              <a:rPr lang="en-US" err="1">
                <a:latin typeface="Aharoni"/>
                <a:cs typeface="Angsana New"/>
              </a:rPr>
              <a:t>Statistiques</a:t>
            </a:r>
            <a:r>
              <a:rPr lang="en-US">
                <a:latin typeface="Aharoni"/>
                <a:cs typeface="Angsana New"/>
              </a:rPr>
              <a:t> Descriptives</a:t>
            </a:r>
          </a:p>
        </p:txBody>
      </p:sp>
      <p:graphicFrame>
        <p:nvGraphicFramePr>
          <p:cNvPr id="11" name="Espace réservé du contenu 10">
            <a:extLst>
              <a:ext uri="{FF2B5EF4-FFF2-40B4-BE49-F238E27FC236}">
                <a16:creationId xmlns:a16="http://schemas.microsoft.com/office/drawing/2014/main" id="{F8904071-D1DC-57C0-CD7A-E21F32211A7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768170"/>
          <a:ext cx="10515603" cy="304019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90843">
                  <a:extLst>
                    <a:ext uri="{9D8B030D-6E8A-4147-A177-3AD203B41FA5}">
                      <a16:colId xmlns:a16="http://schemas.microsoft.com/office/drawing/2014/main" val="2539490294"/>
                    </a:ext>
                  </a:extLst>
                </a:gridCol>
                <a:gridCol w="1390843">
                  <a:extLst>
                    <a:ext uri="{9D8B030D-6E8A-4147-A177-3AD203B41FA5}">
                      <a16:colId xmlns:a16="http://schemas.microsoft.com/office/drawing/2014/main" val="3906644688"/>
                    </a:ext>
                  </a:extLst>
                </a:gridCol>
                <a:gridCol w="1092914">
                  <a:extLst>
                    <a:ext uri="{9D8B030D-6E8A-4147-A177-3AD203B41FA5}">
                      <a16:colId xmlns:a16="http://schemas.microsoft.com/office/drawing/2014/main" val="2891893954"/>
                    </a:ext>
                  </a:extLst>
                </a:gridCol>
                <a:gridCol w="1373017">
                  <a:extLst>
                    <a:ext uri="{9D8B030D-6E8A-4147-A177-3AD203B41FA5}">
                      <a16:colId xmlns:a16="http://schemas.microsoft.com/office/drawing/2014/main" val="2402534608"/>
                    </a:ext>
                  </a:extLst>
                </a:gridCol>
                <a:gridCol w="1260976">
                  <a:extLst>
                    <a:ext uri="{9D8B030D-6E8A-4147-A177-3AD203B41FA5}">
                      <a16:colId xmlns:a16="http://schemas.microsoft.com/office/drawing/2014/main" val="2067827992"/>
                    </a:ext>
                  </a:extLst>
                </a:gridCol>
                <a:gridCol w="1260976">
                  <a:extLst>
                    <a:ext uri="{9D8B030D-6E8A-4147-A177-3AD203B41FA5}">
                      <a16:colId xmlns:a16="http://schemas.microsoft.com/office/drawing/2014/main" val="181730668"/>
                    </a:ext>
                  </a:extLst>
                </a:gridCol>
                <a:gridCol w="1373017">
                  <a:extLst>
                    <a:ext uri="{9D8B030D-6E8A-4147-A177-3AD203B41FA5}">
                      <a16:colId xmlns:a16="http://schemas.microsoft.com/office/drawing/2014/main" val="2321987020"/>
                    </a:ext>
                  </a:extLst>
                </a:gridCol>
                <a:gridCol w="1373017">
                  <a:extLst>
                    <a:ext uri="{9D8B030D-6E8A-4147-A177-3AD203B41FA5}">
                      <a16:colId xmlns:a16="http://schemas.microsoft.com/office/drawing/2014/main" val="2125594524"/>
                    </a:ext>
                  </a:extLst>
                </a:gridCol>
              </a:tblGrid>
              <a:tr h="391738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fr-FR" sz="1600" b="1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La procédure MEANS</a:t>
                      </a:r>
                    </a:p>
                  </a:txBody>
                  <a:tcPr marL="15278" marR="15278" marT="15278" marB="7333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96352"/>
                  </a:ext>
                </a:extLst>
              </a:tr>
              <a:tr h="398257">
                <a:tc>
                  <a:txBody>
                    <a:bodyPr/>
                    <a:lstStyle/>
                    <a:p>
                      <a:pPr fontAlgn="b"/>
                      <a:endParaRPr lang="fr-FR" sz="16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78" marR="15278" marT="15278" marB="7333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fr-FR" sz="16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78" marR="15278" marT="15278" marB="7333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fr-FR" sz="16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78" marR="15278" marT="15278" marB="7333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fr-FR" sz="16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78" marR="15278" marT="15278" marB="7333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fr-FR" sz="16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78" marR="15278" marT="15278" marB="7333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fr-FR" sz="16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78" marR="15278" marT="15278" marB="7333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fr-FR" sz="16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78" marR="15278" marT="15278" marB="7333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fr-FR" sz="16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78" marR="15278" marT="15278" marB="7333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5427242"/>
                  </a:ext>
                </a:extLst>
              </a:tr>
              <a:tr h="391738">
                <a:tc>
                  <a:txBody>
                    <a:bodyPr/>
                    <a:lstStyle/>
                    <a:p>
                      <a:pPr fontAlgn="b"/>
                      <a:r>
                        <a:rPr lang="fr-FR" sz="1600" b="1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Variable</a:t>
                      </a:r>
                    </a:p>
                  </a:txBody>
                  <a:tcPr marL="15278" marR="15278" marT="15278" marB="73336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fr-FR" sz="1600" b="1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Libellé</a:t>
                      </a:r>
                    </a:p>
                  </a:txBody>
                  <a:tcPr marL="15278" marR="15278" marT="15278" marB="73336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b="1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15278" marR="15278" marT="15278" marB="73336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b="1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Minimum</a:t>
                      </a:r>
                    </a:p>
                  </a:txBody>
                  <a:tcPr marL="15278" marR="15278" marT="15278" marB="73336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b="1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Moyenne</a:t>
                      </a:r>
                    </a:p>
                  </a:txBody>
                  <a:tcPr marL="15278" marR="15278" marT="15278" marB="73336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b="1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Médiane</a:t>
                      </a:r>
                    </a:p>
                  </a:txBody>
                  <a:tcPr marL="15278" marR="15278" marT="15278" marB="73336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b="1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Maximum</a:t>
                      </a:r>
                    </a:p>
                  </a:txBody>
                  <a:tcPr marL="15278" marR="15278" marT="15278" marB="73336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b="1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Ec-type</a:t>
                      </a:r>
                    </a:p>
                  </a:txBody>
                  <a:tcPr marL="15278" marR="15278" marT="15278" marB="73336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8133501"/>
                  </a:ext>
                </a:extLst>
              </a:tr>
              <a:tr h="1858462">
                <a:tc>
                  <a:txBody>
                    <a:bodyPr/>
                    <a:lstStyle/>
                    <a:p>
                      <a:pPr fontAlgn="b"/>
                      <a:r>
                        <a:rPr lang="fr-FR" sz="1600">
                          <a:effectLst/>
                          <a:latin typeface="Arial" panose="020B0604020202020204" pitchFamily="34" charset="0"/>
                        </a:rPr>
                        <a:t>quantity</a:t>
                      </a:r>
                      <a:br>
                        <a:rPr lang="fr-FR" sz="1600"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fr-FR" sz="1600">
                          <a:effectLst/>
                          <a:latin typeface="Arial" panose="020B0604020202020204" pitchFamily="34" charset="0"/>
                        </a:rPr>
                        <a:t>vup</a:t>
                      </a:r>
                      <a:br>
                        <a:rPr lang="fr-FR" sz="1600"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fr-FR" sz="1600">
                          <a:effectLst/>
                          <a:latin typeface="Arial" panose="020B0604020202020204" pitchFamily="34" charset="0"/>
                        </a:rPr>
                        <a:t>dist</a:t>
                      </a:r>
                      <a:br>
                        <a:rPr lang="fr-FR" sz="1600"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fr-FR" sz="1600">
                          <a:effectLst/>
                          <a:latin typeface="Arial" panose="020B0604020202020204" pitchFamily="34" charset="0"/>
                        </a:rPr>
                        <a:t>pib_exporter</a:t>
                      </a:r>
                      <a:br>
                        <a:rPr lang="fr-FR" sz="1600"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fr-FR" sz="1600">
                          <a:effectLst/>
                          <a:latin typeface="Arial" panose="020B0604020202020204" pitchFamily="34" charset="0"/>
                        </a:rPr>
                        <a:t>pib_importer</a:t>
                      </a:r>
                      <a:br>
                        <a:rPr lang="fr-FR" sz="1600"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fr-FR" sz="1600">
                          <a:effectLst/>
                          <a:latin typeface="Arial" panose="020B0604020202020204" pitchFamily="34" charset="0"/>
                        </a:rPr>
                        <a:t>pop_exporter</a:t>
                      </a:r>
                      <a:br>
                        <a:rPr lang="fr-FR" sz="1600"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fr-FR" sz="1600">
                          <a:effectLst/>
                          <a:latin typeface="Arial" panose="020B0604020202020204" pitchFamily="34" charset="0"/>
                        </a:rPr>
                        <a:t>pop_importer</a:t>
                      </a:r>
                    </a:p>
                  </a:txBody>
                  <a:tcPr marL="15278" marR="15278" marT="15278" marB="73336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fr-FR" sz="1600">
                          <a:effectLst/>
                          <a:latin typeface="Arial" panose="020B0604020202020204" pitchFamily="34" charset="0"/>
                        </a:rPr>
                        <a:t>quantity</a:t>
                      </a:r>
                      <a:br>
                        <a:rPr lang="fr-FR" sz="1600"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fr-FR" sz="1600">
                          <a:effectLst/>
                          <a:latin typeface="Arial" panose="020B0604020202020204" pitchFamily="34" charset="0"/>
                        </a:rPr>
                        <a:t>vup</a:t>
                      </a:r>
                      <a:br>
                        <a:rPr lang="fr-FR" sz="1600"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fr-FR" sz="1600">
                          <a:effectLst/>
                          <a:latin typeface="Arial" panose="020B0604020202020204" pitchFamily="34" charset="0"/>
                        </a:rPr>
                        <a:t>dist</a:t>
                      </a:r>
                      <a:br>
                        <a:rPr lang="fr-FR" sz="1600"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fr-FR" sz="1600">
                          <a:effectLst/>
                          <a:latin typeface="Arial" panose="020B0604020202020204" pitchFamily="34" charset="0"/>
                        </a:rPr>
                        <a:t>pib_exporter</a:t>
                      </a:r>
                      <a:br>
                        <a:rPr lang="fr-FR" sz="1600"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fr-FR" sz="1600">
                          <a:effectLst/>
                          <a:latin typeface="Arial" panose="020B0604020202020204" pitchFamily="34" charset="0"/>
                        </a:rPr>
                        <a:t>pib_importer</a:t>
                      </a:r>
                      <a:br>
                        <a:rPr lang="fr-FR" sz="1600"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fr-FR" sz="1600">
                          <a:effectLst/>
                          <a:latin typeface="Arial" panose="020B0604020202020204" pitchFamily="34" charset="0"/>
                        </a:rPr>
                        <a:t>pop_exporter</a:t>
                      </a:r>
                      <a:br>
                        <a:rPr lang="fr-FR" sz="1600"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fr-FR" sz="1600">
                          <a:effectLst/>
                          <a:latin typeface="Arial" panose="020B0604020202020204" pitchFamily="34" charset="0"/>
                        </a:rPr>
                        <a:t>pop_importer</a:t>
                      </a:r>
                    </a:p>
                  </a:txBody>
                  <a:tcPr marL="15278" marR="15278" marT="15278" marB="73336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>
                          <a:effectLst/>
                          <a:latin typeface="Arial" panose="020B0604020202020204" pitchFamily="34" charset="0"/>
                        </a:rPr>
                        <a:t>10221618</a:t>
                      </a:r>
                      <a:br>
                        <a:rPr lang="fr-FR" sz="1600"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fr-FR" sz="1600">
                          <a:effectLst/>
                          <a:latin typeface="Arial" panose="020B0604020202020204" pitchFamily="34" charset="0"/>
                        </a:rPr>
                        <a:t>10448530</a:t>
                      </a:r>
                      <a:br>
                        <a:rPr lang="fr-FR" sz="1600"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fr-FR" sz="1600">
                          <a:effectLst/>
                          <a:latin typeface="Arial" panose="020B0604020202020204" pitchFamily="34" charset="0"/>
                        </a:rPr>
                        <a:t>10453016</a:t>
                      </a:r>
                      <a:br>
                        <a:rPr lang="fr-FR" sz="1600"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fr-FR" sz="1600">
                          <a:effectLst/>
                          <a:latin typeface="Arial" panose="020B0604020202020204" pitchFamily="34" charset="0"/>
                        </a:rPr>
                        <a:t>10453016</a:t>
                      </a:r>
                      <a:br>
                        <a:rPr lang="fr-FR" sz="1600"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fr-FR" sz="1600">
                          <a:effectLst/>
                          <a:latin typeface="Arial" panose="020B0604020202020204" pitchFamily="34" charset="0"/>
                        </a:rPr>
                        <a:t>10453016</a:t>
                      </a:r>
                      <a:br>
                        <a:rPr lang="fr-FR" sz="1600"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fr-FR" sz="1600">
                          <a:effectLst/>
                          <a:latin typeface="Arial" panose="020B0604020202020204" pitchFamily="34" charset="0"/>
                        </a:rPr>
                        <a:t>10453016</a:t>
                      </a:r>
                      <a:br>
                        <a:rPr lang="fr-FR" sz="1600"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fr-FR" sz="1600">
                          <a:effectLst/>
                          <a:latin typeface="Arial" panose="020B0604020202020204" pitchFamily="34" charset="0"/>
                        </a:rPr>
                        <a:t>10453016</a:t>
                      </a:r>
                    </a:p>
                  </a:txBody>
                  <a:tcPr marL="15278" marR="15278" marT="15278" marB="73336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>
                          <a:effectLst/>
                          <a:latin typeface="Arial" panose="020B0604020202020204" pitchFamily="34" charset="0"/>
                        </a:rPr>
                        <a:t>0.0010000</a:t>
                      </a:r>
                      <a:br>
                        <a:rPr lang="fr-FR" sz="1600"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fr-FR" sz="1600">
                          <a:effectLst/>
                          <a:latin typeface="Arial" panose="020B0604020202020204" pitchFamily="34" charset="0"/>
                        </a:rPr>
                        <a:t>0.000653152</a:t>
                      </a:r>
                      <a:br>
                        <a:rPr lang="fr-FR" sz="1600"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fr-FR" sz="1600">
                          <a:effectLst/>
                          <a:latin typeface="Arial" panose="020B0604020202020204" pitchFamily="34" charset="0"/>
                        </a:rPr>
                        <a:t>59.6172300</a:t>
                      </a:r>
                      <a:br>
                        <a:rPr lang="fr-FR" sz="1600"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fr-FR" sz="1600">
                          <a:effectLst/>
                          <a:latin typeface="Arial" panose="020B0604020202020204" pitchFamily="34" charset="0"/>
                        </a:rPr>
                        <a:t>10768.70</a:t>
                      </a:r>
                      <a:br>
                        <a:rPr lang="fr-FR" sz="1600"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fr-FR" sz="1600">
                          <a:effectLst/>
                          <a:latin typeface="Arial" panose="020B0604020202020204" pitchFamily="34" charset="0"/>
                        </a:rPr>
                        <a:t>10768.70</a:t>
                      </a:r>
                      <a:br>
                        <a:rPr lang="fr-FR" sz="1600"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fr-FR" sz="1600">
                          <a:effectLst/>
                          <a:latin typeface="Arial" panose="020B0604020202020204" pitchFamily="34" charset="0"/>
                        </a:rPr>
                        <a:t>0.2740470</a:t>
                      </a:r>
                      <a:br>
                        <a:rPr lang="fr-FR" sz="1600"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fr-FR" sz="1600">
                          <a:effectLst/>
                          <a:latin typeface="Arial" panose="020B0604020202020204" pitchFamily="34" charset="0"/>
                        </a:rPr>
                        <a:t>0.2740470</a:t>
                      </a:r>
                    </a:p>
                  </a:txBody>
                  <a:tcPr marL="15278" marR="15278" marT="15278" marB="73336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>
                          <a:effectLst/>
                          <a:latin typeface="Arial" panose="020B0604020202020204" pitchFamily="34" charset="0"/>
                        </a:rPr>
                        <a:t>1380.02</a:t>
                      </a:r>
                      <a:br>
                        <a:rPr lang="fr-FR" sz="1600"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fr-FR" sz="1600">
                          <a:effectLst/>
                          <a:latin typeface="Arial" panose="020B0604020202020204" pitchFamily="34" charset="0"/>
                        </a:rPr>
                        <a:t>21.5032874</a:t>
                      </a:r>
                      <a:br>
                        <a:rPr lang="fr-FR" sz="1600"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fr-FR" sz="1600">
                          <a:effectLst/>
                          <a:latin typeface="Arial" panose="020B0604020202020204" pitchFamily="34" charset="0"/>
                        </a:rPr>
                        <a:t>4070.18</a:t>
                      </a:r>
                      <a:br>
                        <a:rPr lang="fr-FR" sz="1600"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fr-FR" sz="1600">
                          <a:effectLst/>
                          <a:latin typeface="Arial" panose="020B0604020202020204" pitchFamily="34" charset="0"/>
                        </a:rPr>
                        <a:t>2031746.90</a:t>
                      </a:r>
                      <a:br>
                        <a:rPr lang="fr-FR" sz="1600"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fr-FR" sz="1600">
                          <a:effectLst/>
                          <a:latin typeface="Arial" panose="020B0604020202020204" pitchFamily="34" charset="0"/>
                        </a:rPr>
                        <a:t>1515487.85</a:t>
                      </a:r>
                      <a:br>
                        <a:rPr lang="fr-FR" sz="1600"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fr-FR" sz="1600">
                          <a:effectLst/>
                          <a:latin typeface="Arial" panose="020B0604020202020204" pitchFamily="34" charset="0"/>
                        </a:rPr>
                        <a:t>49.8031288</a:t>
                      </a:r>
                      <a:br>
                        <a:rPr lang="fr-FR" sz="1600"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fr-FR" sz="1600">
                          <a:effectLst/>
                          <a:latin typeface="Arial" panose="020B0604020202020204" pitchFamily="34" charset="0"/>
                        </a:rPr>
                        <a:t>39.2532123</a:t>
                      </a:r>
                    </a:p>
                  </a:txBody>
                  <a:tcPr marL="15278" marR="15278" marT="15278" marB="73336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>
                          <a:effectLst/>
                          <a:latin typeface="Arial" panose="020B0604020202020204" pitchFamily="34" charset="0"/>
                        </a:rPr>
                        <a:t>2.9150000</a:t>
                      </a:r>
                      <a:br>
                        <a:rPr lang="fr-FR" sz="1600"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fr-FR" sz="1600">
                          <a:effectLst/>
                          <a:latin typeface="Arial" panose="020B0604020202020204" pitchFamily="34" charset="0"/>
                        </a:rPr>
                        <a:t>6.0462608</a:t>
                      </a:r>
                      <a:br>
                        <a:rPr lang="fr-FR" sz="1600"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fr-FR" sz="1600">
                          <a:effectLst/>
                          <a:latin typeface="Arial" panose="020B0604020202020204" pitchFamily="34" charset="0"/>
                        </a:rPr>
                        <a:t>1710.82</a:t>
                      </a:r>
                      <a:br>
                        <a:rPr lang="fr-FR" sz="1600"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fr-FR" sz="1600">
                          <a:effectLst/>
                          <a:latin typeface="Arial" panose="020B0604020202020204" pitchFamily="34" charset="0"/>
                        </a:rPr>
                        <a:t>776421.24</a:t>
                      </a:r>
                      <a:br>
                        <a:rPr lang="fr-FR" sz="1600"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fr-FR" sz="1600">
                          <a:effectLst/>
                          <a:latin typeface="Arial" panose="020B0604020202020204" pitchFamily="34" charset="0"/>
                        </a:rPr>
                        <a:t>412805.07</a:t>
                      </a:r>
                      <a:br>
                        <a:rPr lang="fr-FR" sz="1600"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fr-FR" sz="1600">
                          <a:effectLst/>
                          <a:latin typeface="Arial" panose="020B0604020202020204" pitchFamily="34" charset="0"/>
                        </a:rPr>
                        <a:t>30.1551730</a:t>
                      </a:r>
                      <a:br>
                        <a:rPr lang="fr-FR" sz="1600"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fr-FR" sz="1600">
                          <a:effectLst/>
                          <a:latin typeface="Arial" panose="020B0604020202020204" pitchFamily="34" charset="0"/>
                        </a:rPr>
                        <a:t>10.7616980</a:t>
                      </a:r>
                    </a:p>
                  </a:txBody>
                  <a:tcPr marL="15278" marR="15278" marT="15278" marB="73336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>
                          <a:effectLst/>
                          <a:latin typeface="Arial" panose="020B0604020202020204" pitchFamily="34" charset="0"/>
                        </a:rPr>
                        <a:t>91531280.11</a:t>
                      </a:r>
                      <a:br>
                        <a:rPr lang="fr-FR" sz="1600"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fr-FR" sz="1600">
                          <a:effectLst/>
                          <a:latin typeface="Arial" panose="020B0604020202020204" pitchFamily="34" charset="0"/>
                        </a:rPr>
                        <a:t>948744.70</a:t>
                      </a:r>
                      <a:br>
                        <a:rPr lang="fr-FR" sz="1600"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fr-FR" sz="1600">
                          <a:effectLst/>
                          <a:latin typeface="Arial" panose="020B0604020202020204" pitchFamily="34" charset="0"/>
                        </a:rPr>
                        <a:t>19586.18</a:t>
                      </a:r>
                      <a:br>
                        <a:rPr lang="fr-FR" sz="1600"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fr-FR" sz="1600">
                          <a:effectLst/>
                          <a:latin typeface="Arial" panose="020B0604020202020204" pitchFamily="34" charset="0"/>
                        </a:rPr>
                        <a:t>14533264.48</a:t>
                      </a:r>
                      <a:br>
                        <a:rPr lang="fr-FR" sz="1600"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fr-FR" sz="1600">
                          <a:effectLst/>
                          <a:latin typeface="Arial" panose="020B0604020202020204" pitchFamily="34" charset="0"/>
                        </a:rPr>
                        <a:t>14533264.48</a:t>
                      </a:r>
                      <a:br>
                        <a:rPr lang="fr-FR" sz="1600"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fr-FR" sz="1600">
                          <a:effectLst/>
                          <a:latin typeface="Arial" panose="020B0604020202020204" pitchFamily="34" charset="0"/>
                        </a:rPr>
                        <a:t>287.6251930</a:t>
                      </a:r>
                      <a:br>
                        <a:rPr lang="fr-FR" sz="1600"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fr-FR" sz="1600">
                          <a:effectLst/>
                          <a:latin typeface="Arial" panose="020B0604020202020204" pitchFamily="34" charset="0"/>
                        </a:rPr>
                        <a:t>287.6251930</a:t>
                      </a:r>
                    </a:p>
                  </a:txBody>
                  <a:tcPr marL="15278" marR="15278" marT="15278" marB="73336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>
                          <a:effectLst/>
                          <a:latin typeface="Arial" panose="020B0604020202020204" pitchFamily="34" charset="0"/>
                        </a:rPr>
                        <a:t>118835.26</a:t>
                      </a:r>
                      <a:br>
                        <a:rPr lang="fr-FR" sz="1600"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fr-FR" sz="1600">
                          <a:effectLst/>
                          <a:latin typeface="Arial" panose="020B0604020202020204" pitchFamily="34" charset="0"/>
                        </a:rPr>
                        <a:t>606.3182362</a:t>
                      </a:r>
                      <a:br>
                        <a:rPr lang="fr-FR" sz="1600"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fr-FR" sz="1600">
                          <a:effectLst/>
                          <a:latin typeface="Arial" panose="020B0604020202020204" pitchFamily="34" charset="0"/>
                        </a:rPr>
                        <a:t>4574.74</a:t>
                      </a:r>
                      <a:br>
                        <a:rPr lang="fr-FR" sz="1600"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fr-FR" sz="1600">
                          <a:effectLst/>
                          <a:latin typeface="Arial" panose="020B0604020202020204" pitchFamily="34" charset="0"/>
                        </a:rPr>
                        <a:t>3262201.91</a:t>
                      </a:r>
                      <a:br>
                        <a:rPr lang="fr-FR" sz="1600"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fr-FR" sz="1600">
                          <a:effectLst/>
                          <a:latin typeface="Arial" panose="020B0604020202020204" pitchFamily="34" charset="0"/>
                        </a:rPr>
                        <a:t>2842994.11</a:t>
                      </a:r>
                      <a:br>
                        <a:rPr lang="fr-FR" sz="1600"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fr-FR" sz="1600">
                          <a:effectLst/>
                          <a:latin typeface="Arial" panose="020B0604020202020204" pitchFamily="34" charset="0"/>
                        </a:rPr>
                        <a:t>67.1629523</a:t>
                      </a:r>
                      <a:br>
                        <a:rPr lang="fr-FR" sz="1600"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fr-FR" sz="1600">
                          <a:effectLst/>
                          <a:latin typeface="Arial" panose="020B0604020202020204" pitchFamily="34" charset="0"/>
                        </a:rPr>
                        <a:t>59.5405157</a:t>
                      </a:r>
                    </a:p>
                  </a:txBody>
                  <a:tcPr marL="15278" marR="15278" marT="15278" marB="73336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485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2385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 10" descr="Une image contenant texte, capture d’écran, Rectangle, diagramme&#10;&#10;Description générée automatiquement">
            <a:extLst>
              <a:ext uri="{FF2B5EF4-FFF2-40B4-BE49-F238E27FC236}">
                <a16:creationId xmlns:a16="http://schemas.microsoft.com/office/drawing/2014/main" id="{DC2549BE-F7F1-F867-DBBA-40980CECD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86725" y="738753"/>
            <a:ext cx="6442128" cy="4863884"/>
          </a:xfrm>
          <a:prstGeom prst="rect">
            <a:avLst/>
          </a:prstGeom>
        </p:spPr>
      </p:pic>
      <p:pic>
        <p:nvPicPr>
          <p:cNvPr id="12" name="Image 11" descr="Une image contenant texte, capture d’écran, diagramme, ligne&#10;&#10;Description générée automatiquement">
            <a:extLst>
              <a:ext uri="{FF2B5EF4-FFF2-40B4-BE49-F238E27FC236}">
                <a16:creationId xmlns:a16="http://schemas.microsoft.com/office/drawing/2014/main" id="{73ECCD4F-03A1-D7C6-78A4-E8D5E567D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393" y="738753"/>
            <a:ext cx="6558365" cy="486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165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diagramme, texte, capture d’écran, cercle&#10;&#10;Description générée automatiquement">
            <a:extLst>
              <a:ext uri="{FF2B5EF4-FFF2-40B4-BE49-F238E27FC236}">
                <a16:creationId xmlns:a16="http://schemas.microsoft.com/office/drawing/2014/main" id="{3F77387C-399D-2739-7ACA-4799811F3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63" y="435244"/>
            <a:ext cx="5912603" cy="5509647"/>
          </a:xfrm>
          <a:prstGeom prst="rect">
            <a:avLst/>
          </a:prstGeom>
        </p:spPr>
      </p:pic>
      <p:pic>
        <p:nvPicPr>
          <p:cNvPr id="5" name="Image 4" descr="Une image contenant texte, capture d’écran, affichage, diagramme&#10;&#10;Description générée automatiquement">
            <a:extLst>
              <a:ext uri="{FF2B5EF4-FFF2-40B4-BE49-F238E27FC236}">
                <a16:creationId xmlns:a16="http://schemas.microsoft.com/office/drawing/2014/main" id="{5C9D4795-DCB5-6035-29EA-0889311EA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834" y="428789"/>
            <a:ext cx="5899688" cy="550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939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E327FC-D2AE-9867-D2C7-31AEC6D0D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2302" y="-254807"/>
            <a:ext cx="10515600" cy="1325563"/>
          </a:xfrm>
        </p:spPr>
        <p:txBody>
          <a:bodyPr/>
          <a:lstStyle/>
          <a:p>
            <a:r>
              <a:rPr lang="fr-FR" dirty="0">
                <a:gradFill>
                  <a:gsLst>
                    <a:gs pos="0">
                      <a:srgbClr val="00BAC8"/>
                    </a:gs>
                    <a:gs pos="100000">
                      <a:srgbClr val="203040"/>
                    </a:gs>
                  </a:gsLst>
                  <a:lin ang="0" scaled="1"/>
                </a:gradFill>
                <a:latin typeface="Aharoni"/>
                <a:cs typeface="Aharoni"/>
              </a:rPr>
              <a:t>III- Résultats principaux</a:t>
            </a:r>
          </a:p>
        </p:txBody>
      </p:sp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054B8041-0AC2-27E0-4B63-1BC5523DE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454207"/>
              </p:ext>
            </p:extLst>
          </p:nvPr>
        </p:nvGraphicFramePr>
        <p:xfrm>
          <a:off x="1446508" y="1226949"/>
          <a:ext cx="9206620" cy="3840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34437">
                  <a:extLst>
                    <a:ext uri="{9D8B030D-6E8A-4147-A177-3AD203B41FA5}">
                      <a16:colId xmlns:a16="http://schemas.microsoft.com/office/drawing/2014/main" val="800229712"/>
                    </a:ext>
                  </a:extLst>
                </a:gridCol>
                <a:gridCol w="1534437">
                  <a:extLst>
                    <a:ext uri="{9D8B030D-6E8A-4147-A177-3AD203B41FA5}">
                      <a16:colId xmlns:a16="http://schemas.microsoft.com/office/drawing/2014/main" val="2235597807"/>
                    </a:ext>
                  </a:extLst>
                </a:gridCol>
                <a:gridCol w="1744413">
                  <a:extLst>
                    <a:ext uri="{9D8B030D-6E8A-4147-A177-3AD203B41FA5}">
                      <a16:colId xmlns:a16="http://schemas.microsoft.com/office/drawing/2014/main" val="3507223810"/>
                    </a:ext>
                  </a:extLst>
                </a:gridCol>
                <a:gridCol w="1623272">
                  <a:extLst>
                    <a:ext uri="{9D8B030D-6E8A-4147-A177-3AD203B41FA5}">
                      <a16:colId xmlns:a16="http://schemas.microsoft.com/office/drawing/2014/main" val="2870625014"/>
                    </a:ext>
                  </a:extLst>
                </a:gridCol>
                <a:gridCol w="1235624">
                  <a:extLst>
                    <a:ext uri="{9D8B030D-6E8A-4147-A177-3AD203B41FA5}">
                      <a16:colId xmlns:a16="http://schemas.microsoft.com/office/drawing/2014/main" val="190679850"/>
                    </a:ext>
                  </a:extLst>
                </a:gridCol>
                <a:gridCol w="1534437">
                  <a:extLst>
                    <a:ext uri="{9D8B030D-6E8A-4147-A177-3AD203B41FA5}">
                      <a16:colId xmlns:a16="http://schemas.microsoft.com/office/drawing/2014/main" val="66025613"/>
                    </a:ext>
                  </a:extLst>
                </a:gridCol>
              </a:tblGrid>
              <a:tr h="215784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fr-FR" sz="950" b="1" dirty="0">
                          <a:solidFill>
                            <a:srgbClr val="112277"/>
                          </a:solidFill>
                          <a:effectLst/>
                          <a:latin typeface="Arial"/>
                        </a:rPr>
                        <a:t>Modèle : MODEL 1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114550"/>
                  </a:ext>
                </a:extLst>
              </a:tr>
              <a:tr h="215784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fr-FR" sz="950" b="1" dirty="0">
                          <a:solidFill>
                            <a:srgbClr val="112277"/>
                          </a:solidFill>
                          <a:effectLst/>
                          <a:latin typeface="Arial"/>
                        </a:rPr>
                        <a:t>Variable dépendante : </a:t>
                      </a:r>
                      <a:r>
                        <a:rPr lang="fr-FR" sz="950" b="1" dirty="0" err="1">
                          <a:solidFill>
                            <a:srgbClr val="112277"/>
                          </a:solidFill>
                          <a:effectLst/>
                          <a:latin typeface="Arial"/>
                        </a:rPr>
                        <a:t>log_quantity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90506"/>
                  </a:ext>
                </a:extLst>
              </a:tr>
              <a:tr h="215784">
                <a:tc>
                  <a:txBody>
                    <a:bodyPr/>
                    <a:lstStyle/>
                    <a:p>
                      <a:pPr fontAlgn="b"/>
                      <a:endParaRPr lang="fr-FR" sz="95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fr-FR" sz="95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fr-FR" sz="95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fr-FR" sz="95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fr-FR" sz="95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fr-FR" sz="95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21785"/>
                  </a:ext>
                </a:extLst>
              </a:tr>
              <a:tr h="215784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fr-FR" sz="950" b="1" dirty="0">
                          <a:solidFill>
                            <a:srgbClr val="112277"/>
                          </a:solidFill>
                          <a:effectLst/>
                          <a:latin typeface="Arial"/>
                        </a:rPr>
                        <a:t>Résultats estimés des paramètres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114517"/>
                  </a:ext>
                </a:extLst>
              </a:tr>
              <a:tr h="819984">
                <a:tc>
                  <a:txBody>
                    <a:bodyPr/>
                    <a:lstStyle/>
                    <a:p>
                      <a:pPr fontAlgn="b"/>
                      <a:r>
                        <a:rPr lang="fr-FR" sz="950" b="1" dirty="0">
                          <a:solidFill>
                            <a:srgbClr val="112277"/>
                          </a:solidFill>
                          <a:effectLst/>
                          <a:latin typeface="Arial"/>
                        </a:rPr>
                        <a:t>Variable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50" b="1" dirty="0">
                          <a:solidFill>
                            <a:srgbClr val="112277"/>
                          </a:solidFill>
                          <a:effectLst/>
                          <a:latin typeface="Arial"/>
                        </a:rPr>
                        <a:t>DDL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50" b="1" dirty="0">
                          <a:solidFill>
                            <a:srgbClr val="112277"/>
                          </a:solidFill>
                          <a:effectLst/>
                          <a:latin typeface="Arial"/>
                        </a:rPr>
                        <a:t>Valeur</a:t>
                      </a:r>
                      <a:br>
                        <a:rPr lang="fr-FR" sz="950" b="1" dirty="0">
                          <a:solidFill>
                            <a:srgbClr val="112277"/>
                          </a:solidFill>
                          <a:effectLst/>
                          <a:latin typeface="Arial"/>
                        </a:rPr>
                      </a:br>
                      <a:r>
                        <a:rPr lang="fr-FR" sz="950" b="1" dirty="0">
                          <a:solidFill>
                            <a:srgbClr val="112277"/>
                          </a:solidFill>
                          <a:effectLst/>
                          <a:latin typeface="Arial"/>
                        </a:rPr>
                        <a:t>estimée</a:t>
                      </a:r>
                      <a:br>
                        <a:rPr lang="fr-FR" sz="950" b="1" dirty="0">
                          <a:solidFill>
                            <a:srgbClr val="112277"/>
                          </a:solidFill>
                          <a:effectLst/>
                          <a:latin typeface="Arial"/>
                        </a:rPr>
                      </a:br>
                      <a:r>
                        <a:rPr lang="fr-FR" sz="950" b="1" dirty="0">
                          <a:solidFill>
                            <a:srgbClr val="112277"/>
                          </a:solidFill>
                          <a:effectLst/>
                          <a:latin typeface="Arial"/>
                        </a:rPr>
                        <a:t>des</a:t>
                      </a:r>
                      <a:br>
                        <a:rPr lang="fr-FR" sz="950" b="1" dirty="0">
                          <a:solidFill>
                            <a:srgbClr val="112277"/>
                          </a:solidFill>
                          <a:effectLst/>
                          <a:latin typeface="Arial"/>
                        </a:rPr>
                      </a:br>
                      <a:r>
                        <a:rPr lang="fr-FR" sz="950" b="1" dirty="0">
                          <a:solidFill>
                            <a:srgbClr val="112277"/>
                          </a:solidFill>
                          <a:effectLst/>
                          <a:latin typeface="Arial"/>
                        </a:rPr>
                        <a:t>paramètres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50" b="1" dirty="0">
                          <a:solidFill>
                            <a:srgbClr val="112277"/>
                          </a:solidFill>
                          <a:effectLst/>
                          <a:latin typeface="Arial"/>
                        </a:rPr>
                        <a:t>Erreur</a:t>
                      </a:r>
                      <a:br>
                        <a:rPr lang="fr-FR" sz="950" b="1" dirty="0">
                          <a:solidFill>
                            <a:srgbClr val="112277"/>
                          </a:solidFill>
                          <a:effectLst/>
                          <a:latin typeface="Arial"/>
                        </a:rPr>
                      </a:br>
                      <a:r>
                        <a:rPr lang="fr-FR" sz="950" b="1" dirty="0">
                          <a:solidFill>
                            <a:srgbClr val="112277"/>
                          </a:solidFill>
                          <a:effectLst/>
                          <a:latin typeface="Arial"/>
                        </a:rPr>
                        <a:t>type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50" b="1" dirty="0">
                          <a:solidFill>
                            <a:srgbClr val="112277"/>
                          </a:solidFill>
                          <a:effectLst/>
                          <a:latin typeface="Arial"/>
                        </a:rPr>
                        <a:t>Valeur </a:t>
                      </a:r>
                      <a:br>
                        <a:rPr lang="fr-FR" sz="950" b="1" dirty="0">
                          <a:solidFill>
                            <a:srgbClr val="112277"/>
                          </a:solidFill>
                          <a:effectLst/>
                          <a:latin typeface="Arial"/>
                        </a:rPr>
                      </a:br>
                      <a:r>
                        <a:rPr lang="fr-FR" sz="950" b="1" dirty="0">
                          <a:solidFill>
                            <a:srgbClr val="112277"/>
                          </a:solidFill>
                          <a:effectLst/>
                          <a:latin typeface="Arial"/>
                        </a:rPr>
                        <a:t>du test t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50" b="1" dirty="0">
                          <a:solidFill>
                            <a:srgbClr val="112277"/>
                          </a:solidFill>
                          <a:effectLst/>
                          <a:latin typeface="Arial"/>
                        </a:rPr>
                        <a:t>Pr &gt; |t|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052991"/>
                  </a:ext>
                </a:extLst>
              </a:tr>
              <a:tr h="215784">
                <a:tc>
                  <a:txBody>
                    <a:bodyPr/>
                    <a:lstStyle/>
                    <a:p>
                      <a:pPr fontAlgn="b"/>
                      <a:r>
                        <a:rPr lang="fr-FR" sz="950" b="1" dirty="0">
                          <a:solidFill>
                            <a:srgbClr val="112277"/>
                          </a:solidFill>
                          <a:effectLst/>
                          <a:latin typeface="Arial"/>
                        </a:rPr>
                        <a:t>Intercept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50" dirty="0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50" dirty="0">
                          <a:effectLst/>
                          <a:latin typeface="Arial"/>
                        </a:rPr>
                        <a:t>-9,73780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50" dirty="0">
                          <a:effectLst/>
                          <a:latin typeface="Arial"/>
                        </a:rPr>
                        <a:t>0,03487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50" dirty="0">
                          <a:effectLst/>
                          <a:latin typeface="Arial"/>
                        </a:rPr>
                        <a:t>-279,28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50" dirty="0">
                          <a:effectLst/>
                          <a:latin typeface="Arial"/>
                        </a:rPr>
                        <a:t>&lt;.0001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090286"/>
                  </a:ext>
                </a:extLst>
              </a:tr>
              <a:tr h="215784">
                <a:tc>
                  <a:txBody>
                    <a:bodyPr/>
                    <a:lstStyle/>
                    <a:p>
                      <a:pPr fontAlgn="b"/>
                      <a:r>
                        <a:rPr lang="fr-FR" sz="950" b="1" dirty="0" err="1">
                          <a:solidFill>
                            <a:srgbClr val="112277"/>
                          </a:solidFill>
                          <a:effectLst/>
                          <a:latin typeface="Arial"/>
                        </a:rPr>
                        <a:t>log_vup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50" dirty="0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50" dirty="0">
                          <a:effectLst/>
                          <a:latin typeface="Arial"/>
                        </a:rPr>
                        <a:t>-0,72148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50" dirty="0">
                          <a:effectLst/>
                          <a:latin typeface="Arial"/>
                        </a:rPr>
                        <a:t>0,00063515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50" dirty="0">
                          <a:effectLst/>
                          <a:latin typeface="Arial"/>
                        </a:rPr>
                        <a:t>-1135,9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50" dirty="0">
                          <a:effectLst/>
                          <a:latin typeface="Arial"/>
                        </a:rPr>
                        <a:t>&lt;.0001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709390"/>
                  </a:ext>
                </a:extLst>
              </a:tr>
              <a:tr h="215784">
                <a:tc>
                  <a:txBody>
                    <a:bodyPr/>
                    <a:lstStyle/>
                    <a:p>
                      <a:pPr fontAlgn="b"/>
                      <a:r>
                        <a:rPr lang="fr-FR" sz="950" b="1" dirty="0" err="1">
                          <a:solidFill>
                            <a:srgbClr val="112277"/>
                          </a:solidFill>
                          <a:effectLst/>
                          <a:latin typeface="Arial"/>
                        </a:rPr>
                        <a:t>log_pop_importer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50" dirty="0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50" dirty="0">
                          <a:effectLst/>
                          <a:latin typeface="Arial"/>
                        </a:rPr>
                        <a:t>0,04471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50" dirty="0">
                          <a:effectLst/>
                          <a:latin typeface="Arial"/>
                        </a:rPr>
                        <a:t>0,00223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50" dirty="0">
                          <a:effectLst/>
                          <a:latin typeface="Arial"/>
                        </a:rPr>
                        <a:t>20,05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50" dirty="0">
                          <a:effectLst/>
                          <a:latin typeface="Arial"/>
                        </a:rPr>
                        <a:t>&lt;.0001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723458"/>
                  </a:ext>
                </a:extLst>
              </a:tr>
              <a:tr h="215784">
                <a:tc>
                  <a:txBody>
                    <a:bodyPr/>
                    <a:lstStyle/>
                    <a:p>
                      <a:pPr fontAlgn="b"/>
                      <a:r>
                        <a:rPr lang="fr-FR" sz="950" b="1" dirty="0" err="1">
                          <a:solidFill>
                            <a:srgbClr val="112277"/>
                          </a:solidFill>
                          <a:effectLst/>
                          <a:latin typeface="Arial"/>
                        </a:rPr>
                        <a:t>log_pop_exporter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50" dirty="0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50" dirty="0">
                          <a:effectLst/>
                          <a:latin typeface="Arial"/>
                        </a:rPr>
                        <a:t>-0,07744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50" dirty="0">
                          <a:effectLst/>
                          <a:latin typeface="Arial"/>
                        </a:rPr>
                        <a:t>0,00262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50" dirty="0">
                          <a:effectLst/>
                          <a:latin typeface="Arial"/>
                        </a:rPr>
                        <a:t>-29,54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50" dirty="0">
                          <a:effectLst/>
                          <a:latin typeface="Arial"/>
                        </a:rPr>
                        <a:t>&lt;.0001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370384"/>
                  </a:ext>
                </a:extLst>
              </a:tr>
              <a:tr h="215784">
                <a:tc>
                  <a:txBody>
                    <a:bodyPr/>
                    <a:lstStyle/>
                    <a:p>
                      <a:pPr fontAlgn="b"/>
                      <a:r>
                        <a:rPr lang="fr-FR" sz="950" b="1" dirty="0" err="1">
                          <a:solidFill>
                            <a:srgbClr val="112277"/>
                          </a:solidFill>
                          <a:effectLst/>
                          <a:latin typeface="Arial"/>
                        </a:rPr>
                        <a:t>log_pib_exporter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50" dirty="0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50" dirty="0">
                          <a:effectLst/>
                          <a:latin typeface="Arial"/>
                        </a:rPr>
                        <a:t>0,72362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50" dirty="0">
                          <a:effectLst/>
                          <a:latin typeface="Arial"/>
                        </a:rPr>
                        <a:t>0,00250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50" dirty="0">
                          <a:effectLst/>
                          <a:latin typeface="Arial"/>
                        </a:rPr>
                        <a:t>289,52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50" dirty="0">
                          <a:effectLst/>
                          <a:latin typeface="Arial"/>
                        </a:rPr>
                        <a:t>&lt;.0001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041610"/>
                  </a:ext>
                </a:extLst>
              </a:tr>
              <a:tr h="215784">
                <a:tc>
                  <a:txBody>
                    <a:bodyPr/>
                    <a:lstStyle/>
                    <a:p>
                      <a:pPr fontAlgn="b"/>
                      <a:r>
                        <a:rPr lang="fr-FR" sz="950" b="1" dirty="0" err="1">
                          <a:solidFill>
                            <a:srgbClr val="112277"/>
                          </a:solidFill>
                          <a:effectLst/>
                          <a:latin typeface="Arial"/>
                        </a:rPr>
                        <a:t>log_pib_importer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50" dirty="0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50" dirty="0">
                          <a:effectLst/>
                          <a:latin typeface="Arial"/>
                        </a:rPr>
                        <a:t>0,53960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50" dirty="0">
                          <a:effectLst/>
                          <a:latin typeface="Arial"/>
                        </a:rPr>
                        <a:t>0,00208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50" dirty="0">
                          <a:effectLst/>
                          <a:latin typeface="Arial"/>
                        </a:rPr>
                        <a:t>259,77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50" dirty="0">
                          <a:effectLst/>
                          <a:latin typeface="Arial"/>
                        </a:rPr>
                        <a:t>&lt;.0001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12235"/>
                  </a:ext>
                </a:extLst>
              </a:tr>
              <a:tr h="215784">
                <a:tc>
                  <a:txBody>
                    <a:bodyPr/>
                    <a:lstStyle/>
                    <a:p>
                      <a:pPr fontAlgn="b"/>
                      <a:r>
                        <a:rPr lang="fr-FR" sz="950" b="1" dirty="0" err="1">
                          <a:solidFill>
                            <a:srgbClr val="112277"/>
                          </a:solidFill>
                          <a:effectLst/>
                          <a:latin typeface="Arial"/>
                        </a:rPr>
                        <a:t>log_dist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50" dirty="0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50" dirty="0">
                          <a:effectLst/>
                          <a:latin typeface="Arial"/>
                        </a:rPr>
                        <a:t>-0,62020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50" dirty="0">
                          <a:effectLst/>
                          <a:latin typeface="Arial"/>
                        </a:rPr>
                        <a:t>0,00088235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50" dirty="0">
                          <a:effectLst/>
                          <a:latin typeface="Arial"/>
                        </a:rPr>
                        <a:t>-702,90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50" dirty="0">
                          <a:effectLst/>
                          <a:latin typeface="Arial"/>
                        </a:rPr>
                        <a:t>&lt;.0001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075842"/>
                  </a:ext>
                </a:extLst>
              </a:tr>
              <a:tr h="215784">
                <a:tc>
                  <a:txBody>
                    <a:bodyPr/>
                    <a:lstStyle/>
                    <a:p>
                      <a:pPr fontAlgn="b"/>
                      <a:r>
                        <a:rPr lang="fr-FR" sz="950" b="1" dirty="0" err="1">
                          <a:solidFill>
                            <a:srgbClr val="112277"/>
                          </a:solidFill>
                          <a:effectLst/>
                          <a:latin typeface="Arial"/>
                        </a:rPr>
                        <a:t>pays_i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fr-FR" sz="950" dirty="0">
                          <a:effectLst/>
                          <a:latin typeface="Arial"/>
                        </a:rPr>
                        <a:t>non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588423"/>
                  </a:ext>
                </a:extLst>
              </a:tr>
              <a:tr h="215784">
                <a:tc>
                  <a:txBody>
                    <a:bodyPr/>
                    <a:lstStyle/>
                    <a:p>
                      <a:pPr fontAlgn="b"/>
                      <a:r>
                        <a:rPr lang="fr-FR" sz="950" b="1" dirty="0" err="1">
                          <a:solidFill>
                            <a:srgbClr val="112277"/>
                          </a:solidFill>
                          <a:effectLst/>
                          <a:latin typeface="Arial"/>
                        </a:rPr>
                        <a:t>pays_j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fr-FR" sz="950" dirty="0">
                          <a:effectLst/>
                          <a:latin typeface="Arial"/>
                        </a:rPr>
                        <a:t>non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356618"/>
                  </a:ext>
                </a:extLst>
              </a:tr>
              <a:tr h="215784">
                <a:tc>
                  <a:txBody>
                    <a:bodyPr/>
                    <a:lstStyle/>
                    <a:p>
                      <a:pPr fontAlgn="b"/>
                      <a:r>
                        <a:rPr lang="fr-FR" sz="950" b="1" dirty="0" err="1">
                          <a:solidFill>
                            <a:srgbClr val="112277"/>
                          </a:solidFill>
                          <a:effectLst/>
                          <a:latin typeface="Arial"/>
                        </a:rPr>
                        <a:t>annee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fr-FR" sz="950" dirty="0">
                          <a:effectLst/>
                          <a:latin typeface="Arial"/>
                        </a:rPr>
                        <a:t>non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505298"/>
                  </a:ext>
                </a:extLst>
              </a:tr>
            </a:tbl>
          </a:graphicData>
        </a:graphic>
      </p:graphicFrame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28AE4AD8-30F0-C18C-27E7-411B02E9D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175960"/>
              </p:ext>
            </p:extLst>
          </p:nvPr>
        </p:nvGraphicFramePr>
        <p:xfrm>
          <a:off x="4197350" y="5187745"/>
          <a:ext cx="3797300" cy="134493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9325">
                  <a:extLst>
                    <a:ext uri="{9D8B030D-6E8A-4147-A177-3AD203B41FA5}">
                      <a16:colId xmlns:a16="http://schemas.microsoft.com/office/drawing/2014/main" val="1451543037"/>
                    </a:ext>
                  </a:extLst>
                </a:gridCol>
                <a:gridCol w="949325">
                  <a:extLst>
                    <a:ext uri="{9D8B030D-6E8A-4147-A177-3AD203B41FA5}">
                      <a16:colId xmlns:a16="http://schemas.microsoft.com/office/drawing/2014/main" val="1599074854"/>
                    </a:ext>
                  </a:extLst>
                </a:gridCol>
                <a:gridCol w="949325">
                  <a:extLst>
                    <a:ext uri="{9D8B030D-6E8A-4147-A177-3AD203B41FA5}">
                      <a16:colId xmlns:a16="http://schemas.microsoft.com/office/drawing/2014/main" val="2622743028"/>
                    </a:ext>
                  </a:extLst>
                </a:gridCol>
                <a:gridCol w="949325">
                  <a:extLst>
                    <a:ext uri="{9D8B030D-6E8A-4147-A177-3AD203B41FA5}">
                      <a16:colId xmlns:a16="http://schemas.microsoft.com/office/drawing/2014/main" val="4169374031"/>
                    </a:ext>
                  </a:extLst>
                </a:gridCol>
              </a:tblGrid>
              <a:tr h="17145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fr-FR" sz="950" b="1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Modèle : MODEL1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476137"/>
                  </a:ext>
                </a:extLst>
              </a:tr>
              <a:tr h="17145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fr-FR" sz="950" b="1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Variable dépendante : log_quantity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57054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fontAlgn="b"/>
                      <a:endParaRPr lang="fr-FR" sz="95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fr-FR" sz="95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fr-FR" sz="95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fr-FR" sz="95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76134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fontAlgn="b"/>
                      <a:r>
                        <a:rPr lang="fr-FR" sz="950" b="1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Root MSE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50">
                          <a:effectLst/>
                          <a:latin typeface="Arial" panose="020B0604020202020204" pitchFamily="34" charset="0"/>
                        </a:rPr>
                        <a:t>3,05279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fr-FR" sz="950" b="1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R carré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50">
                          <a:effectLst/>
                          <a:latin typeface="Arial" panose="020B0604020202020204" pitchFamily="34" charset="0"/>
                        </a:rPr>
                        <a:t>0,2434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32934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fontAlgn="b"/>
                      <a:r>
                        <a:rPr lang="fr-FR" sz="950" b="1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Moyenne dépendante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50">
                          <a:effectLst/>
                          <a:latin typeface="Arial" panose="020B0604020202020204" pitchFamily="34" charset="0"/>
                        </a:rPr>
                        <a:t>1,11212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fr-FR" sz="950" b="1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R car. ajust.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50">
                          <a:effectLst/>
                          <a:latin typeface="Arial" panose="020B0604020202020204" pitchFamily="34" charset="0"/>
                        </a:rPr>
                        <a:t>0,2434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326049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fontAlgn="b"/>
                      <a:r>
                        <a:rPr lang="fr-FR" sz="950" b="1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Coeff Var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50">
                          <a:effectLst/>
                          <a:latin typeface="Arial" panose="020B0604020202020204" pitchFamily="34" charset="0"/>
                        </a:rPr>
                        <a:t>274,50067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fr-FR" sz="950" b="1">
                        <a:solidFill>
                          <a:srgbClr val="112277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fr-FR" sz="95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6444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0460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761EB98-E0C4-4B95-984A-E7D9DFAD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41866FCA-B7B7-094C-9CDA-4711ECC1C2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0863675"/>
              </p:ext>
            </p:extLst>
          </p:nvPr>
        </p:nvGraphicFramePr>
        <p:xfrm>
          <a:off x="1221363" y="1566411"/>
          <a:ext cx="9159469" cy="436806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49014">
                  <a:extLst>
                    <a:ext uri="{9D8B030D-6E8A-4147-A177-3AD203B41FA5}">
                      <a16:colId xmlns:a16="http://schemas.microsoft.com/office/drawing/2014/main" val="434199496"/>
                    </a:ext>
                  </a:extLst>
                </a:gridCol>
                <a:gridCol w="1045287">
                  <a:extLst>
                    <a:ext uri="{9D8B030D-6E8A-4147-A177-3AD203B41FA5}">
                      <a16:colId xmlns:a16="http://schemas.microsoft.com/office/drawing/2014/main" val="2073051476"/>
                    </a:ext>
                  </a:extLst>
                </a:gridCol>
                <a:gridCol w="1045287">
                  <a:extLst>
                    <a:ext uri="{9D8B030D-6E8A-4147-A177-3AD203B41FA5}">
                      <a16:colId xmlns:a16="http://schemas.microsoft.com/office/drawing/2014/main" val="1742653595"/>
                    </a:ext>
                  </a:extLst>
                </a:gridCol>
                <a:gridCol w="1365821">
                  <a:extLst>
                    <a:ext uri="{9D8B030D-6E8A-4147-A177-3AD203B41FA5}">
                      <a16:colId xmlns:a16="http://schemas.microsoft.com/office/drawing/2014/main" val="496403423"/>
                    </a:ext>
                  </a:extLst>
                </a:gridCol>
                <a:gridCol w="1378055">
                  <a:extLst>
                    <a:ext uri="{9D8B030D-6E8A-4147-A177-3AD203B41FA5}">
                      <a16:colId xmlns:a16="http://schemas.microsoft.com/office/drawing/2014/main" val="177806149"/>
                    </a:ext>
                  </a:extLst>
                </a:gridCol>
                <a:gridCol w="1444119">
                  <a:extLst>
                    <a:ext uri="{9D8B030D-6E8A-4147-A177-3AD203B41FA5}">
                      <a16:colId xmlns:a16="http://schemas.microsoft.com/office/drawing/2014/main" val="1215748789"/>
                    </a:ext>
                  </a:extLst>
                </a:gridCol>
                <a:gridCol w="1431886">
                  <a:extLst>
                    <a:ext uri="{9D8B030D-6E8A-4147-A177-3AD203B41FA5}">
                      <a16:colId xmlns:a16="http://schemas.microsoft.com/office/drawing/2014/main" val="4041325974"/>
                    </a:ext>
                  </a:extLst>
                </a:gridCol>
              </a:tblGrid>
              <a:tr h="230572">
                <a:tc gridSpan="7">
                  <a:txBody>
                    <a:bodyPr/>
                    <a:lstStyle/>
                    <a:p>
                      <a:pPr algn="ctr" fontAlgn="base">
                        <a:lnSpc>
                          <a:spcPts val="1125"/>
                        </a:lnSpc>
                      </a:pPr>
                      <a:r>
                        <a:rPr lang="fr-FR" sz="900" b="1" i="0" dirty="0">
                          <a:solidFill>
                            <a:srgbClr val="112277"/>
                          </a:solidFill>
                          <a:effectLst/>
                          <a:latin typeface="Arial"/>
                        </a:rPr>
                        <a:t>La procédure CORR</a:t>
                      </a:r>
                      <a:endParaRPr lang="fr-FR" sz="1700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91" marR="8391" marT="8391" marB="40278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378778"/>
                  </a:ext>
                </a:extLst>
              </a:tr>
              <a:tr h="230572">
                <a:tc>
                  <a:txBody>
                    <a:bodyPr/>
                    <a:lstStyle/>
                    <a:p>
                      <a:pPr algn="l" fontAlgn="auto">
                        <a:lnSpc>
                          <a:spcPts val="1125"/>
                        </a:lnSpc>
                      </a:pPr>
                      <a:endParaRPr lang="fr-FR" sz="900" b="0" i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91" marR="8391" marT="8391" marB="40278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ts val="1125"/>
                        </a:lnSpc>
                      </a:pPr>
                      <a:endParaRPr lang="fr-FR" sz="900" b="0" i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91" marR="8391" marT="8391" marB="40278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ts val="1125"/>
                        </a:lnSpc>
                      </a:pPr>
                      <a:endParaRPr lang="fr-FR" sz="900" b="0" i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91" marR="8391" marT="8391" marB="40278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ts val="1125"/>
                        </a:lnSpc>
                      </a:pPr>
                      <a:endParaRPr lang="fr-FR" sz="900" b="0" i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91" marR="8391" marT="8391" marB="40278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ts val="1125"/>
                        </a:lnSpc>
                      </a:pPr>
                      <a:endParaRPr lang="fr-FR" sz="900" b="0" i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91" marR="8391" marT="8391" marB="40278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ts val="1125"/>
                        </a:lnSpc>
                      </a:pPr>
                      <a:endParaRPr lang="fr-FR" sz="900" b="0" i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91" marR="8391" marT="8391" marB="40278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ts val="1125"/>
                        </a:lnSpc>
                      </a:pPr>
                      <a:endParaRPr lang="fr-FR" sz="900" b="0" i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91" marR="8391" marT="8391" marB="40278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573130"/>
                  </a:ext>
                </a:extLst>
              </a:tr>
              <a:tr h="525193">
                <a:tc gridSpan="7">
                  <a:txBody>
                    <a:bodyPr/>
                    <a:lstStyle/>
                    <a:p>
                      <a:pPr algn="ctr" fontAlgn="base">
                        <a:lnSpc>
                          <a:spcPts val="1125"/>
                        </a:lnSpc>
                      </a:pPr>
                      <a:r>
                        <a:rPr lang="fr-FR" sz="900" b="1" i="0" dirty="0">
                          <a:solidFill>
                            <a:srgbClr val="112277"/>
                          </a:solidFill>
                          <a:effectLst/>
                          <a:latin typeface="Arial"/>
                        </a:rPr>
                        <a:t>Coefficients de corrélation de Pearson</a:t>
                      </a:r>
                      <a:b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fr-FR" sz="900" b="1" i="0" dirty="0">
                          <a:solidFill>
                            <a:srgbClr val="112277"/>
                          </a:solidFill>
                          <a:effectLst/>
                          <a:latin typeface="Arial"/>
                        </a:rPr>
                        <a:t>Proba &gt; |r| sous H0: Rho=0</a:t>
                      </a:r>
                      <a:b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fr-FR" sz="900" b="1" i="0" dirty="0">
                          <a:solidFill>
                            <a:srgbClr val="112277"/>
                          </a:solidFill>
                          <a:effectLst/>
                          <a:latin typeface="Arial"/>
                        </a:rPr>
                        <a:t>Nombre d'observations</a:t>
                      </a:r>
                      <a:endParaRPr lang="fr-FR" sz="1700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91" marR="8391" marT="8391" marB="40278" anchor="b">
                    <a:lnL w="9525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138868"/>
                  </a:ext>
                </a:extLst>
              </a:tr>
              <a:tr h="230572">
                <a:tc>
                  <a:txBody>
                    <a:bodyPr/>
                    <a:lstStyle/>
                    <a:p>
                      <a:pPr algn="ctr" fontAlgn="auto">
                        <a:lnSpc>
                          <a:spcPts val="1125"/>
                        </a:lnSpc>
                      </a:pPr>
                      <a:endParaRPr lang="fr-FR" sz="900" b="1" i="0">
                        <a:solidFill>
                          <a:srgbClr val="112277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91" marR="8391" marT="8391" marB="40278" anchor="b">
                    <a:lnL w="9525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125"/>
                        </a:lnSpc>
                      </a:pPr>
                      <a:r>
                        <a:rPr lang="fr-FR" sz="900" b="1" i="0" dirty="0" err="1">
                          <a:solidFill>
                            <a:srgbClr val="112277"/>
                          </a:solidFill>
                          <a:effectLst/>
                          <a:latin typeface="Arial"/>
                        </a:rPr>
                        <a:t>quantity</a:t>
                      </a:r>
                      <a:endParaRPr lang="fr-FR" sz="1700" b="0" i="0" dirty="0" err="1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91" marR="8391" marT="8391" marB="40278" anchor="b">
                    <a:lnL w="9525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125"/>
                        </a:lnSpc>
                      </a:pPr>
                      <a:r>
                        <a:rPr lang="fr-FR" sz="900" b="1" i="0" dirty="0" err="1">
                          <a:solidFill>
                            <a:srgbClr val="112277"/>
                          </a:solidFill>
                          <a:effectLst/>
                          <a:latin typeface="Arial"/>
                        </a:rPr>
                        <a:t>dist</a:t>
                      </a:r>
                      <a:endParaRPr lang="fr-FR" sz="1700" b="0" i="0" dirty="0" err="1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91" marR="8391" marT="8391" marB="40278" anchor="b">
                    <a:lnL w="9525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125"/>
                        </a:lnSpc>
                      </a:pPr>
                      <a:r>
                        <a:rPr lang="fr-FR" sz="900" b="1" i="0" dirty="0" err="1">
                          <a:solidFill>
                            <a:srgbClr val="112277"/>
                          </a:solidFill>
                          <a:effectLst/>
                          <a:latin typeface="Arial"/>
                        </a:rPr>
                        <a:t>pib_exporter</a:t>
                      </a:r>
                      <a:endParaRPr lang="fr-FR" sz="1700" b="0" i="0" dirty="0" err="1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91" marR="8391" marT="8391" marB="40278" anchor="b">
                    <a:lnL w="9525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125"/>
                        </a:lnSpc>
                      </a:pPr>
                      <a:r>
                        <a:rPr lang="fr-FR" sz="900" b="1" i="0" dirty="0" err="1">
                          <a:solidFill>
                            <a:srgbClr val="112277"/>
                          </a:solidFill>
                          <a:effectLst/>
                          <a:latin typeface="Arial"/>
                        </a:rPr>
                        <a:t>pib_importer</a:t>
                      </a:r>
                      <a:endParaRPr lang="fr-FR" sz="1700" b="0" i="0" dirty="0" err="1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91" marR="8391" marT="8391" marB="40278" anchor="b">
                    <a:lnL w="9525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125"/>
                        </a:lnSpc>
                      </a:pPr>
                      <a:r>
                        <a:rPr lang="fr-FR" sz="900" b="1" i="0" dirty="0" err="1">
                          <a:solidFill>
                            <a:srgbClr val="112277"/>
                          </a:solidFill>
                          <a:effectLst/>
                          <a:latin typeface="Arial"/>
                        </a:rPr>
                        <a:t>pop_importer</a:t>
                      </a:r>
                      <a:endParaRPr lang="fr-FR" sz="1700" b="0" i="0" dirty="0" err="1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91" marR="8391" marT="8391" marB="40278" anchor="b">
                    <a:lnL w="9525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125"/>
                        </a:lnSpc>
                      </a:pPr>
                      <a:r>
                        <a:rPr lang="fr-FR" sz="900" b="1" i="0" dirty="0" err="1">
                          <a:solidFill>
                            <a:srgbClr val="112277"/>
                          </a:solidFill>
                          <a:effectLst/>
                          <a:latin typeface="Arial"/>
                        </a:rPr>
                        <a:t>pop_exporter</a:t>
                      </a:r>
                      <a:endParaRPr lang="fr-FR" sz="1700" b="0" i="0" dirty="0" err="1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91" marR="8391" marT="8391" marB="40278" anchor="b">
                    <a:lnL w="9525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202468"/>
                  </a:ext>
                </a:extLst>
              </a:tr>
              <a:tr h="525193">
                <a:tc>
                  <a:txBody>
                    <a:bodyPr/>
                    <a:lstStyle/>
                    <a:p>
                      <a:pPr algn="l" fontAlgn="base">
                        <a:lnSpc>
                          <a:spcPts val="1125"/>
                        </a:lnSpc>
                      </a:pPr>
                      <a:r>
                        <a:rPr lang="fr-FR" sz="900" b="1" i="0" dirty="0" err="1">
                          <a:solidFill>
                            <a:srgbClr val="112277"/>
                          </a:solidFill>
                          <a:effectLst/>
                          <a:latin typeface="Arial"/>
                        </a:rPr>
                        <a:t>quantity</a:t>
                      </a:r>
                      <a:b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fr-FR" sz="900" b="0" i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quantity</a:t>
                      </a:r>
                      <a:endParaRPr lang="fr-FR" sz="1700" b="0" i="0" dirty="0" err="1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91" marR="8391" marT="8391" marB="40278" anchor="b">
                    <a:lnL w="9525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125"/>
                        </a:lnSpc>
                      </a:pPr>
                      <a: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1.00000</a:t>
                      </a:r>
                      <a:b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b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10221618</a:t>
                      </a:r>
                      <a:endParaRPr lang="fr-FR" sz="1700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91" marR="8391" marT="8391" marB="40278" anchor="b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125"/>
                        </a:lnSpc>
                      </a:pPr>
                      <a: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-0.00190</a:t>
                      </a:r>
                      <a:b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&lt;.0001</a:t>
                      </a:r>
                      <a:b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10221618</a:t>
                      </a:r>
                      <a:endParaRPr lang="fr-FR" sz="1700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91" marR="8391" marT="8391" marB="40278" anchor="b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125"/>
                        </a:lnSpc>
                      </a:pPr>
                      <a: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0.00171</a:t>
                      </a:r>
                      <a:b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&lt;.0001</a:t>
                      </a:r>
                      <a:b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10221618</a:t>
                      </a:r>
                      <a:endParaRPr lang="fr-FR" sz="1700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91" marR="8391" marT="8391" marB="40278" anchor="b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125"/>
                        </a:lnSpc>
                      </a:pPr>
                      <a: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0.00981</a:t>
                      </a:r>
                      <a:b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&lt;.0001</a:t>
                      </a:r>
                      <a:b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10221618</a:t>
                      </a:r>
                      <a:endParaRPr lang="fr-FR" sz="1700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91" marR="8391" marT="8391" marB="40278" anchor="b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125"/>
                        </a:lnSpc>
                      </a:pPr>
                      <a: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0.01002</a:t>
                      </a:r>
                      <a:b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&lt;.0001</a:t>
                      </a:r>
                      <a:b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10221618</a:t>
                      </a:r>
                      <a:endParaRPr lang="fr-FR" sz="1700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91" marR="8391" marT="8391" marB="40278" anchor="b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125"/>
                        </a:lnSpc>
                      </a:pPr>
                      <a: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0.00191</a:t>
                      </a:r>
                      <a:b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&lt;.0001</a:t>
                      </a:r>
                      <a:b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10221618</a:t>
                      </a:r>
                      <a:endParaRPr lang="fr-FR" sz="1700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91" marR="8391" marT="8391" marB="40278" anchor="b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527519"/>
                  </a:ext>
                </a:extLst>
              </a:tr>
              <a:tr h="525193">
                <a:tc>
                  <a:txBody>
                    <a:bodyPr/>
                    <a:lstStyle/>
                    <a:p>
                      <a:pPr algn="l" fontAlgn="base">
                        <a:lnSpc>
                          <a:spcPts val="1125"/>
                        </a:lnSpc>
                      </a:pPr>
                      <a:r>
                        <a:rPr lang="fr-FR" sz="900" b="1" i="0" dirty="0" err="1">
                          <a:solidFill>
                            <a:srgbClr val="112277"/>
                          </a:solidFill>
                          <a:effectLst/>
                          <a:latin typeface="Arial"/>
                        </a:rPr>
                        <a:t>dist</a:t>
                      </a:r>
                      <a:b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fr-FR" sz="900" b="0" i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dist</a:t>
                      </a:r>
                      <a:endParaRPr lang="fr-FR" sz="1700" b="0" i="0" dirty="0" err="1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91" marR="8391" marT="8391" marB="40278" anchor="b">
                    <a:lnL w="9525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125"/>
                        </a:lnSpc>
                      </a:pPr>
                      <a: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-0.00190</a:t>
                      </a:r>
                      <a:b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&lt;.0001</a:t>
                      </a:r>
                      <a:b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10221618</a:t>
                      </a:r>
                      <a:endParaRPr lang="fr-FR" sz="1700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91" marR="8391" marT="8391" marB="40278" anchor="b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125"/>
                        </a:lnSpc>
                      </a:pPr>
                      <a: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1.00000</a:t>
                      </a:r>
                      <a:b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b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10453016</a:t>
                      </a:r>
                      <a:endParaRPr lang="fr-FR" sz="1700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91" marR="8391" marT="8391" marB="40278" anchor="b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125"/>
                        </a:lnSpc>
                      </a:pPr>
                      <a: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0.19550</a:t>
                      </a:r>
                      <a:b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&lt;.0001</a:t>
                      </a:r>
                      <a:b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10453016</a:t>
                      </a:r>
                      <a:endParaRPr lang="fr-FR" sz="1700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91" marR="8391" marT="8391" marB="40278" anchor="b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125"/>
                        </a:lnSpc>
                      </a:pPr>
                      <a: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0.14782</a:t>
                      </a:r>
                      <a:b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&lt;.0001</a:t>
                      </a:r>
                      <a:b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10453016</a:t>
                      </a:r>
                      <a:endParaRPr lang="fr-FR" sz="1700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91" marR="8391" marT="8391" marB="40278" anchor="b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125"/>
                        </a:lnSpc>
                      </a:pPr>
                      <a: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0.18626</a:t>
                      </a:r>
                      <a:b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&lt;.0001</a:t>
                      </a:r>
                      <a:b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10453016</a:t>
                      </a:r>
                      <a:endParaRPr lang="fr-FR" sz="1700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91" marR="8391" marT="8391" marB="40278" anchor="b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125"/>
                        </a:lnSpc>
                      </a:pPr>
                      <a: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0.22341</a:t>
                      </a:r>
                      <a:b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&lt;.0001</a:t>
                      </a:r>
                      <a:b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10453016</a:t>
                      </a:r>
                      <a:endParaRPr lang="fr-FR" sz="1700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91" marR="8391" marT="8391" marB="40278" anchor="b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92477"/>
                  </a:ext>
                </a:extLst>
              </a:tr>
              <a:tr h="525193">
                <a:tc>
                  <a:txBody>
                    <a:bodyPr/>
                    <a:lstStyle/>
                    <a:p>
                      <a:pPr algn="l" fontAlgn="base">
                        <a:lnSpc>
                          <a:spcPts val="1125"/>
                        </a:lnSpc>
                      </a:pPr>
                      <a:r>
                        <a:rPr lang="fr-FR" sz="900" b="1" i="0" dirty="0" err="1">
                          <a:solidFill>
                            <a:srgbClr val="112277"/>
                          </a:solidFill>
                          <a:effectLst/>
                          <a:latin typeface="Arial"/>
                        </a:rPr>
                        <a:t>pib_exporter</a:t>
                      </a:r>
                      <a:b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fr-FR" sz="900" b="0" i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pib_exporter</a:t>
                      </a:r>
                      <a:endParaRPr lang="fr-FR" sz="1700" b="0" i="0" dirty="0" err="1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91" marR="8391" marT="8391" marB="40278" anchor="b">
                    <a:lnL w="9525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125"/>
                        </a:lnSpc>
                      </a:pPr>
                      <a: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0.00171</a:t>
                      </a:r>
                      <a:b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&lt;.0001</a:t>
                      </a:r>
                      <a:b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10221618</a:t>
                      </a:r>
                      <a:endParaRPr lang="fr-FR" sz="1700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91" marR="8391" marT="8391" marB="40278" anchor="b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125"/>
                        </a:lnSpc>
                      </a:pPr>
                      <a: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0.19550</a:t>
                      </a:r>
                      <a:b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&lt;.0001</a:t>
                      </a:r>
                      <a:b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10453016</a:t>
                      </a:r>
                      <a:endParaRPr lang="fr-FR" sz="1700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91" marR="8391" marT="8391" marB="40278" anchor="b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125"/>
                        </a:lnSpc>
                      </a:pPr>
                      <a: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1.00000</a:t>
                      </a:r>
                      <a:b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b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10453016</a:t>
                      </a:r>
                      <a:endParaRPr lang="fr-FR" sz="1700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91" marR="8391" marT="8391" marB="40278" anchor="b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125"/>
                        </a:lnSpc>
                      </a:pPr>
                      <a: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-0.06076</a:t>
                      </a:r>
                      <a:b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&lt;.0001</a:t>
                      </a:r>
                      <a:b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10453016</a:t>
                      </a:r>
                      <a:endParaRPr lang="fr-FR" sz="1700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91" marR="8391" marT="8391" marB="40278" anchor="b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125"/>
                        </a:lnSpc>
                      </a:pPr>
                      <a: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-0.04734</a:t>
                      </a:r>
                      <a:b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&lt;.0001</a:t>
                      </a:r>
                      <a:b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10453016</a:t>
                      </a:r>
                      <a:endParaRPr lang="fr-FR" sz="1700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91" marR="8391" marT="8391" marB="40278" anchor="b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125"/>
                        </a:lnSpc>
                      </a:pPr>
                      <a: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0.98288</a:t>
                      </a:r>
                      <a:b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&lt;.0001</a:t>
                      </a:r>
                      <a:b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10453016</a:t>
                      </a:r>
                      <a:endParaRPr lang="fr-FR" sz="1700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91" marR="8391" marT="8391" marB="40278" anchor="b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524628"/>
                  </a:ext>
                </a:extLst>
              </a:tr>
              <a:tr h="525193">
                <a:tc>
                  <a:txBody>
                    <a:bodyPr/>
                    <a:lstStyle/>
                    <a:p>
                      <a:pPr algn="l" fontAlgn="base">
                        <a:lnSpc>
                          <a:spcPts val="1125"/>
                        </a:lnSpc>
                      </a:pPr>
                      <a:r>
                        <a:rPr lang="fr-FR" sz="900" b="1" i="0" dirty="0" err="1">
                          <a:solidFill>
                            <a:srgbClr val="112277"/>
                          </a:solidFill>
                          <a:effectLst/>
                          <a:latin typeface="Arial"/>
                        </a:rPr>
                        <a:t>pib_importer</a:t>
                      </a:r>
                      <a:b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fr-FR" sz="900" b="0" i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pib_importer</a:t>
                      </a:r>
                      <a:endParaRPr lang="fr-FR" sz="1700" b="0" i="0" dirty="0" err="1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91" marR="8391" marT="8391" marB="40278" anchor="b">
                    <a:lnL w="9525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125"/>
                        </a:lnSpc>
                      </a:pPr>
                      <a: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0.00981</a:t>
                      </a:r>
                      <a:b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&lt;.0001</a:t>
                      </a:r>
                      <a:b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10221618</a:t>
                      </a:r>
                      <a:endParaRPr lang="fr-FR" sz="1700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91" marR="8391" marT="8391" marB="40278" anchor="b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125"/>
                        </a:lnSpc>
                      </a:pPr>
                      <a: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0.14782</a:t>
                      </a:r>
                      <a:b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&lt;.0001</a:t>
                      </a:r>
                      <a:b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10453016</a:t>
                      </a:r>
                      <a:endParaRPr lang="fr-FR" sz="1700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91" marR="8391" marT="8391" marB="40278" anchor="b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125"/>
                        </a:lnSpc>
                      </a:pPr>
                      <a: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-0.06076</a:t>
                      </a:r>
                      <a:b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&lt;.0001</a:t>
                      </a:r>
                      <a:b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10453016</a:t>
                      </a:r>
                      <a:endParaRPr lang="fr-FR" sz="1700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91" marR="8391" marT="8391" marB="40278" anchor="b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125"/>
                        </a:lnSpc>
                      </a:pPr>
                      <a: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1.00000</a:t>
                      </a:r>
                      <a:b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b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10453016</a:t>
                      </a:r>
                      <a:endParaRPr lang="fr-FR" sz="1700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91" marR="8391" marT="8391" marB="40278" anchor="b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125"/>
                        </a:lnSpc>
                      </a:pPr>
                      <a: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0.97516</a:t>
                      </a:r>
                      <a:b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&lt;.0001</a:t>
                      </a:r>
                      <a:b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10453016</a:t>
                      </a:r>
                      <a:endParaRPr lang="fr-FR" sz="1700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91" marR="8391" marT="8391" marB="40278" anchor="b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125"/>
                        </a:lnSpc>
                      </a:pPr>
                      <a: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-0.05089</a:t>
                      </a:r>
                      <a:b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&lt;.0001</a:t>
                      </a:r>
                      <a:b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10453016</a:t>
                      </a:r>
                      <a:endParaRPr lang="fr-FR" sz="1700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91" marR="8391" marT="8391" marB="40278" anchor="b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270261"/>
                  </a:ext>
                </a:extLst>
              </a:tr>
              <a:tr h="525193">
                <a:tc>
                  <a:txBody>
                    <a:bodyPr/>
                    <a:lstStyle/>
                    <a:p>
                      <a:pPr algn="l" fontAlgn="base">
                        <a:lnSpc>
                          <a:spcPts val="1125"/>
                        </a:lnSpc>
                      </a:pPr>
                      <a:r>
                        <a:rPr lang="fr-FR" sz="900" b="1" i="0" dirty="0" err="1">
                          <a:solidFill>
                            <a:srgbClr val="112277"/>
                          </a:solidFill>
                          <a:effectLst/>
                          <a:latin typeface="Arial"/>
                        </a:rPr>
                        <a:t>pop_importer</a:t>
                      </a:r>
                      <a:b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fr-FR" sz="900" b="0" i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pop_importer</a:t>
                      </a:r>
                      <a:endParaRPr lang="fr-FR" sz="1700" b="0" i="0" dirty="0" err="1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91" marR="8391" marT="8391" marB="40278" anchor="b">
                    <a:lnL w="9525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125"/>
                        </a:lnSpc>
                      </a:pPr>
                      <a: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0.01002</a:t>
                      </a:r>
                      <a:b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&lt;.0001</a:t>
                      </a:r>
                      <a:b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10221618</a:t>
                      </a:r>
                      <a:endParaRPr lang="fr-FR" sz="1700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91" marR="8391" marT="8391" marB="40278" anchor="b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125"/>
                        </a:lnSpc>
                      </a:pPr>
                      <a: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0.18626</a:t>
                      </a:r>
                      <a:b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&lt;.0001</a:t>
                      </a:r>
                      <a:b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10453016</a:t>
                      </a:r>
                      <a:endParaRPr lang="fr-FR" sz="1700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91" marR="8391" marT="8391" marB="40278" anchor="b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125"/>
                        </a:lnSpc>
                      </a:pPr>
                      <a: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-0.04734</a:t>
                      </a:r>
                      <a:b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&lt;.0001</a:t>
                      </a:r>
                      <a:b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10453016</a:t>
                      </a:r>
                      <a:endParaRPr lang="fr-FR" sz="1700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91" marR="8391" marT="8391" marB="40278" anchor="b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125"/>
                        </a:lnSpc>
                      </a:pPr>
                      <a: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0.97516</a:t>
                      </a:r>
                      <a:b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&lt;.0001</a:t>
                      </a:r>
                      <a:b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10453016</a:t>
                      </a:r>
                      <a:endParaRPr lang="fr-FR" sz="1700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91" marR="8391" marT="8391" marB="40278" anchor="b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125"/>
                        </a:lnSpc>
                      </a:pPr>
                      <a: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1.00000</a:t>
                      </a:r>
                      <a:b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b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10453016</a:t>
                      </a:r>
                      <a:endParaRPr lang="fr-FR" sz="1700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91" marR="8391" marT="8391" marB="40278" anchor="b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125"/>
                        </a:lnSpc>
                      </a:pPr>
                      <a: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-0.03744</a:t>
                      </a:r>
                      <a:b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&lt;.0001</a:t>
                      </a:r>
                      <a:b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10453016</a:t>
                      </a:r>
                      <a:endParaRPr lang="fr-FR" sz="1700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91" marR="8391" marT="8391" marB="40278" anchor="b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555194"/>
                  </a:ext>
                </a:extLst>
              </a:tr>
              <a:tr h="525193">
                <a:tc>
                  <a:txBody>
                    <a:bodyPr/>
                    <a:lstStyle/>
                    <a:p>
                      <a:pPr algn="l" fontAlgn="base">
                        <a:lnSpc>
                          <a:spcPts val="1125"/>
                        </a:lnSpc>
                      </a:pPr>
                      <a:r>
                        <a:rPr lang="fr-FR" sz="900" b="1" i="0" dirty="0" err="1">
                          <a:solidFill>
                            <a:srgbClr val="112277"/>
                          </a:solidFill>
                          <a:effectLst/>
                          <a:latin typeface="Arial"/>
                        </a:rPr>
                        <a:t>pop_exporter</a:t>
                      </a:r>
                      <a:b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fr-FR" sz="900" b="0" i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pop_exporter</a:t>
                      </a:r>
                      <a:endParaRPr lang="fr-FR" sz="1700" b="0" i="0" dirty="0" err="1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91" marR="8391" marT="8391" marB="40278" anchor="b">
                    <a:lnL w="9525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125"/>
                        </a:lnSpc>
                      </a:pPr>
                      <a: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0.00191</a:t>
                      </a:r>
                      <a:b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&lt;.0001</a:t>
                      </a:r>
                      <a:b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10221618</a:t>
                      </a:r>
                      <a:endParaRPr lang="fr-FR" sz="1700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91" marR="8391" marT="8391" marB="40278" anchor="b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125"/>
                        </a:lnSpc>
                      </a:pPr>
                      <a: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0.22341</a:t>
                      </a:r>
                      <a:b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&lt;.0001</a:t>
                      </a:r>
                      <a:b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10453016</a:t>
                      </a:r>
                      <a:endParaRPr lang="fr-FR" sz="1700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91" marR="8391" marT="8391" marB="40278" anchor="b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125"/>
                        </a:lnSpc>
                      </a:pPr>
                      <a: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0.98288</a:t>
                      </a:r>
                      <a:b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&lt;.0001</a:t>
                      </a:r>
                      <a:b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10453016</a:t>
                      </a:r>
                      <a:endParaRPr lang="fr-FR" sz="1700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91" marR="8391" marT="8391" marB="40278" anchor="b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125"/>
                        </a:lnSpc>
                      </a:pPr>
                      <a: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-0.05089</a:t>
                      </a:r>
                      <a:b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&lt;.0001</a:t>
                      </a:r>
                      <a:b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10453016</a:t>
                      </a:r>
                      <a:endParaRPr lang="fr-FR" sz="1700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91" marR="8391" marT="8391" marB="40278" anchor="b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125"/>
                        </a:lnSpc>
                      </a:pPr>
                      <a: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-0.03744</a:t>
                      </a:r>
                      <a:b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&lt;.0001</a:t>
                      </a:r>
                      <a:b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10453016</a:t>
                      </a:r>
                      <a:endParaRPr lang="fr-FR" sz="1700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91" marR="8391" marT="8391" marB="40278" anchor="b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125"/>
                        </a:lnSpc>
                      </a:pPr>
                      <a: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1.00000</a:t>
                      </a:r>
                      <a:b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b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fr-FR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10453016</a:t>
                      </a:r>
                      <a:endParaRPr lang="fr-FR" sz="1700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391" marR="8391" marT="8391" marB="40278" anchor="b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743720"/>
                  </a:ext>
                </a:extLst>
              </a:tr>
            </a:tbl>
          </a:graphicData>
        </a:graphic>
      </p:graphicFrame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39341900-B7D3-F7B7-18E4-6CD5F95EF8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543450"/>
              </p:ext>
            </p:extLst>
          </p:nvPr>
        </p:nvGraphicFramePr>
        <p:xfrm>
          <a:off x="2812878" y="330750"/>
          <a:ext cx="5969000" cy="944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84500">
                  <a:extLst>
                    <a:ext uri="{9D8B030D-6E8A-4147-A177-3AD203B41FA5}">
                      <a16:colId xmlns:a16="http://schemas.microsoft.com/office/drawing/2014/main" val="3072976294"/>
                    </a:ext>
                  </a:extLst>
                </a:gridCol>
                <a:gridCol w="2984500">
                  <a:extLst>
                    <a:ext uri="{9D8B030D-6E8A-4147-A177-3AD203B41FA5}">
                      <a16:colId xmlns:a16="http://schemas.microsoft.com/office/drawing/2014/main" val="2365752040"/>
                    </a:ext>
                  </a:extLst>
                </a:gridCol>
              </a:tblGrid>
              <a:tr h="17145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950" b="1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La procédure CORR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00563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fontAlgn="b"/>
                      <a:endParaRPr lang="fr-FR" sz="95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fr-FR" sz="95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1147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fontAlgn="b"/>
                      <a:r>
                        <a:rPr lang="fr-FR" sz="950" b="1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6  Variables :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fr-FR" sz="950">
                          <a:effectLst/>
                          <a:latin typeface="Arial" panose="020B0604020202020204" pitchFamily="34" charset="0"/>
                        </a:rPr>
                        <a:t>quantity     dist         pib_exporter pib_importer pop_importer pop_exporter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07753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fontAlgn="b"/>
                      <a:endParaRPr lang="fr-FR" sz="95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fr-FR" sz="95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575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6120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761EB98-E0C4-4B95-984A-E7D9DFAD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Espace réservé du contenu 9">
            <a:extLst>
              <a:ext uri="{FF2B5EF4-FFF2-40B4-BE49-F238E27FC236}">
                <a16:creationId xmlns:a16="http://schemas.microsoft.com/office/drawing/2014/main" id="{4AFDA8C3-5C15-996E-8F2C-5BEA1F25CF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0026323"/>
              </p:ext>
            </p:extLst>
          </p:nvPr>
        </p:nvGraphicFramePr>
        <p:xfrm>
          <a:off x="1359243" y="1143000"/>
          <a:ext cx="9484257" cy="418574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96090">
                  <a:extLst>
                    <a:ext uri="{9D8B030D-6E8A-4147-A177-3AD203B41FA5}">
                      <a16:colId xmlns:a16="http://schemas.microsoft.com/office/drawing/2014/main" val="690458228"/>
                    </a:ext>
                  </a:extLst>
                </a:gridCol>
                <a:gridCol w="862348">
                  <a:extLst>
                    <a:ext uri="{9D8B030D-6E8A-4147-A177-3AD203B41FA5}">
                      <a16:colId xmlns:a16="http://schemas.microsoft.com/office/drawing/2014/main" val="2309465253"/>
                    </a:ext>
                  </a:extLst>
                </a:gridCol>
                <a:gridCol w="1782334">
                  <a:extLst>
                    <a:ext uri="{9D8B030D-6E8A-4147-A177-3AD203B41FA5}">
                      <a16:colId xmlns:a16="http://schemas.microsoft.com/office/drawing/2014/main" val="2500839297"/>
                    </a:ext>
                  </a:extLst>
                </a:gridCol>
                <a:gridCol w="1744004">
                  <a:extLst>
                    <a:ext uri="{9D8B030D-6E8A-4147-A177-3AD203B41FA5}">
                      <a16:colId xmlns:a16="http://schemas.microsoft.com/office/drawing/2014/main" val="2752922647"/>
                    </a:ext>
                  </a:extLst>
                </a:gridCol>
                <a:gridCol w="1371130">
                  <a:extLst>
                    <a:ext uri="{9D8B030D-6E8A-4147-A177-3AD203B41FA5}">
                      <a16:colId xmlns:a16="http://schemas.microsoft.com/office/drawing/2014/main" val="3668819352"/>
                    </a:ext>
                  </a:extLst>
                </a:gridCol>
                <a:gridCol w="1328351">
                  <a:extLst>
                    <a:ext uri="{9D8B030D-6E8A-4147-A177-3AD203B41FA5}">
                      <a16:colId xmlns:a16="http://schemas.microsoft.com/office/drawing/2014/main" val="1503573983"/>
                    </a:ext>
                  </a:extLst>
                </a:gridCol>
              </a:tblGrid>
              <a:tr h="230831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fr-FR" sz="900" b="1" i="0" u="none" strike="noStrike" dirty="0">
                          <a:solidFill>
                            <a:srgbClr val="112277"/>
                          </a:solidFill>
                          <a:effectLst/>
                          <a:latin typeface="Arial"/>
                        </a:rPr>
                        <a:t>Modèle : MODELE 2</a:t>
                      </a:r>
                    </a:p>
                  </a:txBody>
                  <a:tcPr marL="8723" marR="8723" marT="8723" marB="41872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45673"/>
                  </a:ext>
                </a:extLst>
              </a:tr>
              <a:tr h="246220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fr-FR" sz="900" b="1" i="0" u="none" strike="noStrike" dirty="0">
                          <a:solidFill>
                            <a:srgbClr val="112277"/>
                          </a:solidFill>
                          <a:effectLst/>
                          <a:latin typeface="Arial"/>
                        </a:rPr>
                        <a:t>Variable dépendante : </a:t>
                      </a:r>
                      <a:r>
                        <a:rPr lang="fr-FR" sz="900" b="1" i="0" u="none" strike="noStrike" dirty="0" err="1">
                          <a:solidFill>
                            <a:srgbClr val="112277"/>
                          </a:solidFill>
                          <a:effectLst/>
                          <a:latin typeface="Arial"/>
                        </a:rPr>
                        <a:t>log_quantity</a:t>
                      </a:r>
                    </a:p>
                  </a:txBody>
                  <a:tcPr marL="8723" marR="8723" marT="8723" marB="41872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71549"/>
                  </a:ext>
                </a:extLst>
              </a:tr>
              <a:tr h="261609"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3" marR="8723" marT="8723" marB="41872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3" marR="8723" marT="8723" marB="41872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3" marR="8723" marT="8723" marB="41872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3" marR="8723" marT="8723" marB="41872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3" marR="8723" marT="8723" marB="41872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3" marR="8723" marT="8723" marB="41872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636426"/>
                  </a:ext>
                </a:extLst>
              </a:tr>
              <a:tr h="246220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fr-FR" sz="900" b="1" i="0" u="none" strike="noStrike" dirty="0">
                          <a:solidFill>
                            <a:srgbClr val="112277"/>
                          </a:solidFill>
                          <a:effectLst/>
                          <a:latin typeface="Arial"/>
                        </a:rPr>
                        <a:t>Résultats estimés des paramètres</a:t>
                      </a:r>
                    </a:p>
                  </a:txBody>
                  <a:tcPr marL="8723" marR="8723" marT="8723" marB="41872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004867"/>
                  </a:ext>
                </a:extLst>
              </a:tr>
              <a:tr h="738662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1" i="0" u="none" strike="noStrike" dirty="0">
                          <a:solidFill>
                            <a:srgbClr val="112277"/>
                          </a:solidFill>
                          <a:effectLst/>
                          <a:latin typeface="Arial"/>
                        </a:rPr>
                        <a:t>Variable</a:t>
                      </a:r>
                    </a:p>
                  </a:txBody>
                  <a:tcPr marL="8723" marR="8723" marT="8723" marB="41872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b="1" i="0" u="none" strike="noStrike" dirty="0">
                          <a:solidFill>
                            <a:srgbClr val="112277"/>
                          </a:solidFill>
                          <a:effectLst/>
                          <a:latin typeface="Arial"/>
                        </a:rPr>
                        <a:t>DDL</a:t>
                      </a:r>
                    </a:p>
                  </a:txBody>
                  <a:tcPr marL="8723" marR="8723" marT="8723" marB="41872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b="1" i="0" u="none" strike="noStrike" dirty="0">
                          <a:solidFill>
                            <a:srgbClr val="112277"/>
                          </a:solidFill>
                          <a:effectLst/>
                          <a:latin typeface="Arial"/>
                        </a:rPr>
                        <a:t>Valeur</a:t>
                      </a:r>
                      <a:br>
                        <a:rPr lang="fr-FR" sz="900" b="1" i="0" u="none" strike="noStrike" dirty="0">
                          <a:solidFill>
                            <a:srgbClr val="112277"/>
                          </a:solidFill>
                          <a:effectLst/>
                          <a:latin typeface="Arial"/>
                        </a:rPr>
                      </a:br>
                      <a:r>
                        <a:rPr lang="fr-FR" sz="900" b="1" i="0" u="none" strike="noStrike" dirty="0">
                          <a:solidFill>
                            <a:srgbClr val="112277"/>
                          </a:solidFill>
                          <a:effectLst/>
                          <a:latin typeface="Arial"/>
                        </a:rPr>
                        <a:t>estimée</a:t>
                      </a:r>
                      <a:br>
                        <a:rPr lang="fr-FR" sz="900" b="1" i="0" u="none" strike="noStrike" dirty="0">
                          <a:solidFill>
                            <a:srgbClr val="112277"/>
                          </a:solidFill>
                          <a:effectLst/>
                          <a:latin typeface="Arial"/>
                        </a:rPr>
                      </a:br>
                      <a:r>
                        <a:rPr lang="fr-FR" sz="900" b="1" i="0" u="none" strike="noStrike" dirty="0">
                          <a:solidFill>
                            <a:srgbClr val="112277"/>
                          </a:solidFill>
                          <a:effectLst/>
                          <a:latin typeface="Arial"/>
                        </a:rPr>
                        <a:t>des</a:t>
                      </a:r>
                      <a:br>
                        <a:rPr lang="fr-FR" sz="900" b="1" i="0" u="none" strike="noStrike" dirty="0">
                          <a:solidFill>
                            <a:srgbClr val="112277"/>
                          </a:solidFill>
                          <a:effectLst/>
                          <a:latin typeface="Arial"/>
                        </a:rPr>
                      </a:br>
                      <a:r>
                        <a:rPr lang="fr-FR" sz="900" b="1" i="0" u="none" strike="noStrike" dirty="0">
                          <a:solidFill>
                            <a:srgbClr val="112277"/>
                          </a:solidFill>
                          <a:effectLst/>
                          <a:latin typeface="Arial"/>
                        </a:rPr>
                        <a:t>paramètres</a:t>
                      </a:r>
                    </a:p>
                  </a:txBody>
                  <a:tcPr marL="8723" marR="8723" marT="8723" marB="41872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b="1" i="0" u="none" strike="noStrike" dirty="0">
                          <a:solidFill>
                            <a:srgbClr val="112277"/>
                          </a:solidFill>
                          <a:effectLst/>
                          <a:latin typeface="Arial"/>
                        </a:rPr>
                        <a:t>Erreur</a:t>
                      </a:r>
                      <a:br>
                        <a:rPr lang="fr-FR" sz="900" b="1" i="0" u="none" strike="noStrike" dirty="0">
                          <a:solidFill>
                            <a:srgbClr val="112277"/>
                          </a:solidFill>
                          <a:effectLst/>
                          <a:latin typeface="Arial"/>
                        </a:rPr>
                      </a:br>
                      <a:r>
                        <a:rPr lang="fr-FR" sz="900" b="1" i="0" u="none" strike="noStrike" dirty="0">
                          <a:solidFill>
                            <a:srgbClr val="112277"/>
                          </a:solidFill>
                          <a:effectLst/>
                          <a:latin typeface="Arial"/>
                        </a:rPr>
                        <a:t>type</a:t>
                      </a:r>
                    </a:p>
                  </a:txBody>
                  <a:tcPr marL="8723" marR="8723" marT="8723" marB="41872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b="1" i="0" u="none" strike="noStrike" dirty="0">
                          <a:solidFill>
                            <a:srgbClr val="112277"/>
                          </a:solidFill>
                          <a:effectLst/>
                          <a:latin typeface="Arial"/>
                        </a:rPr>
                        <a:t>Valeur </a:t>
                      </a:r>
                      <a:br>
                        <a:rPr lang="fr-FR" sz="900" b="1" i="0" u="none" strike="noStrike" dirty="0">
                          <a:solidFill>
                            <a:srgbClr val="112277"/>
                          </a:solidFill>
                          <a:effectLst/>
                          <a:latin typeface="Arial"/>
                        </a:rPr>
                      </a:br>
                      <a:r>
                        <a:rPr lang="fr-FR" sz="900" b="1" i="0" u="none" strike="noStrike" dirty="0">
                          <a:solidFill>
                            <a:srgbClr val="112277"/>
                          </a:solidFill>
                          <a:effectLst/>
                          <a:latin typeface="Arial"/>
                        </a:rPr>
                        <a:t>du test t</a:t>
                      </a:r>
                    </a:p>
                  </a:txBody>
                  <a:tcPr marL="8723" marR="8723" marT="8723" marB="41872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b="1" i="0" u="none" strike="noStrike" dirty="0">
                          <a:solidFill>
                            <a:srgbClr val="112277"/>
                          </a:solidFill>
                          <a:effectLst/>
                          <a:latin typeface="Arial"/>
                        </a:rPr>
                        <a:t>Pr &gt; |t|</a:t>
                      </a:r>
                    </a:p>
                  </a:txBody>
                  <a:tcPr marL="8723" marR="8723" marT="8723" marB="41872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593021"/>
                  </a:ext>
                </a:extLst>
              </a:tr>
              <a:tr h="246220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1" i="0" u="none" strike="noStrike" dirty="0">
                          <a:solidFill>
                            <a:srgbClr val="112277"/>
                          </a:solidFill>
                          <a:effectLst/>
                          <a:latin typeface="Arial"/>
                        </a:rPr>
                        <a:t>Intercept</a:t>
                      </a:r>
                    </a:p>
                  </a:txBody>
                  <a:tcPr marL="8723" marR="8723" marT="8723" marB="41872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8723" marR="8723" marT="8723" marB="41872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3,78457</a:t>
                      </a:r>
                    </a:p>
                  </a:txBody>
                  <a:tcPr marL="8723" marR="8723" marT="8723" marB="41872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0,90318</a:t>
                      </a:r>
                    </a:p>
                  </a:txBody>
                  <a:tcPr marL="8723" marR="8723" marT="8723" marB="41872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4,19</a:t>
                      </a:r>
                    </a:p>
                  </a:txBody>
                  <a:tcPr marL="8723" marR="8723" marT="8723" marB="41872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&lt;.0001</a:t>
                      </a:r>
                    </a:p>
                  </a:txBody>
                  <a:tcPr marL="8723" marR="8723" marT="8723" marB="41872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799921"/>
                  </a:ext>
                </a:extLst>
              </a:tr>
              <a:tr h="246220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1" i="0" u="none" strike="noStrike" dirty="0" err="1">
                          <a:solidFill>
                            <a:srgbClr val="112277"/>
                          </a:solidFill>
                          <a:effectLst/>
                          <a:latin typeface="Arial"/>
                        </a:rPr>
                        <a:t>log_vup</a:t>
                      </a:r>
                    </a:p>
                  </a:txBody>
                  <a:tcPr marL="8723" marR="8723" marT="8723" marB="41872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8723" marR="8723" marT="8723" marB="41872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-0,70418</a:t>
                      </a:r>
                    </a:p>
                  </a:txBody>
                  <a:tcPr marL="8723" marR="8723" marT="8723" marB="41872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0,00063832</a:t>
                      </a:r>
                    </a:p>
                  </a:txBody>
                  <a:tcPr marL="8723" marR="8723" marT="8723" marB="41872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-1103,2</a:t>
                      </a:r>
                    </a:p>
                  </a:txBody>
                  <a:tcPr marL="8723" marR="8723" marT="8723" marB="41872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&lt;.0001</a:t>
                      </a:r>
                    </a:p>
                  </a:txBody>
                  <a:tcPr marL="8723" marR="8723" marT="8723" marB="41872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309100"/>
                  </a:ext>
                </a:extLst>
              </a:tr>
              <a:tr h="246220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1" i="0" u="none" strike="noStrike" dirty="0" err="1">
                          <a:solidFill>
                            <a:srgbClr val="112277"/>
                          </a:solidFill>
                          <a:effectLst/>
                          <a:latin typeface="Arial"/>
                        </a:rPr>
                        <a:t>log_pop_importer</a:t>
                      </a:r>
                    </a:p>
                  </a:txBody>
                  <a:tcPr marL="8723" marR="8723" marT="8723" marB="41872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8723" marR="8723" marT="8723" marB="41872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0,19038</a:t>
                      </a:r>
                    </a:p>
                  </a:txBody>
                  <a:tcPr marL="8723" marR="8723" marT="8723" marB="41872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0,10731</a:t>
                      </a:r>
                    </a:p>
                  </a:txBody>
                  <a:tcPr marL="8723" marR="8723" marT="8723" marB="41872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1,77</a:t>
                      </a:r>
                    </a:p>
                  </a:txBody>
                  <a:tcPr marL="8723" marR="8723" marT="8723" marB="41872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0,0761</a:t>
                      </a:r>
                    </a:p>
                  </a:txBody>
                  <a:tcPr marL="8723" marR="8723" marT="8723" marB="41872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431569"/>
                  </a:ext>
                </a:extLst>
              </a:tr>
              <a:tr h="246220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1" i="0" u="none" strike="noStrike" dirty="0" err="1">
                          <a:solidFill>
                            <a:srgbClr val="112277"/>
                          </a:solidFill>
                          <a:effectLst/>
                          <a:latin typeface="Arial"/>
                        </a:rPr>
                        <a:t>log_pop_exporter</a:t>
                      </a:r>
                    </a:p>
                  </a:txBody>
                  <a:tcPr marL="8723" marR="8723" marT="8723" marB="41872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8723" marR="8723" marT="8723" marB="41872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2,48200</a:t>
                      </a:r>
                    </a:p>
                  </a:txBody>
                  <a:tcPr marL="8723" marR="8723" marT="8723" marB="41872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0,13040</a:t>
                      </a:r>
                    </a:p>
                  </a:txBody>
                  <a:tcPr marL="8723" marR="8723" marT="8723" marB="41872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19,03</a:t>
                      </a:r>
                    </a:p>
                  </a:txBody>
                  <a:tcPr marL="8723" marR="8723" marT="8723" marB="41872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&lt;.0001</a:t>
                      </a:r>
                    </a:p>
                  </a:txBody>
                  <a:tcPr marL="8723" marR="8723" marT="8723" marB="41872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420628"/>
                  </a:ext>
                </a:extLst>
              </a:tr>
              <a:tr h="246220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1" i="0" u="none" strike="noStrike" dirty="0" err="1">
                          <a:solidFill>
                            <a:srgbClr val="112277"/>
                          </a:solidFill>
                          <a:effectLst/>
                          <a:latin typeface="Arial"/>
                        </a:rPr>
                        <a:t>log_pib_exporter</a:t>
                      </a:r>
                    </a:p>
                  </a:txBody>
                  <a:tcPr marL="8723" marR="8723" marT="8723" marB="41872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8723" marR="8723" marT="8723" marB="41872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-0,59466</a:t>
                      </a:r>
                    </a:p>
                  </a:txBody>
                  <a:tcPr marL="8723" marR="8723" marT="8723" marB="41872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0,04677</a:t>
                      </a:r>
                    </a:p>
                  </a:txBody>
                  <a:tcPr marL="8723" marR="8723" marT="8723" marB="41872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-12,71</a:t>
                      </a:r>
                    </a:p>
                  </a:txBody>
                  <a:tcPr marL="8723" marR="8723" marT="8723" marB="41872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&lt;.0001</a:t>
                      </a:r>
                    </a:p>
                  </a:txBody>
                  <a:tcPr marL="8723" marR="8723" marT="8723" marB="41872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261645"/>
                  </a:ext>
                </a:extLst>
              </a:tr>
              <a:tr h="246220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1" i="0" u="none" strike="noStrike" dirty="0" err="1">
                          <a:solidFill>
                            <a:srgbClr val="112277"/>
                          </a:solidFill>
                          <a:effectLst/>
                          <a:latin typeface="Arial"/>
                        </a:rPr>
                        <a:t>log_pib_importer</a:t>
                      </a:r>
                    </a:p>
                  </a:txBody>
                  <a:tcPr marL="8723" marR="8723" marT="8723" marB="41872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8723" marR="8723" marT="8723" marB="41872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0,37390</a:t>
                      </a:r>
                    </a:p>
                  </a:txBody>
                  <a:tcPr marL="8723" marR="8723" marT="8723" marB="41872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0,04383</a:t>
                      </a:r>
                    </a:p>
                  </a:txBody>
                  <a:tcPr marL="8723" marR="8723" marT="8723" marB="41872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8,53</a:t>
                      </a:r>
                    </a:p>
                  </a:txBody>
                  <a:tcPr marL="8723" marR="8723" marT="8723" marB="41872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&lt;.0001</a:t>
                      </a:r>
                    </a:p>
                  </a:txBody>
                  <a:tcPr marL="8723" marR="8723" marT="8723" marB="41872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2029600"/>
                  </a:ext>
                </a:extLst>
              </a:tr>
              <a:tr h="246220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1" i="0" u="none" strike="noStrike" dirty="0" err="1">
                          <a:solidFill>
                            <a:srgbClr val="112277"/>
                          </a:solidFill>
                          <a:effectLst/>
                          <a:latin typeface="Arial"/>
                        </a:rPr>
                        <a:t>log_dist</a:t>
                      </a:r>
                    </a:p>
                  </a:txBody>
                  <a:tcPr marL="8723" marR="8723" marT="8723" marB="41872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8723" marR="8723" marT="8723" marB="41872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-0,82047</a:t>
                      </a:r>
                    </a:p>
                  </a:txBody>
                  <a:tcPr marL="8723" marR="8723" marT="8723" marB="41872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0,00133</a:t>
                      </a:r>
                    </a:p>
                  </a:txBody>
                  <a:tcPr marL="8723" marR="8723" marT="8723" marB="41872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-615,05</a:t>
                      </a:r>
                    </a:p>
                  </a:txBody>
                  <a:tcPr marL="8723" marR="8723" marT="8723" marB="41872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&lt;.0001</a:t>
                      </a:r>
                    </a:p>
                  </a:txBody>
                  <a:tcPr marL="8723" marR="8723" marT="8723" marB="41872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270063"/>
                  </a:ext>
                </a:extLst>
              </a:tr>
              <a:tr h="246220"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1" i="0" u="none" strike="noStrike" dirty="0" err="1">
                          <a:solidFill>
                            <a:srgbClr val="112277"/>
                          </a:solidFill>
                          <a:effectLst/>
                          <a:latin typeface="Arial"/>
                        </a:rPr>
                        <a:t>pays_i</a:t>
                      </a:r>
                    </a:p>
                  </a:txBody>
                  <a:tcPr marL="8723" marR="8723" marT="8723" marB="41872" anchor="ctr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oui</a:t>
                      </a:r>
                    </a:p>
                  </a:txBody>
                  <a:tcPr marL="8723" marR="8723" marT="8723" marB="41872" anchor="ctr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583145"/>
                  </a:ext>
                </a:extLst>
              </a:tr>
              <a:tr h="246220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1" i="0" u="none" strike="noStrike" dirty="0" err="1">
                          <a:solidFill>
                            <a:srgbClr val="112277"/>
                          </a:solidFill>
                          <a:effectLst/>
                          <a:latin typeface="Arial"/>
                        </a:rPr>
                        <a:t>pays_j</a:t>
                      </a:r>
                    </a:p>
                  </a:txBody>
                  <a:tcPr marL="8723" marR="8723" marT="8723" marB="41872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oui</a:t>
                      </a:r>
                    </a:p>
                  </a:txBody>
                  <a:tcPr marL="8723" marR="8723" marT="8723" marB="41872" anchor="ctr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762392"/>
                  </a:ext>
                </a:extLst>
              </a:tr>
              <a:tr h="246220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1" i="0" u="none" strike="noStrike" dirty="0">
                          <a:solidFill>
                            <a:srgbClr val="112277"/>
                          </a:solidFill>
                          <a:effectLst/>
                          <a:latin typeface="Arial"/>
                        </a:rPr>
                        <a:t>année</a:t>
                      </a:r>
                    </a:p>
                  </a:txBody>
                  <a:tcPr marL="8723" marR="8723" marT="8723" marB="41872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oui</a:t>
                      </a:r>
                    </a:p>
                  </a:txBody>
                  <a:tcPr marL="8723" marR="8723" marT="8723" marB="41872" anchor="ctr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087524"/>
                  </a:ext>
                </a:extLst>
              </a:tr>
            </a:tbl>
          </a:graphicData>
        </a:graphic>
      </p:graphicFrame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F41CAB3D-7F23-BEAD-17C9-E933476F68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492044"/>
              </p:ext>
            </p:extLst>
          </p:nvPr>
        </p:nvGraphicFramePr>
        <p:xfrm>
          <a:off x="3482755" y="5489507"/>
          <a:ext cx="5230248" cy="71418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79271">
                  <a:extLst>
                    <a:ext uri="{9D8B030D-6E8A-4147-A177-3AD203B41FA5}">
                      <a16:colId xmlns:a16="http://schemas.microsoft.com/office/drawing/2014/main" val="1683431930"/>
                    </a:ext>
                  </a:extLst>
                </a:gridCol>
                <a:gridCol w="1080918">
                  <a:extLst>
                    <a:ext uri="{9D8B030D-6E8A-4147-A177-3AD203B41FA5}">
                      <a16:colId xmlns:a16="http://schemas.microsoft.com/office/drawing/2014/main" val="831154987"/>
                    </a:ext>
                  </a:extLst>
                </a:gridCol>
                <a:gridCol w="1255260">
                  <a:extLst>
                    <a:ext uri="{9D8B030D-6E8A-4147-A177-3AD203B41FA5}">
                      <a16:colId xmlns:a16="http://schemas.microsoft.com/office/drawing/2014/main" val="2761717661"/>
                    </a:ext>
                  </a:extLst>
                </a:gridCol>
                <a:gridCol w="714799">
                  <a:extLst>
                    <a:ext uri="{9D8B030D-6E8A-4147-A177-3AD203B41FA5}">
                      <a16:colId xmlns:a16="http://schemas.microsoft.com/office/drawing/2014/main" val="1357818554"/>
                    </a:ext>
                  </a:extLst>
                </a:gridCol>
              </a:tblGrid>
              <a:tr h="238062">
                <a:tc>
                  <a:txBody>
                    <a:bodyPr/>
                    <a:lstStyle/>
                    <a:p>
                      <a:pPr fontAlgn="b"/>
                      <a:r>
                        <a:rPr lang="fr-FR" sz="950" b="1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Root MSE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50">
                          <a:effectLst/>
                          <a:latin typeface="Arial" panose="020B0604020202020204" pitchFamily="34" charset="0"/>
                        </a:rPr>
                        <a:t>3,00603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fr-FR" sz="950" b="1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R carré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50">
                          <a:effectLst/>
                          <a:latin typeface="Arial" panose="020B0604020202020204" pitchFamily="34" charset="0"/>
                        </a:rPr>
                        <a:t>0,2664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289038"/>
                  </a:ext>
                </a:extLst>
              </a:tr>
              <a:tr h="238062">
                <a:tc>
                  <a:txBody>
                    <a:bodyPr/>
                    <a:lstStyle/>
                    <a:p>
                      <a:pPr fontAlgn="b"/>
                      <a:r>
                        <a:rPr lang="fr-FR" sz="950" b="1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Moyenne dépendante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50">
                          <a:effectLst/>
                          <a:latin typeface="Arial" panose="020B0604020202020204" pitchFamily="34" charset="0"/>
                        </a:rPr>
                        <a:t>1,11212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fr-FR" sz="950" b="1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R car. ajust.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50">
                          <a:effectLst/>
                          <a:latin typeface="Arial" panose="020B0604020202020204" pitchFamily="34" charset="0"/>
                        </a:rPr>
                        <a:t>0,2664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400355"/>
                  </a:ext>
                </a:extLst>
              </a:tr>
              <a:tr h="238062">
                <a:tc>
                  <a:txBody>
                    <a:bodyPr/>
                    <a:lstStyle/>
                    <a:p>
                      <a:pPr fontAlgn="b"/>
                      <a:r>
                        <a:rPr lang="fr-FR" sz="950" b="1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Coeff Var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50">
                          <a:effectLst/>
                          <a:latin typeface="Arial" panose="020B0604020202020204" pitchFamily="34" charset="0"/>
                        </a:rPr>
                        <a:t>270,29666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fr-FR" sz="950" b="1">
                        <a:solidFill>
                          <a:srgbClr val="112277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fr-FR" sz="95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752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6864189"/>
      </p:ext>
    </p:extLst>
  </p:cSld>
  <p:clrMapOvr>
    <a:masterClrMapping/>
  </p:clrMapOvr>
</p:sld>
</file>

<file path=ppt/theme/theme1.xml><?xml version="1.0" encoding="utf-8"?>
<a:theme xmlns:a="http://schemas.openxmlformats.org/drawingml/2006/main" name="FadeVTI">
  <a:themeElements>
    <a:clrScheme name="gradient">
      <a:dk1>
        <a:sysClr val="windowText" lastClr="000000"/>
      </a:dk1>
      <a:lt1>
        <a:sysClr val="window" lastClr="FFFFFF"/>
      </a:lt1>
      <a:dk2>
        <a:srgbClr val="203040"/>
      </a:dk2>
      <a:lt2>
        <a:srgbClr val="ECF0F0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DA2A69"/>
      </a:accent6>
      <a:hlink>
        <a:srgbClr val="3E8FF1"/>
      </a:hlink>
      <a:folHlink>
        <a:srgbClr val="939393"/>
      </a:folHlink>
    </a:clrScheme>
    <a:fontScheme name="Custom 49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deVTI" id="{1194088A-B135-4437-9FD8-7466BBC13A13}" vid="{B787DE2F-1995-45D8-A8E2-6B5CC521AC5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4</TotalTime>
  <Words>1</Words>
  <Application>Microsoft Office PowerPoint</Application>
  <PresentationFormat>Grand écran</PresentationFormat>
  <Paragraphs>1</Paragraphs>
  <Slides>12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FadeVTI</vt:lpstr>
      <vt:lpstr>Analyse des Déterminants des Échanges Commerciaux au sein des pays de l'OCDE </vt:lpstr>
      <vt:lpstr>Plan de présentation</vt:lpstr>
      <vt:lpstr>I- Introduction </vt:lpstr>
      <vt:lpstr>II- Statistiques Descriptives</vt:lpstr>
      <vt:lpstr>Présentation PowerPoint</vt:lpstr>
      <vt:lpstr>Présentation PowerPoint</vt:lpstr>
      <vt:lpstr>III- Résultats principaux</vt:lpstr>
      <vt:lpstr>Présentation PowerPoint</vt:lpstr>
      <vt:lpstr>Présentation PowerPoint</vt:lpstr>
      <vt:lpstr>IV Autres Statistiques </vt:lpstr>
      <vt:lpstr>Présentation PowerPoint</vt:lpstr>
      <vt:lpstr>V-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 </dc:creator>
  <cp:revision>521</cp:revision>
  <dcterms:created xsi:type="dcterms:W3CDTF">2016-01-13T19:04:32Z</dcterms:created>
  <dcterms:modified xsi:type="dcterms:W3CDTF">2025-02-07T13:04:24Z</dcterms:modified>
</cp:coreProperties>
</file>