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2"/>
    <p:restoredTop sz="95246"/>
  </p:normalViewPr>
  <p:slideViewPr>
    <p:cSldViewPr snapToGrid="0">
      <p:cViewPr varScale="1">
        <p:scale>
          <a:sx n="97" d="100"/>
          <a:sy n="97" d="100"/>
        </p:scale>
        <p:origin x="552"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4/27/23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4/27/23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4/27/23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4/27/23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 name="Rectangle 12">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52F7C-50E0-5D14-90E2-41A2CB048E4D}"/>
              </a:ext>
            </a:extLst>
          </p:cNvPr>
          <p:cNvSpPr>
            <a:spLocks noGrp="1"/>
          </p:cNvSpPr>
          <p:nvPr>
            <p:ph type="ctrTitle"/>
          </p:nvPr>
        </p:nvSpPr>
        <p:spPr>
          <a:xfrm>
            <a:off x="4970109" y="484632"/>
            <a:ext cx="6730277" cy="1953768"/>
          </a:xfrm>
          <a:ln>
            <a:noFill/>
          </a:ln>
        </p:spPr>
        <p:txBody>
          <a:bodyPr vert="horz" lIns="91440" tIns="45720" rIns="91440" bIns="45720" rtlCol="0" anchor="ctr">
            <a:normAutofit/>
          </a:bodyPr>
          <a:lstStyle/>
          <a:p>
            <a:pPr>
              <a:lnSpc>
                <a:spcPct val="90000"/>
              </a:lnSpc>
            </a:pPr>
            <a:r>
              <a:rPr lang="en-US" sz="4800" dirty="0">
                <a:blipFill>
                  <a:blip r:embed="rId6">
                    <a:extLst>
                      <a:ext uri="{28A0092B-C50C-407E-A947-70E740481C1C}">
                        <a14:useLocalDpi xmlns:a14="http://schemas.microsoft.com/office/drawing/2010/main" val="0"/>
                      </a:ext>
                    </a:extLst>
                  </a:blip>
                  <a:tile tx="6350" ty="-127000" sx="65000" sy="64000" flip="none" algn="tl"/>
                </a:blipFill>
              </a:rPr>
              <a:t>  Video Game Sales analysis</a:t>
            </a:r>
          </a:p>
        </p:txBody>
      </p:sp>
      <p:pic>
        <p:nvPicPr>
          <p:cNvPr id="5" name="Picture 4" descr="Gadgets on a desk">
            <a:extLst>
              <a:ext uri="{FF2B5EF4-FFF2-40B4-BE49-F238E27FC236}">
                <a16:creationId xmlns:a16="http://schemas.microsoft.com/office/drawing/2014/main" id="{6DBCB8CE-AB56-0CA8-9DC0-58666A82C6C4}"/>
              </a:ext>
            </a:extLst>
          </p:cNvPr>
          <p:cNvPicPr>
            <a:picLocks noChangeAspect="1"/>
          </p:cNvPicPr>
          <p:nvPr/>
        </p:nvPicPr>
        <p:blipFill rotWithShape="1">
          <a:blip r:embed="rId7"/>
          <a:srcRect l="15480" r="33702"/>
          <a:stretch/>
        </p:blipFill>
        <p:spPr>
          <a:xfrm>
            <a:off x="3344" y="10"/>
            <a:ext cx="4646726" cy="6857990"/>
          </a:xfrm>
          <a:prstGeom prst="rect">
            <a:avLst/>
          </a:prstGeom>
        </p:spPr>
      </p:pic>
      <p:sp>
        <p:nvSpPr>
          <p:cNvPr id="3" name="Subtitle 2">
            <a:extLst>
              <a:ext uri="{FF2B5EF4-FFF2-40B4-BE49-F238E27FC236}">
                <a16:creationId xmlns:a16="http://schemas.microsoft.com/office/drawing/2014/main" id="{E18D4EA5-C200-A633-9287-A0762B2DFA8A}"/>
              </a:ext>
            </a:extLst>
          </p:cNvPr>
          <p:cNvSpPr>
            <a:spLocks noGrp="1"/>
          </p:cNvSpPr>
          <p:nvPr>
            <p:ph type="subTitle" idx="1"/>
          </p:nvPr>
        </p:nvSpPr>
        <p:spPr>
          <a:xfrm>
            <a:off x="4900048" y="3149281"/>
            <a:ext cx="6730276" cy="4050792"/>
          </a:xfrm>
        </p:spPr>
        <p:txBody>
          <a:bodyPr vert="horz" lIns="91440" tIns="45720" rIns="91440" bIns="45720" rtlCol="0">
            <a:normAutofit/>
          </a:bodyPr>
          <a:lstStyle/>
          <a:p>
            <a:pPr indent="-182880">
              <a:buFont typeface="Wingdings" pitchFamily="2" charset="2"/>
              <a:buChar char="§"/>
            </a:pPr>
            <a:r>
              <a:rPr lang="en-US" sz="1800" dirty="0"/>
              <a:t>By:</a:t>
            </a:r>
          </a:p>
          <a:p>
            <a:pPr indent="-182880">
              <a:buFont typeface="Wingdings" pitchFamily="2" charset="2"/>
              <a:buChar char="§"/>
            </a:pPr>
            <a:r>
              <a:rPr lang="en-US" sz="1800" dirty="0"/>
              <a:t>Lohith Reddy Poreddy  - 16337814</a:t>
            </a:r>
          </a:p>
          <a:p>
            <a:pPr indent="-182880">
              <a:buFont typeface="Wingdings" pitchFamily="2" charset="2"/>
              <a:buChar char="§"/>
            </a:pPr>
            <a:r>
              <a:rPr lang="en-US" sz="1800" dirty="0"/>
              <a:t>Sai Venkat - 16336228</a:t>
            </a:r>
          </a:p>
          <a:p>
            <a:pPr indent="-182880">
              <a:buFont typeface="Wingdings" pitchFamily="2" charset="2"/>
              <a:buChar char="§"/>
            </a:pPr>
            <a:r>
              <a:rPr lang="en-US" sz="1800" dirty="0"/>
              <a:t>Sai Meghana - 16322813</a:t>
            </a:r>
          </a:p>
          <a:p>
            <a:pPr indent="-182880">
              <a:buFont typeface="Wingdings" pitchFamily="2" charset="2"/>
              <a:buChar char="§"/>
            </a:pPr>
            <a:endParaRPr lang="en-US" sz="1800" dirty="0"/>
          </a:p>
        </p:txBody>
      </p:sp>
      <p:grpSp>
        <p:nvGrpSpPr>
          <p:cNvPr id="15" name="Group 14">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1174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BF4E-DC53-19BD-5852-611B75F418E6}"/>
              </a:ext>
            </a:extLst>
          </p:cNvPr>
          <p:cNvSpPr>
            <a:spLocks noGrp="1"/>
          </p:cNvSpPr>
          <p:nvPr>
            <p:ph type="title"/>
          </p:nvPr>
        </p:nvSpPr>
        <p:spPr>
          <a:xfrm>
            <a:off x="620669" y="0"/>
            <a:ext cx="10058400" cy="1609344"/>
          </a:xfrm>
        </p:spPr>
        <p:txBody>
          <a:bodyPr/>
          <a:lstStyle/>
          <a:p>
            <a:r>
              <a:rPr lang="en-US" dirty="0"/>
              <a:t>Publisher:</a:t>
            </a:r>
          </a:p>
        </p:txBody>
      </p:sp>
      <p:pic>
        <p:nvPicPr>
          <p:cNvPr id="5" name="Picture 4" descr="Chart, histogram&#10;&#10;Description automatically generated">
            <a:extLst>
              <a:ext uri="{FF2B5EF4-FFF2-40B4-BE49-F238E27FC236}">
                <a16:creationId xmlns:a16="http://schemas.microsoft.com/office/drawing/2014/main" id="{9D79FBEC-F8BB-819D-D288-301FA6FFC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453" y="1318163"/>
            <a:ext cx="8037094" cy="5519784"/>
          </a:xfrm>
          <a:prstGeom prst="rect">
            <a:avLst/>
          </a:prstGeom>
        </p:spPr>
      </p:pic>
    </p:spTree>
    <p:extLst>
      <p:ext uri="{BB962C8B-B14F-4D97-AF65-F5344CB8AC3E}">
        <p14:creationId xmlns:p14="http://schemas.microsoft.com/office/powerpoint/2010/main" val="314405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E517B64-8E09-4304-8D71-7EDCAB04A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C5E58E8F-F745-4CB3-8EB2-71B3C5347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5" name="Oval 24">
              <a:extLst>
                <a:ext uri="{FF2B5EF4-FFF2-40B4-BE49-F238E27FC236}">
                  <a16:creationId xmlns:a16="http://schemas.microsoft.com/office/drawing/2014/main" id="{0943A29A-CD4A-4902-BECB-F71F97E8C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7" name="Rectangle 26">
            <a:extLst>
              <a:ext uri="{FF2B5EF4-FFF2-40B4-BE49-F238E27FC236}">
                <a16:creationId xmlns:a16="http://schemas.microsoft.com/office/drawing/2014/main" id="{4196C649-2ED6-4621-B400-B6B6CB9CA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8FC2DDC8-0163-F249-B228-FEE131551208}"/>
              </a:ext>
            </a:extLst>
          </p:cNvPr>
          <p:cNvPicPr>
            <a:picLocks noChangeAspect="1"/>
          </p:cNvPicPr>
          <p:nvPr/>
        </p:nvPicPr>
        <p:blipFill rotWithShape="1">
          <a:blip r:embed="rId4">
            <a:extLst>
              <a:ext uri="{28A0092B-C50C-407E-A947-70E740481C1C}">
                <a14:useLocalDpi xmlns:a14="http://schemas.microsoft.com/office/drawing/2010/main" val="0"/>
              </a:ext>
            </a:extLst>
          </a:blip>
          <a:srcRect r="12385" b="1"/>
          <a:stretch/>
        </p:blipFill>
        <p:spPr>
          <a:xfrm>
            <a:off x="6096000" y="852510"/>
            <a:ext cx="5130799" cy="5285054"/>
          </a:xfrm>
          <a:prstGeom prst="rect">
            <a:avLst/>
          </a:prstGeom>
        </p:spPr>
      </p:pic>
      <p:pic>
        <p:nvPicPr>
          <p:cNvPr id="5" name="Picture 4" descr="Chart, bar chart&#10;&#10;Description automatically generated">
            <a:extLst>
              <a:ext uri="{FF2B5EF4-FFF2-40B4-BE49-F238E27FC236}">
                <a16:creationId xmlns:a16="http://schemas.microsoft.com/office/drawing/2014/main" id="{D90F7888-156C-6A6D-8435-5C5C9704E689}"/>
              </a:ext>
            </a:extLst>
          </p:cNvPr>
          <p:cNvPicPr>
            <a:picLocks noChangeAspect="1"/>
          </p:cNvPicPr>
          <p:nvPr/>
        </p:nvPicPr>
        <p:blipFill rotWithShape="1">
          <a:blip r:embed="rId5">
            <a:extLst>
              <a:ext uri="{28A0092B-C50C-407E-A947-70E740481C1C}">
                <a14:useLocalDpi xmlns:a14="http://schemas.microsoft.com/office/drawing/2010/main" val="0"/>
              </a:ext>
            </a:extLst>
          </a:blip>
          <a:srcRect r="11384" b="1"/>
          <a:stretch/>
        </p:blipFill>
        <p:spPr>
          <a:xfrm>
            <a:off x="488352" y="852510"/>
            <a:ext cx="5130799" cy="5152979"/>
          </a:xfrm>
          <a:prstGeom prst="rect">
            <a:avLst/>
          </a:prstGeom>
        </p:spPr>
      </p:pic>
      <p:grpSp>
        <p:nvGrpSpPr>
          <p:cNvPr id="29" name="Group 28">
            <a:extLst>
              <a:ext uri="{FF2B5EF4-FFF2-40B4-BE49-F238E27FC236}">
                <a16:creationId xmlns:a16="http://schemas.microsoft.com/office/drawing/2014/main" id="{BDBD8829-D991-463E-96C4-458023ACFB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64A007E3-EBC1-4940-BD36-66D3F4CCA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1" name="Oval 30">
              <a:extLst>
                <a:ext uri="{FF2B5EF4-FFF2-40B4-BE49-F238E27FC236}">
                  <a16:creationId xmlns:a16="http://schemas.microsoft.com/office/drawing/2014/main" id="{30F8ADAE-2107-4578-9F40-E6451BE83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92637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ECAC-CED2-5DC0-A559-FF1553981BB9}"/>
              </a:ext>
            </a:extLst>
          </p:cNvPr>
          <p:cNvSpPr>
            <a:spLocks noGrp="1"/>
          </p:cNvSpPr>
          <p:nvPr>
            <p:ph type="title"/>
          </p:nvPr>
        </p:nvSpPr>
        <p:spPr>
          <a:xfrm>
            <a:off x="4918259" y="339450"/>
            <a:ext cx="10058400" cy="1609344"/>
          </a:xfrm>
        </p:spPr>
        <p:txBody>
          <a:bodyPr/>
          <a:lstStyle/>
          <a:p>
            <a:r>
              <a:rPr lang="en-US" dirty="0"/>
              <a:t>Games:</a:t>
            </a:r>
          </a:p>
        </p:txBody>
      </p:sp>
      <p:pic>
        <p:nvPicPr>
          <p:cNvPr id="5" name="Picture 4" descr="Chart&#10;&#10;Description automatically generated">
            <a:extLst>
              <a:ext uri="{FF2B5EF4-FFF2-40B4-BE49-F238E27FC236}">
                <a16:creationId xmlns:a16="http://schemas.microsoft.com/office/drawing/2014/main" id="{9C7F7035-C933-AA0C-DCE9-3373E4445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984" y="2454404"/>
            <a:ext cx="4712034" cy="2643909"/>
          </a:xfrm>
          <a:prstGeom prst="rect">
            <a:avLst/>
          </a:prstGeom>
        </p:spPr>
      </p:pic>
      <p:pic>
        <p:nvPicPr>
          <p:cNvPr id="7" name="Picture 6" descr="Chart&#10;&#10;Description automatically generated">
            <a:extLst>
              <a:ext uri="{FF2B5EF4-FFF2-40B4-BE49-F238E27FC236}">
                <a16:creationId xmlns:a16="http://schemas.microsoft.com/office/drawing/2014/main" id="{408EA645-413B-A428-EF51-3D3E97C7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5432"/>
            <a:ext cx="4378327" cy="2533652"/>
          </a:xfrm>
          <a:prstGeom prst="rect">
            <a:avLst/>
          </a:prstGeom>
        </p:spPr>
      </p:pic>
      <p:pic>
        <p:nvPicPr>
          <p:cNvPr id="9" name="Picture 8" descr="Chart, bar chart&#10;&#10;Description automatically generated">
            <a:extLst>
              <a:ext uri="{FF2B5EF4-FFF2-40B4-BE49-F238E27FC236}">
                <a16:creationId xmlns:a16="http://schemas.microsoft.com/office/drawing/2014/main" id="{59084760-0A81-E2D3-ECEF-F133EEAAB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676" y="77716"/>
            <a:ext cx="4267567" cy="2454404"/>
          </a:xfrm>
          <a:prstGeom prst="rect">
            <a:avLst/>
          </a:prstGeom>
        </p:spPr>
      </p:pic>
      <p:pic>
        <p:nvPicPr>
          <p:cNvPr id="11" name="Picture 10" descr="Chart, bar chart&#10;&#10;Description automatically generated">
            <a:extLst>
              <a:ext uri="{FF2B5EF4-FFF2-40B4-BE49-F238E27FC236}">
                <a16:creationId xmlns:a16="http://schemas.microsoft.com/office/drawing/2014/main" id="{3787C003-363A-CA4E-39DF-F158C2BBA2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59" y="4521707"/>
            <a:ext cx="4267567" cy="2362775"/>
          </a:xfrm>
          <a:prstGeom prst="rect">
            <a:avLst/>
          </a:prstGeom>
        </p:spPr>
      </p:pic>
      <p:pic>
        <p:nvPicPr>
          <p:cNvPr id="13" name="Picture 12" descr="Chart, bar chart&#10;&#10;Description automatically generated">
            <a:extLst>
              <a:ext uri="{FF2B5EF4-FFF2-40B4-BE49-F238E27FC236}">
                <a16:creationId xmlns:a16="http://schemas.microsoft.com/office/drawing/2014/main" id="{50D68FF6-91B8-4254-7070-1775D30E2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091" y="4652211"/>
            <a:ext cx="3852150" cy="2232271"/>
          </a:xfrm>
          <a:prstGeom prst="rect">
            <a:avLst/>
          </a:prstGeom>
        </p:spPr>
      </p:pic>
    </p:spTree>
    <p:extLst>
      <p:ext uri="{BB962C8B-B14F-4D97-AF65-F5344CB8AC3E}">
        <p14:creationId xmlns:p14="http://schemas.microsoft.com/office/powerpoint/2010/main" val="428983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420C-01F2-296B-4CF2-CBAEC7308B5C}"/>
              </a:ext>
            </a:extLst>
          </p:cNvPr>
          <p:cNvSpPr>
            <a:spLocks noGrp="1"/>
          </p:cNvSpPr>
          <p:nvPr>
            <p:ph type="title"/>
          </p:nvPr>
        </p:nvSpPr>
        <p:spPr>
          <a:xfrm>
            <a:off x="0" y="-285389"/>
            <a:ext cx="10058400" cy="1609344"/>
          </a:xfrm>
        </p:spPr>
        <p:txBody>
          <a:bodyPr/>
          <a:lstStyle/>
          <a:p>
            <a:r>
              <a:rPr lang="en-US" dirty="0"/>
              <a:t>Correlation matrix:</a:t>
            </a:r>
          </a:p>
        </p:txBody>
      </p:sp>
      <p:pic>
        <p:nvPicPr>
          <p:cNvPr id="5" name="Picture 4" descr="Chart, bar chart&#10;&#10;Description automatically generated">
            <a:extLst>
              <a:ext uri="{FF2B5EF4-FFF2-40B4-BE49-F238E27FC236}">
                <a16:creationId xmlns:a16="http://schemas.microsoft.com/office/drawing/2014/main" id="{6B88187E-9412-DE4F-21E6-DEBC757AF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8" y="1323955"/>
            <a:ext cx="6378670" cy="5190487"/>
          </a:xfrm>
          <a:prstGeom prst="rect">
            <a:avLst/>
          </a:prstGeom>
        </p:spPr>
      </p:pic>
      <p:sp>
        <p:nvSpPr>
          <p:cNvPr id="6" name="TextBox 5">
            <a:extLst>
              <a:ext uri="{FF2B5EF4-FFF2-40B4-BE49-F238E27FC236}">
                <a16:creationId xmlns:a16="http://schemas.microsoft.com/office/drawing/2014/main" id="{6EE03D8F-D20E-62BE-0444-95D00E5C6275}"/>
              </a:ext>
            </a:extLst>
          </p:cNvPr>
          <p:cNvSpPr txBox="1"/>
          <p:nvPr/>
        </p:nvSpPr>
        <p:spPr>
          <a:xfrm>
            <a:off x="7331243" y="1323955"/>
            <a:ext cx="3962400" cy="923330"/>
          </a:xfrm>
          <a:prstGeom prst="rect">
            <a:avLst/>
          </a:prstGeom>
          <a:noFill/>
        </p:spPr>
        <p:txBody>
          <a:bodyPr wrap="square" rtlCol="0">
            <a:spAutoFit/>
          </a:bodyPr>
          <a:lstStyle/>
          <a:p>
            <a:r>
              <a:rPr lang="en-US" b="0" i="0" dirty="0">
                <a:effectLst/>
                <a:latin typeface="Söhne"/>
              </a:rPr>
              <a:t>Global Sales and North America Sales have a correlation coefficient of 0.94, indicating a strong positive correlation.</a:t>
            </a:r>
            <a:endParaRPr lang="en-US" dirty="0"/>
          </a:p>
        </p:txBody>
      </p:sp>
      <p:sp>
        <p:nvSpPr>
          <p:cNvPr id="7" name="TextBox 6">
            <a:extLst>
              <a:ext uri="{FF2B5EF4-FFF2-40B4-BE49-F238E27FC236}">
                <a16:creationId xmlns:a16="http://schemas.microsoft.com/office/drawing/2014/main" id="{CCC1899B-2EE9-CDA5-6887-6539A71ECB09}"/>
              </a:ext>
            </a:extLst>
          </p:cNvPr>
          <p:cNvSpPr txBox="1"/>
          <p:nvPr/>
        </p:nvSpPr>
        <p:spPr>
          <a:xfrm>
            <a:off x="7331243" y="2438400"/>
            <a:ext cx="3962400" cy="3139321"/>
          </a:xfrm>
          <a:prstGeom prst="rect">
            <a:avLst/>
          </a:prstGeom>
          <a:noFill/>
        </p:spPr>
        <p:txBody>
          <a:bodyPr wrap="square" rtlCol="0">
            <a:spAutoFit/>
          </a:bodyPr>
          <a:lstStyle/>
          <a:p>
            <a:r>
              <a:rPr lang="en-US" b="0" i="0" dirty="0">
                <a:effectLst/>
                <a:latin typeface="Söhne"/>
              </a:rPr>
              <a:t>Japan Sales and Other Sales have a correlation coefficient of 0.29, indicating a weak positive correlation.</a:t>
            </a:r>
          </a:p>
          <a:p>
            <a:endParaRPr lang="en-US" dirty="0">
              <a:latin typeface="Söhne"/>
            </a:endParaRPr>
          </a:p>
          <a:p>
            <a:r>
              <a:rPr lang="en-US" b="0" i="0" dirty="0">
                <a:effectLst/>
                <a:latin typeface="Söhne"/>
              </a:rPr>
              <a:t>There is a moderate positive correlation between global sales and  features such as North America, Europe, and Japan sales, indicating that global sales are a good indicator of overall success.</a:t>
            </a:r>
          </a:p>
          <a:p>
            <a:endParaRPr lang="en-US" b="0" i="0" dirty="0">
              <a:effectLst/>
              <a:latin typeface="Söhne"/>
            </a:endParaRPr>
          </a:p>
          <a:p>
            <a:endParaRPr lang="en-US" dirty="0"/>
          </a:p>
        </p:txBody>
      </p:sp>
    </p:spTree>
    <p:extLst>
      <p:ext uri="{BB962C8B-B14F-4D97-AF65-F5344CB8AC3E}">
        <p14:creationId xmlns:p14="http://schemas.microsoft.com/office/powerpoint/2010/main" val="187728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E3A511-E7CE-1DCE-CCFF-5A9DD01586AA}"/>
              </a:ext>
            </a:extLst>
          </p:cNvPr>
          <p:cNvSpPr>
            <a:spLocks noGrp="1"/>
          </p:cNvSpPr>
          <p:nvPr>
            <p:ph type="title"/>
          </p:nvPr>
        </p:nvSpPr>
        <p:spPr>
          <a:xfrm>
            <a:off x="1069848" y="484632"/>
            <a:ext cx="10058400" cy="1609344"/>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320CEE23-DC20-1EC9-8C13-2AE519549CF3}"/>
              </a:ext>
            </a:extLst>
          </p:cNvPr>
          <p:cNvSpPr>
            <a:spLocks noGrp="1"/>
          </p:cNvSpPr>
          <p:nvPr>
            <p:ph idx="1"/>
          </p:nvPr>
        </p:nvSpPr>
        <p:spPr>
          <a:xfrm>
            <a:off x="1066800" y="2170167"/>
            <a:ext cx="10058400" cy="4337277"/>
          </a:xfrm>
        </p:spPr>
        <p:txBody>
          <a:bodyPr>
            <a:normAutofit lnSpcReduction="10000"/>
          </a:bodyPr>
          <a:lstStyle/>
          <a:p>
            <a:r>
              <a:rPr lang="en-US" b="0" i="0" dirty="0">
                <a:effectLst/>
                <a:latin typeface="Söhne"/>
              </a:rPr>
              <a:t>The most popular video game genres are action, sports, and shooter, while the least popular are strategy, puzzle, and adventure.</a:t>
            </a:r>
          </a:p>
          <a:p>
            <a:r>
              <a:rPr lang="en-US" b="0" i="0" dirty="0">
                <a:effectLst/>
                <a:latin typeface="Söhne"/>
              </a:rPr>
              <a:t>The most successful video game platforms in terms of sales are the PlayStation 2, Xbox 360, and PlayStation 3.</a:t>
            </a:r>
          </a:p>
          <a:p>
            <a:r>
              <a:rPr lang="en-US" b="0" i="0" dirty="0">
                <a:effectLst/>
                <a:latin typeface="Söhne"/>
              </a:rPr>
              <a:t>There is a strong positive correlation between the sales of different regions, indicating that video game sales tend to be similar across different regions.</a:t>
            </a:r>
          </a:p>
          <a:p>
            <a:r>
              <a:rPr lang="en-US" b="0" i="0" dirty="0">
                <a:effectLst/>
                <a:latin typeface="Söhne"/>
              </a:rPr>
              <a:t>Electronic Arts, Activision, and Ubisoft are the top publishers in terms of sales, and they tend to release games on multiple platforms.</a:t>
            </a:r>
          </a:p>
          <a:p>
            <a:r>
              <a:rPr lang="en-US" b="0" i="0" dirty="0">
                <a:effectLst/>
                <a:latin typeface="Söhne"/>
              </a:rPr>
              <a:t>Nintendo is a notable publisher that focuses on its own platforms such as the Wii and the Nintendo DS and has been successful in doing so.</a:t>
            </a:r>
          </a:p>
          <a:p>
            <a:r>
              <a:rPr lang="en-US" b="0" i="0" dirty="0">
                <a:effectLst/>
                <a:latin typeface="Söhne"/>
              </a:rPr>
              <a:t>The top-selling video game of all time is Wii Sports, which was developed and published by Nintendo.</a:t>
            </a:r>
          </a:p>
          <a:p>
            <a:r>
              <a:rPr lang="en-US" dirty="0">
                <a:latin typeface="Söhne"/>
              </a:rPr>
              <a:t>Compared to other regions the Japanese gaming industry is different.</a:t>
            </a:r>
            <a:endParaRPr lang="en-US" b="0" i="0" dirty="0">
              <a:effectLst/>
              <a:latin typeface="Söhne"/>
            </a:endParaRPr>
          </a:p>
          <a:p>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8737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855DA-1017-349C-4780-4C670FDA363B}"/>
              </a:ext>
            </a:extLst>
          </p:cNvPr>
          <p:cNvSpPr>
            <a:spLocks noGrp="1"/>
          </p:cNvSpPr>
          <p:nvPr>
            <p:ph type="title"/>
          </p:nvPr>
        </p:nvSpPr>
        <p:spPr>
          <a:xfrm>
            <a:off x="382280" y="484632"/>
            <a:ext cx="6743844" cy="1609344"/>
          </a:xfrm>
        </p:spPr>
        <p:txBody>
          <a:bodyPr>
            <a:normAutofit/>
          </a:bodyPr>
          <a:lstStyle/>
          <a:p>
            <a:r>
              <a:rPr lang="en-US" sz="4800" dirty="0"/>
              <a:t>Abstract:</a:t>
            </a:r>
          </a:p>
        </p:txBody>
      </p:sp>
      <p:sp>
        <p:nvSpPr>
          <p:cNvPr id="3" name="Content Placeholder 2">
            <a:extLst>
              <a:ext uri="{FF2B5EF4-FFF2-40B4-BE49-F238E27FC236}">
                <a16:creationId xmlns:a16="http://schemas.microsoft.com/office/drawing/2014/main" id="{9D441BAB-927C-2734-8255-343063B4F3B5}"/>
              </a:ext>
            </a:extLst>
          </p:cNvPr>
          <p:cNvSpPr>
            <a:spLocks noGrp="1"/>
          </p:cNvSpPr>
          <p:nvPr>
            <p:ph idx="1"/>
          </p:nvPr>
        </p:nvSpPr>
        <p:spPr>
          <a:xfrm>
            <a:off x="382279" y="2121408"/>
            <a:ext cx="6743845" cy="4050792"/>
          </a:xfrm>
        </p:spPr>
        <p:txBody>
          <a:bodyPr>
            <a:normAutofit/>
          </a:bodyPr>
          <a:lstStyle/>
          <a:p>
            <a:r>
              <a:rPr lang="en-US" sz="1800" b="0" i="0" dirty="0">
                <a:effectLst/>
                <a:latin typeface="Söhne"/>
              </a:rPr>
              <a:t>The aim of this project is to explore a video game sales dataset and gain insights into the trends and patterns in the industry. The dataset contains information on video games released between 1980 and 2016, including their release year, platform, genre, publisher, and sales data in different regions. We performed data analysis to gain insights into the dataset, including the distribution of sales across platforms, genres, and regions, and the trends in sales over time. Our analysis showed that the most popular platforms and genres have changed over time, with a shift towards mobile and online gaming in recent years. Our analysis provide information to the investors and publishers about what genre of games would be more successful in different regions and on the type of games to invest.</a:t>
            </a:r>
            <a:endParaRPr lang="en-US" sz="1800" dirty="0"/>
          </a:p>
        </p:txBody>
      </p:sp>
      <p:pic>
        <p:nvPicPr>
          <p:cNvPr id="5" name="Picture 4" descr="Graph on document with pen">
            <a:extLst>
              <a:ext uri="{FF2B5EF4-FFF2-40B4-BE49-F238E27FC236}">
                <a16:creationId xmlns:a16="http://schemas.microsoft.com/office/drawing/2014/main" id="{D1BE8C46-2366-05CB-913B-CF9F5AB84DDF}"/>
              </a:ext>
            </a:extLst>
          </p:cNvPr>
          <p:cNvPicPr>
            <a:picLocks noChangeAspect="1"/>
          </p:cNvPicPr>
          <p:nvPr/>
        </p:nvPicPr>
        <p:blipFill rotWithShape="1">
          <a:blip r:embed="rId4"/>
          <a:srcRect l="34247" r="20525"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8921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9F931-479B-DB61-AE6D-C8DE06FA74DF}"/>
              </a:ext>
            </a:extLst>
          </p:cNvPr>
          <p:cNvSpPr>
            <a:spLocks noGrp="1"/>
          </p:cNvSpPr>
          <p:nvPr>
            <p:ph type="title"/>
          </p:nvPr>
        </p:nvSpPr>
        <p:spPr>
          <a:xfrm>
            <a:off x="4970109" y="484632"/>
            <a:ext cx="6730277" cy="1609344"/>
          </a:xfrm>
          <a:ln>
            <a:noFill/>
          </a:ln>
        </p:spPr>
        <p:txBody>
          <a:bodyPr>
            <a:normAutofit/>
          </a:bodyPr>
          <a:lstStyle/>
          <a:p>
            <a:r>
              <a:rPr lang="en-US" sz="4800"/>
              <a:t>Data:</a:t>
            </a:r>
          </a:p>
        </p:txBody>
      </p:sp>
      <p:pic>
        <p:nvPicPr>
          <p:cNvPr id="5" name="Picture 4" descr="Graph">
            <a:extLst>
              <a:ext uri="{FF2B5EF4-FFF2-40B4-BE49-F238E27FC236}">
                <a16:creationId xmlns:a16="http://schemas.microsoft.com/office/drawing/2014/main" id="{04F57DB6-2B7F-3FDE-721D-2B0C8EFE5157}"/>
              </a:ext>
            </a:extLst>
          </p:cNvPr>
          <p:cNvPicPr>
            <a:picLocks noChangeAspect="1"/>
          </p:cNvPicPr>
          <p:nvPr/>
        </p:nvPicPr>
        <p:blipFill rotWithShape="1">
          <a:blip r:embed="rId4"/>
          <a:srcRect l="23193" r="34459"/>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51B2625E-8104-2521-0D32-961A624FA6D1}"/>
              </a:ext>
            </a:extLst>
          </p:cNvPr>
          <p:cNvSpPr>
            <a:spLocks noGrp="1"/>
          </p:cNvSpPr>
          <p:nvPr>
            <p:ph idx="1"/>
          </p:nvPr>
        </p:nvSpPr>
        <p:spPr>
          <a:xfrm>
            <a:off x="4900048" y="2007771"/>
            <a:ext cx="6730276" cy="4050792"/>
          </a:xfrm>
        </p:spPr>
        <p:txBody>
          <a:bodyPr>
            <a:normAutofit/>
          </a:bodyPr>
          <a:lstStyle/>
          <a:p>
            <a:r>
              <a:rPr lang="en-US" sz="1800" dirty="0"/>
              <a:t>The dataset contains 16 different columns and 16446rows. The data is all about various games from 1980 to 2016 and their sales globally and regionally.</a:t>
            </a:r>
          </a:p>
          <a:p>
            <a:r>
              <a:rPr lang="en-US" sz="1800" dirty="0"/>
              <a:t>The columns are Name, Platform, Year of release, Genre, Publisher, NA Sales, EU Sales, JP Sales, Other sales, Global sales, Critic Score, Critic count, User Score, User count, Developer and rating.</a:t>
            </a:r>
          </a:p>
          <a:p>
            <a:r>
              <a:rPr lang="en-US" sz="1800" dirty="0"/>
              <a:t>From the dataset around 40-50% of values were missing or Nan values in the factors ,Critic Score, Critic count, User Score, User count, Developer and rating.</a:t>
            </a:r>
          </a:p>
          <a:p>
            <a:pPr marL="0" indent="0">
              <a:buNone/>
            </a:pPr>
            <a:endParaRPr lang="en-US" sz="1800" dirty="0"/>
          </a:p>
          <a:p>
            <a:endParaRPr lang="en-US" sz="18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8339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5EE23-B50C-C89D-4E3E-549597B110C5}"/>
              </a:ext>
            </a:extLst>
          </p:cNvPr>
          <p:cNvSpPr>
            <a:spLocks noGrp="1"/>
          </p:cNvSpPr>
          <p:nvPr>
            <p:ph type="title"/>
          </p:nvPr>
        </p:nvSpPr>
        <p:spPr>
          <a:xfrm>
            <a:off x="4970109" y="484632"/>
            <a:ext cx="6730277" cy="1609344"/>
          </a:xfrm>
          <a:ln>
            <a:noFill/>
          </a:ln>
        </p:spPr>
        <p:txBody>
          <a:bodyPr>
            <a:normAutofit/>
          </a:bodyPr>
          <a:lstStyle/>
          <a:p>
            <a:r>
              <a:rPr lang="en-US" sz="4800"/>
              <a:t>Data cleaning:</a:t>
            </a:r>
          </a:p>
        </p:txBody>
      </p:sp>
      <p:pic>
        <p:nvPicPr>
          <p:cNvPr id="5" name="Picture 4" descr="Financial graphs on a dark display">
            <a:extLst>
              <a:ext uri="{FF2B5EF4-FFF2-40B4-BE49-F238E27FC236}">
                <a16:creationId xmlns:a16="http://schemas.microsoft.com/office/drawing/2014/main" id="{6191E8B4-0E73-9C0D-12E9-E64525243711}"/>
              </a:ext>
            </a:extLst>
          </p:cNvPr>
          <p:cNvPicPr>
            <a:picLocks noChangeAspect="1"/>
          </p:cNvPicPr>
          <p:nvPr/>
        </p:nvPicPr>
        <p:blipFill rotWithShape="1">
          <a:blip r:embed="rId4"/>
          <a:srcRect l="25922" r="31730"/>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4120D3C3-F830-5E91-9579-4A8483F9E2A2}"/>
              </a:ext>
            </a:extLst>
          </p:cNvPr>
          <p:cNvSpPr>
            <a:spLocks noGrp="1"/>
          </p:cNvSpPr>
          <p:nvPr>
            <p:ph idx="1"/>
          </p:nvPr>
        </p:nvSpPr>
        <p:spPr>
          <a:xfrm>
            <a:off x="4970109" y="2121408"/>
            <a:ext cx="6730276" cy="4050792"/>
          </a:xfrm>
        </p:spPr>
        <p:txBody>
          <a:bodyPr>
            <a:normAutofit/>
          </a:bodyPr>
          <a:lstStyle/>
          <a:p>
            <a:r>
              <a:rPr lang="en-US" sz="1800" dirty="0"/>
              <a:t>In the dataset as 40 to 50% of the values were missing in some factor’s they have been dropped in the process of data cleaning.</a:t>
            </a:r>
          </a:p>
          <a:p>
            <a:r>
              <a:rPr lang="en-US" sz="1800" dirty="0"/>
              <a:t>Then a total of 10 factors were left and from the remaining data 34 values were missing. As the publisher data is missing the missing value rows have been dropped.</a:t>
            </a:r>
          </a:p>
          <a:p>
            <a:r>
              <a:rPr lang="en-US" sz="1800" dirty="0"/>
              <a:t>After cleaning the data, size of the dataset is 16412 rows and 10 factors.</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8889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F5D5-EA2D-776F-1BFA-EA90640BD294}"/>
              </a:ext>
            </a:extLst>
          </p:cNvPr>
          <p:cNvSpPr>
            <a:spLocks noGrp="1"/>
          </p:cNvSpPr>
          <p:nvPr>
            <p:ph type="title"/>
          </p:nvPr>
        </p:nvSpPr>
        <p:spPr>
          <a:xfrm>
            <a:off x="883581" y="0"/>
            <a:ext cx="10058400" cy="1609344"/>
          </a:xfrm>
        </p:spPr>
        <p:txBody>
          <a:bodyPr/>
          <a:lstStyle/>
          <a:p>
            <a:r>
              <a:rPr lang="en-US" dirty="0"/>
              <a:t>genre:</a:t>
            </a:r>
          </a:p>
        </p:txBody>
      </p:sp>
      <p:pic>
        <p:nvPicPr>
          <p:cNvPr id="5" name="Picture 4" descr="Chart, pie chart&#10;&#10;Description automatically generated">
            <a:extLst>
              <a:ext uri="{FF2B5EF4-FFF2-40B4-BE49-F238E27FC236}">
                <a16:creationId xmlns:a16="http://schemas.microsoft.com/office/drawing/2014/main" id="{65DD7173-B123-57CF-87B6-E962E34BC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48" y="1609344"/>
            <a:ext cx="5312833" cy="3989221"/>
          </a:xfrm>
          <a:prstGeom prst="rect">
            <a:avLst/>
          </a:prstGeom>
        </p:spPr>
      </p:pic>
      <p:pic>
        <p:nvPicPr>
          <p:cNvPr id="7" name="Picture 6" descr="Chart, bar chart&#10;&#10;Description automatically generated">
            <a:extLst>
              <a:ext uri="{FF2B5EF4-FFF2-40B4-BE49-F238E27FC236}">
                <a16:creationId xmlns:a16="http://schemas.microsoft.com/office/drawing/2014/main" id="{356CD0FC-6DE1-D820-012D-D5103BCB6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098" y="1923321"/>
            <a:ext cx="4917954" cy="3310467"/>
          </a:xfrm>
          <a:prstGeom prst="rect">
            <a:avLst/>
          </a:prstGeom>
        </p:spPr>
      </p:pic>
    </p:spTree>
    <p:extLst>
      <p:ext uri="{BB962C8B-B14F-4D97-AF65-F5344CB8AC3E}">
        <p14:creationId xmlns:p14="http://schemas.microsoft.com/office/powerpoint/2010/main" val="241974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Chart, bar chart&#10;&#10;Description automatically generated">
            <a:extLst>
              <a:ext uri="{FF2B5EF4-FFF2-40B4-BE49-F238E27FC236}">
                <a16:creationId xmlns:a16="http://schemas.microsoft.com/office/drawing/2014/main" id="{78852649-69AE-30F0-97D0-22C14DC12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653" y="1271652"/>
            <a:ext cx="4104654" cy="3396601"/>
          </a:xfrm>
          <a:prstGeom prst="rect">
            <a:avLst/>
          </a:prstGeom>
        </p:spPr>
      </p:pic>
      <p:pic>
        <p:nvPicPr>
          <p:cNvPr id="7" name="Picture 6" descr="Chart, histogram&#10;&#10;Description automatically generated">
            <a:extLst>
              <a:ext uri="{FF2B5EF4-FFF2-40B4-BE49-F238E27FC236}">
                <a16:creationId xmlns:a16="http://schemas.microsoft.com/office/drawing/2014/main" id="{C8BAC77A-F86B-1536-B8B7-0C7218AFA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16" y="124981"/>
            <a:ext cx="3571759" cy="3143147"/>
          </a:xfrm>
          <a:prstGeom prst="rect">
            <a:avLst/>
          </a:prstGeom>
        </p:spPr>
      </p:pic>
      <p:pic>
        <p:nvPicPr>
          <p:cNvPr id="5" name="Picture 4" descr="Chart, histogram&#10;&#10;Description automatically generated">
            <a:extLst>
              <a:ext uri="{FF2B5EF4-FFF2-40B4-BE49-F238E27FC236}">
                <a16:creationId xmlns:a16="http://schemas.microsoft.com/office/drawing/2014/main" id="{21C32C28-8072-1900-955A-AA99E9553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7525" y="124981"/>
            <a:ext cx="3786925" cy="3143147"/>
          </a:xfrm>
          <a:prstGeom prst="rect">
            <a:avLst/>
          </a:prstGeom>
        </p:spPr>
      </p:pic>
      <p:pic>
        <p:nvPicPr>
          <p:cNvPr id="11" name="Picture 10" descr="Chart, bar chart, histogram&#10;&#10;Description automatically generated">
            <a:extLst>
              <a:ext uri="{FF2B5EF4-FFF2-40B4-BE49-F238E27FC236}">
                <a16:creationId xmlns:a16="http://schemas.microsoft.com/office/drawing/2014/main" id="{FF90A427-9415-372D-FB14-4790F2284B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153" y="3589863"/>
            <a:ext cx="3571759" cy="2919913"/>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7C7CD295-1316-3735-5B07-0CFECCFE04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8770" y="3589863"/>
            <a:ext cx="3708726" cy="3143146"/>
          </a:xfrm>
          <a:prstGeom prst="rect">
            <a:avLst/>
          </a:prstGeom>
        </p:spPr>
      </p:pic>
    </p:spTree>
    <p:extLst>
      <p:ext uri="{BB962C8B-B14F-4D97-AF65-F5344CB8AC3E}">
        <p14:creationId xmlns:p14="http://schemas.microsoft.com/office/powerpoint/2010/main" val="3575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6C75A5-F4B8-415F-B4EA-A9AD45087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3D9CC178-C06A-480F-AAFC-127638C29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7235C6D-8D65-4BC6-AE0E-523AB3C8D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5" name="Picture 4" descr="Chart, bar chart&#10;&#10;Description automatically generated">
            <a:extLst>
              <a:ext uri="{FF2B5EF4-FFF2-40B4-BE49-F238E27FC236}">
                <a16:creationId xmlns:a16="http://schemas.microsoft.com/office/drawing/2014/main" id="{D5619501-BCF2-35A4-2487-1F26E12436F8}"/>
              </a:ext>
            </a:extLst>
          </p:cNvPr>
          <p:cNvPicPr>
            <a:picLocks noChangeAspect="1"/>
          </p:cNvPicPr>
          <p:nvPr/>
        </p:nvPicPr>
        <p:blipFill rotWithShape="1">
          <a:blip r:embed="rId4">
            <a:extLst>
              <a:ext uri="{28A0092B-C50C-407E-A947-70E740481C1C}">
                <a14:useLocalDpi xmlns:a14="http://schemas.microsoft.com/office/drawing/2010/main" val="0"/>
              </a:ext>
            </a:extLst>
          </a:blip>
          <a:srcRect l="889" r="-1" b="-1"/>
          <a:stretch/>
        </p:blipFill>
        <p:spPr>
          <a:xfrm>
            <a:off x="20" y="10"/>
            <a:ext cx="12191980" cy="6857990"/>
          </a:xfrm>
          <a:prstGeom prst="rect">
            <a:avLst/>
          </a:prstGeom>
        </p:spPr>
      </p:pic>
    </p:spTree>
    <p:extLst>
      <p:ext uri="{BB962C8B-B14F-4D97-AF65-F5344CB8AC3E}">
        <p14:creationId xmlns:p14="http://schemas.microsoft.com/office/powerpoint/2010/main" val="29775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55D0-A0FB-1E27-F572-50820F438A58}"/>
              </a:ext>
            </a:extLst>
          </p:cNvPr>
          <p:cNvSpPr>
            <a:spLocks noGrp="1"/>
          </p:cNvSpPr>
          <p:nvPr>
            <p:ph type="title"/>
          </p:nvPr>
        </p:nvSpPr>
        <p:spPr>
          <a:xfrm>
            <a:off x="524417" y="-118872"/>
            <a:ext cx="10058400" cy="1609344"/>
          </a:xfrm>
        </p:spPr>
        <p:txBody>
          <a:bodyPr/>
          <a:lstStyle/>
          <a:p>
            <a:r>
              <a:rPr lang="en-US" dirty="0"/>
              <a:t>Platform:</a:t>
            </a:r>
          </a:p>
        </p:txBody>
      </p:sp>
      <p:pic>
        <p:nvPicPr>
          <p:cNvPr id="5" name="Picture 4" descr="Chart, histogram&#10;&#10;Description automatically generated">
            <a:extLst>
              <a:ext uri="{FF2B5EF4-FFF2-40B4-BE49-F238E27FC236}">
                <a16:creationId xmlns:a16="http://schemas.microsoft.com/office/drawing/2014/main" id="{1ADB41C3-6794-D5C0-FFC7-58CFC8A95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 y="1026816"/>
            <a:ext cx="4338607" cy="3104815"/>
          </a:xfrm>
          <a:prstGeom prst="rect">
            <a:avLst/>
          </a:prstGeom>
        </p:spPr>
      </p:pic>
      <p:pic>
        <p:nvPicPr>
          <p:cNvPr id="7" name="Picture 6" descr="Chart, histogram&#10;&#10;Description automatically generated">
            <a:extLst>
              <a:ext uri="{FF2B5EF4-FFF2-40B4-BE49-F238E27FC236}">
                <a16:creationId xmlns:a16="http://schemas.microsoft.com/office/drawing/2014/main" id="{3F71235F-1D6D-D8F5-ECA8-7FBE6D029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760" y="934350"/>
            <a:ext cx="4500260" cy="3289746"/>
          </a:xfrm>
          <a:prstGeom prst="rect">
            <a:avLst/>
          </a:prstGeom>
        </p:spPr>
      </p:pic>
      <p:pic>
        <p:nvPicPr>
          <p:cNvPr id="9" name="Picture 8" descr="Chart, bar chart&#10;&#10;Description automatically generated">
            <a:extLst>
              <a:ext uri="{FF2B5EF4-FFF2-40B4-BE49-F238E27FC236}">
                <a16:creationId xmlns:a16="http://schemas.microsoft.com/office/drawing/2014/main" id="{F8143B23-7966-F3F8-CD27-17AC0D32A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627" y="991287"/>
            <a:ext cx="3999438" cy="2939030"/>
          </a:xfrm>
          <a:prstGeom prst="rect">
            <a:avLst/>
          </a:prstGeom>
        </p:spPr>
      </p:pic>
      <p:pic>
        <p:nvPicPr>
          <p:cNvPr id="11" name="Picture 10" descr="Chart, bar chart&#10;&#10;Description automatically generated">
            <a:extLst>
              <a:ext uri="{FF2B5EF4-FFF2-40B4-BE49-F238E27FC236}">
                <a16:creationId xmlns:a16="http://schemas.microsoft.com/office/drawing/2014/main" id="{7E6CC5C6-E4FA-2D56-AFEA-2443EDDA33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733" y="4131631"/>
            <a:ext cx="3547456" cy="2657626"/>
          </a:xfrm>
          <a:prstGeom prst="rect">
            <a:avLst/>
          </a:prstGeom>
        </p:spPr>
      </p:pic>
      <p:pic>
        <p:nvPicPr>
          <p:cNvPr id="13" name="Picture 12" descr="Chart, bar chart&#10;&#10;Description automatically generated">
            <a:extLst>
              <a:ext uri="{FF2B5EF4-FFF2-40B4-BE49-F238E27FC236}">
                <a16:creationId xmlns:a16="http://schemas.microsoft.com/office/drawing/2014/main" id="{59FA3BA1-D4FA-2EC3-C531-84660984B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024" y="4204639"/>
            <a:ext cx="3547456" cy="2672658"/>
          </a:xfrm>
          <a:prstGeom prst="rect">
            <a:avLst/>
          </a:prstGeom>
        </p:spPr>
      </p:pic>
    </p:spTree>
    <p:extLst>
      <p:ext uri="{BB962C8B-B14F-4D97-AF65-F5344CB8AC3E}">
        <p14:creationId xmlns:p14="http://schemas.microsoft.com/office/powerpoint/2010/main" val="337209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4CE6CAA2-61A6-EEDE-7E76-8CD19DD8C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41" y="179137"/>
            <a:ext cx="10597039" cy="2130926"/>
          </a:xfrm>
          <a:prstGeom prst="rect">
            <a:avLst/>
          </a:prstGeom>
        </p:spPr>
      </p:pic>
      <p:sp>
        <p:nvSpPr>
          <p:cNvPr id="6" name="TextBox 5">
            <a:extLst>
              <a:ext uri="{FF2B5EF4-FFF2-40B4-BE49-F238E27FC236}">
                <a16:creationId xmlns:a16="http://schemas.microsoft.com/office/drawing/2014/main" id="{F4FD6C81-1260-2884-DCFA-98E703822CE2}"/>
              </a:ext>
            </a:extLst>
          </p:cNvPr>
          <p:cNvSpPr txBox="1"/>
          <p:nvPr/>
        </p:nvSpPr>
        <p:spPr>
          <a:xfrm>
            <a:off x="1179095" y="2397475"/>
            <a:ext cx="10331116" cy="646331"/>
          </a:xfrm>
          <a:prstGeom prst="rect">
            <a:avLst/>
          </a:prstGeom>
          <a:noFill/>
        </p:spPr>
        <p:txBody>
          <a:bodyPr wrap="square" rtlCol="0">
            <a:spAutoFit/>
          </a:bodyPr>
          <a:lstStyle/>
          <a:p>
            <a:r>
              <a:rPr lang="en-US" dirty="0"/>
              <a:t>From the above plot we can see that there is one game which has Wii as platform and sales above 80 million. The game that has the highest sales is Wii Sports.</a:t>
            </a:r>
          </a:p>
        </p:txBody>
      </p:sp>
      <p:pic>
        <p:nvPicPr>
          <p:cNvPr id="8" name="Picture 7">
            <a:extLst>
              <a:ext uri="{FF2B5EF4-FFF2-40B4-BE49-F238E27FC236}">
                <a16:creationId xmlns:a16="http://schemas.microsoft.com/office/drawing/2014/main" id="{81F17771-CD32-FC89-4CE6-D7434898D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41" y="3153179"/>
            <a:ext cx="7772400" cy="551642"/>
          </a:xfrm>
          <a:prstGeom prst="rect">
            <a:avLst/>
          </a:prstGeom>
        </p:spPr>
      </p:pic>
      <p:pic>
        <p:nvPicPr>
          <p:cNvPr id="10" name="Picture 9" descr="Graphical user interface, application&#10;&#10;Description automatically generated with medium confidence">
            <a:extLst>
              <a:ext uri="{FF2B5EF4-FFF2-40B4-BE49-F238E27FC236}">
                <a16:creationId xmlns:a16="http://schemas.microsoft.com/office/drawing/2014/main" id="{34FFB299-F799-5329-B25B-32A2C4C1D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441" y="3142198"/>
            <a:ext cx="3213770" cy="562623"/>
          </a:xfrm>
          <a:prstGeom prst="rect">
            <a:avLst/>
          </a:prstGeom>
        </p:spPr>
      </p:pic>
      <p:pic>
        <p:nvPicPr>
          <p:cNvPr id="12" name="Picture 11" descr="Chart, bar chart&#10;&#10;Description automatically generated">
            <a:extLst>
              <a:ext uri="{FF2B5EF4-FFF2-40B4-BE49-F238E27FC236}">
                <a16:creationId xmlns:a16="http://schemas.microsoft.com/office/drawing/2014/main" id="{37966C2D-AC42-97E6-A7BE-553CB49373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090" y="3828381"/>
            <a:ext cx="4070091" cy="2850482"/>
          </a:xfrm>
          <a:prstGeom prst="rect">
            <a:avLst/>
          </a:prstGeom>
        </p:spPr>
      </p:pic>
      <p:sp>
        <p:nvSpPr>
          <p:cNvPr id="13" name="TextBox 12">
            <a:extLst>
              <a:ext uri="{FF2B5EF4-FFF2-40B4-BE49-F238E27FC236}">
                <a16:creationId xmlns:a16="http://schemas.microsoft.com/office/drawing/2014/main" id="{933DE98E-8888-1D1F-E2EF-1EBAB7DA5AAE}"/>
              </a:ext>
            </a:extLst>
          </p:cNvPr>
          <p:cNvSpPr txBox="1"/>
          <p:nvPr/>
        </p:nvSpPr>
        <p:spPr>
          <a:xfrm>
            <a:off x="6344653" y="4520585"/>
            <a:ext cx="4178968" cy="923330"/>
          </a:xfrm>
          <a:prstGeom prst="rect">
            <a:avLst/>
          </a:prstGeom>
          <a:noFill/>
        </p:spPr>
        <p:txBody>
          <a:bodyPr wrap="square" rtlCol="0">
            <a:spAutoFit/>
          </a:bodyPr>
          <a:lstStyle/>
          <a:p>
            <a:r>
              <a:rPr lang="en-US" dirty="0"/>
              <a:t>This plot provides details about the number of games released by top 15 platforms </a:t>
            </a:r>
          </a:p>
        </p:txBody>
      </p:sp>
    </p:spTree>
    <p:extLst>
      <p:ext uri="{BB962C8B-B14F-4D97-AF65-F5344CB8AC3E}">
        <p14:creationId xmlns:p14="http://schemas.microsoft.com/office/powerpoint/2010/main" val="2580442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284</TotalTime>
  <Words>643</Words>
  <Application>Microsoft Office PowerPoint</Application>
  <PresentationFormat>Widescreen</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Wood Type</vt:lpstr>
      <vt:lpstr>  Video Game Sales analysis</vt:lpstr>
      <vt:lpstr>Abstract:</vt:lpstr>
      <vt:lpstr>Data:</vt:lpstr>
      <vt:lpstr>Data cleaning:</vt:lpstr>
      <vt:lpstr>genre:</vt:lpstr>
      <vt:lpstr>PowerPoint Presentation</vt:lpstr>
      <vt:lpstr>PowerPoint Presentation</vt:lpstr>
      <vt:lpstr>Platform:</vt:lpstr>
      <vt:lpstr>PowerPoint Presentation</vt:lpstr>
      <vt:lpstr>Publisher:</vt:lpstr>
      <vt:lpstr>PowerPoint Presentation</vt:lpstr>
      <vt:lpstr>Games:</vt:lpstr>
      <vt:lpstr>Correlation matrix: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Video Game Sales analysis</dc:title>
  <dc:creator>Poreddy, Lohith Reddy</dc:creator>
  <cp:lastModifiedBy>Poreddy, Lohith Reddy</cp:lastModifiedBy>
  <cp:revision>9</cp:revision>
  <dcterms:created xsi:type="dcterms:W3CDTF">2023-04-26T16:57:58Z</dcterms:created>
  <dcterms:modified xsi:type="dcterms:W3CDTF">2023-04-28T01:18:03Z</dcterms:modified>
</cp:coreProperties>
</file>