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3"/>
  </p:notesMasterIdLst>
  <p:sldIdLst>
    <p:sldId id="258" r:id="rId2"/>
    <p:sldId id="260" r:id="rId3"/>
    <p:sldId id="261" r:id="rId4"/>
    <p:sldId id="262" r:id="rId5"/>
    <p:sldId id="268" r:id="rId6"/>
    <p:sldId id="263" r:id="rId7"/>
    <p:sldId id="265" r:id="rId8"/>
    <p:sldId id="267" r:id="rId9"/>
    <p:sldId id="264" r:id="rId10"/>
    <p:sldId id="25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13" initials="0" lastIdx="3" clrIdx="0">
    <p:extLst>
      <p:ext uri="{19B8F6BF-5375-455C-9EA6-DF929625EA0E}">
        <p15:presenceInfo xmlns:p15="http://schemas.microsoft.com/office/powerpoint/2012/main" userId="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0591" autoAdjust="0"/>
  </p:normalViewPr>
  <p:slideViewPr>
    <p:cSldViewPr snapToGrid="0">
      <p:cViewPr varScale="1">
        <p:scale>
          <a:sx n="60" d="100"/>
          <a:sy n="60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CB3D-7740-4964-A0AA-9EB5C4B41AC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EC4F4-F2DB-405D-B8A3-B88C5A14B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3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Тема – 5-6 слов: что конкретно я делаю</a:t>
            </a:r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Исследование открытых данных ФНС (Федеральной налоговой службы) России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Изучение открытых данных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Открытые данные для рекомендаций бизнесу</a:t>
            </a:r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- Исследование открытых данных Федеральной налоговой службы России для рекомендаций бизнесу</a:t>
            </a:r>
          </a:p>
          <a:p>
            <a:pPr marL="457200" lvl="1" indent="0">
              <a:buFontTx/>
              <a:buNone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- Анализ данных реестра МСП и предсказание…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- для кого? Рекомендации для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партнёрами, поставщиками, покупателями или органами</a:t>
            </a:r>
          </a:p>
          <a:p>
            <a:pPr marL="628650" lvl="1" indent="-171450">
              <a:buFontTx/>
              <a:buChar char="-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прогнозирование финансового неблагополучия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финансовых проблем</a:t>
            </a:r>
            <a:endParaRPr lang="ru-RU" baseline="0" dirty="0" smtClean="0"/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- </a:t>
            </a:r>
            <a:r>
              <a:rPr lang="ru-RU" dirty="0" smtClean="0"/>
              <a:t>Рекомендации бизнесу на основе изучения… анализа данных… финансовых и организационных</a:t>
            </a:r>
            <a:r>
              <a:rPr lang="ru-RU" baseline="0" dirty="0" smtClean="0"/>
              <a:t> показателях/признаках</a:t>
            </a:r>
            <a:endParaRPr lang="ru-RU" dirty="0" smtClean="0"/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“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Единый реестр МСП является гарантией законной деятельности предпринимателя перед партнёрами, поставщиками, покупателями или органами, которые выдают субсидии.</a:t>
            </a:r>
            <a:r>
              <a:rPr lang="en-US" baseline="0" dirty="0" smtClean="0"/>
              <a:t>”</a:t>
            </a:r>
            <a:endParaRPr lang="ru-RU" baseline="0" dirty="0" smtClean="0"/>
          </a:p>
          <a:p>
            <a:pPr marL="628650" lvl="1" indent="-171450">
              <a:buFontTx/>
              <a:buChar char="-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Реестр, как системное решение, помогает снизить затраты не только малых, но и крупных компаний. В первом случае открытая база оптимизирует процесс подтверждения статуса малого и среднего предприятия для участников программ поддержки. Во втором случае ресурс упрощает поиск поставщиков.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Полезен реестр и для ведомств, которые могут использовать содержащиеся в нем сведения для планирования надзорной деятельности.»</a:t>
            </a:r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Немного конкретизации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О чём и для чего это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ФИО</a:t>
            </a:r>
          </a:p>
          <a:p>
            <a:pPr marL="171450" indent="-171450">
              <a:buFontTx/>
              <a:buChar char="-"/>
            </a:pPr>
            <a:r>
              <a:rPr lang="ru-RU" baseline="0" dirty="0" err="1" smtClean="0"/>
              <a:t>Контакная</a:t>
            </a:r>
            <a:r>
              <a:rPr lang="ru-RU" baseline="0" dirty="0" smtClean="0"/>
              <a:t> инф-я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Совы не то, чем они кажутся,</a:t>
            </a:r>
          </a:p>
          <a:p>
            <a:r>
              <a:rPr lang="ru-RU" dirty="0" smtClean="0"/>
              <a:t>или почему так важно понимание</a:t>
            </a:r>
            <a:r>
              <a:rPr lang="en-US" dirty="0" smtClean="0"/>
              <a:t>/</a:t>
            </a:r>
            <a:r>
              <a:rPr lang="ru-RU" dirty="0" smtClean="0"/>
              <a:t>изучение</a:t>
            </a:r>
            <a:r>
              <a:rPr lang="en-US" dirty="0" smtClean="0"/>
              <a:t>/</a:t>
            </a:r>
            <a:r>
              <a:rPr lang="ru-RU" dirty="0" smtClean="0"/>
              <a:t>исследование данных</a:t>
            </a:r>
          </a:p>
          <a:p>
            <a:endParaRPr lang="ru-RU" dirty="0" smtClean="0"/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ru-RU" sz="1200" dirty="0" smtClean="0">
                <a:solidFill>
                  <a:schemeClr val="accent5">
                    <a:lumMod val="50000"/>
                  </a:schemeClr>
                </a:solidFill>
              </a:rPr>
              <a:t>Куда-нибудь ты обязательно попадешь, — сказал Кот. — Нужно только достаточно долго идти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endParaRPr lang="ru-RU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sz="1200" dirty="0" smtClean="0">
                <a:solidFill>
                  <a:schemeClr val="accent5">
                    <a:lumMod val="50000"/>
                  </a:schemeClr>
                </a:solidFill>
              </a:rPr>
              <a:t>		Л. </a:t>
            </a:r>
            <a:r>
              <a:rPr lang="ru-RU" sz="1200" dirty="0" err="1" smtClean="0">
                <a:solidFill>
                  <a:schemeClr val="accent5">
                    <a:lumMod val="50000"/>
                  </a:schemeClr>
                </a:solidFill>
              </a:rPr>
              <a:t>Кэррол</a:t>
            </a:r>
            <a:endParaRPr lang="ru-RU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«Нужно бежать со всех ног, чтобы только оставаться на месте, а чтобы куда-то попасть, надо бежать как минимум вдвое быстрее!» – цитата про паука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«Я познание сделал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своим ремеслом»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О.Хяйям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«Не спи, не спи, работай,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 прерывай труда»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Б.Пастернак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«Как закалялась сталь» Н. Островский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1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Здесь</a:t>
            </a:r>
            <a:r>
              <a:rPr lang="ru-RU" baseline="0" dirty="0" smtClean="0"/>
              <a:t> потом вставить ссылки на использованные изображения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="https://www.flaticon.com/ru/free-icons/json-" title="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 иконки"&gt;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 иконки от </a:t>
            </a:r>
            <a:r>
              <a:rPr lang="en-US" dirty="0" smtClean="0"/>
              <a:t>Muhammad </a:t>
            </a:r>
            <a:r>
              <a:rPr lang="en-US" dirty="0" err="1" smtClean="0"/>
              <a:t>Atif</a:t>
            </a:r>
            <a:r>
              <a:rPr lang="en-US" dirty="0" smtClean="0"/>
              <a:t> - </a:t>
            </a:r>
            <a:r>
              <a:rPr lang="en-US" dirty="0" err="1" smtClean="0"/>
              <a:t>Flaticon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="https://www.flaticon.com/ru/free-icons/" title="</a:t>
            </a:r>
            <a:r>
              <a:rPr lang="ru-RU" dirty="0" smtClean="0"/>
              <a:t>паук иконки"&gt;Паук иконки от </a:t>
            </a:r>
            <a:r>
              <a:rPr lang="en-US" dirty="0" smtClean="0"/>
              <a:t>Icon Monk - </a:t>
            </a:r>
            <a:r>
              <a:rPr lang="en-US" dirty="0" err="1" smtClean="0"/>
              <a:t>Flaticon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="https://www.flaticon.com/ru/free-icons/xml" title="xml </a:t>
            </a:r>
            <a:r>
              <a:rPr lang="ru-RU" dirty="0" smtClean="0"/>
              <a:t>иконки"&gt;</a:t>
            </a:r>
            <a:r>
              <a:rPr lang="en-US" dirty="0" smtClean="0"/>
              <a:t>Xml </a:t>
            </a:r>
            <a:r>
              <a:rPr lang="ru-RU" dirty="0" smtClean="0"/>
              <a:t>иконки от </a:t>
            </a:r>
            <a:r>
              <a:rPr lang="en-US" dirty="0" err="1" smtClean="0"/>
              <a:t>Smashicons</a:t>
            </a:r>
            <a:r>
              <a:rPr lang="en-US" dirty="0" smtClean="0"/>
              <a:t> - </a:t>
            </a:r>
            <a:r>
              <a:rPr lang="en-US" dirty="0" err="1" smtClean="0"/>
              <a:t>Flaticon</a:t>
            </a:r>
            <a:r>
              <a:rPr lang="en-US" dirty="0" smtClean="0"/>
              <a:t>&lt;/a&gt;</a:t>
            </a:r>
          </a:p>
          <a:p>
            <a:r>
              <a:rPr lang="ru-RU" dirty="0" smtClean="0"/>
              <a:t>&lt;a </a:t>
            </a:r>
            <a:r>
              <a:rPr lang="ru-RU" dirty="0" err="1" smtClean="0"/>
              <a:t>href</a:t>
            </a:r>
            <a:r>
              <a:rPr lang="ru-RU" dirty="0" smtClean="0"/>
              <a:t>="https://www.flaticon.com/ru/free-icons/" </a:t>
            </a:r>
            <a:r>
              <a:rPr lang="ru-RU" dirty="0" err="1" smtClean="0"/>
              <a:t>title</a:t>
            </a:r>
            <a:r>
              <a:rPr lang="ru-RU" dirty="0" smtClean="0"/>
              <a:t>="документы иконки"&gt;Документы иконки от </a:t>
            </a:r>
            <a:r>
              <a:rPr lang="ru-RU" dirty="0" err="1" smtClean="0"/>
              <a:t>jojooid</a:t>
            </a:r>
            <a:r>
              <a:rPr lang="ru-RU" dirty="0" smtClean="0"/>
              <a:t> - </a:t>
            </a:r>
            <a:r>
              <a:rPr lang="ru-RU" dirty="0" err="1" smtClean="0"/>
              <a:t>Flaticon</a:t>
            </a:r>
            <a:r>
              <a:rPr lang="ru-RU" dirty="0" smtClean="0"/>
              <a:t>&lt;/a&gt;</a:t>
            </a:r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="https://www.flaticon.com/ru/free-icons/" title="</a:t>
            </a:r>
            <a:r>
              <a:rPr lang="ru-RU" dirty="0" smtClean="0"/>
              <a:t>сервер иконки"&gt;Сервер иконки от </a:t>
            </a:r>
            <a:r>
              <a:rPr lang="en-US" dirty="0" smtClean="0"/>
              <a:t>Mohamed </a:t>
            </a:r>
            <a:r>
              <a:rPr lang="en-US" dirty="0" err="1" smtClean="0"/>
              <a:t>Mbarki</a:t>
            </a:r>
            <a:r>
              <a:rPr lang="en-US" dirty="0" smtClean="0"/>
              <a:t> - </a:t>
            </a:r>
            <a:r>
              <a:rPr lang="en-US" dirty="0" err="1" smtClean="0"/>
              <a:t>Flaticon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="https://www.flaticon.com/ru/free-icons/" title="</a:t>
            </a:r>
            <a:r>
              <a:rPr lang="ru-RU" dirty="0" smtClean="0"/>
              <a:t>сервер иконки"&gt;Сервер иконки от </a:t>
            </a:r>
            <a:r>
              <a:rPr lang="en-US" dirty="0" smtClean="0"/>
              <a:t>Nikita </a:t>
            </a:r>
            <a:r>
              <a:rPr lang="en-US" dirty="0" err="1" smtClean="0"/>
              <a:t>Golubev</a:t>
            </a:r>
            <a:r>
              <a:rPr lang="en-US" dirty="0" smtClean="0"/>
              <a:t> - </a:t>
            </a:r>
            <a:r>
              <a:rPr lang="en-US" dirty="0" err="1" smtClean="0"/>
              <a:t>Flaticon</a:t>
            </a:r>
            <a:r>
              <a:rPr lang="en-US" dirty="0" smtClean="0"/>
              <a:t>&lt;/a&gt;</a:t>
            </a:r>
          </a:p>
          <a:p>
            <a:r>
              <a:rPr lang="ru-RU" dirty="0" smtClean="0"/>
              <a:t>&lt;a </a:t>
            </a:r>
            <a:r>
              <a:rPr lang="ru-RU" dirty="0" err="1" smtClean="0"/>
              <a:t>href</a:t>
            </a:r>
            <a:r>
              <a:rPr lang="ru-RU" dirty="0" smtClean="0"/>
              <a:t>="https://www.flaticon.com/ru/free-icons/-" </a:t>
            </a:r>
            <a:r>
              <a:rPr lang="ru-RU" dirty="0" err="1" smtClean="0"/>
              <a:t>title</a:t>
            </a:r>
            <a:r>
              <a:rPr lang="ru-RU" dirty="0" smtClean="0"/>
              <a:t>="файлы и папки иконки"&gt;Файлы и папки иконки от </a:t>
            </a:r>
            <a:r>
              <a:rPr lang="ru-RU" dirty="0" err="1" smtClean="0"/>
              <a:t>Valeria</a:t>
            </a:r>
            <a:r>
              <a:rPr lang="ru-RU" dirty="0" smtClean="0"/>
              <a:t> - </a:t>
            </a:r>
            <a:r>
              <a:rPr lang="ru-RU" dirty="0" err="1" smtClean="0"/>
              <a:t>Flaticon</a:t>
            </a:r>
            <a:r>
              <a:rPr lang="ru-RU" dirty="0" smtClean="0"/>
              <a:t>&lt;/a&gt;</a:t>
            </a:r>
            <a:endParaRPr lang="en-US" dirty="0" smtClean="0"/>
          </a:p>
          <a:p>
            <a:r>
              <a:rPr lang="ru-RU" dirty="0" smtClean="0"/>
              <a:t>&lt;a </a:t>
            </a:r>
            <a:r>
              <a:rPr lang="ru-RU" dirty="0" err="1" smtClean="0"/>
              <a:t>href</a:t>
            </a:r>
            <a:r>
              <a:rPr lang="ru-RU" dirty="0" smtClean="0"/>
              <a:t>="https://www.flaticon.com/ru/free-icons/" </a:t>
            </a:r>
            <a:r>
              <a:rPr lang="ru-RU" dirty="0" err="1" smtClean="0"/>
              <a:t>title</a:t>
            </a:r>
            <a:r>
              <a:rPr lang="ru-RU" dirty="0" smtClean="0"/>
              <a:t>="документ иконки"&gt;Документ иконки от </a:t>
            </a:r>
            <a:r>
              <a:rPr lang="ru-RU" dirty="0" err="1" smtClean="0"/>
              <a:t>Valeria</a:t>
            </a:r>
            <a:r>
              <a:rPr lang="ru-RU" dirty="0" smtClean="0"/>
              <a:t> - </a:t>
            </a:r>
            <a:r>
              <a:rPr lang="ru-RU" dirty="0" err="1" smtClean="0"/>
              <a:t>Flaticon</a:t>
            </a:r>
            <a:r>
              <a:rPr lang="ru-RU" dirty="0" smtClean="0"/>
              <a:t>&lt;/a&gt;</a:t>
            </a:r>
            <a:endParaRPr lang="en-US" dirty="0" smtClean="0"/>
          </a:p>
          <a:p>
            <a:r>
              <a:rPr lang="ru-RU" dirty="0" smtClean="0"/>
              <a:t>&lt;a </a:t>
            </a:r>
            <a:r>
              <a:rPr lang="ru-RU" dirty="0" err="1" smtClean="0"/>
              <a:t>href</a:t>
            </a:r>
            <a:r>
              <a:rPr lang="ru-RU" dirty="0" smtClean="0"/>
              <a:t>="https://www.flaticon.com/ru/free-icons/-" </a:t>
            </a:r>
            <a:r>
              <a:rPr lang="ru-RU" dirty="0" err="1" smtClean="0"/>
              <a:t>title</a:t>
            </a:r>
            <a:r>
              <a:rPr lang="ru-RU" dirty="0" smtClean="0"/>
              <a:t>="файлы и папки иконки"&gt;Файлы и папки иконки от </a:t>
            </a:r>
            <a:r>
              <a:rPr lang="ru-RU" dirty="0" err="1" smtClean="0"/>
              <a:t>PixelX</a:t>
            </a:r>
            <a:r>
              <a:rPr lang="ru-RU" dirty="0" smtClean="0"/>
              <a:t> - </a:t>
            </a:r>
            <a:r>
              <a:rPr lang="ru-RU" dirty="0" err="1" smtClean="0"/>
              <a:t>Flaticon</a:t>
            </a:r>
            <a:r>
              <a:rPr lang="ru-RU" dirty="0" smtClean="0"/>
              <a:t>&lt;/a&gt;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4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Цели/задачи/предмет/объект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Объект– МСП, предмет – финансовые </a:t>
            </a:r>
            <a:r>
              <a:rPr lang="ru-RU" baseline="0" dirty="0" smtClean="0"/>
              <a:t>и организационные характеристики. Или наоборот.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Цели:</a:t>
            </a:r>
          </a:p>
          <a:p>
            <a:pPr marL="0" indent="0">
              <a:buFontTx/>
              <a:buNone/>
            </a:pPr>
            <a:r>
              <a:rPr lang="ru-RU" dirty="0" smtClean="0"/>
              <a:t>	-</a:t>
            </a:r>
            <a:r>
              <a:rPr lang="ru-RU" baseline="0" dirty="0" smtClean="0"/>
              <a:t> собрать </a:t>
            </a:r>
            <a:r>
              <a:rPr lang="ru-RU" baseline="0" dirty="0" err="1" smtClean="0"/>
              <a:t>датасет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	- исследовать данные,  и обучить модель для предсказания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дать рекомендации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Актуальность</a:t>
            </a:r>
            <a:r>
              <a:rPr lang="ru-RU" baseline="0" dirty="0" smtClean="0"/>
              <a:t> 1 абзац коротко: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Нестабильности мал и </a:t>
            </a:r>
            <a:r>
              <a:rPr lang="ru-RU" baseline="0" dirty="0" err="1" smtClean="0"/>
              <a:t>средн</a:t>
            </a:r>
            <a:r>
              <a:rPr lang="ru-RU" baseline="0" dirty="0" smtClean="0"/>
              <a:t> предпринимательства,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Очень короткий горизонт планирования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=</a:t>
            </a:r>
            <a:r>
              <a:rPr lang="en-US" baseline="0" dirty="0" smtClean="0"/>
              <a:t>&gt; </a:t>
            </a:r>
            <a:r>
              <a:rPr lang="ru-RU" baseline="0" dirty="0" smtClean="0"/>
              <a:t>для заключения контрактов, договоров, кредитования, предоставления поддержки – важно изучить все доступные данные о второй стороне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Как минимум, предварительный отбор для более глубокого рассмотрения (слишком много факторов + нестабильная обстановка + редко обновляются данные, чтобы давать точные предсказания):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- для этого – собрать и понять и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- использовать анализ данных и машинное обучение для выявления неявных закономерностей.</a:t>
            </a:r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в идеале – помимо предсказания -  что-то похожее на дерево с интерпретируемыми ветками (вопросами), по которым можно идти</a:t>
            </a:r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Может ли быть важно самой организации знание о своём прогнозе?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- признаки с большим вкладом в модель – не означают причинно-следственной связи.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5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err="1" smtClean="0"/>
              <a:t>Таймлайн</a:t>
            </a:r>
            <a:r>
              <a:rPr lang="ru-RU" dirty="0" smtClean="0"/>
              <a:t> и этапы работы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Сюда</a:t>
            </a:r>
            <a:r>
              <a:rPr lang="ru-RU" baseline="0" dirty="0" smtClean="0"/>
              <a:t> – задачи?</a:t>
            </a:r>
          </a:p>
          <a:p>
            <a:pPr marL="171450" indent="-171450">
              <a:buFontTx/>
              <a:buChar char="-"/>
            </a:pP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Куда-нибудь ты обязательно попадешь, — сказал Кот. — Нужно только достаточно долго идти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Л.Кэррол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ru-RU" baseline="0" dirty="0" smtClean="0"/>
              <a:t>Для этого</a:t>
            </a:r>
            <a:r>
              <a:rPr lang="en-US" baseline="0" dirty="0" smtClean="0"/>
              <a:t> (</a:t>
            </a:r>
            <a:r>
              <a:rPr lang="ru-RU" baseline="0" dirty="0" smtClean="0"/>
              <a:t>достижения целей</a:t>
            </a:r>
            <a:r>
              <a:rPr lang="en-US" baseline="0" dirty="0" smtClean="0"/>
              <a:t>)</a:t>
            </a:r>
            <a:r>
              <a:rPr lang="ru-RU" baseline="0" dirty="0" smtClean="0"/>
              <a:t> задачи: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изучить открытые источники – какие данные доступны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изучить структуру данных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собрать, очистить, соединить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исследовательский анализ данных и выбор цели предсказания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новые признаки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модели и изучение вклада признака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рекомендации</a:t>
            </a:r>
          </a:p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ru-RU" dirty="0" smtClean="0"/>
              <a:t>Две фокусные</a:t>
            </a:r>
            <a:r>
              <a:rPr lang="ru-RU" baseline="0" dirty="0" smtClean="0"/>
              <a:t> точки: сбор данных (важно собрать реальные данные) + изучение вклада признаков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думаю, что получится дать сколько-нибудь точное предсказание - даже если модель вдруг даст хороший скор – что маловероятно - : слишком много других факторов,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которых не учитываю)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11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Здесь будет общая схема</a:t>
            </a:r>
            <a:r>
              <a:rPr lang="en-US" dirty="0" smtClean="0"/>
              <a:t>/</a:t>
            </a:r>
            <a:r>
              <a:rPr lang="ru-RU" dirty="0" smtClean="0"/>
              <a:t>структура процесса от сбора до обработки</a:t>
            </a:r>
            <a:r>
              <a:rPr lang="ru-RU" baseline="0" dirty="0" smtClean="0"/>
              <a:t> с используемым стеком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Собрать картинки из отдельных слайдов по извлечению данных!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18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Источник</a:t>
            </a:r>
            <a:r>
              <a:rPr lang="ru-RU" baseline="0" dirty="0" smtClean="0"/>
              <a:t> вдохновения –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</a:t>
            </a:r>
            <a:r>
              <a:rPr lang="en-US" baseline="0" dirty="0" smtClean="0"/>
              <a:t>https://www.kaggle.com/datasets/fedesoriano/company-bankruptcy-prediction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Предсказание банкротства Тайваньских компаний, 96 интерпретируемых полей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2 основных источника 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Немного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дополнителных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/>
              <a:t>Источник представляет собой государственный информационный ресурс бухгалтерской (финансовой) отчётности.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5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Или</a:t>
            </a:r>
            <a:r>
              <a:rPr lang="ru-RU" baseline="0" dirty="0" smtClean="0"/>
              <a:t> слайды 5 и 6 поменять местами – сперва структура данных,  а потом немного об особенностях извлечения? Так логичнее?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ru-RU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Здесь - Что</a:t>
            </a:r>
            <a:r>
              <a:rPr lang="ru-RU" baseline="0" dirty="0" smtClean="0"/>
              <a:t> забираем – особенности форматов и сбора данных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Json</a:t>
            </a:r>
            <a:r>
              <a:rPr lang="en-US" baseline="0" dirty="0" smtClean="0"/>
              <a:t> – </a:t>
            </a:r>
            <a:r>
              <a:rPr lang="ru-RU" baseline="0" dirty="0" smtClean="0"/>
              <a:t>собирает паук, достаточно долго, есть некоторая статистика – см </a:t>
            </a:r>
            <a:r>
              <a:rPr lang="ru-RU" baseline="0" dirty="0" err="1" smtClean="0"/>
              <a:t>соотв</a:t>
            </a:r>
            <a:r>
              <a:rPr lang="ru-RU" baseline="0" dirty="0" smtClean="0"/>
              <a:t> ноутбук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1 таблица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Собирается из 4 запросов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число полей + часть полей перечислить (</a:t>
            </a:r>
            <a:r>
              <a:rPr lang="en-US" baseline="0" dirty="0" smtClean="0"/>
              <a:t>&gt;150</a:t>
            </a:r>
            <a:r>
              <a:rPr lang="ru-RU" baseline="0" dirty="0" smtClean="0"/>
              <a:t>)?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Сноской упомянуть, что собираю все </a:t>
            </a:r>
            <a:r>
              <a:rPr lang="en-US" baseline="0" dirty="0" smtClean="0"/>
              <a:t>id</a:t>
            </a:r>
            <a:r>
              <a:rPr lang="ru-RU" baseline="0" dirty="0" smtClean="0"/>
              <a:t> – проще обновить, исправить информацию и т.д.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Чтобы запустить паука – список ИННЮЛ из </a:t>
            </a:r>
            <a:r>
              <a:rPr lang="en-US" baseline="0" dirty="0" err="1" smtClean="0"/>
              <a:t>reestr_msp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Быстрая запись и не совсем плоская структура </a:t>
            </a:r>
            <a:r>
              <a:rPr lang="en-US" baseline="0" dirty="0" smtClean="0"/>
              <a:t>=&gt; MongoDB</a:t>
            </a:r>
            <a:endParaRPr lang="ru-RU" baseline="0" dirty="0" smtClean="0"/>
          </a:p>
          <a:p>
            <a:pPr marL="628650" lvl="1" indent="-171450">
              <a:buFontTx/>
              <a:buChar char="-"/>
            </a:pPr>
            <a:endParaRPr lang="ru-RU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Или отдельно слайд</a:t>
            </a:r>
            <a:r>
              <a:rPr lang="ru-RU" baseline="0" dirty="0" smtClean="0"/>
              <a:t> про паука?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Отдельно слайд про паука!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25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ru-RU" baseline="0" dirty="0" smtClean="0"/>
              <a:t>Особенности сбора информации 2: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Xml – </a:t>
            </a:r>
            <a:r>
              <a:rPr lang="ru-RU" baseline="0" dirty="0" smtClean="0"/>
              <a:t>неплоская структура </a:t>
            </a:r>
            <a:r>
              <a:rPr lang="en-US" baseline="0" dirty="0" smtClean="0"/>
              <a:t>(</a:t>
            </a:r>
            <a:r>
              <a:rPr lang="ru-RU" baseline="0" dirty="0" err="1" smtClean="0"/>
              <a:t>мн</a:t>
            </a:r>
            <a:r>
              <a:rPr lang="ru-RU" baseline="0" dirty="0" smtClean="0"/>
              <a:t>-во атрибутов и вложенных элементов + различные наборы элементов</a:t>
            </a:r>
            <a:r>
              <a:rPr lang="en-US" baseline="0" dirty="0" smtClean="0"/>
              <a:t>)</a:t>
            </a:r>
            <a:r>
              <a:rPr lang="ru-RU" baseline="0" dirty="0" smtClean="0"/>
              <a:t>-</a:t>
            </a:r>
            <a:r>
              <a:rPr lang="en-US" baseline="0" dirty="0" smtClean="0"/>
              <a:t>&gt; </a:t>
            </a:r>
            <a:r>
              <a:rPr lang="ru-RU" baseline="0" dirty="0" smtClean="0"/>
              <a:t>в плоскую реляционную таблицу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4 таблицы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Собираются</a:t>
            </a:r>
            <a:r>
              <a:rPr lang="en-US" baseline="0" dirty="0" smtClean="0"/>
              <a:t> </a:t>
            </a:r>
            <a:r>
              <a:rPr lang="ru-RU" baseline="0" dirty="0" smtClean="0"/>
              <a:t>из множества файлов</a:t>
            </a:r>
            <a:r>
              <a:rPr lang="en-US" baseline="0" dirty="0" smtClean="0"/>
              <a:t> </a:t>
            </a:r>
            <a:r>
              <a:rPr lang="ru-RU" baseline="0" dirty="0" smtClean="0"/>
              <a:t>=</a:t>
            </a:r>
            <a:r>
              <a:rPr lang="en-US" baseline="0" dirty="0" smtClean="0"/>
              <a:t>&gt; </a:t>
            </a:r>
            <a:r>
              <a:rPr lang="ru-RU" baseline="0" dirty="0" smtClean="0"/>
              <a:t>удобно сложить в </a:t>
            </a:r>
            <a:r>
              <a:rPr lang="en-US" baseline="0" dirty="0" err="1" smtClean="0"/>
              <a:t>Postgre</a:t>
            </a:r>
            <a:endParaRPr lang="ru-RU" baseline="0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07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Csv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xlsx</a:t>
            </a:r>
            <a:r>
              <a:rPr lang="en-US" baseline="0" dirty="0" smtClean="0"/>
              <a:t> </a:t>
            </a:r>
            <a:r>
              <a:rPr lang="ru-RU" baseline="0" dirty="0" smtClean="0"/>
              <a:t>легко справляется </a:t>
            </a:r>
            <a:r>
              <a:rPr lang="en-US" baseline="0" dirty="0" smtClean="0"/>
              <a:t>pandas</a:t>
            </a:r>
            <a:endParaRPr lang="ru-RU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1 </a:t>
            </a:r>
            <a:r>
              <a:rPr lang="ru-RU" baseline="0" dirty="0" smtClean="0"/>
              <a:t>список –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1 </a:t>
            </a:r>
            <a:r>
              <a:rPr lang="ru-RU" baseline="0" dirty="0" err="1" smtClean="0"/>
              <a:t>табл</a:t>
            </a:r>
            <a:r>
              <a:rPr lang="ru-RU" baseline="0" dirty="0" smtClean="0"/>
              <a:t> из </a:t>
            </a:r>
            <a:r>
              <a:rPr lang="en-US" baseline="0" dirty="0" smtClean="0"/>
              <a:t>csv</a:t>
            </a:r>
            <a:r>
              <a:rPr lang="ru-RU" baseline="0" dirty="0" smtClean="0"/>
              <a:t> – но здесь нужно </a:t>
            </a:r>
            <a:r>
              <a:rPr lang="ru-RU" baseline="0" dirty="0" err="1" smtClean="0"/>
              <a:t>аггрегирование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1 </a:t>
            </a:r>
            <a:r>
              <a:rPr lang="ru-RU" baseline="0" dirty="0" err="1" smtClean="0"/>
              <a:t>табл</a:t>
            </a:r>
            <a:r>
              <a:rPr lang="ru-RU" baseline="0" dirty="0" smtClean="0"/>
              <a:t> из </a:t>
            </a:r>
            <a:r>
              <a:rPr lang="en-US" baseline="0" dirty="0" err="1" smtClean="0"/>
              <a:t>xlsx</a:t>
            </a:r>
            <a:endParaRPr lang="en-US" baseline="0" dirty="0" smtClean="0"/>
          </a:p>
          <a:p>
            <a:endParaRPr lang="ru-RU" dirty="0" smtClean="0"/>
          </a:p>
          <a:p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Описать проблему с конечным населённым пунктом (село</a:t>
            </a:r>
            <a:r>
              <a:rPr lang="en-US" dirty="0" smtClean="0"/>
              <a:t>/</a:t>
            </a:r>
            <a:r>
              <a:rPr lang="ru-RU" dirty="0" smtClean="0"/>
              <a:t>посёлок – город - регион)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Те </a:t>
            </a:r>
            <a:r>
              <a:rPr lang="ru-RU" dirty="0" err="1" smtClean="0"/>
              <a:t>мб</a:t>
            </a:r>
            <a:r>
              <a:rPr lang="ru-RU" dirty="0" smtClean="0"/>
              <a:t> ещё 1 слайд?</a:t>
            </a:r>
          </a:p>
          <a:p>
            <a:pPr marL="171450" indent="-171450">
              <a:buFontTx/>
              <a:buChar char="-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7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Связи</a:t>
            </a:r>
            <a:r>
              <a:rPr lang="ru-RU" baseline="0" dirty="0" smtClean="0"/>
              <a:t> между данными – </a:t>
            </a:r>
            <a:r>
              <a:rPr lang="en-US" baseline="0" dirty="0" smtClean="0"/>
              <a:t>ER-</a:t>
            </a:r>
            <a:r>
              <a:rPr lang="ru-RU" baseline="0" dirty="0" smtClean="0"/>
              <a:t>диаграмма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что где и почему хранится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Можно ли здесь про обновление данных?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Здесь финальная схема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 Диаграмме добавить легенду: </a:t>
            </a:r>
            <a:r>
              <a:rPr lang="ru-RU" baseline="0" dirty="0" err="1" smtClean="0"/>
              <a:t>расшифорвка</a:t>
            </a:r>
            <a:r>
              <a:rPr lang="ru-RU" baseline="0" dirty="0" smtClean="0"/>
              <a:t> названия таблиц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Некоторая информация об объёме сырых данных, времени обработки, объёме </a:t>
            </a:r>
            <a:r>
              <a:rPr lang="ru-RU" baseline="0" dirty="0" err="1" smtClean="0"/>
              <a:t>распарсенных</a:t>
            </a:r>
            <a:r>
              <a:rPr lang="ru-RU" baseline="0" dirty="0" smtClean="0"/>
              <a:t> данных?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раз некоторая статистика по пауку?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как можно собирать быстрее и проще, если знать, что нужно?</a:t>
            </a:r>
            <a:r>
              <a:rPr lang="en-US" baseline="0" dirty="0" smtClean="0"/>
              <a:t> (</a:t>
            </a:r>
            <a:r>
              <a:rPr lang="ru-RU" baseline="0" dirty="0" smtClean="0"/>
              <a:t>платный </a:t>
            </a:r>
            <a:r>
              <a:rPr lang="en-US" baseline="0" dirty="0" smtClean="0"/>
              <a:t>API</a:t>
            </a:r>
            <a:r>
              <a:rPr lang="ru-RU" baseline="0" dirty="0" smtClean="0"/>
              <a:t>, сохранённые </a:t>
            </a:r>
            <a:r>
              <a:rPr lang="en-US" baseline="0" dirty="0" smtClean="0"/>
              <a:t>id-</a:t>
            </a:r>
            <a:r>
              <a:rPr lang="ru-RU" baseline="0" dirty="0" err="1" smtClean="0"/>
              <a:t>шники</a:t>
            </a:r>
            <a:r>
              <a:rPr lang="ru-RU" baseline="0" dirty="0" smtClean="0"/>
              <a:t> в </a:t>
            </a:r>
            <a:r>
              <a:rPr lang="en-US" baseline="0" dirty="0" smtClean="0"/>
              <a:t>Mongo)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что обновить проще, чем собирать с нуля?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C4F4-F2DB-405D-B8A3-B88C5A14B5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0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6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6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2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7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6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5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1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741D50-D1CA-4054-85DB-56F5ACA07F5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C813788-2898-42A7-BC98-B0C4BDB9A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5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leninka.ru/article/n/razvitie-malogo-i-srednego-biznesa-v-usloviyah-ekonomicheskoy-nestabilnost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yberleninka.ru/article/n/tendentsii-i-faktory-razvitiya-malogo-i-srednego-biznesa-v-regionah-rossii-v-period-koronakrizisa/view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log.gov.ru/open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o.nalog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company-bankruptcy-predi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sstat.gov.ru/vpn_popul" TargetMode="External"/><Relationship Id="rId5" Type="http://schemas.openxmlformats.org/officeDocument/2006/relationships/hyperlink" Target="https://www.nalog.gov.ru/opendata/" TargetMode="External"/><Relationship Id="rId4" Type="http://schemas.openxmlformats.org/officeDocument/2006/relationships/hyperlink" Target="https://bo.nalog.ru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o.nalog.ru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nalog.gov.ru/opendata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log.gov.ru/opendat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osstat.gov.ru/vpn_popu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574" y="561031"/>
            <a:ext cx="7335253" cy="244193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ru-RU" sz="2800" cap="none" dirty="0" smtClean="0"/>
              <a:t>Исследование открытых данных </a:t>
            </a:r>
            <a:br>
              <a:rPr lang="ru-RU" sz="2800" cap="none" dirty="0" smtClean="0"/>
            </a:br>
            <a:r>
              <a:rPr lang="ru-RU" sz="2800" cap="none" dirty="0" smtClean="0"/>
              <a:t>ФНС</a:t>
            </a:r>
            <a:r>
              <a:rPr lang="ru-RU" sz="2800" cap="none" baseline="30000" dirty="0" smtClean="0">
                <a:solidFill>
                  <a:schemeClr val="tx1">
                    <a:lumMod val="90000"/>
                  </a:schemeClr>
                </a:solidFill>
              </a:rPr>
              <a:t>1</a:t>
            </a:r>
            <a:r>
              <a:rPr lang="ru-RU" sz="2800" cap="none" dirty="0" smtClean="0"/>
              <a:t> России для прогнозирования финансового неблагополучия МСП</a:t>
            </a:r>
            <a:r>
              <a:rPr lang="ru-RU" sz="2800" cap="none" baseline="30000" dirty="0" smtClean="0">
                <a:solidFill>
                  <a:schemeClr val="tx1">
                    <a:lumMod val="90000"/>
                  </a:schemeClr>
                </a:solidFill>
              </a:rPr>
              <a:t>2</a:t>
            </a:r>
            <a:endParaRPr lang="ru-RU" sz="2800" cap="none" baseline="30000" dirty="0">
              <a:solidFill>
                <a:schemeClr val="tx1">
                  <a:lumMod val="9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500" y="4154904"/>
            <a:ext cx="6801612" cy="1034316"/>
          </a:xfrm>
          <a:ln>
            <a:solidFill>
              <a:schemeClr val="tx1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2200" dirty="0" smtClean="0"/>
              <a:t> Рекомендации бизнесу на основе изучения финансовых и организационных признаков МСП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2241" y="5502442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</a:t>
            </a:r>
            <a:r>
              <a:rPr lang="ru-RU" dirty="0"/>
              <a:t>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0106" y="320992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aseline="30000" dirty="0" smtClean="0"/>
              <a:t>1.  ФНС – федеральная налоговая служба</a:t>
            </a:r>
          </a:p>
          <a:p>
            <a:r>
              <a:rPr lang="ru-RU" sz="2400" baseline="30000" dirty="0" smtClean="0"/>
              <a:t>2. МСП – малые и средние предприятия</a:t>
            </a: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1261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6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5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206" y="397923"/>
            <a:ext cx="5506974" cy="2393403"/>
          </a:xfrm>
        </p:spPr>
        <p:txBody>
          <a:bodyPr>
            <a:normAutofit fontScale="90000"/>
          </a:bodyPr>
          <a:lstStyle/>
          <a:p>
            <a:pPr algn="l"/>
            <a:r>
              <a:rPr lang="ru-RU" cap="none" dirty="0" smtClean="0"/>
              <a:t>Цели проекта:</a:t>
            </a:r>
            <a:br>
              <a:rPr lang="ru-RU" cap="none" dirty="0" smtClean="0"/>
            </a:br>
            <a:r>
              <a:rPr lang="ru-RU" cap="none" dirty="0" smtClean="0"/>
              <a:t>	</a:t>
            </a:r>
            <a:r>
              <a:rPr lang="ru-RU" sz="2000" cap="none" dirty="0" smtClean="0"/>
              <a:t>- собрать данные;</a:t>
            </a:r>
            <a:br>
              <a:rPr lang="ru-RU" sz="2000" cap="none" dirty="0" smtClean="0"/>
            </a:br>
            <a:r>
              <a:rPr lang="ru-RU" sz="2000" cap="none" dirty="0"/>
              <a:t>	</a:t>
            </a:r>
            <a:r>
              <a:rPr lang="ru-RU" sz="2000" cap="none" dirty="0" smtClean="0"/>
              <a:t>- изучить данные и обучить модель для предсказания;</a:t>
            </a:r>
            <a:br>
              <a:rPr lang="ru-RU" sz="2000" cap="none" dirty="0" smtClean="0"/>
            </a:br>
            <a:r>
              <a:rPr lang="ru-RU" sz="2000" cap="none" dirty="0"/>
              <a:t>	</a:t>
            </a:r>
            <a:r>
              <a:rPr lang="ru-RU" sz="2000" cap="none" dirty="0" smtClean="0"/>
              <a:t>- дать рекомендации;</a:t>
            </a:r>
            <a:br>
              <a:rPr lang="ru-RU" sz="2000" cap="none" dirty="0" smtClean="0"/>
            </a:br>
            <a:r>
              <a:rPr lang="ru-RU" sz="1800" cap="none" dirty="0" smtClean="0"/>
              <a:t/>
            </a:r>
            <a:br>
              <a:rPr lang="ru-RU" sz="1800" cap="none" dirty="0" smtClean="0"/>
            </a:br>
            <a:endParaRPr lang="ru-RU" sz="1800" cap="none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5405" y="3149308"/>
            <a:ext cx="7202785" cy="2706060"/>
          </a:xfrm>
          <a:solidFill>
            <a:schemeClr val="accent1"/>
          </a:solidFill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	Нестабильность экономических условий в первую очередь сказывается на малом и среднем бизнесе</a:t>
            </a:r>
            <a:r>
              <a:rPr lang="ru-RU" baseline="30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. Узкий горизонт планирования затрудняет оценку инвестиционной привлекательности и возможности заключения контрактов и договоров с потенциальными  подрядчиками или поставщиками.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Поэтому важно собирать и оценивать всю возможную информацию о второй стороне.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И именно здесь – в поиске и работе с информацией - полезен глубокий анализ данных и машинное обучение для выявления неявных закономерностей.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91574" y="6031832"/>
            <a:ext cx="3448445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1. </a:t>
            </a:r>
            <a:r>
              <a:rPr lang="ru-RU" dirty="0" smtClean="0">
                <a:hlinkClick r:id="rId3"/>
              </a:rPr>
              <a:t>Например, статья на эту тему</a:t>
            </a:r>
            <a:r>
              <a:rPr lang="ru-RU" dirty="0">
                <a:solidFill>
                  <a:schemeClr val="bg1"/>
                </a:solidFill>
              </a:rPr>
              <a:t>,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hlinkClick r:id="rId4"/>
              </a:rPr>
              <a:t>Или ещё статья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5206" y="4245665"/>
            <a:ext cx="294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Здесь может быть картинка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6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39790" y="393882"/>
            <a:ext cx="4267200" cy="8734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704" y="387176"/>
            <a:ext cx="5789917" cy="3254382"/>
          </a:xfrm>
        </p:spPr>
        <p:txBody>
          <a:bodyPr>
            <a:normAutofit fontScale="90000"/>
          </a:bodyPr>
          <a:lstStyle/>
          <a:p>
            <a:pPr algn="l"/>
            <a:r>
              <a:rPr lang="ru-RU" cap="none" dirty="0" smtClean="0"/>
              <a:t>Задачи на пути к целям: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sz="1800" cap="none" dirty="0" smtClean="0"/>
              <a:t>- Какие данные доступны? – Изучить открытые источники.</a:t>
            </a:r>
            <a:br>
              <a:rPr lang="ru-RU" sz="1800" cap="none" dirty="0" smtClean="0"/>
            </a:br>
            <a:r>
              <a:rPr lang="ru-RU" sz="1800" cap="none" dirty="0"/>
              <a:t>	</a:t>
            </a:r>
            <a:r>
              <a:rPr lang="ru-RU" sz="1800" cap="none" dirty="0" smtClean="0"/>
              <a:t>- В каком виде они доступны? – Изучить структуру данных, собрать, очистить и соединить.</a:t>
            </a:r>
            <a:br>
              <a:rPr lang="ru-RU" sz="1800" cap="none" dirty="0" smtClean="0"/>
            </a:br>
            <a:r>
              <a:rPr lang="ru-RU" sz="1800" cap="none" dirty="0"/>
              <a:t>	</a:t>
            </a:r>
            <a:r>
              <a:rPr lang="ru-RU" sz="1800" cap="none" dirty="0" smtClean="0"/>
              <a:t>- О чём говорят данные? – Провести исследовательский анализ данных, выбрать цель предсказания, создать новые признаке.</a:t>
            </a:r>
            <a:br>
              <a:rPr lang="ru-RU" sz="1800" cap="none" dirty="0" smtClean="0"/>
            </a:br>
            <a:r>
              <a:rPr lang="ru-RU" sz="1800" cap="none" dirty="0"/>
              <a:t>	</a:t>
            </a:r>
            <a:r>
              <a:rPr lang="ru-RU" sz="1800" cap="none" dirty="0" smtClean="0"/>
              <a:t>- Что неочевидно в данных? – Обучить модель и изучить вклад признаков</a:t>
            </a:r>
            <a:br>
              <a:rPr lang="ru-RU" sz="1800" cap="none" dirty="0" smtClean="0"/>
            </a:br>
            <a:r>
              <a:rPr lang="ru-RU" sz="1800" cap="none" dirty="0"/>
              <a:t>	</a:t>
            </a:r>
            <a:r>
              <a:rPr lang="ru-RU" sz="1800" cap="none" dirty="0" smtClean="0"/>
              <a:t>- Что можно получить из всего этого? – Сформулировать рекомендации.</a:t>
            </a:r>
            <a:endParaRPr lang="ru-RU" sz="1800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704" y="5290847"/>
            <a:ext cx="11789663" cy="12963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Здесь будет </a:t>
            </a:r>
            <a:r>
              <a:rPr lang="ru-RU" dirty="0" err="1" smtClean="0">
                <a:solidFill>
                  <a:srgbClr val="FF0000"/>
                </a:solidFill>
              </a:rPr>
              <a:t>таймлайн</a:t>
            </a:r>
            <a:r>
              <a:rPr lang="ru-RU" dirty="0" smtClean="0">
                <a:solidFill>
                  <a:srgbClr val="FF0000"/>
                </a:solidFill>
              </a:rPr>
              <a:t> с примерными этапами и сроками</a:t>
            </a:r>
            <a:endParaRPr lang="ru-RU" dirty="0"/>
          </a:p>
          <a:p>
            <a:r>
              <a:rPr lang="ru-RU" dirty="0" smtClean="0"/>
              <a:t>1 </a:t>
            </a:r>
            <a:r>
              <a:rPr lang="ru-RU" dirty="0" err="1" smtClean="0"/>
              <a:t>нед</a:t>
            </a:r>
            <a:r>
              <a:rPr lang="ru-RU" dirty="0" smtClean="0"/>
              <a:t> поиск источников -</a:t>
            </a:r>
            <a:r>
              <a:rPr lang="en-US" dirty="0" smtClean="0"/>
              <a:t>&gt; </a:t>
            </a:r>
            <a:r>
              <a:rPr lang="ru-RU" dirty="0" smtClean="0"/>
              <a:t>4 </a:t>
            </a:r>
            <a:r>
              <a:rPr lang="ru-RU" dirty="0" err="1" smtClean="0"/>
              <a:t>нед</a:t>
            </a:r>
            <a:r>
              <a:rPr lang="ru-RU" dirty="0" smtClean="0"/>
              <a:t> сбор и загрузка данных -</a:t>
            </a:r>
            <a:r>
              <a:rPr lang="en-US" dirty="0" smtClean="0"/>
              <a:t>&gt; …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36884" y="6205248"/>
            <a:ext cx="7202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1179" y="4004537"/>
            <a:ext cx="6785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</a:t>
            </a:r>
            <a:r>
              <a:rPr lang="ru-RU" dirty="0" err="1" smtClean="0"/>
              <a:t>таймлайна</a:t>
            </a:r>
            <a:r>
              <a:rPr lang="ru-RU" dirty="0" smtClean="0"/>
              <a:t> 2 центра тяжести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(пока один!)</a:t>
            </a:r>
            <a:r>
              <a:rPr lang="ru-RU" dirty="0" smtClean="0"/>
              <a:t>:</a:t>
            </a:r>
          </a:p>
          <a:p>
            <a:r>
              <a:rPr lang="ru-RU" dirty="0"/>
              <a:t>	</a:t>
            </a:r>
            <a:r>
              <a:rPr lang="ru-RU" dirty="0" smtClean="0"/>
              <a:t>- сбор разнотипных данных из нескольких источников</a:t>
            </a:r>
          </a:p>
          <a:p>
            <a:r>
              <a:rPr lang="ru-RU" dirty="0"/>
              <a:t>	</a:t>
            </a:r>
            <a:r>
              <a:rPr lang="ru-RU" dirty="0" smtClean="0"/>
              <a:t>- понимание данных и их вклада в предсказание модели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(если хватит времени)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48932" y="461271"/>
            <a:ext cx="4302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Куда-нибудь ты обязательно попадешь, — сказал Кот. — Нужно только достаточно долго идти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” </a:t>
            </a:r>
            <a:endParaRPr lang="ru-RU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</a:rPr>
              <a:t>	Л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</a:rPr>
              <a:t>Кэррол</a:t>
            </a:r>
            <a:endParaRPr lang="ru-RU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97305" y="513347"/>
            <a:ext cx="11534274" cy="617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041" y="258839"/>
            <a:ext cx="4298001" cy="591393"/>
          </a:xfrm>
        </p:spPr>
        <p:txBody>
          <a:bodyPr>
            <a:normAutofit fontScale="90000"/>
          </a:bodyPr>
          <a:lstStyle/>
          <a:p>
            <a:r>
              <a:rPr lang="ru-RU" cap="none" dirty="0" smtClean="0"/>
              <a:t>Структура проекта</a:t>
            </a:r>
            <a:endParaRPr lang="ru-RU" cap="non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4569" y="1056614"/>
            <a:ext cx="2197768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3"/>
              </a:rPr>
              <a:t>Откр.данные ФНС</a:t>
            </a:r>
            <a:endParaRPr lang="ru-RU" dirty="0" smtClean="0"/>
          </a:p>
          <a:p>
            <a:pPr algn="ctr"/>
            <a:r>
              <a:rPr lang="en-US" dirty="0" smtClean="0"/>
              <a:t>- xml, csv</a:t>
            </a:r>
          </a:p>
          <a:p>
            <a:pPr algn="ctr"/>
            <a:r>
              <a:rPr lang="en-US" dirty="0" smtClean="0"/>
              <a:t>- lxml, pandas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73559" y="1040571"/>
            <a:ext cx="2342147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4"/>
              </a:rPr>
              <a:t>Бух (</a:t>
            </a:r>
            <a:r>
              <a:rPr lang="ru-RU" dirty="0" err="1" smtClean="0">
                <a:hlinkClick r:id="rId4"/>
              </a:rPr>
              <a:t>фин</a:t>
            </a:r>
            <a:r>
              <a:rPr lang="ru-RU" dirty="0" smtClean="0">
                <a:hlinkClick r:id="rId4"/>
              </a:rPr>
              <a:t>) отчётность</a:t>
            </a:r>
            <a:endParaRPr lang="ru-RU" dirty="0" smtClean="0"/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json</a:t>
            </a:r>
            <a:endParaRPr lang="ru-RU" dirty="0" smtClean="0"/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scrapy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46928" y="1040571"/>
            <a:ext cx="2085473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Доп. данные</a:t>
            </a:r>
          </a:p>
          <a:p>
            <a:pPr algn="ctr"/>
            <a:r>
              <a:rPr lang="en-US" dirty="0" smtClean="0"/>
              <a:t>- csv, </a:t>
            </a:r>
            <a:r>
              <a:rPr lang="en-US" dirty="0" err="1" smtClean="0"/>
              <a:t>xlsx</a:t>
            </a:r>
            <a:endParaRPr lang="en-US" dirty="0" smtClean="0"/>
          </a:p>
          <a:p>
            <a:pPr algn="ctr"/>
            <a:r>
              <a:rPr lang="en-US" dirty="0" smtClean="0"/>
              <a:t>- pandas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6759" y="2454440"/>
            <a:ext cx="2053388" cy="65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</a:t>
            </a:r>
          </a:p>
          <a:p>
            <a:pPr algn="ctr"/>
            <a:r>
              <a:rPr lang="en-US" dirty="0" smtClean="0"/>
              <a:t>- psycopg2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03179" y="2454440"/>
            <a:ext cx="2212527" cy="65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MongoDB</a:t>
            </a:r>
          </a:p>
          <a:p>
            <a:pPr algn="ctr"/>
            <a:r>
              <a:rPr lang="en-US" dirty="0"/>
              <a:t>- </a:t>
            </a:r>
            <a:r>
              <a:rPr lang="en-US" dirty="0" err="1"/>
              <a:t>pymongo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96316" y="3729790"/>
            <a:ext cx="2212527" cy="65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PandasDF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8" idx="0"/>
          </p:cNvCxnSpPr>
          <p:nvPr/>
        </p:nvCxnSpPr>
        <p:spPr>
          <a:xfrm>
            <a:off x="1743453" y="2003098"/>
            <a:ext cx="0" cy="4513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</p:cNvCxnSpPr>
          <p:nvPr/>
        </p:nvCxnSpPr>
        <p:spPr>
          <a:xfrm flipH="1">
            <a:off x="4144632" y="1987055"/>
            <a:ext cx="1" cy="4593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459832" y="2003098"/>
            <a:ext cx="0" cy="4513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024190" y="2003098"/>
            <a:ext cx="0" cy="4513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238127" y="1995079"/>
            <a:ext cx="0" cy="4513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264822" y="1995079"/>
            <a:ext cx="0" cy="4513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7" idx="2"/>
            <a:endCxn id="11" idx="0"/>
          </p:cNvCxnSpPr>
          <p:nvPr/>
        </p:nvCxnSpPr>
        <p:spPr>
          <a:xfrm rot="5400000">
            <a:off x="4724756" y="1964880"/>
            <a:ext cx="1742735" cy="1787085"/>
          </a:xfrm>
          <a:prstGeom prst="bentConnector3">
            <a:avLst>
              <a:gd name="adj1" fmla="val 859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8" idx="2"/>
          </p:cNvCxnSpPr>
          <p:nvPr/>
        </p:nvCxnSpPr>
        <p:spPr>
          <a:xfrm rot="16200000" flipH="1">
            <a:off x="3024655" y="1830965"/>
            <a:ext cx="396722" cy="2959126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0" idx="2"/>
          </p:cNvCxnSpPr>
          <p:nvPr/>
        </p:nvCxnSpPr>
        <p:spPr>
          <a:xfrm>
            <a:off x="4209442" y="31121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0" idx="2"/>
          </p:cNvCxnSpPr>
          <p:nvPr/>
        </p:nvCxnSpPr>
        <p:spPr>
          <a:xfrm flipH="1">
            <a:off x="4209442" y="3112167"/>
            <a:ext cx="1" cy="4251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05206" y="385011"/>
            <a:ext cx="4028694" cy="837591"/>
          </a:xfrm>
        </p:spPr>
        <p:txBody>
          <a:bodyPr>
            <a:normAutofit/>
          </a:bodyPr>
          <a:lstStyle/>
          <a:p>
            <a:r>
              <a:rPr lang="ru-RU" sz="2500" cap="none" dirty="0" smtClean="0"/>
              <a:t>1. Получение данных</a:t>
            </a:r>
            <a:endParaRPr lang="ru-RU" sz="2500" cap="none" dirty="0"/>
          </a:p>
        </p:txBody>
      </p:sp>
      <p:sp>
        <p:nvSpPr>
          <p:cNvPr id="4" name="Текст 3"/>
          <p:cNvSpPr>
            <a:spLocks noGrp="1"/>
          </p:cNvSpPr>
          <p:nvPr>
            <p:ph type="subTitle" idx="1"/>
          </p:nvPr>
        </p:nvSpPr>
        <p:spPr>
          <a:xfrm>
            <a:off x="5106616" y="2223902"/>
            <a:ext cx="6801612" cy="1239894"/>
          </a:xfrm>
          <a:ln>
            <a:noFill/>
          </a:ln>
        </p:spPr>
        <p:txBody>
          <a:bodyPr/>
          <a:lstStyle/>
          <a:p>
            <a:r>
              <a:rPr lang="ru-RU" b="1" dirty="0" smtClean="0"/>
              <a:t>Источник вдохновения </a:t>
            </a:r>
            <a:r>
              <a:rPr lang="ru-RU" dirty="0" smtClean="0"/>
              <a:t>– </a:t>
            </a: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Company Bankr</a:t>
            </a:r>
            <a:r>
              <a:rPr lang="en-US" dirty="0">
                <a:hlinkClick r:id="rId3"/>
              </a:rPr>
              <a:t>u</a:t>
            </a:r>
            <a:r>
              <a:rPr lang="en-US" dirty="0" smtClean="0">
                <a:hlinkClick r:id="rId3"/>
              </a:rPr>
              <a:t>ptcy Prediction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5453" y="385011"/>
            <a:ext cx="2518610" cy="657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25000"/>
                  </a:schemeClr>
                </a:solidFill>
              </a:rPr>
              <a:t>«</a:t>
            </a:r>
            <a:r>
              <a:rPr lang="ru-RU" sz="1400" dirty="0">
                <a:solidFill>
                  <a:schemeClr val="tx1">
                    <a:lumMod val="25000"/>
                  </a:schemeClr>
                </a:solidFill>
              </a:rPr>
              <a:t>Как закалялась сталь» </a:t>
            </a:r>
          </a:p>
          <a:p>
            <a:r>
              <a:rPr lang="ru-RU" sz="1400" dirty="0">
                <a:solidFill>
                  <a:schemeClr val="tx1">
                    <a:lumMod val="25000"/>
                  </a:schemeClr>
                </a:solidFill>
              </a:rPr>
              <a:t>	Н. Островский</a:t>
            </a:r>
          </a:p>
          <a:p>
            <a:pPr algn="ctr"/>
            <a:endParaRPr lang="ru-RU" sz="14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686306" y="3968997"/>
            <a:ext cx="9305544" cy="2563695"/>
            <a:chOff x="508000" y="3570514"/>
            <a:chExt cx="8956842" cy="256369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08000" y="3570514"/>
              <a:ext cx="8956842" cy="256369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342" y="3836698"/>
              <a:ext cx="8454157" cy="2031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Основные источники данных: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 </a:t>
              </a:r>
              <a:r>
                <a:rPr lang="en-US" dirty="0" smtClean="0">
                  <a:hlinkClick r:id="rId4"/>
                </a:rPr>
                <a:t>https</a:t>
              </a:r>
              <a:r>
                <a:rPr lang="en-US" dirty="0">
                  <a:hlinkClick r:id="rId4"/>
                </a:rPr>
                <a:t>://bo.nalog.ru</a:t>
              </a:r>
              <a:r>
                <a:rPr lang="en-US" dirty="0" smtClean="0">
                  <a:hlinkClick r:id="rId4"/>
                </a:rPr>
                <a:t>/</a:t>
              </a:r>
              <a:r>
                <a:rPr lang="ru-RU" dirty="0" smtClean="0"/>
                <a:t> : </a:t>
              </a:r>
              <a:r>
                <a:rPr lang="ru-RU" dirty="0"/>
                <a:t>государственный информационный ресурс бухгалтерской (финансовой) </a:t>
              </a:r>
              <a:r>
                <a:rPr lang="ru-RU" dirty="0" smtClean="0"/>
                <a:t>отчётности.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 </a:t>
              </a:r>
              <a:r>
                <a:rPr lang="en-US" dirty="0">
                  <a:hlinkClick r:id="rId5"/>
                </a:rPr>
                <a:t>https://www.nalog.gov.ru/opendata</a:t>
              </a:r>
              <a:r>
                <a:rPr lang="en-US" dirty="0" smtClean="0">
                  <a:hlinkClick r:id="rId5"/>
                </a:rPr>
                <a:t>/</a:t>
              </a:r>
              <a:r>
                <a:rPr lang="ru-RU" dirty="0" smtClean="0"/>
                <a:t>: </a:t>
              </a:r>
              <a:r>
                <a:rPr lang="ru-RU" dirty="0"/>
                <a:t>о</a:t>
              </a:r>
              <a:r>
                <a:rPr lang="ru-RU" dirty="0" smtClean="0"/>
                <a:t>ткрытые </a:t>
              </a:r>
              <a:r>
                <a:rPr lang="ru-RU" dirty="0"/>
                <a:t>государственные </a:t>
              </a:r>
              <a:r>
                <a:rPr lang="ru-RU" dirty="0" smtClean="0"/>
                <a:t>данные ФНС России</a:t>
              </a:r>
            </a:p>
            <a:p>
              <a:endParaRPr lang="ru-RU" dirty="0"/>
            </a:p>
            <a:p>
              <a:r>
                <a:rPr lang="ru-RU" b="1" dirty="0" smtClean="0"/>
                <a:t>Дополнительно:  </a:t>
              </a:r>
              <a:r>
                <a:rPr lang="en-US" dirty="0" smtClean="0">
                  <a:hlinkClick r:id="rId6"/>
                </a:rPr>
                <a:t>https</a:t>
              </a:r>
              <a:r>
                <a:rPr lang="en-US" dirty="0">
                  <a:hlinkClick r:id="rId6"/>
                </a:rPr>
                <a:t>://</a:t>
              </a:r>
              <a:r>
                <a:rPr lang="en-US" dirty="0" smtClean="0">
                  <a:hlinkClick r:id="rId6"/>
                </a:rPr>
                <a:t>rosstat.gov.ru/vpn_popul</a:t>
              </a:r>
              <a:r>
                <a:rPr lang="ru-RU" dirty="0" smtClean="0"/>
                <a:t> - итоги Всероссийской переписи населения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30442" y="2019743"/>
            <a:ext cx="312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 здесь может быть картинка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6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Скругленный прямоугольник 40"/>
          <p:cNvSpPr/>
          <p:nvPr/>
        </p:nvSpPr>
        <p:spPr>
          <a:xfrm>
            <a:off x="8931729" y="313540"/>
            <a:ext cx="2410039" cy="7386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8424" y="1421537"/>
            <a:ext cx="6771540" cy="260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312039" y="1570317"/>
            <a:ext cx="2195910" cy="2049184"/>
          </a:xfrm>
          <a:prstGeom prst="roundRect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31" y="242797"/>
            <a:ext cx="3768612" cy="809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2000" cap="none" dirty="0" smtClean="0"/>
              <a:t>Особенности извлечения данных</a:t>
            </a:r>
            <a:endParaRPr lang="ru-RU" sz="1600" cap="none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31729" y="313540"/>
            <a:ext cx="24100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«Не спи, не спи, работай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  <a:p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</a:rPr>
              <a:t>   Не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 прерывай труда» 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</a:rPr>
              <a:t>Б.Пастернак</a:t>
            </a:r>
            <a:endParaRPr lang="ru-RU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1417" y="1052204"/>
            <a:ext cx="370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1. </a:t>
            </a:r>
            <a:r>
              <a:rPr lang="ru-RU" dirty="0" smtClean="0"/>
              <a:t>Источник: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bo.nalog.ru/</a:t>
            </a:r>
            <a:r>
              <a:rPr lang="ru-RU" dirty="0" smtClean="0"/>
              <a:t>, </a:t>
            </a:r>
            <a:r>
              <a:rPr lang="en-US" dirty="0" err="1" smtClean="0"/>
              <a:t>json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3526966" y="2286814"/>
            <a:ext cx="902953" cy="922274"/>
            <a:chOff x="671934" y="1941460"/>
            <a:chExt cx="1041068" cy="1142432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036" y="2504927"/>
              <a:ext cx="578965" cy="578965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34" y="1941460"/>
              <a:ext cx="578965" cy="578965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037" y="1941460"/>
              <a:ext cx="578965" cy="578965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34" y="2504927"/>
              <a:ext cx="578965" cy="57896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188260" y="1728936"/>
            <a:ext cx="4794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 smtClean="0"/>
              <a:t>Страница для каждой организации однозначно определяется номером ИНН. Список ИНН можно получить из реестра МСП ( подробности в следующем слайде).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Контент формируется динамически: чтобы собрать необходимый минимум информации по одному ИНН – требуется 4 запроса.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ru-RU" sz="1400" dirty="0" smtClean="0"/>
              <a:t>Это наиболее продолжительный этап проекта.</a:t>
            </a:r>
            <a:endParaRPr lang="ru-RU" sz="14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6" y="1672475"/>
            <a:ext cx="1426477" cy="48690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3" y="2441040"/>
            <a:ext cx="589277" cy="58927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55" y="2468696"/>
            <a:ext cx="432788" cy="432788"/>
          </a:xfrm>
          <a:prstGeom prst="rect">
            <a:avLst/>
          </a:prstGeom>
        </p:spPr>
      </p:pic>
      <p:grpSp>
        <p:nvGrpSpPr>
          <p:cNvPr id="24" name="Группа 23"/>
          <p:cNvGrpSpPr/>
          <p:nvPr/>
        </p:nvGrpSpPr>
        <p:grpSpPr>
          <a:xfrm>
            <a:off x="416720" y="1652655"/>
            <a:ext cx="1358487" cy="369332"/>
            <a:chOff x="478176" y="1950633"/>
            <a:chExt cx="1358487" cy="369332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76" y="1950633"/>
              <a:ext cx="777879" cy="33618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56055" y="1950633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10000"/>
                    </a:schemeClr>
                  </a:solidFill>
                </a:rPr>
                <a:t>lxml</a:t>
              </a:r>
              <a:endParaRPr lang="ru-RU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1411911" y="2367911"/>
            <a:ext cx="678406" cy="388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>
                    <a:lumMod val="10000"/>
                  </a:schemeClr>
                </a:solidFill>
              </a:rPr>
              <a:t>ИНН </a:t>
            </a:r>
            <a:endParaRPr lang="ru-RU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47" y="838200"/>
            <a:ext cx="1870874" cy="187087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97288" y="1934057"/>
            <a:ext cx="955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25000"/>
                  </a:schemeClr>
                </a:solidFill>
              </a:rPr>
              <a:t>PyMongo</a:t>
            </a:r>
            <a:endParaRPr lang="ru-RU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13" y="2418812"/>
            <a:ext cx="580524" cy="580524"/>
          </a:xfrm>
          <a:prstGeom prst="rect">
            <a:avLst/>
          </a:prstGeom>
        </p:spPr>
      </p:pic>
      <p:sp>
        <p:nvSpPr>
          <p:cNvPr id="29" name="Стрелка вправо 28"/>
          <p:cNvSpPr/>
          <p:nvPr/>
        </p:nvSpPr>
        <p:spPr>
          <a:xfrm>
            <a:off x="1341930" y="2661107"/>
            <a:ext cx="866555" cy="47967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>
            <a:off x="2934033" y="2417596"/>
            <a:ext cx="605362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>
            <a:off x="2928832" y="2569996"/>
            <a:ext cx="605362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>
            <a:off x="2934033" y="2754207"/>
            <a:ext cx="605362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2928832" y="2929672"/>
            <a:ext cx="605362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>
            <a:off x="4636677" y="2673708"/>
            <a:ext cx="636958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785453" y="4221551"/>
            <a:ext cx="8216900" cy="2516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961416" y="4370331"/>
            <a:ext cx="78396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Немного деталей: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Всего в реестре около 2.3 млн. уникальных ИНН</a:t>
            </a:r>
            <a:r>
              <a:rPr lang="en-US" sz="1400" dirty="0"/>
              <a:t>.</a:t>
            </a:r>
            <a:endParaRPr lang="ru-RU" sz="1400" dirty="0" smtClean="0"/>
          </a:p>
          <a:p>
            <a:pPr marL="285750" indent="-285750">
              <a:buFontTx/>
              <a:buChar char="-"/>
            </a:pPr>
            <a:r>
              <a:rPr lang="ru-RU" sz="1400" dirty="0" smtClean="0"/>
              <a:t>В итоге получается около 9.2 млн. запросов (на  самом деле меньше, так как не для всех ИНН есть отчёты в открытом доступе)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285750" indent="-285750">
              <a:buFontTx/>
              <a:buChar char="-"/>
            </a:pPr>
            <a:r>
              <a:rPr lang="ru-RU" sz="1400" dirty="0"/>
              <a:t> </a:t>
            </a:r>
            <a:r>
              <a:rPr lang="ru-RU" sz="1400" dirty="0" smtClean="0"/>
              <a:t>Паук обрабатывает 50 тыс. ИНН чуть менее чем за 14 часов и получает из них около 40 тыс. документов для </a:t>
            </a:r>
            <a:r>
              <a:rPr lang="en-US" sz="1400" dirty="0" smtClean="0"/>
              <a:t>mongoDB.</a:t>
            </a:r>
            <a:endParaRPr lang="ru-RU" sz="1400" dirty="0" smtClean="0"/>
          </a:p>
          <a:p>
            <a:pPr marL="285750" indent="-285750">
              <a:buFontTx/>
              <a:buChar char="-"/>
            </a:pPr>
            <a:r>
              <a:rPr lang="ru-RU" sz="1400" dirty="0" smtClean="0"/>
              <a:t>Можно быстрее, если использовать платный </a:t>
            </a:r>
            <a:r>
              <a:rPr lang="en-US" sz="1400" dirty="0" smtClean="0"/>
              <a:t>API.</a:t>
            </a:r>
            <a:endParaRPr lang="ru-RU" sz="1400" dirty="0" smtClean="0"/>
          </a:p>
          <a:p>
            <a:pPr marL="285750" indent="-285750">
              <a:buFontTx/>
              <a:buChar char="-"/>
            </a:pPr>
            <a:r>
              <a:rPr lang="ru-RU" sz="1400" dirty="0" smtClean="0"/>
              <a:t>Повторный проход для обновления или дополнения информации будет быстрее: в базе сохраняются необходимые для запросов </a:t>
            </a:r>
            <a:r>
              <a:rPr lang="en-US" sz="1400" dirty="0" smtClean="0"/>
              <a:t>id </a:t>
            </a:r>
            <a:r>
              <a:rPr lang="ru-RU" sz="1400" dirty="0" smtClean="0"/>
              <a:t>документов</a:t>
            </a:r>
            <a:r>
              <a:rPr lang="en-US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Неплоские документы  по одному за раз удобно записывать </a:t>
            </a:r>
            <a:r>
              <a:rPr lang="ru-RU" sz="1400" dirty="0"/>
              <a:t>в </a:t>
            </a:r>
            <a:r>
              <a:rPr lang="en-US" sz="1400" dirty="0" smtClean="0"/>
              <a:t>NoSQL </a:t>
            </a:r>
            <a:r>
              <a:rPr lang="ru-RU" sz="1400" dirty="0" smtClean="0"/>
              <a:t>базу данных.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331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098592" y="4493067"/>
            <a:ext cx="2364756" cy="1579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92200" y="1453366"/>
            <a:ext cx="5851971" cy="2730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89486" y="2090858"/>
            <a:ext cx="2490868" cy="1921381"/>
          </a:xfrm>
          <a:prstGeom prst="roundRect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89486" y="1094692"/>
            <a:ext cx="525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2. </a:t>
            </a:r>
            <a:r>
              <a:rPr lang="ru-RU" dirty="0"/>
              <a:t>Источник - </a:t>
            </a:r>
            <a:r>
              <a:rPr lang="en-US" dirty="0" smtClean="0">
                <a:hlinkClick r:id="rId3"/>
              </a:rPr>
              <a:t>https://www.nalog.gov.ru/opendata/</a:t>
            </a:r>
            <a:r>
              <a:rPr lang="en-US" dirty="0" smtClean="0"/>
              <a:t>, xml</a:t>
            </a:r>
            <a:endParaRPr lang="ru-RU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 bwMode="black">
          <a:xfrm>
            <a:off x="209831" y="242797"/>
            <a:ext cx="3768612" cy="80940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2000" cap="none" dirty="0" smtClean="0"/>
              <a:t>Особенности извлечения данных</a:t>
            </a:r>
            <a:endParaRPr lang="ru-RU" sz="1600" cap="none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57" y="4850464"/>
            <a:ext cx="814137" cy="81413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380414" y="1321715"/>
            <a:ext cx="53127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Данные представляют собой  архивы с множеством файлов </a:t>
            </a:r>
            <a:r>
              <a:rPr lang="en-US" dirty="0" smtClean="0"/>
              <a:t>xml.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Данные имеют достаточно сложную вложенную структуру.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/>
              <a:t>Архивы можно сохранить локально, т.е. можно задать реляционную структуру и изменять её, если это необходимо.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При пофайловой обработке удобно записывать данные пакетами.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Можно установить связи между таблицами.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3753248" y="4355686"/>
            <a:ext cx="7939911" cy="2343953"/>
            <a:chOff x="785453" y="4221551"/>
            <a:chExt cx="8216900" cy="251613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785453" y="4221551"/>
              <a:ext cx="8216900" cy="25161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4061" y="4325874"/>
              <a:ext cx="7839683" cy="241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Немного деталей</a:t>
              </a:r>
              <a:r>
                <a:rPr lang="ru-RU" sz="1400" dirty="0" smtClean="0"/>
                <a:t>:</a:t>
              </a:r>
              <a:endParaRPr lang="en-US" sz="1400" dirty="0" smtClean="0"/>
            </a:p>
            <a:p>
              <a:pPr marL="285750" indent="-285750">
                <a:buFontTx/>
                <a:buChar char="-"/>
              </a:pPr>
              <a:r>
                <a:rPr lang="ru-RU" sz="1400" dirty="0"/>
                <a:t>Всего получается 4 таблицы: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reestr_msp</a:t>
              </a:r>
              <a:r>
                <a:rPr lang="ru-RU" sz="1400" dirty="0"/>
                <a:t>: данные из единого реестра субъектов МСП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support_msp</a:t>
              </a:r>
              <a:r>
                <a:rPr lang="en-US" sz="1400" dirty="0"/>
                <a:t>: </a:t>
              </a:r>
              <a:r>
                <a:rPr lang="ru-RU" sz="1400" dirty="0"/>
                <a:t> данные о полученной субъектами поддержке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debt: c</a:t>
              </a:r>
              <a:r>
                <a:rPr lang="ru-RU" sz="1400" dirty="0"/>
                <a:t>ведения о налоговых правонарушениях</a:t>
              </a:r>
              <a:endParaRPr lang="en-US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tax_offense</a:t>
              </a:r>
              <a:r>
                <a:rPr lang="en-US" sz="1400" dirty="0"/>
                <a:t>: </a:t>
              </a:r>
              <a:r>
                <a:rPr lang="ru-RU" sz="1400" dirty="0"/>
                <a:t>Сведения о суммах недоимки и задолженности по пеням и </a:t>
              </a:r>
              <a:r>
                <a:rPr lang="ru-RU" sz="1400" dirty="0" smtClean="0"/>
                <a:t>штрафам</a:t>
              </a:r>
              <a:endParaRPr lang="ru-RU" sz="1400" dirty="0" smtClean="0"/>
            </a:p>
            <a:p>
              <a:pPr marL="285750" indent="-285750">
                <a:buFontTx/>
                <a:buChar char="-"/>
              </a:pPr>
              <a:r>
                <a:rPr lang="ru-RU" sz="1400" dirty="0" smtClean="0"/>
                <a:t>Самый большой архив в распакованном состоянии занимает около 20 Гб и включает около 7 тыс. </a:t>
              </a:r>
              <a:r>
                <a:rPr lang="en-US" sz="1400" dirty="0" smtClean="0"/>
                <a:t>xml </a:t>
              </a:r>
              <a:r>
                <a:rPr lang="ru-RU" sz="1400" dirty="0" smtClean="0"/>
                <a:t>файлов.</a:t>
              </a:r>
            </a:p>
            <a:p>
              <a:pPr marL="285750" indent="-285750">
                <a:buFontTx/>
                <a:buChar char="-"/>
              </a:pPr>
              <a:r>
                <a:rPr lang="ru-RU" sz="1400" dirty="0" smtClean="0"/>
                <a:t>Из одного файла можно забрать от 0 до чуть менее 1000 строк.</a:t>
              </a:r>
            </a:p>
            <a:p>
              <a:pPr marL="285750" indent="-285750">
                <a:buFontTx/>
                <a:buChar char="-"/>
              </a:pPr>
              <a:r>
                <a:rPr lang="ru-RU" sz="1400" dirty="0" smtClean="0"/>
                <a:t>Цикл обработки занимает 20-25 минут, конечная таблица занимает около 800 Мб</a:t>
              </a:r>
              <a:r>
                <a:rPr lang="ru-RU" sz="1400" dirty="0" smtClean="0"/>
                <a:t>.</a:t>
              </a:r>
            </a:p>
          </p:txBody>
        </p:sp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66" y="4840629"/>
            <a:ext cx="1006982" cy="1006982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1253816" y="2131463"/>
            <a:ext cx="1358487" cy="369332"/>
            <a:chOff x="478176" y="1950633"/>
            <a:chExt cx="1358487" cy="36933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76" y="1950633"/>
              <a:ext cx="777879" cy="3361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56055" y="1950633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10000"/>
                    </a:schemeClr>
                  </a:solidFill>
                </a:rPr>
                <a:t>lxml</a:t>
              </a:r>
              <a:endParaRPr lang="ru-RU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77" y="2811681"/>
            <a:ext cx="889873" cy="88987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70" y="2727949"/>
            <a:ext cx="899384" cy="89938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6" y="2811681"/>
            <a:ext cx="782393" cy="782393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4771839" y="1798602"/>
            <a:ext cx="1158218" cy="1490135"/>
            <a:chOff x="4717117" y="1541100"/>
            <a:chExt cx="1158218" cy="149013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117" y="1541100"/>
              <a:ext cx="1155231" cy="112801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921228" y="2692681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25000"/>
                    </a:schemeClr>
                  </a:solidFill>
                </a:rPr>
                <a:t>Psycopg2</a:t>
              </a:r>
              <a:endParaRPr lang="ru-RU" sz="16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Стрелка вправо 28"/>
          <p:cNvSpPr/>
          <p:nvPr/>
        </p:nvSpPr>
        <p:spPr>
          <a:xfrm>
            <a:off x="3319707" y="3119460"/>
            <a:ext cx="565389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1975415" y="3112316"/>
            <a:ext cx="56280" cy="62410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1715581" y="3119460"/>
            <a:ext cx="565389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2025794" y="5290154"/>
            <a:ext cx="484526" cy="45719"/>
          </a:xfrm>
          <a:prstGeom prst="rightArrow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>
            <a:stCxn id="34" idx="4"/>
            <a:endCxn id="39" idx="0"/>
          </p:cNvCxnSpPr>
          <p:nvPr/>
        </p:nvCxnSpPr>
        <p:spPr>
          <a:xfrm>
            <a:off x="2003555" y="3174726"/>
            <a:ext cx="277415" cy="131834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9486" y="1094692"/>
            <a:ext cx="41369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3. Дополнительные источники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3"/>
              </a:rPr>
              <a:t>https://www.nalog.gov.ru/opendata/</a:t>
            </a:r>
            <a:r>
              <a:rPr lang="en-US" dirty="0" smtClean="0"/>
              <a:t>, csv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rosstat.gov.ru/vpn_popul</a:t>
            </a:r>
            <a:r>
              <a:rPr lang="en-US" dirty="0" smtClean="0"/>
              <a:t>, </a:t>
            </a:r>
            <a:r>
              <a:rPr lang="en-US" dirty="0" err="1" smtClean="0"/>
              <a:t>xlsx</a:t>
            </a:r>
            <a:endParaRPr lang="ru-RU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 bwMode="black">
          <a:xfrm>
            <a:off x="209831" y="242797"/>
            <a:ext cx="3768612" cy="80940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2000" cap="none" smtClean="0"/>
              <a:t>Особенности извлечения данных</a:t>
            </a:r>
            <a:endParaRPr lang="ru-RU" sz="1600" cap="none" dirty="0"/>
          </a:p>
        </p:txBody>
      </p:sp>
    </p:spTree>
    <p:extLst>
      <p:ext uri="{BB962C8B-B14F-4D97-AF65-F5344CB8AC3E}">
        <p14:creationId xmlns:p14="http://schemas.microsoft.com/office/powerpoint/2010/main" val="37036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999" y="210713"/>
            <a:ext cx="3239222" cy="735771"/>
          </a:xfrm>
        </p:spPr>
        <p:txBody>
          <a:bodyPr>
            <a:normAutofit/>
          </a:bodyPr>
          <a:lstStyle/>
          <a:p>
            <a:r>
              <a:rPr lang="ru-RU" sz="2000" cap="none" dirty="0" smtClean="0"/>
              <a:t>Структура данных</a:t>
            </a:r>
            <a:endParaRPr lang="ru-RU" sz="2000" cap="none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362700" y="2830429"/>
            <a:ext cx="5562600" cy="3673642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712968" y="2864606"/>
            <a:ext cx="45572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Примечания:</a:t>
            </a:r>
            <a:endParaRPr lang="ru-RU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/>
                </a:solidFill>
              </a:rPr>
              <a:t>ИНН здесь и далее – ИНН  юридических лиц (ЮЛ)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/>
                </a:solidFill>
              </a:rPr>
              <a:t>ОКВЭД – код по общероссийскому классификатору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видов экономической деятельности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/>
                </a:solidFill>
              </a:rPr>
              <a:t>ОКОПФ – код по общероссийскому классификатору организационно-правовых форм собственности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/>
                </a:solidFill>
              </a:rPr>
              <a:t>Здесь данные бухгалтерского отчёта за 2021, 2020 и 2019 гг.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/>
                </a:solidFill>
              </a:rPr>
              <a:t>Здесь данные отчёта о  финансовых результатах за 2021 и 2020 гг.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/>
                </a:solidFill>
              </a:rPr>
              <a:t>И далее – в совокупности более 150 полей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9" y="577436"/>
            <a:ext cx="7498401" cy="6280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97516" y="721895"/>
            <a:ext cx="37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Здесь </a:t>
            </a:r>
            <a:r>
              <a:rPr lang="ru-RU" dirty="0" err="1" smtClean="0">
                <a:solidFill>
                  <a:srgbClr val="C00000"/>
                </a:solidFill>
              </a:rPr>
              <a:t>м.б</a:t>
            </a:r>
            <a:r>
              <a:rPr lang="ru-RU" dirty="0" smtClean="0">
                <a:solidFill>
                  <a:srgbClr val="C00000"/>
                </a:solidFill>
              </a:rPr>
              <a:t>. картинка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ru-RU" dirty="0" smtClean="0">
                <a:solidFill>
                  <a:srgbClr val="C00000"/>
                </a:solidFill>
              </a:rPr>
              <a:t>надпись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Или расшифровка названий таблиц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2515</TotalTime>
  <Words>1322</Words>
  <Application>Microsoft Office PowerPoint</Application>
  <PresentationFormat>Широкоэкранный</PresentationFormat>
  <Paragraphs>250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Parcel</vt:lpstr>
      <vt:lpstr>Исследование открытых данных  ФНС1 России для прогнозирования финансового неблагополучия МСП2</vt:lpstr>
      <vt:lpstr>Цели проекта:  - собрать данные;  - изучить данные и обучить модель для предсказания;  - дать рекомендации;  </vt:lpstr>
      <vt:lpstr>Задачи на пути к целям:  - Какие данные доступны? – Изучить открытые источники.  - В каком виде они доступны? – Изучить структуру данных, собрать, очистить и соединить.  - О чём говорят данные? – Провести исследовательский анализ данных, выбрать цель предсказания, создать новые признаке.  - Что неочевидно в данных? – Обучить модель и изучить вклад признаков  - Что можно получить из всего этого? – Сформулировать рекомендации.</vt:lpstr>
      <vt:lpstr>Структура проекта</vt:lpstr>
      <vt:lpstr>1. Получение данных</vt:lpstr>
      <vt:lpstr>Особенности извлечения данных</vt:lpstr>
      <vt:lpstr>Презентация PowerPoint</vt:lpstr>
      <vt:lpstr>Презентация PowerPoint</vt:lpstr>
      <vt:lpstr>Структура данных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jg</dc:title>
  <dc:creator>013</dc:creator>
  <cp:lastModifiedBy>013</cp:lastModifiedBy>
  <cp:revision>218</cp:revision>
  <dcterms:created xsi:type="dcterms:W3CDTF">2023-04-28T07:31:30Z</dcterms:created>
  <dcterms:modified xsi:type="dcterms:W3CDTF">2023-05-02T09:29:29Z</dcterms:modified>
</cp:coreProperties>
</file>