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63" r:id="rId5"/>
    <p:sldId id="330" r:id="rId6"/>
    <p:sldId id="332" r:id="rId7"/>
    <p:sldId id="266" r:id="rId8"/>
    <p:sldId id="341" r:id="rId9"/>
    <p:sldId id="336" r:id="rId10"/>
    <p:sldId id="342" r:id="rId11"/>
    <p:sldId id="267" r:id="rId12"/>
    <p:sldId id="337" r:id="rId13"/>
    <p:sldId id="344" r:id="rId14"/>
    <p:sldId id="340" r:id="rId15"/>
    <p:sldId id="265" r:id="rId16"/>
    <p:sldId id="335" r:id="rId17"/>
    <p:sldId id="339" r:id="rId18"/>
    <p:sldId id="26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966"/>
    <a:srgbClr val="CED6E4"/>
    <a:srgbClr val="DAE0EA"/>
    <a:srgbClr val="3B8D99"/>
    <a:srgbClr val="BAD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7601-6EFE-4045-B24A-BD1A3F001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FA2F-744A-42FE-BF7B-85A1592508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7601-6EFE-4045-B24A-BD1A3F001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FA2F-744A-42FE-BF7B-85A1592508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7601-6EFE-4045-B24A-BD1A3F001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FA2F-744A-42FE-BF7B-85A1592508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bg>
      <p:bgPr>
        <a:solidFill>
          <a:srgbClr val="D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52413" y="221458"/>
            <a:ext cx="11687175" cy="5936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7601-6EFE-4045-B24A-BD1A3F001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FA2F-744A-42FE-BF7B-85A1592508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394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7601-6EFE-4045-B24A-BD1A3F001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FA2F-744A-42FE-BF7B-85A15925086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85384" y="286520"/>
            <a:ext cx="11621233" cy="6284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rgbClr val="355C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7601-6EFE-4045-B24A-BD1A3F001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FA2F-744A-42FE-BF7B-85A15925086A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38150" y="428625"/>
            <a:ext cx="11315700" cy="6000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7601-6EFE-4045-B24A-BD1A3F001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FA2F-744A-42FE-BF7B-85A1592508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7601-6EFE-4045-B24A-BD1A3F001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FA2F-744A-42FE-BF7B-85A1592508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7601-6EFE-4045-B24A-BD1A3F001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FA2F-744A-42FE-BF7B-85A1592508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7601-6EFE-4045-B24A-BD1A3F001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FA2F-744A-42FE-BF7B-85A1592508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57601-6EFE-4045-B24A-BD1A3F001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FFA2F-744A-42FE-BF7B-85A1592508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57601-6EFE-4045-B24A-BD1A3F0017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FFA2F-744A-42FE-BF7B-85A1592508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280220" y="771903"/>
            <a:ext cx="4021739" cy="5802553"/>
          </a:xfrm>
          <a:custGeom>
            <a:avLst/>
            <a:gdLst>
              <a:gd name="connsiteX0" fmla="*/ 1236666 w 4021739"/>
              <a:gd name="connsiteY0" fmla="*/ 0 h 5802553"/>
              <a:gd name="connsiteX1" fmla="*/ 1485591 w 4021739"/>
              <a:gd name="connsiteY1" fmla="*/ 0 h 5802553"/>
              <a:gd name="connsiteX2" fmla="*/ 1485591 w 4021739"/>
              <a:gd name="connsiteY2" fmla="*/ 4123053 h 5802553"/>
              <a:gd name="connsiteX3" fmla="*/ 1458185 w 4021739"/>
              <a:gd name="connsiteY3" fmla="*/ 4128586 h 5802553"/>
              <a:gd name="connsiteX4" fmla="*/ 1263520 w 4021739"/>
              <a:gd name="connsiteY4" fmla="*/ 4422267 h 5802553"/>
              <a:gd name="connsiteX5" fmla="*/ 1582249 w 4021739"/>
              <a:gd name="connsiteY5" fmla="*/ 4740997 h 5802553"/>
              <a:gd name="connsiteX6" fmla="*/ 1900979 w 4021739"/>
              <a:gd name="connsiteY6" fmla="*/ 4422267 h 5802553"/>
              <a:gd name="connsiteX7" fmla="*/ 1706313 w 4021739"/>
              <a:gd name="connsiteY7" fmla="*/ 4128586 h 5802553"/>
              <a:gd name="connsiteX8" fmla="*/ 1663396 w 4021739"/>
              <a:gd name="connsiteY8" fmla="*/ 4119921 h 5802553"/>
              <a:gd name="connsiteX9" fmla="*/ 1663396 w 4021739"/>
              <a:gd name="connsiteY9" fmla="*/ 0 h 5802553"/>
              <a:gd name="connsiteX10" fmla="*/ 1930106 w 4021739"/>
              <a:gd name="connsiteY10" fmla="*/ 0 h 5802553"/>
              <a:gd name="connsiteX11" fmla="*/ 4021739 w 4021739"/>
              <a:gd name="connsiteY11" fmla="*/ 4233377 h 5802553"/>
              <a:gd name="connsiteX12" fmla="*/ 3341229 w 4021739"/>
              <a:gd name="connsiteY12" fmla="*/ 5796445 h 5802553"/>
              <a:gd name="connsiteX13" fmla="*/ 0 w 4021739"/>
              <a:gd name="connsiteY13" fmla="*/ 5802553 h 5802553"/>
              <a:gd name="connsiteX14" fmla="*/ 0 w 4021739"/>
              <a:gd name="connsiteY14" fmla="*/ 3194445 h 5802553"/>
              <a:gd name="connsiteX15" fmla="*/ 110767 w 4021739"/>
              <a:gd name="connsiteY15" fmla="*/ 3007246 h 5802553"/>
              <a:gd name="connsiteX16" fmla="*/ 1236666 w 4021739"/>
              <a:gd name="connsiteY16" fmla="*/ 0 h 580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21739" h="5802553">
                <a:moveTo>
                  <a:pt x="1236666" y="0"/>
                </a:moveTo>
                <a:lnTo>
                  <a:pt x="1485591" y="0"/>
                </a:lnTo>
                <a:lnTo>
                  <a:pt x="1485591" y="4123053"/>
                </a:lnTo>
                <a:lnTo>
                  <a:pt x="1458185" y="4128586"/>
                </a:lnTo>
                <a:cubicBezTo>
                  <a:pt x="1343788" y="4176971"/>
                  <a:pt x="1263520" y="4290245"/>
                  <a:pt x="1263520" y="4422267"/>
                </a:cubicBezTo>
                <a:cubicBezTo>
                  <a:pt x="1263520" y="4598297"/>
                  <a:pt x="1406220" y="4740997"/>
                  <a:pt x="1582249" y="4740997"/>
                </a:cubicBezTo>
                <a:cubicBezTo>
                  <a:pt x="1758279" y="4740997"/>
                  <a:pt x="1900979" y="4598297"/>
                  <a:pt x="1900979" y="4422267"/>
                </a:cubicBezTo>
                <a:cubicBezTo>
                  <a:pt x="1900979" y="4290245"/>
                  <a:pt x="1820710" y="4176971"/>
                  <a:pt x="1706313" y="4128586"/>
                </a:cubicBezTo>
                <a:lnTo>
                  <a:pt x="1663396" y="4119921"/>
                </a:lnTo>
                <a:lnTo>
                  <a:pt x="1663396" y="0"/>
                </a:lnTo>
                <a:lnTo>
                  <a:pt x="1930106" y="0"/>
                </a:lnTo>
                <a:cubicBezTo>
                  <a:pt x="2361302" y="1884041"/>
                  <a:pt x="3161963" y="3531624"/>
                  <a:pt x="4021739" y="4233377"/>
                </a:cubicBezTo>
                <a:cubicBezTo>
                  <a:pt x="3636225" y="4863238"/>
                  <a:pt x="3552710" y="5172780"/>
                  <a:pt x="3341229" y="5796445"/>
                </a:cubicBezTo>
                <a:lnTo>
                  <a:pt x="0" y="5802553"/>
                </a:lnTo>
                <a:lnTo>
                  <a:pt x="0" y="3194445"/>
                </a:lnTo>
                <a:lnTo>
                  <a:pt x="110767" y="3007246"/>
                </a:lnTo>
                <a:cubicBezTo>
                  <a:pt x="632632" y="2080842"/>
                  <a:pt x="1062757" y="876109"/>
                  <a:pt x="1236666" y="0"/>
                </a:cubicBezTo>
                <a:close/>
              </a:path>
            </a:pathLst>
          </a:custGeom>
          <a:solidFill>
            <a:srgbClr val="CED6E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2836842" y="4515861"/>
            <a:ext cx="2823402" cy="375988"/>
          </a:xfrm>
          <a:prstGeom prst="roundRect">
            <a:avLst>
              <a:gd name="adj" fmla="val 0"/>
            </a:avLst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B8D99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6531757" y="4515861"/>
            <a:ext cx="2823402" cy="375988"/>
          </a:xfrm>
          <a:prstGeom prst="roundRect">
            <a:avLst>
              <a:gd name="adj" fmla="val 0"/>
            </a:avLst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B8D99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104636" y="4501113"/>
            <a:ext cx="22878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答辩人：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张福林   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99551" y="4501113"/>
            <a:ext cx="228781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指导老师：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李友元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96750" y="2459924"/>
            <a:ext cx="8398499" cy="1938020"/>
            <a:chOff x="1896750" y="2402772"/>
            <a:chExt cx="8398499" cy="1938020"/>
          </a:xfrm>
        </p:grpSpPr>
        <p:sp>
          <p:nvSpPr>
            <p:cNvPr id="14" name="文本框 13"/>
            <p:cNvSpPr txBox="1"/>
            <p:nvPr/>
          </p:nvSpPr>
          <p:spPr>
            <a:xfrm>
              <a:off x="1896750" y="2402772"/>
              <a:ext cx="8398499" cy="19380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dist">
                <a:defRPr/>
              </a:pPr>
              <a:r>
                <a:rPr kumimoji="0" lang="zh-CN" alt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394966"/>
                  </a:solidFill>
                  <a:effectLst/>
                  <a:uLnTx/>
                  <a:uFillTx/>
                  <a:latin typeface="新宋体" panose="02010609030101010101" pitchFamily="49" charset="-122"/>
                  <a:ea typeface="新宋体" panose="02010609030101010101" pitchFamily="49" charset="-122"/>
                </a:rPr>
                <a:t>基于</a:t>
              </a:r>
              <a:r>
                <a:rPr kumimoji="0" lang="en-US" altLang="zh-CN" sz="6000" b="0" i="0" u="none" strike="noStrike" kern="1200" cap="none" spc="0" normalizeH="0" baseline="0" noProof="0">
                  <a:ln>
                    <a:noFill/>
                  </a:ln>
                  <a:solidFill>
                    <a:srgbClr val="394966"/>
                  </a:solidFill>
                  <a:effectLst/>
                  <a:uLnTx/>
                  <a:uFillTx/>
                  <a:latin typeface="新宋体" panose="02010609030101010101" pitchFamily="49" charset="-122"/>
                  <a:ea typeface="新宋体" panose="02010609030101010101" pitchFamily="49" charset="-122"/>
                </a:rPr>
                <a:t>LSTM</a:t>
              </a:r>
              <a:r>
                <a:rPr kumimoji="0" lang="zh-CN" alt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394966"/>
                  </a:solidFill>
                  <a:effectLst/>
                  <a:uLnTx/>
                  <a:uFillTx/>
                  <a:latin typeface="新宋体" panose="02010609030101010101" pitchFamily="49" charset="-122"/>
                  <a:ea typeface="新宋体" panose="02010609030101010101" pitchFamily="49" charset="-122"/>
                </a:rPr>
                <a:t>生物过程</a:t>
              </a:r>
              <a:r>
                <a:rPr kumimoji="0" lang="zh-CN" altLang="en-US" sz="6000" b="0" i="0" u="none" strike="noStrike" kern="1200" cap="none" spc="0" normalizeH="0" baseline="0" noProof="0">
                  <a:ln>
                    <a:noFill/>
                  </a:ln>
                  <a:solidFill>
                    <a:srgbClr val="394966"/>
                  </a:solidFill>
                  <a:effectLst/>
                  <a:uLnTx/>
                  <a:uFillTx/>
                  <a:latin typeface="新宋体" panose="02010609030101010101" pitchFamily="49" charset="-122"/>
                  <a:ea typeface="新宋体" panose="02010609030101010101" pitchFamily="49" charset="-122"/>
                </a:rPr>
                <a:t>预测</a:t>
              </a: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endParaRPr>
            </a:p>
            <a:p>
              <a:pPr lvl="0" algn="dist">
                <a:defRPr/>
              </a:pPr>
              <a:endPara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896750" y="3568271"/>
              <a:ext cx="8398499" cy="39878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lvl="0" algn="dist"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394966"/>
                  </a:solidFill>
                  <a:effectLst/>
                  <a:uLnTx/>
                  <a:uFillTx/>
                  <a:latin typeface="新宋体" panose="02010609030101010101" pitchFamily="49" charset="-122"/>
                  <a:ea typeface="新宋体" panose="02010609030101010101" pitchFamily="49" charset="-122"/>
                </a:rPr>
                <a:t>Biological process monitoring based on LSTM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pic>
        <p:nvPicPr>
          <p:cNvPr id="2" name="图片 1" descr="e7d195523061f1c0e9b3ffe7e44df0ff734887e5df9cafe85410467C7D4BF498388736C4A47BDD8DF8E410732F89EB20E3DD26C0AE63ED6FC8FD81476FCC37DE72C787945F58CBA99AD5DEF472EB0F4004B9DEB06EDEFF0457AAB0D7D50FDB571AB48D00B5E53013B217544737FF837E801B842BD4108D639F076B8BBFF9559AFE01B1AFFDD0482057A1D2D39CF77470"/>
          <p:cNvPicPr>
            <a:picLocks noChangeAspect="1"/>
          </p:cNvPicPr>
          <p:nvPr/>
        </p:nvPicPr>
        <p:blipFill>
          <a:blip r:embed="rId1">
            <a:alphaModFix amt="40000"/>
            <a:grayscl/>
          </a:blip>
          <a:stretch>
            <a:fillRect/>
          </a:stretch>
        </p:blipFill>
        <p:spPr>
          <a:xfrm>
            <a:off x="3019425" y="899795"/>
            <a:ext cx="5838190" cy="128206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662189" y="5376755"/>
            <a:ext cx="5195276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2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3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华东理工生物</a:t>
              </a:r>
              <a:r>
                <a:rPr lang="zh-CN" altLang="en-US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工程学院 </a:t>
              </a:r>
              <a:endParaRPr lang="zh-CN" altLang="en-US" dirty="0">
                <a:solidFill>
                  <a:schemeClr val="bg1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 flipH="1">
            <a:off x="7875297" y="771903"/>
            <a:ext cx="4021739" cy="5802553"/>
          </a:xfrm>
          <a:custGeom>
            <a:avLst/>
            <a:gdLst>
              <a:gd name="connsiteX0" fmla="*/ 1236666 w 4021739"/>
              <a:gd name="connsiteY0" fmla="*/ 0 h 5802553"/>
              <a:gd name="connsiteX1" fmla="*/ 1485591 w 4021739"/>
              <a:gd name="connsiteY1" fmla="*/ 0 h 5802553"/>
              <a:gd name="connsiteX2" fmla="*/ 1485591 w 4021739"/>
              <a:gd name="connsiteY2" fmla="*/ 4123053 h 5802553"/>
              <a:gd name="connsiteX3" fmla="*/ 1458185 w 4021739"/>
              <a:gd name="connsiteY3" fmla="*/ 4128586 h 5802553"/>
              <a:gd name="connsiteX4" fmla="*/ 1263520 w 4021739"/>
              <a:gd name="connsiteY4" fmla="*/ 4422267 h 5802553"/>
              <a:gd name="connsiteX5" fmla="*/ 1582249 w 4021739"/>
              <a:gd name="connsiteY5" fmla="*/ 4740997 h 5802553"/>
              <a:gd name="connsiteX6" fmla="*/ 1900979 w 4021739"/>
              <a:gd name="connsiteY6" fmla="*/ 4422267 h 5802553"/>
              <a:gd name="connsiteX7" fmla="*/ 1706313 w 4021739"/>
              <a:gd name="connsiteY7" fmla="*/ 4128586 h 5802553"/>
              <a:gd name="connsiteX8" fmla="*/ 1663396 w 4021739"/>
              <a:gd name="connsiteY8" fmla="*/ 4119921 h 5802553"/>
              <a:gd name="connsiteX9" fmla="*/ 1663396 w 4021739"/>
              <a:gd name="connsiteY9" fmla="*/ 0 h 5802553"/>
              <a:gd name="connsiteX10" fmla="*/ 1930106 w 4021739"/>
              <a:gd name="connsiteY10" fmla="*/ 0 h 5802553"/>
              <a:gd name="connsiteX11" fmla="*/ 4021739 w 4021739"/>
              <a:gd name="connsiteY11" fmla="*/ 4233377 h 5802553"/>
              <a:gd name="connsiteX12" fmla="*/ 3341229 w 4021739"/>
              <a:gd name="connsiteY12" fmla="*/ 5796445 h 5802553"/>
              <a:gd name="connsiteX13" fmla="*/ 0 w 4021739"/>
              <a:gd name="connsiteY13" fmla="*/ 5802553 h 5802553"/>
              <a:gd name="connsiteX14" fmla="*/ 0 w 4021739"/>
              <a:gd name="connsiteY14" fmla="*/ 3194445 h 5802553"/>
              <a:gd name="connsiteX15" fmla="*/ 110767 w 4021739"/>
              <a:gd name="connsiteY15" fmla="*/ 3007246 h 5802553"/>
              <a:gd name="connsiteX16" fmla="*/ 1236666 w 4021739"/>
              <a:gd name="connsiteY16" fmla="*/ 0 h 580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21739" h="5802553">
                <a:moveTo>
                  <a:pt x="1236666" y="0"/>
                </a:moveTo>
                <a:lnTo>
                  <a:pt x="1485591" y="0"/>
                </a:lnTo>
                <a:lnTo>
                  <a:pt x="1485591" y="4123053"/>
                </a:lnTo>
                <a:lnTo>
                  <a:pt x="1458185" y="4128586"/>
                </a:lnTo>
                <a:cubicBezTo>
                  <a:pt x="1343788" y="4176971"/>
                  <a:pt x="1263520" y="4290245"/>
                  <a:pt x="1263520" y="4422267"/>
                </a:cubicBezTo>
                <a:cubicBezTo>
                  <a:pt x="1263520" y="4598297"/>
                  <a:pt x="1406220" y="4740997"/>
                  <a:pt x="1582249" y="4740997"/>
                </a:cubicBezTo>
                <a:cubicBezTo>
                  <a:pt x="1758279" y="4740997"/>
                  <a:pt x="1900979" y="4598297"/>
                  <a:pt x="1900979" y="4422267"/>
                </a:cubicBezTo>
                <a:cubicBezTo>
                  <a:pt x="1900979" y="4290245"/>
                  <a:pt x="1820710" y="4176971"/>
                  <a:pt x="1706313" y="4128586"/>
                </a:cubicBezTo>
                <a:lnTo>
                  <a:pt x="1663396" y="4119921"/>
                </a:lnTo>
                <a:lnTo>
                  <a:pt x="1663396" y="0"/>
                </a:lnTo>
                <a:lnTo>
                  <a:pt x="1930106" y="0"/>
                </a:lnTo>
                <a:cubicBezTo>
                  <a:pt x="2361302" y="1884041"/>
                  <a:pt x="3161963" y="3531624"/>
                  <a:pt x="4021739" y="4233377"/>
                </a:cubicBezTo>
                <a:cubicBezTo>
                  <a:pt x="3636225" y="4863238"/>
                  <a:pt x="3552710" y="5172780"/>
                  <a:pt x="3341229" y="5796445"/>
                </a:cubicBezTo>
                <a:lnTo>
                  <a:pt x="0" y="5802553"/>
                </a:lnTo>
                <a:lnTo>
                  <a:pt x="0" y="3194445"/>
                </a:lnTo>
                <a:lnTo>
                  <a:pt x="110767" y="3007246"/>
                </a:lnTo>
                <a:cubicBezTo>
                  <a:pt x="632632" y="2080842"/>
                  <a:pt x="1062757" y="876109"/>
                  <a:pt x="1236666" y="0"/>
                </a:cubicBezTo>
                <a:close/>
              </a:path>
            </a:pathLst>
          </a:custGeom>
          <a:solidFill>
            <a:srgbClr val="CED6E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9138" y="1771435"/>
            <a:ext cx="4154905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19900" b="0" i="0" u="none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65445" y="2994660"/>
            <a:ext cx="57892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研究进展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以及优化目标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65351" y="3796844"/>
            <a:ext cx="46080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zh-CN" sz="2000">
                <a:solidFill>
                  <a:prstClr val="black">
                    <a:lumMod val="95000"/>
                    <a:lumOff val="5000"/>
                  </a:prst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Expected research objectives</a:t>
            </a:r>
            <a:endParaRPr lang="zh-CN" altLang="en-US" sz="2000" dirty="0">
              <a:solidFill>
                <a:prstClr val="black">
                  <a:lumMod val="95000"/>
                  <a:lumOff val="5000"/>
                </a:prst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/>
        </p:nvSpPr>
        <p:spPr>
          <a:xfrm>
            <a:off x="655955" y="4739640"/>
            <a:ext cx="2176145" cy="807720"/>
          </a:xfrm>
          <a:prstGeom prst="parallelogram">
            <a:avLst>
              <a:gd name="adj" fmla="val 68789"/>
            </a:avLst>
          </a:prstGeom>
          <a:solidFill>
            <a:srgbClr val="394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/>
        </p:nvSpPr>
        <p:spPr>
          <a:xfrm>
            <a:off x="2832100" y="4739640"/>
            <a:ext cx="2176145" cy="807720"/>
          </a:xfrm>
          <a:prstGeom prst="parallelogram">
            <a:avLst>
              <a:gd name="adj" fmla="val 68789"/>
            </a:avLst>
          </a:prstGeom>
          <a:noFill/>
          <a:ln>
            <a:solidFill>
              <a:srgbClr val="39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平行四边形 4"/>
          <p:cNvSpPr/>
          <p:nvPr/>
        </p:nvSpPr>
        <p:spPr>
          <a:xfrm>
            <a:off x="5008245" y="4739640"/>
            <a:ext cx="2176145" cy="807720"/>
          </a:xfrm>
          <a:prstGeom prst="parallelogram">
            <a:avLst>
              <a:gd name="adj" fmla="val 68789"/>
            </a:avLst>
          </a:prstGeom>
          <a:solidFill>
            <a:srgbClr val="394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7184390" y="4739640"/>
            <a:ext cx="2176145" cy="807720"/>
          </a:xfrm>
          <a:prstGeom prst="parallelogram">
            <a:avLst>
              <a:gd name="adj" fmla="val 68789"/>
            </a:avLst>
          </a:prstGeom>
          <a:noFill/>
          <a:ln>
            <a:solidFill>
              <a:srgbClr val="39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9360535" y="4739640"/>
            <a:ext cx="2176145" cy="807720"/>
          </a:xfrm>
          <a:prstGeom prst="parallelogram">
            <a:avLst>
              <a:gd name="adj" fmla="val 68789"/>
            </a:avLst>
          </a:prstGeom>
          <a:solidFill>
            <a:srgbClr val="394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735455" y="3596640"/>
            <a:ext cx="0" cy="138684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6088380" y="3596640"/>
            <a:ext cx="0" cy="138684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0440670" y="3596640"/>
            <a:ext cx="0" cy="138684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08355" y="1477010"/>
            <a:ext cx="3253105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通过线性插值法处理</a:t>
            </a: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缺失值</a:t>
            </a:r>
            <a:endParaRPr lang="zh-CN" altLang="en-US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剔除模型无法学习的特征（如固定的</a:t>
            </a:r>
            <a:r>
              <a:rPr lang="en-US" altLang="zh-CN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PH</a:t>
            </a: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，温度等）</a:t>
            </a:r>
            <a:endParaRPr lang="zh-CN" altLang="en-US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进行特征工程，结合发酵</a:t>
            </a: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背景丰富特征，例如添加滞后</a:t>
            </a: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参数，比生长速率等特征</a:t>
            </a: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参数</a:t>
            </a:r>
            <a:endParaRPr lang="zh-CN" altLang="en-US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48360" y="875671"/>
            <a:ext cx="1780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3949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</a:t>
            </a:r>
            <a:r>
              <a:rPr lang="zh-CN" altLang="en-US" sz="2400" b="1" dirty="0">
                <a:solidFill>
                  <a:srgbClr val="3949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预处理</a:t>
            </a:r>
            <a:endParaRPr lang="zh-CN" altLang="en-US" sz="2400" b="1" dirty="0">
              <a:solidFill>
                <a:srgbClr val="3949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27220" y="1377315"/>
            <a:ext cx="3728720" cy="189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使用了打包和解包技术来高效处理变长序列数据。通过对不足的时间步填补</a:t>
            </a:r>
            <a:r>
              <a:rPr lang="en-US" altLang="zh-CN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-1</a:t>
            </a: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来进行时间步的</a:t>
            </a: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填充对齐。</a:t>
            </a:r>
            <a:endParaRPr lang="zh-CN" altLang="en-US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这使得模型能够：</a:t>
            </a:r>
            <a:endParaRPr lang="en-US" altLang="zh-CN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只处理序列的有效部分，忽略填充值，提高计算效率并保持预测准确性。</a:t>
            </a:r>
            <a:endParaRPr lang="en-US" altLang="zh-CN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48885" y="833120"/>
            <a:ext cx="2135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3949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数据填充</a:t>
            </a:r>
            <a:r>
              <a:rPr lang="zh-CN" altLang="en-US" sz="2400" b="1">
                <a:solidFill>
                  <a:srgbClr val="3949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打包</a:t>
            </a:r>
            <a:endParaRPr lang="zh-CN" altLang="en-US" sz="2400" b="1">
              <a:solidFill>
                <a:srgbClr val="3949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521700" y="1377315"/>
            <a:ext cx="322453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输入层</a:t>
            </a:r>
            <a:endParaRPr lang="zh-CN" altLang="en-US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3</a:t>
            </a: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个</a:t>
            </a:r>
            <a:r>
              <a:rPr lang="en-US" altLang="zh-CN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LSTM</a:t>
            </a: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隐藏层（每层</a:t>
            </a:r>
            <a:r>
              <a:rPr lang="en-US" altLang="zh-CN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256</a:t>
            </a: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个神经元）</a:t>
            </a:r>
            <a:endParaRPr lang="zh-CN" altLang="en-US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输出层</a:t>
            </a:r>
            <a:endParaRPr lang="zh-CN" altLang="en-US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criterion =nn.MSELoss</a:t>
            </a:r>
            <a:endParaRPr lang="en-US" altLang="zh-CN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zh-CN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optimizer =torch.optim.Adam</a:t>
            </a:r>
            <a:endParaRPr lang="en-US" altLang="zh-CN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在计算损失函数</a:t>
            </a: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时，使用</a:t>
            </a:r>
            <a:r>
              <a:rPr lang="en-US" altLang="zh-CN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mask</a:t>
            </a: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掩码矩阵，忽略填充部分对模型状态的影响</a:t>
            </a:r>
            <a:endParaRPr lang="zh-CN" altLang="en-US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850630" y="833126"/>
            <a:ext cx="1780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rgbClr val="3949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模型</a:t>
            </a:r>
            <a:r>
              <a:rPr lang="zh-CN" altLang="en-US" sz="2400" b="1">
                <a:solidFill>
                  <a:srgbClr val="3949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</a:t>
            </a:r>
            <a:endParaRPr lang="zh-CN" altLang="en-US" sz="2400" b="1">
              <a:solidFill>
                <a:srgbClr val="3949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7215" y="371475"/>
            <a:ext cx="183515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marR="0" lvl="0" indent="-3429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研究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进展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4" name="图片 3" descr="visualization_酸钠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62675" y="1266825"/>
            <a:ext cx="5711825" cy="3342640"/>
          </a:xfrm>
          <a:prstGeom prst="rect">
            <a:avLst/>
          </a:prstGeom>
        </p:spPr>
      </p:pic>
      <p:pic>
        <p:nvPicPr>
          <p:cNvPr id="7" name="图片 6" descr="visualization_Residual Sug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" y="1266825"/>
            <a:ext cx="5713095" cy="3342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47495" y="492061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RMSE</a:t>
            </a:r>
            <a:r>
              <a:rPr lang="zh-CN" altLang="en-US"/>
              <a:t>：</a:t>
            </a:r>
            <a:r>
              <a:rPr lang="en-US" altLang="zh-CN"/>
              <a:t>4.50</a:t>
            </a:r>
            <a:endParaRPr lang="en-US" altLang="zh-CN"/>
          </a:p>
          <a:p>
            <a:r>
              <a:rPr lang="en-US" altLang="zh-CN"/>
              <a:t>MAE</a:t>
            </a:r>
            <a:r>
              <a:rPr lang="zh-CN" altLang="en-US"/>
              <a:t>：</a:t>
            </a:r>
            <a:r>
              <a:rPr lang="en-US" altLang="zh-CN"/>
              <a:t>3.85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残糖预测</a:t>
            </a:r>
            <a:r>
              <a:rPr lang="zh-CN" altLang="en-US"/>
              <a:t>误差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86905" y="492061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RMSE</a:t>
            </a:r>
            <a:r>
              <a:rPr lang="zh-CN" altLang="en-US"/>
              <a:t>：</a:t>
            </a:r>
            <a:r>
              <a:rPr lang="en-US" altLang="zh-CN"/>
              <a:t>3.52</a:t>
            </a:r>
            <a:endParaRPr lang="en-US" altLang="zh-CN"/>
          </a:p>
          <a:p>
            <a:r>
              <a:rPr lang="en-US" altLang="zh-CN"/>
              <a:t>MAE</a:t>
            </a:r>
            <a:r>
              <a:rPr lang="zh-CN" altLang="en-US"/>
              <a:t>：</a:t>
            </a:r>
            <a:r>
              <a:rPr lang="en-US" altLang="zh-CN"/>
              <a:t>2.86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葡萄糖酸钠预测</a:t>
            </a:r>
            <a:r>
              <a:rPr lang="zh-CN" altLang="en-US"/>
              <a:t>误差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6946" y="371478"/>
            <a:ext cx="2051958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marR="0" lvl="0" indent="-3429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优化目标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75398" y="1933575"/>
            <a:ext cx="9656445" cy="1101090"/>
            <a:chOff x="288" y="3333"/>
            <a:chExt cx="15207" cy="1734"/>
          </a:xfrm>
          <a:solidFill>
            <a:srgbClr val="CED6E4"/>
          </a:solidFill>
        </p:grpSpPr>
        <p:sp>
          <p:nvSpPr>
            <p:cNvPr id="4" name="圆角矩形 1"/>
            <p:cNvSpPr/>
            <p:nvPr/>
          </p:nvSpPr>
          <p:spPr>
            <a:xfrm>
              <a:off x="288" y="3708"/>
              <a:ext cx="14496" cy="98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EECDF"/>
                </a:solidFill>
              </a:endParaRPr>
            </a:p>
          </p:txBody>
        </p:sp>
        <p:sp>
          <p:nvSpPr>
            <p:cNvPr id="5" name="直角三角形 4"/>
            <p:cNvSpPr/>
            <p:nvPr/>
          </p:nvSpPr>
          <p:spPr>
            <a:xfrm rot="13440000">
              <a:off x="13761" y="3333"/>
              <a:ext cx="1734" cy="173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EECDF"/>
                </a:solidFill>
              </a:endParaRPr>
            </a:p>
          </p:txBody>
        </p:sp>
      </p:grpSp>
      <p:sp>
        <p:nvSpPr>
          <p:cNvPr id="6" name="圆角矩形 4"/>
          <p:cNvSpPr/>
          <p:nvPr/>
        </p:nvSpPr>
        <p:spPr>
          <a:xfrm>
            <a:off x="1889760" y="1874520"/>
            <a:ext cx="1417320" cy="1219200"/>
          </a:xfrm>
          <a:prstGeom prst="round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放大镜"/>
          <p:cNvSpPr/>
          <p:nvPr/>
        </p:nvSpPr>
        <p:spPr>
          <a:xfrm>
            <a:off x="2255520" y="2110740"/>
            <a:ext cx="685800" cy="685800"/>
          </a:xfrm>
          <a:custGeom>
            <a:avLst/>
            <a:gdLst>
              <a:gd name="connsiteX0" fmla="*/ 1638300 w 4396363"/>
              <a:gd name="connsiteY0" fmla="*/ 558403 h 5128349"/>
              <a:gd name="connsiteX1" fmla="*/ 558403 w 4396363"/>
              <a:gd name="connsiteY1" fmla="*/ 1638300 h 5128349"/>
              <a:gd name="connsiteX2" fmla="*/ 1638300 w 4396363"/>
              <a:gd name="connsiteY2" fmla="*/ 2718197 h 5128349"/>
              <a:gd name="connsiteX3" fmla="*/ 2718197 w 4396363"/>
              <a:gd name="connsiteY3" fmla="*/ 1638300 h 5128349"/>
              <a:gd name="connsiteX4" fmla="*/ 1638300 w 4396363"/>
              <a:gd name="connsiteY4" fmla="*/ 558403 h 5128349"/>
              <a:gd name="connsiteX5" fmla="*/ 1638300 w 4396363"/>
              <a:gd name="connsiteY5" fmla="*/ 0 h 5128349"/>
              <a:gd name="connsiteX6" fmla="*/ 3276600 w 4396363"/>
              <a:gd name="connsiteY6" fmla="*/ 1638300 h 5128349"/>
              <a:gd name="connsiteX7" fmla="*/ 2902492 w 4396363"/>
              <a:gd name="connsiteY7" fmla="*/ 2680411 h 5128349"/>
              <a:gd name="connsiteX8" fmla="*/ 2816386 w 4396363"/>
              <a:gd name="connsiteY8" fmla="*/ 2775151 h 5128349"/>
              <a:gd name="connsiteX9" fmla="*/ 2928393 w 4396363"/>
              <a:gd name="connsiteY9" fmla="*/ 2923790 h 5128349"/>
              <a:gd name="connsiteX10" fmla="*/ 2942554 w 4396363"/>
              <a:gd name="connsiteY10" fmla="*/ 2913119 h 5128349"/>
              <a:gd name="connsiteX11" fmla="*/ 3136485 w 4396363"/>
              <a:gd name="connsiteY11" fmla="*/ 2942400 h 5128349"/>
              <a:gd name="connsiteX12" fmla="*/ 4367683 w 4396363"/>
              <a:gd name="connsiteY12" fmla="*/ 4576254 h 5128349"/>
              <a:gd name="connsiteX13" fmla="*/ 4342375 w 4396363"/>
              <a:gd name="connsiteY13" fmla="*/ 4770744 h 5128349"/>
              <a:gd name="connsiteX14" fmla="*/ 3903910 w 4396363"/>
              <a:gd name="connsiteY14" fmla="*/ 5101151 h 5128349"/>
              <a:gd name="connsiteX15" fmla="*/ 3709978 w 4396363"/>
              <a:gd name="connsiteY15" fmla="*/ 5071870 h 5128349"/>
              <a:gd name="connsiteX16" fmla="*/ 2478781 w 4396363"/>
              <a:gd name="connsiteY16" fmla="*/ 3438015 h 5128349"/>
              <a:gd name="connsiteX17" fmla="*/ 2504089 w 4396363"/>
              <a:gd name="connsiteY17" fmla="*/ 3243526 h 5128349"/>
              <a:gd name="connsiteX18" fmla="*/ 2518249 w 4396363"/>
              <a:gd name="connsiteY18" fmla="*/ 3232855 h 5128349"/>
              <a:gd name="connsiteX19" fmla="*/ 2406738 w 4396363"/>
              <a:gd name="connsiteY19" fmla="*/ 3084875 h 5128349"/>
              <a:gd name="connsiteX20" fmla="*/ 2276001 w 4396363"/>
              <a:gd name="connsiteY20" fmla="*/ 3147854 h 5128349"/>
              <a:gd name="connsiteX21" fmla="*/ 1638300 w 4396363"/>
              <a:gd name="connsiteY21" fmla="*/ 3276600 h 5128349"/>
              <a:gd name="connsiteX22" fmla="*/ 0 w 4396363"/>
              <a:gd name="connsiteY22" fmla="*/ 1638300 h 5128349"/>
              <a:gd name="connsiteX23" fmla="*/ 1638300 w 4396363"/>
              <a:gd name="connsiteY23" fmla="*/ 0 h 51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396363" h="5128349">
                <a:moveTo>
                  <a:pt x="1638300" y="558403"/>
                </a:moveTo>
                <a:cubicBezTo>
                  <a:pt x="1041889" y="558403"/>
                  <a:pt x="558403" y="1041889"/>
                  <a:pt x="558403" y="1638300"/>
                </a:cubicBezTo>
                <a:cubicBezTo>
                  <a:pt x="558403" y="2234711"/>
                  <a:pt x="1041889" y="2718197"/>
                  <a:pt x="1638300" y="2718197"/>
                </a:cubicBezTo>
                <a:cubicBezTo>
                  <a:pt x="2234711" y="2718197"/>
                  <a:pt x="2718197" y="2234711"/>
                  <a:pt x="2718197" y="1638300"/>
                </a:cubicBezTo>
                <a:cubicBezTo>
                  <a:pt x="2718197" y="1041889"/>
                  <a:pt x="2234711" y="558403"/>
                  <a:pt x="1638300" y="558403"/>
                </a:cubicBezTo>
                <a:close/>
                <a:moveTo>
                  <a:pt x="1638300" y="0"/>
                </a:moveTo>
                <a:cubicBezTo>
                  <a:pt x="2543108" y="0"/>
                  <a:pt x="3276600" y="733492"/>
                  <a:pt x="3276600" y="1638300"/>
                </a:cubicBezTo>
                <a:cubicBezTo>
                  <a:pt x="3276600" y="2034154"/>
                  <a:pt x="3136205" y="2397216"/>
                  <a:pt x="2902492" y="2680411"/>
                </a:cubicBezTo>
                <a:lnTo>
                  <a:pt x="2816386" y="2775151"/>
                </a:lnTo>
                <a:lnTo>
                  <a:pt x="2928393" y="2923790"/>
                </a:lnTo>
                <a:lnTo>
                  <a:pt x="2942554" y="2913119"/>
                </a:lnTo>
                <a:cubicBezTo>
                  <a:pt x="3003095" y="2867498"/>
                  <a:pt x="3089921" y="2880607"/>
                  <a:pt x="3136485" y="2942400"/>
                </a:cubicBezTo>
                <a:lnTo>
                  <a:pt x="4367683" y="4576254"/>
                </a:lnTo>
                <a:cubicBezTo>
                  <a:pt x="4414247" y="4638047"/>
                  <a:pt x="4402916" y="4725123"/>
                  <a:pt x="4342375" y="4770744"/>
                </a:cubicBezTo>
                <a:lnTo>
                  <a:pt x="3903910" y="5101151"/>
                </a:lnTo>
                <a:cubicBezTo>
                  <a:pt x="3843369" y="5146772"/>
                  <a:pt x="3756543" y="5133662"/>
                  <a:pt x="3709978" y="5071870"/>
                </a:cubicBezTo>
                <a:lnTo>
                  <a:pt x="2478781" y="3438015"/>
                </a:lnTo>
                <a:cubicBezTo>
                  <a:pt x="2432217" y="3376223"/>
                  <a:pt x="2443548" y="3289147"/>
                  <a:pt x="2504089" y="3243526"/>
                </a:cubicBezTo>
                <a:lnTo>
                  <a:pt x="2518249" y="3232855"/>
                </a:lnTo>
                <a:lnTo>
                  <a:pt x="2406738" y="3084875"/>
                </a:lnTo>
                <a:lnTo>
                  <a:pt x="2276001" y="3147854"/>
                </a:lnTo>
                <a:cubicBezTo>
                  <a:pt x="2079997" y="3230757"/>
                  <a:pt x="1864502" y="3276600"/>
                  <a:pt x="1638300" y="3276600"/>
                </a:cubicBezTo>
                <a:cubicBezTo>
                  <a:pt x="733492" y="3276600"/>
                  <a:pt x="0" y="2543108"/>
                  <a:pt x="0" y="1638300"/>
                </a:cubicBezTo>
                <a:cubicBezTo>
                  <a:pt x="0" y="733492"/>
                  <a:pt x="733492" y="0"/>
                  <a:pt x="16383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圆角矩形 5"/>
          <p:cNvSpPr/>
          <p:nvPr/>
        </p:nvSpPr>
        <p:spPr>
          <a:xfrm>
            <a:off x="4104640" y="1874520"/>
            <a:ext cx="141732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39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泡"/>
          <p:cNvSpPr/>
          <p:nvPr/>
        </p:nvSpPr>
        <p:spPr>
          <a:xfrm>
            <a:off x="4531360" y="2057400"/>
            <a:ext cx="563880" cy="853440"/>
          </a:xfrm>
          <a:custGeom>
            <a:avLst/>
            <a:gdLst>
              <a:gd name="connsiteX0" fmla="*/ 588566 w 1536700"/>
              <a:gd name="connsiteY0" fmla="*/ 2172931 h 2555648"/>
              <a:gd name="connsiteX1" fmla="*/ 588566 w 1536700"/>
              <a:gd name="connsiteY1" fmla="*/ 2232462 h 2555648"/>
              <a:gd name="connsiteX2" fmla="*/ 948135 w 1536700"/>
              <a:gd name="connsiteY2" fmla="*/ 2232462 h 2555648"/>
              <a:gd name="connsiteX3" fmla="*/ 948135 w 1536700"/>
              <a:gd name="connsiteY3" fmla="*/ 2172931 h 2555648"/>
              <a:gd name="connsiteX4" fmla="*/ 588566 w 1536700"/>
              <a:gd name="connsiteY4" fmla="*/ 2014319 h 2555648"/>
              <a:gd name="connsiteX5" fmla="*/ 588566 w 1536700"/>
              <a:gd name="connsiteY5" fmla="*/ 2073850 h 2555648"/>
              <a:gd name="connsiteX6" fmla="*/ 948135 w 1536700"/>
              <a:gd name="connsiteY6" fmla="*/ 2073850 h 2555648"/>
              <a:gd name="connsiteX7" fmla="*/ 948135 w 1536700"/>
              <a:gd name="connsiteY7" fmla="*/ 2014319 h 2555648"/>
              <a:gd name="connsiteX8" fmla="*/ 439655 w 1536700"/>
              <a:gd name="connsiteY8" fmla="*/ 1865655 h 2555648"/>
              <a:gd name="connsiteX9" fmla="*/ 1097045 w 1536700"/>
              <a:gd name="connsiteY9" fmla="*/ 1865655 h 2555648"/>
              <a:gd name="connsiteX10" fmla="*/ 1189236 w 1536700"/>
              <a:gd name="connsiteY10" fmla="*/ 1953225 h 2555648"/>
              <a:gd name="connsiteX11" fmla="*/ 1097045 w 1536700"/>
              <a:gd name="connsiteY11" fmla="*/ 2040795 h 2555648"/>
              <a:gd name="connsiteX12" fmla="*/ 1189236 w 1536700"/>
              <a:gd name="connsiteY12" fmla="*/ 2128365 h 2555648"/>
              <a:gd name="connsiteX13" fmla="*/ 1097045 w 1536700"/>
              <a:gd name="connsiteY13" fmla="*/ 2215935 h 2555648"/>
              <a:gd name="connsiteX14" fmla="*/ 1189236 w 1536700"/>
              <a:gd name="connsiteY14" fmla="*/ 2303505 h 2555648"/>
              <a:gd name="connsiteX15" fmla="*/ 1097045 w 1536700"/>
              <a:gd name="connsiteY15" fmla="*/ 2391075 h 2555648"/>
              <a:gd name="connsiteX16" fmla="*/ 948071 w 1536700"/>
              <a:gd name="connsiteY16" fmla="*/ 2391075 h 2555648"/>
              <a:gd name="connsiteX17" fmla="*/ 937297 w 1536700"/>
              <a:gd name="connsiteY17" fmla="*/ 2444188 h 2555648"/>
              <a:gd name="connsiteX18" fmla="*/ 768350 w 1536700"/>
              <a:gd name="connsiteY18" fmla="*/ 2555648 h 2555648"/>
              <a:gd name="connsiteX19" fmla="*/ 599403 w 1536700"/>
              <a:gd name="connsiteY19" fmla="*/ 2444188 h 2555648"/>
              <a:gd name="connsiteX20" fmla="*/ 588630 w 1536700"/>
              <a:gd name="connsiteY20" fmla="*/ 2391075 h 2555648"/>
              <a:gd name="connsiteX21" fmla="*/ 439655 w 1536700"/>
              <a:gd name="connsiteY21" fmla="*/ 2391075 h 2555648"/>
              <a:gd name="connsiteX22" fmla="*/ 347464 w 1536700"/>
              <a:gd name="connsiteY22" fmla="*/ 2303505 h 2555648"/>
              <a:gd name="connsiteX23" fmla="*/ 439655 w 1536700"/>
              <a:gd name="connsiteY23" fmla="*/ 2215935 h 2555648"/>
              <a:gd name="connsiteX24" fmla="*/ 347464 w 1536700"/>
              <a:gd name="connsiteY24" fmla="*/ 2128365 h 2555648"/>
              <a:gd name="connsiteX25" fmla="*/ 439655 w 1536700"/>
              <a:gd name="connsiteY25" fmla="*/ 2040795 h 2555648"/>
              <a:gd name="connsiteX26" fmla="*/ 347464 w 1536700"/>
              <a:gd name="connsiteY26" fmla="*/ 1953225 h 2555648"/>
              <a:gd name="connsiteX27" fmla="*/ 439655 w 1536700"/>
              <a:gd name="connsiteY27" fmla="*/ 1865655 h 2555648"/>
              <a:gd name="connsiteX28" fmla="*/ 768350 w 1536700"/>
              <a:gd name="connsiteY28" fmla="*/ 0 h 2555648"/>
              <a:gd name="connsiteX29" fmla="*/ 1536700 w 1536700"/>
              <a:gd name="connsiteY29" fmla="*/ 770343 h 2555648"/>
              <a:gd name="connsiteX30" fmla="*/ 1521090 w 1536700"/>
              <a:gd name="connsiteY30" fmla="*/ 925594 h 2555648"/>
              <a:gd name="connsiteX31" fmla="*/ 1491688 w 1536700"/>
              <a:gd name="connsiteY31" fmla="*/ 1020556 h 2555648"/>
              <a:gd name="connsiteX32" fmla="*/ 1491950 w 1536700"/>
              <a:gd name="connsiteY32" fmla="*/ 1020556 h 2555648"/>
              <a:gd name="connsiteX33" fmla="*/ 1140478 w 1536700"/>
              <a:gd name="connsiteY33" fmla="*/ 1823920 h 2555648"/>
              <a:gd name="connsiteX34" fmla="*/ 396222 w 1536700"/>
              <a:gd name="connsiteY34" fmla="*/ 1823920 h 2555648"/>
              <a:gd name="connsiteX35" fmla="*/ 44750 w 1536700"/>
              <a:gd name="connsiteY35" fmla="*/ 1020556 h 2555648"/>
              <a:gd name="connsiteX36" fmla="*/ 45012 w 1536700"/>
              <a:gd name="connsiteY36" fmla="*/ 1020556 h 2555648"/>
              <a:gd name="connsiteX37" fmla="*/ 15610 w 1536700"/>
              <a:gd name="connsiteY37" fmla="*/ 925594 h 2555648"/>
              <a:gd name="connsiteX38" fmla="*/ 0 w 1536700"/>
              <a:gd name="connsiteY38" fmla="*/ 770343 h 2555648"/>
              <a:gd name="connsiteX39" fmla="*/ 768350 w 1536700"/>
              <a:gd name="connsiteY39" fmla="*/ 0 h 25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536700" h="2555648">
                <a:moveTo>
                  <a:pt x="588566" y="2172931"/>
                </a:moveTo>
                <a:lnTo>
                  <a:pt x="588566" y="2232462"/>
                </a:lnTo>
                <a:lnTo>
                  <a:pt x="948135" y="2232462"/>
                </a:lnTo>
                <a:lnTo>
                  <a:pt x="948135" y="2172931"/>
                </a:lnTo>
                <a:close/>
                <a:moveTo>
                  <a:pt x="588566" y="2014319"/>
                </a:moveTo>
                <a:lnTo>
                  <a:pt x="588566" y="2073850"/>
                </a:lnTo>
                <a:lnTo>
                  <a:pt x="948135" y="2073850"/>
                </a:lnTo>
                <a:lnTo>
                  <a:pt x="948135" y="2014319"/>
                </a:lnTo>
                <a:close/>
                <a:moveTo>
                  <a:pt x="439655" y="1865655"/>
                </a:moveTo>
                <a:lnTo>
                  <a:pt x="1097045" y="1865655"/>
                </a:lnTo>
                <a:cubicBezTo>
                  <a:pt x="1147961" y="1865655"/>
                  <a:pt x="1189236" y="1904861"/>
                  <a:pt x="1189236" y="1953225"/>
                </a:cubicBezTo>
                <a:cubicBezTo>
                  <a:pt x="1189236" y="2001589"/>
                  <a:pt x="1147961" y="2040795"/>
                  <a:pt x="1097045" y="2040795"/>
                </a:cubicBezTo>
                <a:cubicBezTo>
                  <a:pt x="1147961" y="2040795"/>
                  <a:pt x="1189236" y="2080001"/>
                  <a:pt x="1189236" y="2128365"/>
                </a:cubicBezTo>
                <a:cubicBezTo>
                  <a:pt x="1189236" y="2176729"/>
                  <a:pt x="1147961" y="2215935"/>
                  <a:pt x="1097045" y="2215935"/>
                </a:cubicBezTo>
                <a:cubicBezTo>
                  <a:pt x="1147961" y="2215935"/>
                  <a:pt x="1189236" y="2255141"/>
                  <a:pt x="1189236" y="2303505"/>
                </a:cubicBezTo>
                <a:cubicBezTo>
                  <a:pt x="1189236" y="2351869"/>
                  <a:pt x="1147961" y="2391075"/>
                  <a:pt x="1097045" y="2391075"/>
                </a:cubicBezTo>
                <a:lnTo>
                  <a:pt x="948071" y="2391075"/>
                </a:lnTo>
                <a:lnTo>
                  <a:pt x="937297" y="2444188"/>
                </a:lnTo>
                <a:cubicBezTo>
                  <a:pt x="909462" y="2509689"/>
                  <a:pt x="844299" y="2555648"/>
                  <a:pt x="768350" y="2555648"/>
                </a:cubicBezTo>
                <a:cubicBezTo>
                  <a:pt x="692402" y="2555648"/>
                  <a:pt x="627238" y="2509689"/>
                  <a:pt x="599403" y="2444188"/>
                </a:cubicBezTo>
                <a:lnTo>
                  <a:pt x="588630" y="2391075"/>
                </a:lnTo>
                <a:lnTo>
                  <a:pt x="439655" y="2391075"/>
                </a:lnTo>
                <a:cubicBezTo>
                  <a:pt x="388739" y="2391075"/>
                  <a:pt x="347464" y="2351869"/>
                  <a:pt x="347464" y="2303505"/>
                </a:cubicBezTo>
                <a:cubicBezTo>
                  <a:pt x="347464" y="2255141"/>
                  <a:pt x="388739" y="2215935"/>
                  <a:pt x="439655" y="2215935"/>
                </a:cubicBezTo>
                <a:cubicBezTo>
                  <a:pt x="388739" y="2215935"/>
                  <a:pt x="347464" y="2176729"/>
                  <a:pt x="347464" y="2128365"/>
                </a:cubicBezTo>
                <a:cubicBezTo>
                  <a:pt x="347464" y="2080001"/>
                  <a:pt x="388739" y="2040795"/>
                  <a:pt x="439655" y="2040795"/>
                </a:cubicBezTo>
                <a:cubicBezTo>
                  <a:pt x="388739" y="2040795"/>
                  <a:pt x="347464" y="2001589"/>
                  <a:pt x="347464" y="1953225"/>
                </a:cubicBezTo>
                <a:cubicBezTo>
                  <a:pt x="347464" y="1904861"/>
                  <a:pt x="388739" y="1865655"/>
                  <a:pt x="439655" y="1865655"/>
                </a:cubicBezTo>
                <a:close/>
                <a:moveTo>
                  <a:pt x="768350" y="0"/>
                </a:moveTo>
                <a:cubicBezTo>
                  <a:pt x="1192698" y="0"/>
                  <a:pt x="1536700" y="344894"/>
                  <a:pt x="1536700" y="770343"/>
                </a:cubicBezTo>
                <a:cubicBezTo>
                  <a:pt x="1536700" y="823524"/>
                  <a:pt x="1531325" y="875447"/>
                  <a:pt x="1521090" y="925594"/>
                </a:cubicBezTo>
                <a:lnTo>
                  <a:pt x="1491688" y="1020556"/>
                </a:lnTo>
                <a:lnTo>
                  <a:pt x="1491950" y="1020556"/>
                </a:lnTo>
                <a:lnTo>
                  <a:pt x="1140478" y="1823920"/>
                </a:lnTo>
                <a:lnTo>
                  <a:pt x="396222" y="1823920"/>
                </a:lnTo>
                <a:lnTo>
                  <a:pt x="44750" y="1020556"/>
                </a:lnTo>
                <a:lnTo>
                  <a:pt x="45012" y="1020556"/>
                </a:lnTo>
                <a:lnTo>
                  <a:pt x="15610" y="925594"/>
                </a:lnTo>
                <a:cubicBezTo>
                  <a:pt x="5375" y="875447"/>
                  <a:pt x="0" y="823524"/>
                  <a:pt x="0" y="770343"/>
                </a:cubicBezTo>
                <a:cubicBezTo>
                  <a:pt x="0" y="344894"/>
                  <a:pt x="344002" y="0"/>
                  <a:pt x="768350" y="0"/>
                </a:cubicBezTo>
                <a:close/>
              </a:path>
            </a:pathLst>
          </a:cu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92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0" name="圆角矩形 6"/>
          <p:cNvSpPr/>
          <p:nvPr/>
        </p:nvSpPr>
        <p:spPr>
          <a:xfrm>
            <a:off x="6319520" y="1874520"/>
            <a:ext cx="1417320" cy="1219200"/>
          </a:xfrm>
          <a:prstGeom prst="roundRect">
            <a:avLst/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电池"/>
          <p:cNvSpPr/>
          <p:nvPr/>
        </p:nvSpPr>
        <p:spPr>
          <a:xfrm>
            <a:off x="6738620" y="2057400"/>
            <a:ext cx="579120" cy="853440"/>
          </a:xfrm>
          <a:custGeom>
            <a:avLst/>
            <a:gdLst>
              <a:gd name="connsiteX0" fmla="*/ 703180 w 3238500"/>
              <a:gd name="connsiteY0" fmla="*/ 4435548 h 5638341"/>
              <a:gd name="connsiteX1" fmla="*/ 2535317 w 3238500"/>
              <a:gd name="connsiteY1" fmla="*/ 4435548 h 5638341"/>
              <a:gd name="connsiteX2" fmla="*/ 2535317 w 3238500"/>
              <a:gd name="connsiteY2" fmla="*/ 4838393 h 5638341"/>
              <a:gd name="connsiteX3" fmla="*/ 703180 w 3238500"/>
              <a:gd name="connsiteY3" fmla="*/ 4838393 h 5638341"/>
              <a:gd name="connsiteX4" fmla="*/ 703181 w 3238500"/>
              <a:gd name="connsiteY4" fmla="*/ 3675025 h 5638341"/>
              <a:gd name="connsiteX5" fmla="*/ 2535318 w 3238500"/>
              <a:gd name="connsiteY5" fmla="*/ 3675025 h 5638341"/>
              <a:gd name="connsiteX6" fmla="*/ 2535318 w 3238500"/>
              <a:gd name="connsiteY6" fmla="*/ 4077870 h 5638341"/>
              <a:gd name="connsiteX7" fmla="*/ 703181 w 3238500"/>
              <a:gd name="connsiteY7" fmla="*/ 4077870 h 5638341"/>
              <a:gd name="connsiteX8" fmla="*/ 703181 w 3238500"/>
              <a:gd name="connsiteY8" fmla="*/ 2914502 h 5638341"/>
              <a:gd name="connsiteX9" fmla="*/ 2535318 w 3238500"/>
              <a:gd name="connsiteY9" fmla="*/ 2914502 h 5638341"/>
              <a:gd name="connsiteX10" fmla="*/ 2535318 w 3238500"/>
              <a:gd name="connsiteY10" fmla="*/ 3317347 h 5638341"/>
              <a:gd name="connsiteX11" fmla="*/ 703181 w 3238500"/>
              <a:gd name="connsiteY11" fmla="*/ 3317347 h 5638341"/>
              <a:gd name="connsiteX12" fmla="*/ 703181 w 3238500"/>
              <a:gd name="connsiteY12" fmla="*/ 2153979 h 5638341"/>
              <a:gd name="connsiteX13" fmla="*/ 2535318 w 3238500"/>
              <a:gd name="connsiteY13" fmla="*/ 2153979 h 5638341"/>
              <a:gd name="connsiteX14" fmla="*/ 2535318 w 3238500"/>
              <a:gd name="connsiteY14" fmla="*/ 2556824 h 5638341"/>
              <a:gd name="connsiteX15" fmla="*/ 703181 w 3238500"/>
              <a:gd name="connsiteY15" fmla="*/ 2556824 h 5638341"/>
              <a:gd name="connsiteX16" fmla="*/ 703181 w 3238500"/>
              <a:gd name="connsiteY16" fmla="*/ 1393456 h 5638341"/>
              <a:gd name="connsiteX17" fmla="*/ 2535318 w 3238500"/>
              <a:gd name="connsiteY17" fmla="*/ 1393456 h 5638341"/>
              <a:gd name="connsiteX18" fmla="*/ 2535318 w 3238500"/>
              <a:gd name="connsiteY18" fmla="*/ 1796301 h 5638341"/>
              <a:gd name="connsiteX19" fmla="*/ 703181 w 3238500"/>
              <a:gd name="connsiteY19" fmla="*/ 1796301 h 5638341"/>
              <a:gd name="connsiteX20" fmla="*/ 545879 w 3238500"/>
              <a:gd name="connsiteY20" fmla="*/ 854765 h 5638341"/>
              <a:gd name="connsiteX21" fmla="*/ 355211 w 3238500"/>
              <a:gd name="connsiteY21" fmla="*/ 1045433 h 5638341"/>
              <a:gd name="connsiteX22" fmla="*/ 355211 w 3238500"/>
              <a:gd name="connsiteY22" fmla="*/ 5115447 h 5638341"/>
              <a:gd name="connsiteX23" fmla="*/ 545879 w 3238500"/>
              <a:gd name="connsiteY23" fmla="*/ 5306115 h 5638341"/>
              <a:gd name="connsiteX24" fmla="*/ 2692622 w 3238500"/>
              <a:gd name="connsiteY24" fmla="*/ 5306115 h 5638341"/>
              <a:gd name="connsiteX25" fmla="*/ 2883290 w 3238500"/>
              <a:gd name="connsiteY25" fmla="*/ 5115447 h 5638341"/>
              <a:gd name="connsiteX26" fmla="*/ 2883290 w 3238500"/>
              <a:gd name="connsiteY26" fmla="*/ 1045433 h 5638341"/>
              <a:gd name="connsiteX27" fmla="*/ 2692622 w 3238500"/>
              <a:gd name="connsiteY27" fmla="*/ 854765 h 5638341"/>
              <a:gd name="connsiteX28" fmla="*/ 1055257 w 3238500"/>
              <a:gd name="connsiteY28" fmla="*/ 0 h 5638341"/>
              <a:gd name="connsiteX29" fmla="*/ 2197532 w 3238500"/>
              <a:gd name="connsiteY29" fmla="*/ 0 h 5638341"/>
              <a:gd name="connsiteX30" fmla="*/ 2331244 w 3238500"/>
              <a:gd name="connsiteY30" fmla="*/ 133712 h 5638341"/>
              <a:gd name="connsiteX31" fmla="*/ 2331244 w 3238500"/>
              <a:gd name="connsiteY31" fmla="*/ 522540 h 5638341"/>
              <a:gd name="connsiteX32" fmla="*/ 2718105 w 3238500"/>
              <a:gd name="connsiteY32" fmla="*/ 522540 h 5638341"/>
              <a:gd name="connsiteX33" fmla="*/ 3238500 w 3238500"/>
              <a:gd name="connsiteY33" fmla="*/ 1042935 h 5638341"/>
              <a:gd name="connsiteX34" fmla="*/ 3238500 w 3238500"/>
              <a:gd name="connsiteY34" fmla="*/ 5117946 h 5638341"/>
              <a:gd name="connsiteX35" fmla="*/ 2718105 w 3238500"/>
              <a:gd name="connsiteY35" fmla="*/ 5638341 h 5638341"/>
              <a:gd name="connsiteX36" fmla="*/ 520395 w 3238500"/>
              <a:gd name="connsiteY36" fmla="*/ 5638341 h 5638341"/>
              <a:gd name="connsiteX37" fmla="*/ 0 w 3238500"/>
              <a:gd name="connsiteY37" fmla="*/ 5117946 h 5638341"/>
              <a:gd name="connsiteX38" fmla="*/ 0 w 3238500"/>
              <a:gd name="connsiteY38" fmla="*/ 1042935 h 5638341"/>
              <a:gd name="connsiteX39" fmla="*/ 520395 w 3238500"/>
              <a:gd name="connsiteY39" fmla="*/ 522540 h 5638341"/>
              <a:gd name="connsiteX40" fmla="*/ 921545 w 3238500"/>
              <a:gd name="connsiteY40" fmla="*/ 522540 h 5638341"/>
              <a:gd name="connsiteX41" fmla="*/ 921545 w 3238500"/>
              <a:gd name="connsiteY41" fmla="*/ 133712 h 5638341"/>
              <a:gd name="connsiteX42" fmla="*/ 1055257 w 3238500"/>
              <a:gd name="connsiteY42" fmla="*/ 0 h 563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238500" h="5638341">
                <a:moveTo>
                  <a:pt x="703180" y="4435548"/>
                </a:moveTo>
                <a:lnTo>
                  <a:pt x="2535317" y="4435548"/>
                </a:lnTo>
                <a:lnTo>
                  <a:pt x="2535317" y="4838393"/>
                </a:lnTo>
                <a:lnTo>
                  <a:pt x="703180" y="4838393"/>
                </a:lnTo>
                <a:close/>
                <a:moveTo>
                  <a:pt x="703181" y="3675025"/>
                </a:moveTo>
                <a:lnTo>
                  <a:pt x="2535318" y="3675025"/>
                </a:lnTo>
                <a:lnTo>
                  <a:pt x="2535318" y="4077870"/>
                </a:lnTo>
                <a:lnTo>
                  <a:pt x="703181" y="4077870"/>
                </a:lnTo>
                <a:close/>
                <a:moveTo>
                  <a:pt x="703181" y="2914502"/>
                </a:moveTo>
                <a:lnTo>
                  <a:pt x="2535318" y="2914502"/>
                </a:lnTo>
                <a:lnTo>
                  <a:pt x="2535318" y="3317347"/>
                </a:lnTo>
                <a:lnTo>
                  <a:pt x="703181" y="3317347"/>
                </a:lnTo>
                <a:close/>
                <a:moveTo>
                  <a:pt x="703181" y="2153979"/>
                </a:moveTo>
                <a:lnTo>
                  <a:pt x="2535318" y="2153979"/>
                </a:lnTo>
                <a:lnTo>
                  <a:pt x="2535318" y="2556824"/>
                </a:lnTo>
                <a:lnTo>
                  <a:pt x="703181" y="2556824"/>
                </a:lnTo>
                <a:close/>
                <a:moveTo>
                  <a:pt x="703181" y="1393456"/>
                </a:moveTo>
                <a:lnTo>
                  <a:pt x="2535318" y="1393456"/>
                </a:lnTo>
                <a:lnTo>
                  <a:pt x="2535318" y="1796301"/>
                </a:lnTo>
                <a:lnTo>
                  <a:pt x="703181" y="1796301"/>
                </a:lnTo>
                <a:close/>
                <a:moveTo>
                  <a:pt x="545879" y="854765"/>
                </a:moveTo>
                <a:cubicBezTo>
                  <a:pt x="440576" y="854765"/>
                  <a:pt x="355211" y="940130"/>
                  <a:pt x="355211" y="1045433"/>
                </a:cubicBezTo>
                <a:lnTo>
                  <a:pt x="355211" y="5115447"/>
                </a:lnTo>
                <a:cubicBezTo>
                  <a:pt x="355211" y="5220750"/>
                  <a:pt x="440576" y="5306115"/>
                  <a:pt x="545879" y="5306115"/>
                </a:cubicBezTo>
                <a:lnTo>
                  <a:pt x="2692622" y="5306115"/>
                </a:lnTo>
                <a:cubicBezTo>
                  <a:pt x="2797925" y="5306115"/>
                  <a:pt x="2883290" y="5220750"/>
                  <a:pt x="2883290" y="5115447"/>
                </a:cubicBezTo>
                <a:lnTo>
                  <a:pt x="2883290" y="1045433"/>
                </a:lnTo>
                <a:cubicBezTo>
                  <a:pt x="2883290" y="940130"/>
                  <a:pt x="2797925" y="854765"/>
                  <a:pt x="2692622" y="854765"/>
                </a:cubicBezTo>
                <a:close/>
                <a:moveTo>
                  <a:pt x="1055257" y="0"/>
                </a:moveTo>
                <a:lnTo>
                  <a:pt x="2197532" y="0"/>
                </a:lnTo>
                <a:cubicBezTo>
                  <a:pt x="2271379" y="0"/>
                  <a:pt x="2331244" y="59865"/>
                  <a:pt x="2331244" y="133712"/>
                </a:cubicBezTo>
                <a:lnTo>
                  <a:pt x="2331244" y="522540"/>
                </a:lnTo>
                <a:lnTo>
                  <a:pt x="2718105" y="522540"/>
                </a:lnTo>
                <a:cubicBezTo>
                  <a:pt x="3005511" y="522540"/>
                  <a:pt x="3238500" y="755529"/>
                  <a:pt x="3238500" y="1042935"/>
                </a:cubicBezTo>
                <a:lnTo>
                  <a:pt x="3238500" y="5117946"/>
                </a:lnTo>
                <a:cubicBezTo>
                  <a:pt x="3238500" y="5405352"/>
                  <a:pt x="3005511" y="5638341"/>
                  <a:pt x="2718105" y="5638341"/>
                </a:cubicBezTo>
                <a:lnTo>
                  <a:pt x="520395" y="5638341"/>
                </a:lnTo>
                <a:cubicBezTo>
                  <a:pt x="232989" y="5638341"/>
                  <a:pt x="0" y="5405352"/>
                  <a:pt x="0" y="5117946"/>
                </a:cubicBezTo>
                <a:lnTo>
                  <a:pt x="0" y="1042935"/>
                </a:lnTo>
                <a:cubicBezTo>
                  <a:pt x="0" y="755529"/>
                  <a:pt x="232989" y="522540"/>
                  <a:pt x="520395" y="522540"/>
                </a:cubicBezTo>
                <a:lnTo>
                  <a:pt x="921545" y="522540"/>
                </a:lnTo>
                <a:lnTo>
                  <a:pt x="921545" y="133712"/>
                </a:lnTo>
                <a:cubicBezTo>
                  <a:pt x="921545" y="59865"/>
                  <a:pt x="981410" y="0"/>
                  <a:pt x="105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圆角矩形 7"/>
          <p:cNvSpPr/>
          <p:nvPr/>
        </p:nvSpPr>
        <p:spPr>
          <a:xfrm>
            <a:off x="8534400" y="1874520"/>
            <a:ext cx="1417320" cy="1219200"/>
          </a:xfrm>
          <a:prstGeom prst="roundRect">
            <a:avLst/>
          </a:prstGeom>
          <a:solidFill>
            <a:schemeClr val="bg1"/>
          </a:solidFill>
          <a:ln>
            <a:solidFill>
              <a:srgbClr val="39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信息"/>
          <p:cNvSpPr/>
          <p:nvPr/>
        </p:nvSpPr>
        <p:spPr>
          <a:xfrm>
            <a:off x="8832215" y="2209800"/>
            <a:ext cx="822325" cy="548640"/>
          </a:xfrm>
          <a:custGeom>
            <a:avLst/>
            <a:gdLst/>
            <a:ahLst/>
            <a:cxnLst/>
            <a:rect l="l" t="t" r="r" b="b"/>
            <a:pathLst>
              <a:path w="4974795" h="3320682">
                <a:moveTo>
                  <a:pt x="1897867" y="1805825"/>
                </a:moveTo>
                <a:lnTo>
                  <a:pt x="2485737" y="2315734"/>
                </a:lnTo>
                <a:lnTo>
                  <a:pt x="3073607" y="1805825"/>
                </a:lnTo>
                <a:lnTo>
                  <a:pt x="4820061" y="3320682"/>
                </a:lnTo>
                <a:lnTo>
                  <a:pt x="151413" y="3320682"/>
                </a:lnTo>
                <a:close/>
                <a:moveTo>
                  <a:pt x="0" y="159634"/>
                </a:moveTo>
                <a:lnTo>
                  <a:pt x="1788328" y="1710812"/>
                </a:lnTo>
                <a:lnTo>
                  <a:pt x="0" y="3261996"/>
                </a:lnTo>
                <a:close/>
                <a:moveTo>
                  <a:pt x="4974795" y="156753"/>
                </a:moveTo>
                <a:lnTo>
                  <a:pt x="4974795" y="3264872"/>
                </a:lnTo>
                <a:lnTo>
                  <a:pt x="3183146" y="1710812"/>
                </a:lnTo>
                <a:close/>
                <a:moveTo>
                  <a:pt x="35040" y="0"/>
                </a:moveTo>
                <a:lnTo>
                  <a:pt x="4936434" y="0"/>
                </a:lnTo>
                <a:lnTo>
                  <a:pt x="2485737" y="2125709"/>
                </a:lnTo>
                <a:close/>
              </a:path>
            </a:pathLst>
          </a:cu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83080" y="3561080"/>
            <a:ext cx="1630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特征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丰富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38300" y="3983355"/>
            <a:ext cx="1920240" cy="138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丰富更多维度的特征，筛选对目标参数影响最大的特征代入训练，优化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模型特征提取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能力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97960" y="3561080"/>
            <a:ext cx="1630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超参数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调整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53180" y="3983355"/>
            <a:ext cx="1920240" cy="138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神经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网络超参数调整。进行多次的训练，寻找最佳的超参数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设置，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barch_size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大小，学习率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lr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等。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22645" y="3561080"/>
            <a:ext cx="2295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阶段化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特征标记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68060" y="3983355"/>
            <a:ext cx="1920240" cy="2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根据黑曲霉生长周期划分阶段（适应期、对数期、稳定期），为各阶段赋予独热编码（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One-hot Encoding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），辅助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LSTM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识别阶段特异性模式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185150" y="3561080"/>
            <a:ext cx="2295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引入注意力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机制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282940" y="3983355"/>
            <a:ext cx="1920240" cy="138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LSTM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后端添加时间注意力层（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Temporal Attention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），自动加权不同时间步的特征重要性。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 flipH="1">
            <a:off x="7875297" y="771903"/>
            <a:ext cx="4021739" cy="5802553"/>
          </a:xfrm>
          <a:custGeom>
            <a:avLst/>
            <a:gdLst>
              <a:gd name="connsiteX0" fmla="*/ 1236666 w 4021739"/>
              <a:gd name="connsiteY0" fmla="*/ 0 h 5802553"/>
              <a:gd name="connsiteX1" fmla="*/ 1485591 w 4021739"/>
              <a:gd name="connsiteY1" fmla="*/ 0 h 5802553"/>
              <a:gd name="connsiteX2" fmla="*/ 1485591 w 4021739"/>
              <a:gd name="connsiteY2" fmla="*/ 4123053 h 5802553"/>
              <a:gd name="connsiteX3" fmla="*/ 1458185 w 4021739"/>
              <a:gd name="connsiteY3" fmla="*/ 4128586 h 5802553"/>
              <a:gd name="connsiteX4" fmla="*/ 1263520 w 4021739"/>
              <a:gd name="connsiteY4" fmla="*/ 4422267 h 5802553"/>
              <a:gd name="connsiteX5" fmla="*/ 1582249 w 4021739"/>
              <a:gd name="connsiteY5" fmla="*/ 4740997 h 5802553"/>
              <a:gd name="connsiteX6" fmla="*/ 1900979 w 4021739"/>
              <a:gd name="connsiteY6" fmla="*/ 4422267 h 5802553"/>
              <a:gd name="connsiteX7" fmla="*/ 1706313 w 4021739"/>
              <a:gd name="connsiteY7" fmla="*/ 4128586 h 5802553"/>
              <a:gd name="connsiteX8" fmla="*/ 1663396 w 4021739"/>
              <a:gd name="connsiteY8" fmla="*/ 4119921 h 5802553"/>
              <a:gd name="connsiteX9" fmla="*/ 1663396 w 4021739"/>
              <a:gd name="connsiteY9" fmla="*/ 0 h 5802553"/>
              <a:gd name="connsiteX10" fmla="*/ 1930106 w 4021739"/>
              <a:gd name="connsiteY10" fmla="*/ 0 h 5802553"/>
              <a:gd name="connsiteX11" fmla="*/ 4021739 w 4021739"/>
              <a:gd name="connsiteY11" fmla="*/ 4233377 h 5802553"/>
              <a:gd name="connsiteX12" fmla="*/ 3341229 w 4021739"/>
              <a:gd name="connsiteY12" fmla="*/ 5796445 h 5802553"/>
              <a:gd name="connsiteX13" fmla="*/ 0 w 4021739"/>
              <a:gd name="connsiteY13" fmla="*/ 5802553 h 5802553"/>
              <a:gd name="connsiteX14" fmla="*/ 0 w 4021739"/>
              <a:gd name="connsiteY14" fmla="*/ 3194445 h 5802553"/>
              <a:gd name="connsiteX15" fmla="*/ 110767 w 4021739"/>
              <a:gd name="connsiteY15" fmla="*/ 3007246 h 5802553"/>
              <a:gd name="connsiteX16" fmla="*/ 1236666 w 4021739"/>
              <a:gd name="connsiteY16" fmla="*/ 0 h 580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21739" h="5802553">
                <a:moveTo>
                  <a:pt x="1236666" y="0"/>
                </a:moveTo>
                <a:lnTo>
                  <a:pt x="1485591" y="0"/>
                </a:lnTo>
                <a:lnTo>
                  <a:pt x="1485591" y="4123053"/>
                </a:lnTo>
                <a:lnTo>
                  <a:pt x="1458185" y="4128586"/>
                </a:lnTo>
                <a:cubicBezTo>
                  <a:pt x="1343788" y="4176971"/>
                  <a:pt x="1263520" y="4290245"/>
                  <a:pt x="1263520" y="4422267"/>
                </a:cubicBezTo>
                <a:cubicBezTo>
                  <a:pt x="1263520" y="4598297"/>
                  <a:pt x="1406220" y="4740997"/>
                  <a:pt x="1582249" y="4740997"/>
                </a:cubicBezTo>
                <a:cubicBezTo>
                  <a:pt x="1758279" y="4740997"/>
                  <a:pt x="1900979" y="4598297"/>
                  <a:pt x="1900979" y="4422267"/>
                </a:cubicBezTo>
                <a:cubicBezTo>
                  <a:pt x="1900979" y="4290245"/>
                  <a:pt x="1820710" y="4176971"/>
                  <a:pt x="1706313" y="4128586"/>
                </a:cubicBezTo>
                <a:lnTo>
                  <a:pt x="1663396" y="4119921"/>
                </a:lnTo>
                <a:lnTo>
                  <a:pt x="1663396" y="0"/>
                </a:lnTo>
                <a:lnTo>
                  <a:pt x="1930106" y="0"/>
                </a:lnTo>
                <a:cubicBezTo>
                  <a:pt x="2361302" y="1884041"/>
                  <a:pt x="3161963" y="3531624"/>
                  <a:pt x="4021739" y="4233377"/>
                </a:cubicBezTo>
                <a:cubicBezTo>
                  <a:pt x="3636225" y="4863238"/>
                  <a:pt x="3552710" y="5172780"/>
                  <a:pt x="3341229" y="5796445"/>
                </a:cubicBezTo>
                <a:lnTo>
                  <a:pt x="0" y="5802553"/>
                </a:lnTo>
                <a:lnTo>
                  <a:pt x="0" y="3194445"/>
                </a:lnTo>
                <a:lnTo>
                  <a:pt x="110767" y="3007246"/>
                </a:lnTo>
                <a:cubicBezTo>
                  <a:pt x="632632" y="2080842"/>
                  <a:pt x="1062757" y="876109"/>
                  <a:pt x="1236666" y="0"/>
                </a:cubicBezTo>
                <a:close/>
              </a:path>
            </a:pathLst>
          </a:custGeom>
          <a:solidFill>
            <a:srgbClr val="CED6E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90578" y="1771435"/>
            <a:ext cx="4154905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19900" b="0" i="0" u="none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56425" y="2994847"/>
            <a:ext cx="491696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研究过程与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安排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6425" y="3796844"/>
            <a:ext cx="49169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Research contents and process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6946" y="371478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marR="0" lvl="0" indent="-3429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研究过程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606380" y="3584770"/>
            <a:ext cx="8964000" cy="0"/>
          </a:xfrm>
          <a:prstGeom prst="line">
            <a:avLst/>
          </a:prstGeom>
          <a:ln w="25400"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菱形 3"/>
          <p:cNvSpPr/>
          <p:nvPr/>
        </p:nvSpPr>
        <p:spPr>
          <a:xfrm>
            <a:off x="2150110" y="2758000"/>
            <a:ext cx="1641475" cy="1641475"/>
          </a:xfrm>
          <a:prstGeom prst="diamond">
            <a:avLst/>
          </a:prstGeom>
          <a:solidFill>
            <a:srgbClr val="3949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/>
            <a:endParaRPr lang="zh-CN" altLang="en-US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5" name="菱形 4"/>
          <p:cNvSpPr/>
          <p:nvPr/>
        </p:nvSpPr>
        <p:spPr>
          <a:xfrm>
            <a:off x="4057650" y="3031050"/>
            <a:ext cx="1095375" cy="1095375"/>
          </a:xfrm>
          <a:prstGeom prst="diamond">
            <a:avLst/>
          </a:prstGeom>
          <a:solidFill>
            <a:schemeClr val="bg1"/>
          </a:solidFill>
          <a:ln w="19050"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/>
            <a:endParaRPr lang="zh-CN" altLang="en-US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6" name="菱形 5"/>
          <p:cNvSpPr/>
          <p:nvPr/>
        </p:nvSpPr>
        <p:spPr>
          <a:xfrm>
            <a:off x="5419090" y="2758000"/>
            <a:ext cx="1641475" cy="1641475"/>
          </a:xfrm>
          <a:prstGeom prst="diamond">
            <a:avLst/>
          </a:prstGeom>
          <a:solidFill>
            <a:srgbClr val="3949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/>
            <a:endParaRPr lang="zh-CN" altLang="en-US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7326630" y="2917385"/>
            <a:ext cx="1322705" cy="1322705"/>
          </a:xfrm>
          <a:prstGeom prst="diamond">
            <a:avLst/>
          </a:prstGeom>
          <a:solidFill>
            <a:schemeClr val="bg1"/>
          </a:solidFill>
          <a:ln w="19050">
            <a:solidFill>
              <a:srgbClr val="39496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/>
            <a:endParaRPr lang="zh-CN" altLang="en-US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8915400" y="3069150"/>
            <a:ext cx="1019175" cy="1019175"/>
          </a:xfrm>
          <a:prstGeom prst="diamond">
            <a:avLst/>
          </a:prstGeom>
          <a:solidFill>
            <a:srgbClr val="39496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1" fontAlgn="auto" hangingPunct="1"/>
            <a:endParaRPr lang="zh-CN" altLang="en-US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sp>
        <p:nvSpPr>
          <p:cNvPr id="9" name="圆角矩形 7"/>
          <p:cNvSpPr/>
          <p:nvPr/>
        </p:nvSpPr>
        <p:spPr>
          <a:xfrm>
            <a:off x="1247140" y="3031050"/>
            <a:ext cx="359410" cy="120586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9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圆角矩形 8"/>
          <p:cNvSpPr/>
          <p:nvPr/>
        </p:nvSpPr>
        <p:spPr>
          <a:xfrm>
            <a:off x="930275" y="3209485"/>
            <a:ext cx="273050" cy="91694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9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圆角矩形 9"/>
          <p:cNvSpPr/>
          <p:nvPr/>
        </p:nvSpPr>
        <p:spPr>
          <a:xfrm flipH="1">
            <a:off x="10570845" y="2982155"/>
            <a:ext cx="359410" cy="1205865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9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圆角矩形 10"/>
          <p:cNvSpPr/>
          <p:nvPr/>
        </p:nvSpPr>
        <p:spPr>
          <a:xfrm flipH="1">
            <a:off x="10988675" y="3126300"/>
            <a:ext cx="273050" cy="91694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39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64055" y="4377250"/>
            <a:ext cx="2013585" cy="1240155"/>
            <a:chOff x="1654" y="6220"/>
            <a:chExt cx="3171" cy="1953"/>
          </a:xfrm>
        </p:grpSpPr>
        <p:sp>
          <p:nvSpPr>
            <p:cNvPr id="14" name="文本框 20"/>
            <p:cNvSpPr txBox="1"/>
            <p:nvPr/>
          </p:nvSpPr>
          <p:spPr>
            <a:xfrm flipH="1">
              <a:off x="1654" y="6220"/>
              <a:ext cx="3170" cy="72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auto">
                <a:lnSpc>
                  <a:spcPct val="120000"/>
                </a:lnSpc>
              </a:pPr>
              <a:r>
                <a:rPr lang="en-US" altLang="zh-CN" sz="2000" b="1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90204" pitchFamily="34" charset="0"/>
                </a:rPr>
                <a:t>2024</a:t>
              </a:r>
              <a:r>
                <a:rPr lang="zh-CN" altLang="en-US" sz="2000" b="1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90204" pitchFamily="34" charset="0"/>
                </a:rPr>
                <a:t>年</a:t>
              </a:r>
              <a:r>
                <a:rPr lang="en-US" altLang="zh-CN" sz="2000" b="1" dirty="0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90204" pitchFamily="34" charset="0"/>
                </a:rPr>
                <a:t>10</a:t>
              </a:r>
              <a:r>
                <a:rPr lang="zh-CN" altLang="en-US" sz="2000" b="1" dirty="0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90204" pitchFamily="34" charset="0"/>
                </a:rPr>
                <a:t>月</a:t>
              </a:r>
              <a:endParaRPr lang="zh-CN" altLang="en-US" sz="2000" b="1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15" name="文本框 22"/>
            <p:cNvSpPr txBox="1"/>
            <p:nvPr/>
          </p:nvSpPr>
          <p:spPr>
            <a:xfrm flipH="1">
              <a:off x="1654" y="6809"/>
              <a:ext cx="3171" cy="136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l" defTabSz="914400">
                <a:lnSpc>
                  <a:spcPct val="120000"/>
                </a:lnSpc>
                <a:buClrTx/>
                <a:buSzTx/>
                <a:buNone/>
              </a:pPr>
              <a:r>
                <a:rPr lang="zh-CN" altLang="en-US" sz="1400" dirty="0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查阅文献，学习pytorch框架deep-learning基础原理</a:t>
              </a:r>
              <a:endPara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endParaRPr>
            </a:p>
          </p:txBody>
        </p:sp>
      </p:grpSp>
      <p:sp>
        <p:nvSpPr>
          <p:cNvPr id="17" name="文本框 20"/>
          <p:cNvSpPr txBox="1"/>
          <p:nvPr/>
        </p:nvSpPr>
        <p:spPr>
          <a:xfrm flipH="1">
            <a:off x="3549650" y="1372235"/>
            <a:ext cx="201295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lnSpc>
                <a:spcPct val="120000"/>
              </a:lnSpc>
            </a:pPr>
            <a:r>
              <a:rPr lang="en-US" altLang="zh-CN" sz="2000" b="1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90204" pitchFamily="34" charset="0"/>
              </a:rPr>
              <a:t>2024</a:t>
            </a:r>
            <a:r>
              <a:rPr lang="zh-CN" altLang="en-US" sz="2000" b="1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90204" pitchFamily="34" charset="0"/>
              </a:rPr>
              <a:t>年</a:t>
            </a:r>
            <a:r>
              <a:rPr lang="en-US" altLang="zh-CN" sz="2000" b="1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90204" pitchFamily="34" charset="0"/>
              </a:rPr>
              <a:t>12</a:t>
            </a:r>
            <a:r>
              <a:rPr lang="zh-CN" altLang="en-US" sz="2000" b="1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90204" pitchFamily="34" charset="0"/>
              </a:rPr>
              <a:t>月</a:t>
            </a:r>
            <a:endParaRPr lang="zh-CN" altLang="en-US" sz="2000" b="1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90204" pitchFamily="34" charset="0"/>
            </a:endParaRPr>
          </a:p>
        </p:txBody>
      </p:sp>
      <p:sp>
        <p:nvSpPr>
          <p:cNvPr id="18" name="文本框 22"/>
          <p:cNvSpPr txBox="1"/>
          <p:nvPr/>
        </p:nvSpPr>
        <p:spPr>
          <a:xfrm flipH="1">
            <a:off x="3549650" y="1746250"/>
            <a:ext cx="2013585" cy="112458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>
              <a:lnSpc>
                <a:spcPct val="120000"/>
              </a:lnSpc>
              <a:buClrTx/>
              <a:buSzTx/>
              <a:buFontTx/>
            </a:pP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查阅文献，</a:t>
            </a: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查阅相关资料，学习</a:t>
            </a:r>
            <a:r>
              <a: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rPr>
              <a:t>深度学习相关算法和原理</a:t>
            </a:r>
            <a:endParaRPr lang="zh-CN" altLang="en-US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  <a:p>
            <a:pPr marL="0" algn="l" defTabSz="914400">
              <a:lnSpc>
                <a:spcPct val="120000"/>
              </a:lnSpc>
              <a:buClrTx/>
              <a:buSzTx/>
              <a:buFontTx/>
            </a:pPr>
            <a:endParaRPr lang="zh-CN" altLang="en-US" sz="1400" dirty="0">
              <a:solidFill>
                <a:srgbClr val="15293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233670" y="4333435"/>
            <a:ext cx="2013585" cy="1757045"/>
            <a:chOff x="1654" y="6220"/>
            <a:chExt cx="3171" cy="2767"/>
          </a:xfrm>
        </p:grpSpPr>
        <p:sp>
          <p:nvSpPr>
            <p:cNvPr id="20" name="文本框 19"/>
            <p:cNvSpPr txBox="1"/>
            <p:nvPr/>
          </p:nvSpPr>
          <p:spPr>
            <a:xfrm flipH="1">
              <a:off x="1654" y="6220"/>
              <a:ext cx="3170" cy="72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auto">
                <a:lnSpc>
                  <a:spcPct val="120000"/>
                </a:lnSpc>
              </a:pPr>
              <a:r>
                <a:rPr lang="en-US" altLang="zh-CN" sz="2000" b="1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90204" pitchFamily="34" charset="0"/>
                </a:rPr>
                <a:t>2025</a:t>
              </a:r>
              <a:r>
                <a:rPr lang="zh-CN" altLang="en-US" sz="2000" b="1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90204" pitchFamily="34" charset="0"/>
                </a:rPr>
                <a:t>年</a:t>
              </a:r>
              <a:r>
                <a:rPr lang="en-US" altLang="zh-CN" sz="2000" b="1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90204" pitchFamily="34" charset="0"/>
                </a:rPr>
                <a:t>2</a:t>
              </a:r>
              <a:r>
                <a:rPr lang="zh-CN" altLang="en-US" sz="2000" b="1" dirty="0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90204" pitchFamily="34" charset="0"/>
                </a:rPr>
                <a:t>月</a:t>
              </a:r>
              <a:endParaRPr lang="zh-CN" altLang="en-US" sz="2000" b="1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1" name="文本框 22"/>
            <p:cNvSpPr txBox="1"/>
            <p:nvPr/>
          </p:nvSpPr>
          <p:spPr>
            <a:xfrm flipH="1">
              <a:off x="1654" y="6809"/>
              <a:ext cx="3171" cy="217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itchFamily="2" charset="-122"/>
                </a:rPr>
                <a:t>查阅文献，进行数据预处理，构建</a:t>
              </a:r>
              <a:r>
                <a:rPr lang="en-US" altLang="zh-CN" sz="1400" dirty="0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itchFamily="2" charset="-122"/>
                </a:rPr>
                <a:t>LSTM</a:t>
              </a:r>
              <a:r>
                <a:rPr lang="zh-CN" altLang="en-US" sz="1400" dirty="0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itchFamily="2" charset="-122"/>
                </a:rPr>
                <a:t>网络流程</a:t>
              </a:r>
              <a:endPara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endPara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itchFamily="2" charset="-122"/>
                </a:rPr>
                <a:t>。</a:t>
              </a:r>
              <a:endPara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981190" y="1372430"/>
            <a:ext cx="2013585" cy="1240155"/>
            <a:chOff x="1654" y="6220"/>
            <a:chExt cx="3171" cy="1953"/>
          </a:xfrm>
        </p:grpSpPr>
        <p:sp>
          <p:nvSpPr>
            <p:cNvPr id="23" name="文本框 20"/>
            <p:cNvSpPr txBox="1"/>
            <p:nvPr/>
          </p:nvSpPr>
          <p:spPr>
            <a:xfrm flipH="1">
              <a:off x="1654" y="6220"/>
              <a:ext cx="3170" cy="72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auto">
                <a:lnSpc>
                  <a:spcPct val="120000"/>
                </a:lnSpc>
              </a:pPr>
              <a:r>
                <a:rPr lang="en-US" altLang="zh-CN" sz="2000" b="1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90204" pitchFamily="34" charset="0"/>
                </a:rPr>
                <a:t>2025</a:t>
              </a:r>
              <a:r>
                <a:rPr lang="zh-CN" altLang="en-US" sz="2000" b="1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90204" pitchFamily="34" charset="0"/>
                </a:rPr>
                <a:t>年</a:t>
              </a:r>
              <a:r>
                <a:rPr lang="en-US" altLang="zh-CN" sz="2000" b="1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90204" pitchFamily="34" charset="0"/>
                </a:rPr>
                <a:t>4</a:t>
              </a:r>
              <a:r>
                <a:rPr lang="zh-CN" altLang="en-US" sz="2000" b="1" dirty="0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90204" pitchFamily="34" charset="0"/>
                </a:rPr>
                <a:t>月</a:t>
              </a:r>
              <a:endParaRPr lang="zh-CN" altLang="en-US" sz="2000" b="1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4" name="文本框 22"/>
            <p:cNvSpPr txBox="1"/>
            <p:nvPr/>
          </p:nvSpPr>
          <p:spPr>
            <a:xfrm flipH="1">
              <a:off x="1654" y="6809"/>
              <a:ext cx="3171" cy="1364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itchFamily="2" charset="-122"/>
                </a:rPr>
                <a:t>特征丰富，阶段化特征标记，引入</a:t>
              </a:r>
              <a:r>
                <a:rPr lang="en-US" altLang="zh-CN" sz="1400" dirty="0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itchFamily="2" charset="-122"/>
                </a:rPr>
                <a:t>attention</a:t>
              </a:r>
              <a:r>
                <a:rPr lang="zh-CN" altLang="en-US" sz="1400" dirty="0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itchFamily="2" charset="-122"/>
                </a:rPr>
                <a:t>机制</a:t>
              </a:r>
              <a:endPara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555990" y="4399475"/>
            <a:ext cx="2013585" cy="1498600"/>
            <a:chOff x="1654" y="6220"/>
            <a:chExt cx="3171" cy="2360"/>
          </a:xfrm>
        </p:grpSpPr>
        <p:sp>
          <p:nvSpPr>
            <p:cNvPr id="26" name="文本框 20"/>
            <p:cNvSpPr txBox="1"/>
            <p:nvPr/>
          </p:nvSpPr>
          <p:spPr>
            <a:xfrm flipH="1">
              <a:off x="1654" y="6220"/>
              <a:ext cx="3170" cy="725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auto">
                <a:lnSpc>
                  <a:spcPct val="120000"/>
                </a:lnSpc>
              </a:pPr>
              <a:r>
                <a:rPr lang="en-US" altLang="zh-CN" sz="2000" b="1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90204" pitchFamily="34" charset="0"/>
                </a:rPr>
                <a:t>2025</a:t>
              </a:r>
              <a:r>
                <a:rPr lang="zh-CN" altLang="en-US" sz="2000" b="1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90204" pitchFamily="34" charset="0"/>
                </a:rPr>
                <a:t>年</a:t>
              </a:r>
              <a:r>
                <a:rPr lang="en-US" altLang="zh-CN" sz="2000" b="1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90204" pitchFamily="34" charset="0"/>
                </a:rPr>
                <a:t>5</a:t>
              </a:r>
              <a:r>
                <a:rPr lang="zh-CN" altLang="en-US" sz="2000" b="1" dirty="0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Arial" panose="020B0604020202090204" pitchFamily="34" charset="0"/>
                </a:rPr>
                <a:t>月</a:t>
              </a:r>
              <a:endParaRPr lang="en-US" altLang="zh-CN" sz="2000" b="1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90204" pitchFamily="34" charset="0"/>
              </a:endParaRPr>
            </a:p>
          </p:txBody>
        </p:sp>
        <p:sp>
          <p:nvSpPr>
            <p:cNvPr id="27" name="文本框 22"/>
            <p:cNvSpPr txBox="1"/>
            <p:nvPr/>
          </p:nvSpPr>
          <p:spPr>
            <a:xfrm flipH="1">
              <a:off x="1654" y="6809"/>
              <a:ext cx="3171" cy="1771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sx="999" sy="999" algn="ctr" rotWithShape="0">
                <a:srgbClr val="000000"/>
              </a:outerShdw>
            </a:effectLst>
          </p:spPr>
          <p:txBody>
            <a:bodyPr wrap="square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fontAlgn="auto"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15293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宋体" pitchFamily="2" charset="-122"/>
                </a:rPr>
                <a:t>进行改进，优化模型参数，整理数据，开始论文写作。</a:t>
              </a:r>
              <a:endPara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endParaRPr>
            </a:p>
            <a:p>
              <a:pPr lvl="0" fontAlgn="auto">
                <a:lnSpc>
                  <a:spcPct val="120000"/>
                </a:lnSpc>
              </a:pPr>
              <a:endParaRPr lang="zh-CN" altLang="en-US" sz="1400" dirty="0">
                <a:solidFill>
                  <a:srgbClr val="15293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itchFamily="2" charset="-122"/>
              </a:endParaRPr>
            </a:p>
          </p:txBody>
        </p:sp>
      </p:grpSp>
      <p:sp>
        <p:nvSpPr>
          <p:cNvPr id="28" name="文本框 20"/>
          <p:cNvSpPr txBox="1"/>
          <p:nvPr/>
        </p:nvSpPr>
        <p:spPr>
          <a:xfrm flipH="1">
            <a:off x="2336165" y="3209485"/>
            <a:ext cx="126873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4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90204" pitchFamily="34" charset="0"/>
              </a:rPr>
              <a:t>A</a:t>
            </a:r>
            <a:endParaRPr lang="en-US" altLang="zh-CN" sz="4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90204" pitchFamily="34" charset="0"/>
            </a:endParaRPr>
          </a:p>
        </p:txBody>
      </p:sp>
      <p:sp>
        <p:nvSpPr>
          <p:cNvPr id="29" name="文本框 20"/>
          <p:cNvSpPr txBox="1"/>
          <p:nvPr/>
        </p:nvSpPr>
        <p:spPr>
          <a:xfrm flipH="1">
            <a:off x="3949700" y="3209485"/>
            <a:ext cx="126873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4400">
                <a:solidFill>
                  <a:srgbClr val="3949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90204" pitchFamily="34" charset="0"/>
              </a:rPr>
              <a:t>B</a:t>
            </a:r>
            <a:endParaRPr lang="en-US" altLang="zh-CN" sz="4400">
              <a:solidFill>
                <a:srgbClr val="39496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90204" pitchFamily="34" charset="0"/>
            </a:endParaRPr>
          </a:p>
        </p:txBody>
      </p:sp>
      <p:sp>
        <p:nvSpPr>
          <p:cNvPr id="30" name="文本框 21"/>
          <p:cNvSpPr txBox="1"/>
          <p:nvPr/>
        </p:nvSpPr>
        <p:spPr>
          <a:xfrm flipH="1">
            <a:off x="5563235" y="3209485"/>
            <a:ext cx="126873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4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90204" pitchFamily="34" charset="0"/>
              </a:rPr>
              <a:t>C</a:t>
            </a:r>
            <a:endParaRPr lang="en-US" altLang="zh-CN" sz="4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90204" pitchFamily="34" charset="0"/>
            </a:endParaRPr>
          </a:p>
        </p:txBody>
      </p:sp>
      <p:sp>
        <p:nvSpPr>
          <p:cNvPr id="31" name="文本框 22"/>
          <p:cNvSpPr txBox="1"/>
          <p:nvPr/>
        </p:nvSpPr>
        <p:spPr>
          <a:xfrm flipH="1">
            <a:off x="7337425" y="3209485"/>
            <a:ext cx="126873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4400">
                <a:solidFill>
                  <a:srgbClr val="3949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90204" pitchFamily="34" charset="0"/>
              </a:rPr>
              <a:t>D</a:t>
            </a:r>
            <a:endParaRPr lang="en-US" altLang="zh-CN" sz="4400">
              <a:solidFill>
                <a:srgbClr val="394966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90204" pitchFamily="34" charset="0"/>
            </a:endParaRPr>
          </a:p>
        </p:txBody>
      </p:sp>
      <p:sp>
        <p:nvSpPr>
          <p:cNvPr id="32" name="文本框 23"/>
          <p:cNvSpPr txBox="1"/>
          <p:nvPr/>
        </p:nvSpPr>
        <p:spPr>
          <a:xfrm flipH="1">
            <a:off x="8790305" y="3209485"/>
            <a:ext cx="1268730" cy="76771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altLang="zh-CN" sz="4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90204" pitchFamily="34" charset="0"/>
              </a:rPr>
              <a:t>E</a:t>
            </a:r>
            <a:endParaRPr lang="en-US" altLang="zh-CN" sz="4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6946" y="371478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marR="0" lvl="0" indent="-3429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参考文献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189788" y="1160780"/>
            <a:ext cx="4491746" cy="4901726"/>
          </a:xfrm>
          <a:prstGeom prst="rect">
            <a:avLst/>
          </a:prstGeom>
          <a:blipFill dpi="0" rotWithShape="1">
            <a:blip r:embed="rId1" cstate="screen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0705" y="1092200"/>
            <a:ext cx="6466840" cy="8722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[1]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冯文红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周生民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赵伟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发酵法生产葡萄糖酸钠过程中参数检测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[J].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生物加工过程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2014, 12(4): 20-23.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[2]FOULADGAR N, FR</a:t>
            </a:r>
            <a:r>
              <a:rPr kumimoji="0" lang="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Ä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MLING K. A novel LSTM for multivariate time series with massive missingness[J/OL]. Sensors, 2020, 20(10): 2832. DOI:10.3390/s20102832.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[3]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张静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黑曲霉发酵生产葡萄糖酸钠的研究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[D/OL].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江南大学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2009[2025-03-10]. 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[4]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张同建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赵祥颖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张家祥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黑曲霉发酵生产葡萄糖酸钠残糖成分解析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[J].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中国酿造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2016, 35(4): 88-91.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[5]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郭茸恺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王泽建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庄英萍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葡萄糖酸钠发酵中底物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产物作用对氧传递的影响及发酵过程优化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[J/OL].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安徽农业科学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2012, 40(22): 11151-11153, 11198. DOI:10.13989/j.cnki.0517-6611.2012.22.022.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[6]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孙宗海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支持向量机及其在控制中的应用研究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[D/OL].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浙江大学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2004[2025-03-03]. 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[7]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赵学庆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袁景淇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周又玲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贺松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生物发酵过程神经网络状态预报器的验证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[J].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无锡轻工大学学报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, 2000(6): 542-546.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4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280220" y="771903"/>
            <a:ext cx="4021739" cy="5802553"/>
          </a:xfrm>
          <a:custGeom>
            <a:avLst/>
            <a:gdLst>
              <a:gd name="connsiteX0" fmla="*/ 1236666 w 4021739"/>
              <a:gd name="connsiteY0" fmla="*/ 0 h 5802553"/>
              <a:gd name="connsiteX1" fmla="*/ 1485591 w 4021739"/>
              <a:gd name="connsiteY1" fmla="*/ 0 h 5802553"/>
              <a:gd name="connsiteX2" fmla="*/ 1485591 w 4021739"/>
              <a:gd name="connsiteY2" fmla="*/ 4123053 h 5802553"/>
              <a:gd name="connsiteX3" fmla="*/ 1458185 w 4021739"/>
              <a:gd name="connsiteY3" fmla="*/ 4128586 h 5802553"/>
              <a:gd name="connsiteX4" fmla="*/ 1263520 w 4021739"/>
              <a:gd name="connsiteY4" fmla="*/ 4422267 h 5802553"/>
              <a:gd name="connsiteX5" fmla="*/ 1582249 w 4021739"/>
              <a:gd name="connsiteY5" fmla="*/ 4740997 h 5802553"/>
              <a:gd name="connsiteX6" fmla="*/ 1900979 w 4021739"/>
              <a:gd name="connsiteY6" fmla="*/ 4422267 h 5802553"/>
              <a:gd name="connsiteX7" fmla="*/ 1706313 w 4021739"/>
              <a:gd name="connsiteY7" fmla="*/ 4128586 h 5802553"/>
              <a:gd name="connsiteX8" fmla="*/ 1663396 w 4021739"/>
              <a:gd name="connsiteY8" fmla="*/ 4119921 h 5802553"/>
              <a:gd name="connsiteX9" fmla="*/ 1663396 w 4021739"/>
              <a:gd name="connsiteY9" fmla="*/ 0 h 5802553"/>
              <a:gd name="connsiteX10" fmla="*/ 1930106 w 4021739"/>
              <a:gd name="connsiteY10" fmla="*/ 0 h 5802553"/>
              <a:gd name="connsiteX11" fmla="*/ 4021739 w 4021739"/>
              <a:gd name="connsiteY11" fmla="*/ 4233377 h 5802553"/>
              <a:gd name="connsiteX12" fmla="*/ 3341229 w 4021739"/>
              <a:gd name="connsiteY12" fmla="*/ 5796445 h 5802553"/>
              <a:gd name="connsiteX13" fmla="*/ 0 w 4021739"/>
              <a:gd name="connsiteY13" fmla="*/ 5802553 h 5802553"/>
              <a:gd name="connsiteX14" fmla="*/ 0 w 4021739"/>
              <a:gd name="connsiteY14" fmla="*/ 3194445 h 5802553"/>
              <a:gd name="connsiteX15" fmla="*/ 110767 w 4021739"/>
              <a:gd name="connsiteY15" fmla="*/ 3007246 h 5802553"/>
              <a:gd name="connsiteX16" fmla="*/ 1236666 w 4021739"/>
              <a:gd name="connsiteY16" fmla="*/ 0 h 580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21739" h="5802553">
                <a:moveTo>
                  <a:pt x="1236666" y="0"/>
                </a:moveTo>
                <a:lnTo>
                  <a:pt x="1485591" y="0"/>
                </a:lnTo>
                <a:lnTo>
                  <a:pt x="1485591" y="4123053"/>
                </a:lnTo>
                <a:lnTo>
                  <a:pt x="1458185" y="4128586"/>
                </a:lnTo>
                <a:cubicBezTo>
                  <a:pt x="1343788" y="4176971"/>
                  <a:pt x="1263520" y="4290245"/>
                  <a:pt x="1263520" y="4422267"/>
                </a:cubicBezTo>
                <a:cubicBezTo>
                  <a:pt x="1263520" y="4598297"/>
                  <a:pt x="1406220" y="4740997"/>
                  <a:pt x="1582249" y="4740997"/>
                </a:cubicBezTo>
                <a:cubicBezTo>
                  <a:pt x="1758279" y="4740997"/>
                  <a:pt x="1900979" y="4598297"/>
                  <a:pt x="1900979" y="4422267"/>
                </a:cubicBezTo>
                <a:cubicBezTo>
                  <a:pt x="1900979" y="4290245"/>
                  <a:pt x="1820710" y="4176971"/>
                  <a:pt x="1706313" y="4128586"/>
                </a:cubicBezTo>
                <a:lnTo>
                  <a:pt x="1663396" y="4119921"/>
                </a:lnTo>
                <a:lnTo>
                  <a:pt x="1663396" y="0"/>
                </a:lnTo>
                <a:lnTo>
                  <a:pt x="1930106" y="0"/>
                </a:lnTo>
                <a:cubicBezTo>
                  <a:pt x="2361302" y="1884041"/>
                  <a:pt x="3161963" y="3531624"/>
                  <a:pt x="4021739" y="4233377"/>
                </a:cubicBezTo>
                <a:cubicBezTo>
                  <a:pt x="3636225" y="4863238"/>
                  <a:pt x="3552710" y="5172780"/>
                  <a:pt x="3341229" y="5796445"/>
                </a:cubicBezTo>
                <a:lnTo>
                  <a:pt x="0" y="5802553"/>
                </a:lnTo>
                <a:lnTo>
                  <a:pt x="0" y="3194445"/>
                </a:lnTo>
                <a:lnTo>
                  <a:pt x="110767" y="3007246"/>
                </a:lnTo>
                <a:cubicBezTo>
                  <a:pt x="632632" y="2080842"/>
                  <a:pt x="1062757" y="876109"/>
                  <a:pt x="1236666" y="0"/>
                </a:cubicBezTo>
                <a:close/>
              </a:path>
            </a:pathLst>
          </a:custGeom>
          <a:solidFill>
            <a:srgbClr val="CED6E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26316" y="2703876"/>
            <a:ext cx="7939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恳请各位老师批评指正</a:t>
            </a:r>
            <a:endParaRPr kumimoji="0" lang="zh-CN" altLang="en-US" sz="5400" b="0" i="0" u="none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26316" y="3611135"/>
            <a:ext cx="7939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defRPr/>
            </a:pPr>
            <a:r>
              <a:rPr lang="en-US" altLang="zh-CN" sz="2000">
                <a:solidFill>
                  <a:srgbClr val="394966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Please give me as much criticism as possible</a:t>
            </a:r>
            <a:endParaRPr lang="zh-CN" altLang="en-US" sz="2400" dirty="0">
              <a:solidFill>
                <a:srgbClr val="394966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/>
          <p:cNvSpPr/>
          <p:nvPr/>
        </p:nvSpPr>
        <p:spPr>
          <a:xfrm flipH="1">
            <a:off x="7875297" y="771903"/>
            <a:ext cx="4021739" cy="5802553"/>
          </a:xfrm>
          <a:custGeom>
            <a:avLst/>
            <a:gdLst>
              <a:gd name="connsiteX0" fmla="*/ 1236666 w 4021739"/>
              <a:gd name="connsiteY0" fmla="*/ 0 h 5802553"/>
              <a:gd name="connsiteX1" fmla="*/ 1485591 w 4021739"/>
              <a:gd name="connsiteY1" fmla="*/ 0 h 5802553"/>
              <a:gd name="connsiteX2" fmla="*/ 1485591 w 4021739"/>
              <a:gd name="connsiteY2" fmla="*/ 4123053 h 5802553"/>
              <a:gd name="connsiteX3" fmla="*/ 1458185 w 4021739"/>
              <a:gd name="connsiteY3" fmla="*/ 4128586 h 5802553"/>
              <a:gd name="connsiteX4" fmla="*/ 1263520 w 4021739"/>
              <a:gd name="connsiteY4" fmla="*/ 4422267 h 5802553"/>
              <a:gd name="connsiteX5" fmla="*/ 1582249 w 4021739"/>
              <a:gd name="connsiteY5" fmla="*/ 4740997 h 5802553"/>
              <a:gd name="connsiteX6" fmla="*/ 1900979 w 4021739"/>
              <a:gd name="connsiteY6" fmla="*/ 4422267 h 5802553"/>
              <a:gd name="connsiteX7" fmla="*/ 1706313 w 4021739"/>
              <a:gd name="connsiteY7" fmla="*/ 4128586 h 5802553"/>
              <a:gd name="connsiteX8" fmla="*/ 1663396 w 4021739"/>
              <a:gd name="connsiteY8" fmla="*/ 4119921 h 5802553"/>
              <a:gd name="connsiteX9" fmla="*/ 1663396 w 4021739"/>
              <a:gd name="connsiteY9" fmla="*/ 0 h 5802553"/>
              <a:gd name="connsiteX10" fmla="*/ 1930106 w 4021739"/>
              <a:gd name="connsiteY10" fmla="*/ 0 h 5802553"/>
              <a:gd name="connsiteX11" fmla="*/ 4021739 w 4021739"/>
              <a:gd name="connsiteY11" fmla="*/ 4233377 h 5802553"/>
              <a:gd name="connsiteX12" fmla="*/ 3341229 w 4021739"/>
              <a:gd name="connsiteY12" fmla="*/ 5796445 h 5802553"/>
              <a:gd name="connsiteX13" fmla="*/ 0 w 4021739"/>
              <a:gd name="connsiteY13" fmla="*/ 5802553 h 5802553"/>
              <a:gd name="connsiteX14" fmla="*/ 0 w 4021739"/>
              <a:gd name="connsiteY14" fmla="*/ 3194445 h 5802553"/>
              <a:gd name="connsiteX15" fmla="*/ 110767 w 4021739"/>
              <a:gd name="connsiteY15" fmla="*/ 3007246 h 5802553"/>
              <a:gd name="connsiteX16" fmla="*/ 1236666 w 4021739"/>
              <a:gd name="connsiteY16" fmla="*/ 0 h 580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21739" h="5802553">
                <a:moveTo>
                  <a:pt x="1236666" y="0"/>
                </a:moveTo>
                <a:lnTo>
                  <a:pt x="1485591" y="0"/>
                </a:lnTo>
                <a:lnTo>
                  <a:pt x="1485591" y="4123053"/>
                </a:lnTo>
                <a:lnTo>
                  <a:pt x="1458185" y="4128586"/>
                </a:lnTo>
                <a:cubicBezTo>
                  <a:pt x="1343788" y="4176971"/>
                  <a:pt x="1263520" y="4290245"/>
                  <a:pt x="1263520" y="4422267"/>
                </a:cubicBezTo>
                <a:cubicBezTo>
                  <a:pt x="1263520" y="4598297"/>
                  <a:pt x="1406220" y="4740997"/>
                  <a:pt x="1582249" y="4740997"/>
                </a:cubicBezTo>
                <a:cubicBezTo>
                  <a:pt x="1758279" y="4740997"/>
                  <a:pt x="1900979" y="4598297"/>
                  <a:pt x="1900979" y="4422267"/>
                </a:cubicBezTo>
                <a:cubicBezTo>
                  <a:pt x="1900979" y="4290245"/>
                  <a:pt x="1820710" y="4176971"/>
                  <a:pt x="1706313" y="4128586"/>
                </a:cubicBezTo>
                <a:lnTo>
                  <a:pt x="1663396" y="4119921"/>
                </a:lnTo>
                <a:lnTo>
                  <a:pt x="1663396" y="0"/>
                </a:lnTo>
                <a:lnTo>
                  <a:pt x="1930106" y="0"/>
                </a:lnTo>
                <a:cubicBezTo>
                  <a:pt x="2361302" y="1884041"/>
                  <a:pt x="3161963" y="3531624"/>
                  <a:pt x="4021739" y="4233377"/>
                </a:cubicBezTo>
                <a:cubicBezTo>
                  <a:pt x="3636225" y="4863238"/>
                  <a:pt x="3552710" y="5172780"/>
                  <a:pt x="3341229" y="5796445"/>
                </a:cubicBezTo>
                <a:lnTo>
                  <a:pt x="0" y="5802553"/>
                </a:lnTo>
                <a:lnTo>
                  <a:pt x="0" y="3194445"/>
                </a:lnTo>
                <a:lnTo>
                  <a:pt x="110767" y="3007246"/>
                </a:lnTo>
                <a:cubicBezTo>
                  <a:pt x="632632" y="2080842"/>
                  <a:pt x="1062757" y="876109"/>
                  <a:pt x="1236666" y="0"/>
                </a:cubicBezTo>
                <a:close/>
              </a:path>
            </a:pathLst>
          </a:custGeom>
          <a:solidFill>
            <a:srgbClr val="CED6E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4063" y="3498790"/>
            <a:ext cx="8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2800" b="0" i="0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07325" y="3498790"/>
            <a:ext cx="313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选题的背景和意义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5751" y="3498790"/>
            <a:ext cx="8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2800" b="0" i="0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89013" y="3498790"/>
            <a:ext cx="313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研究内容与过程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4063" y="4553132"/>
            <a:ext cx="8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endParaRPr kumimoji="0" lang="zh-CN" altLang="en-US" sz="2800" b="0" i="0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407325" y="4553132"/>
            <a:ext cx="313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研究思路与方法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05751" y="4553132"/>
            <a:ext cx="86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04</a:t>
            </a:r>
            <a:endParaRPr kumimoji="0" lang="zh-CN" altLang="en-US" sz="2800" b="0" i="0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9013" y="4553132"/>
            <a:ext cx="3136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预期研究目标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2157415" y="3700470"/>
            <a:ext cx="216000" cy="324000"/>
          </a:xfrm>
          <a:prstGeom prst="line">
            <a:avLst/>
          </a:prstGeom>
          <a:ln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7137817" y="3757623"/>
            <a:ext cx="216000" cy="324000"/>
          </a:xfrm>
          <a:prstGeom prst="line">
            <a:avLst/>
          </a:prstGeom>
          <a:ln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2157415" y="4761106"/>
            <a:ext cx="216000" cy="324000"/>
          </a:xfrm>
          <a:prstGeom prst="line">
            <a:avLst/>
          </a:prstGeom>
          <a:ln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7137817" y="4818259"/>
            <a:ext cx="216000" cy="324000"/>
          </a:xfrm>
          <a:prstGeom prst="line">
            <a:avLst/>
          </a:prstGeom>
          <a:ln>
            <a:solidFill>
              <a:srgbClr val="39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21387" y="628667"/>
            <a:ext cx="3571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sz="4000">
                <a:solidFill>
                  <a:srgbClr val="394966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目 录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/CONTENTS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 flipH="1">
            <a:off x="7875297" y="771903"/>
            <a:ext cx="4021739" cy="5802553"/>
          </a:xfrm>
          <a:custGeom>
            <a:avLst/>
            <a:gdLst>
              <a:gd name="connsiteX0" fmla="*/ 1236666 w 4021739"/>
              <a:gd name="connsiteY0" fmla="*/ 0 h 5802553"/>
              <a:gd name="connsiteX1" fmla="*/ 1485591 w 4021739"/>
              <a:gd name="connsiteY1" fmla="*/ 0 h 5802553"/>
              <a:gd name="connsiteX2" fmla="*/ 1485591 w 4021739"/>
              <a:gd name="connsiteY2" fmla="*/ 4123053 h 5802553"/>
              <a:gd name="connsiteX3" fmla="*/ 1458185 w 4021739"/>
              <a:gd name="connsiteY3" fmla="*/ 4128586 h 5802553"/>
              <a:gd name="connsiteX4" fmla="*/ 1263520 w 4021739"/>
              <a:gd name="connsiteY4" fmla="*/ 4422267 h 5802553"/>
              <a:gd name="connsiteX5" fmla="*/ 1582249 w 4021739"/>
              <a:gd name="connsiteY5" fmla="*/ 4740997 h 5802553"/>
              <a:gd name="connsiteX6" fmla="*/ 1900979 w 4021739"/>
              <a:gd name="connsiteY6" fmla="*/ 4422267 h 5802553"/>
              <a:gd name="connsiteX7" fmla="*/ 1706313 w 4021739"/>
              <a:gd name="connsiteY7" fmla="*/ 4128586 h 5802553"/>
              <a:gd name="connsiteX8" fmla="*/ 1663396 w 4021739"/>
              <a:gd name="connsiteY8" fmla="*/ 4119921 h 5802553"/>
              <a:gd name="connsiteX9" fmla="*/ 1663396 w 4021739"/>
              <a:gd name="connsiteY9" fmla="*/ 0 h 5802553"/>
              <a:gd name="connsiteX10" fmla="*/ 1930106 w 4021739"/>
              <a:gd name="connsiteY10" fmla="*/ 0 h 5802553"/>
              <a:gd name="connsiteX11" fmla="*/ 4021739 w 4021739"/>
              <a:gd name="connsiteY11" fmla="*/ 4233377 h 5802553"/>
              <a:gd name="connsiteX12" fmla="*/ 3341229 w 4021739"/>
              <a:gd name="connsiteY12" fmla="*/ 5796445 h 5802553"/>
              <a:gd name="connsiteX13" fmla="*/ 0 w 4021739"/>
              <a:gd name="connsiteY13" fmla="*/ 5802553 h 5802553"/>
              <a:gd name="connsiteX14" fmla="*/ 0 w 4021739"/>
              <a:gd name="connsiteY14" fmla="*/ 3194445 h 5802553"/>
              <a:gd name="connsiteX15" fmla="*/ 110767 w 4021739"/>
              <a:gd name="connsiteY15" fmla="*/ 3007246 h 5802553"/>
              <a:gd name="connsiteX16" fmla="*/ 1236666 w 4021739"/>
              <a:gd name="connsiteY16" fmla="*/ 0 h 580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21739" h="5802553">
                <a:moveTo>
                  <a:pt x="1236666" y="0"/>
                </a:moveTo>
                <a:lnTo>
                  <a:pt x="1485591" y="0"/>
                </a:lnTo>
                <a:lnTo>
                  <a:pt x="1485591" y="4123053"/>
                </a:lnTo>
                <a:lnTo>
                  <a:pt x="1458185" y="4128586"/>
                </a:lnTo>
                <a:cubicBezTo>
                  <a:pt x="1343788" y="4176971"/>
                  <a:pt x="1263520" y="4290245"/>
                  <a:pt x="1263520" y="4422267"/>
                </a:cubicBezTo>
                <a:cubicBezTo>
                  <a:pt x="1263520" y="4598297"/>
                  <a:pt x="1406220" y="4740997"/>
                  <a:pt x="1582249" y="4740997"/>
                </a:cubicBezTo>
                <a:cubicBezTo>
                  <a:pt x="1758279" y="4740997"/>
                  <a:pt x="1900979" y="4598297"/>
                  <a:pt x="1900979" y="4422267"/>
                </a:cubicBezTo>
                <a:cubicBezTo>
                  <a:pt x="1900979" y="4290245"/>
                  <a:pt x="1820710" y="4176971"/>
                  <a:pt x="1706313" y="4128586"/>
                </a:cubicBezTo>
                <a:lnTo>
                  <a:pt x="1663396" y="4119921"/>
                </a:lnTo>
                <a:lnTo>
                  <a:pt x="1663396" y="0"/>
                </a:lnTo>
                <a:lnTo>
                  <a:pt x="1930106" y="0"/>
                </a:lnTo>
                <a:cubicBezTo>
                  <a:pt x="2361302" y="1884041"/>
                  <a:pt x="3161963" y="3531624"/>
                  <a:pt x="4021739" y="4233377"/>
                </a:cubicBezTo>
                <a:cubicBezTo>
                  <a:pt x="3636225" y="4863238"/>
                  <a:pt x="3552710" y="5172780"/>
                  <a:pt x="3341229" y="5796445"/>
                </a:cubicBezTo>
                <a:lnTo>
                  <a:pt x="0" y="5802553"/>
                </a:lnTo>
                <a:lnTo>
                  <a:pt x="0" y="3194445"/>
                </a:lnTo>
                <a:lnTo>
                  <a:pt x="110767" y="3007246"/>
                </a:lnTo>
                <a:cubicBezTo>
                  <a:pt x="632632" y="2080842"/>
                  <a:pt x="1062757" y="876109"/>
                  <a:pt x="1236666" y="0"/>
                </a:cubicBezTo>
                <a:close/>
              </a:path>
            </a:pathLst>
          </a:custGeom>
          <a:solidFill>
            <a:srgbClr val="CED6E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1954" y="1771435"/>
            <a:ext cx="415490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i="0" strike="noStrike" kern="1200" cap="none" spc="0" normalizeH="0" baseline="0" noProof="0"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endParaRPr kumimoji="0" lang="zh-CN" altLang="en-US" sz="19900" i="0" strike="noStrike" kern="1200" cap="none" spc="0" normalizeH="0" baseline="0" noProof="0"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27785" y="2994847"/>
            <a:ext cx="49169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选题的背景和意义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27785" y="3796844"/>
            <a:ext cx="55209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Background and significance of topic selection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6946" y="371478"/>
            <a:ext cx="2051958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marR="0" lvl="0" indent="-3429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选题背景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69230" y="1125220"/>
            <a:ext cx="6416675" cy="4967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     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葡萄糖酸及其盐是相当重要的产品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,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被广泛应用于食品添加、制药及金属工业。目前工业上生产葡萄糖酸主要是通过黑曲霉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(Aspergillusniger)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发酵的方法。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     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研究分析了发酵法生产葡萄糖酸钠过程中的各参数的变化规律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,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构建了一种基于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LSTM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的深度学习模型框架，来进行发酵过程残糖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的监测与产量预测。</a:t>
            </a:r>
            <a:endParaRPr kumimoji="0" lang="zh-CN" altLang="en-US" sz="1600" b="0" i="0" u="none" strike="noStrike" kern="1200" cap="none" spc="0" normalizeH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endParaRPr kumimoji="0" lang="zh-CN" altLang="en-US" sz="1600" b="0" i="0" u="none" strike="noStrike" kern="1200" cap="none" spc="0" normalizeH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itchFamily="2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      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通过深度融合时序数据特征和发酵过程机理，收集在线监测和离线分析检测数据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,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将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LSTM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的实时预测结果与发酵过程控制策略（如动态补料、</a:t>
            </a:r>
            <a:r>
              <a:rPr kumimoji="0" lang="en-US" altLang="zh-CN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pH</a:t>
            </a:r>
            <a:r>
              <a:rPr kumimoji="0" lang="zh-CN" altLang="en-US" sz="16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itchFamily="2" charset="-122"/>
              </a:rPr>
              <a:t>调节）相结合，为工厂进一步优化发酵工艺、缩短发酵周期提供依据。</a:t>
            </a:r>
            <a:endParaRPr kumimoji="0" lang="zh-CN" altLang="en-US" sz="1600" b="0" i="0" u="none" strike="noStrike" kern="1200" cap="none" spc="0" normalizeH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itchFamily="2" charset="-122"/>
            </a:endParaRPr>
          </a:p>
          <a:p>
            <a:pPr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altLang="zh-CN" sz="1600" b="0" i="0" u="none" strike="noStrike" kern="1200" cap="none" spc="0" normalizeH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宋体" pitchFamily="2" charset="-122"/>
            </a:endParaRPr>
          </a:p>
        </p:txBody>
      </p:sp>
      <p:pic>
        <p:nvPicPr>
          <p:cNvPr id="5" name="图片 4" descr="绘制开题报告封面插图"/>
          <p:cNvPicPr>
            <a:picLocks noChangeAspect="1"/>
          </p:cNvPicPr>
          <p:nvPr/>
        </p:nvPicPr>
        <p:blipFill>
          <a:blip r:embed="rId1">
            <a:alphaModFix amt="80000"/>
          </a:blip>
          <a:srcRect l="10633" r="11350"/>
          <a:stretch>
            <a:fillRect/>
          </a:stretch>
        </p:blipFill>
        <p:spPr>
          <a:xfrm>
            <a:off x="847725" y="1125220"/>
            <a:ext cx="3876040" cy="4968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6945" y="371478"/>
            <a:ext cx="3623579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marR="0" lvl="0" indent="-3429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国内外相关文献综述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22"/>
          <p:cNvSpPr txBox="1"/>
          <p:nvPr/>
        </p:nvSpPr>
        <p:spPr>
          <a:xfrm flipH="1">
            <a:off x="679767" y="2767056"/>
            <a:ext cx="4260525" cy="2361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国内研究进展：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软测量技术：孙宗海（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2004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）将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SVM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引入发酵预测，但小样本下泛化能力受限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神经网络应用：赵学庆（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2000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）提出滚动学习算法预测青霉素产量，数据质量依赖性强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LSTM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探索：丁琛华（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2024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）将深度学习用于溶菌酶发酵，验证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LSTM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在时序建模中的潜力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6" name="文本框 20"/>
          <p:cNvSpPr txBox="1"/>
          <p:nvPr/>
        </p:nvSpPr>
        <p:spPr>
          <a:xfrm flipH="1">
            <a:off x="1508125" y="1515312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国外研究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五边形 2"/>
          <p:cNvSpPr/>
          <p:nvPr/>
        </p:nvSpPr>
        <p:spPr>
          <a:xfrm rot="16200000" flipV="1">
            <a:off x="8807111" y="3597890"/>
            <a:ext cx="1320203" cy="3498215"/>
          </a:xfrm>
          <a:prstGeom prst="homePlate">
            <a:avLst>
              <a:gd name="adj" fmla="val 21290"/>
            </a:avLst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文本框 22"/>
          <p:cNvSpPr txBox="1"/>
          <p:nvPr/>
        </p:nvSpPr>
        <p:spPr>
          <a:xfrm flipH="1">
            <a:off x="7200428" y="1801202"/>
            <a:ext cx="4260525" cy="169100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国外研究进展：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CFD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与物理场建模：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Takamatsu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等通过非结构模型表征黑曲霉代谢，但计算复杂度高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LSTM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创新应用：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Fouladgar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2020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）提出改进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LSTM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处理多变量缺失数据，鲁棒性显著提升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9" name="文本框 20"/>
          <p:cNvSpPr txBox="1"/>
          <p:nvPr/>
        </p:nvSpPr>
        <p:spPr>
          <a:xfrm flipH="1">
            <a:off x="8164195" y="5078273"/>
            <a:ext cx="2606040" cy="5847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 flipH="1">
            <a:off x="7875297" y="771903"/>
            <a:ext cx="4021739" cy="5802553"/>
          </a:xfrm>
          <a:custGeom>
            <a:avLst/>
            <a:gdLst>
              <a:gd name="connsiteX0" fmla="*/ 1236666 w 4021739"/>
              <a:gd name="connsiteY0" fmla="*/ 0 h 5802553"/>
              <a:gd name="connsiteX1" fmla="*/ 1485591 w 4021739"/>
              <a:gd name="connsiteY1" fmla="*/ 0 h 5802553"/>
              <a:gd name="connsiteX2" fmla="*/ 1485591 w 4021739"/>
              <a:gd name="connsiteY2" fmla="*/ 4123053 h 5802553"/>
              <a:gd name="connsiteX3" fmla="*/ 1458185 w 4021739"/>
              <a:gd name="connsiteY3" fmla="*/ 4128586 h 5802553"/>
              <a:gd name="connsiteX4" fmla="*/ 1263520 w 4021739"/>
              <a:gd name="connsiteY4" fmla="*/ 4422267 h 5802553"/>
              <a:gd name="connsiteX5" fmla="*/ 1582249 w 4021739"/>
              <a:gd name="connsiteY5" fmla="*/ 4740997 h 5802553"/>
              <a:gd name="connsiteX6" fmla="*/ 1900979 w 4021739"/>
              <a:gd name="connsiteY6" fmla="*/ 4422267 h 5802553"/>
              <a:gd name="connsiteX7" fmla="*/ 1706313 w 4021739"/>
              <a:gd name="connsiteY7" fmla="*/ 4128586 h 5802553"/>
              <a:gd name="connsiteX8" fmla="*/ 1663396 w 4021739"/>
              <a:gd name="connsiteY8" fmla="*/ 4119921 h 5802553"/>
              <a:gd name="connsiteX9" fmla="*/ 1663396 w 4021739"/>
              <a:gd name="connsiteY9" fmla="*/ 0 h 5802553"/>
              <a:gd name="connsiteX10" fmla="*/ 1930106 w 4021739"/>
              <a:gd name="connsiteY10" fmla="*/ 0 h 5802553"/>
              <a:gd name="connsiteX11" fmla="*/ 4021739 w 4021739"/>
              <a:gd name="connsiteY11" fmla="*/ 4233377 h 5802553"/>
              <a:gd name="connsiteX12" fmla="*/ 3341229 w 4021739"/>
              <a:gd name="connsiteY12" fmla="*/ 5796445 h 5802553"/>
              <a:gd name="connsiteX13" fmla="*/ 0 w 4021739"/>
              <a:gd name="connsiteY13" fmla="*/ 5802553 h 5802553"/>
              <a:gd name="connsiteX14" fmla="*/ 0 w 4021739"/>
              <a:gd name="connsiteY14" fmla="*/ 3194445 h 5802553"/>
              <a:gd name="connsiteX15" fmla="*/ 110767 w 4021739"/>
              <a:gd name="connsiteY15" fmla="*/ 3007246 h 5802553"/>
              <a:gd name="connsiteX16" fmla="*/ 1236666 w 4021739"/>
              <a:gd name="connsiteY16" fmla="*/ 0 h 580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21739" h="5802553">
                <a:moveTo>
                  <a:pt x="1236666" y="0"/>
                </a:moveTo>
                <a:lnTo>
                  <a:pt x="1485591" y="0"/>
                </a:lnTo>
                <a:lnTo>
                  <a:pt x="1485591" y="4123053"/>
                </a:lnTo>
                <a:lnTo>
                  <a:pt x="1458185" y="4128586"/>
                </a:lnTo>
                <a:cubicBezTo>
                  <a:pt x="1343788" y="4176971"/>
                  <a:pt x="1263520" y="4290245"/>
                  <a:pt x="1263520" y="4422267"/>
                </a:cubicBezTo>
                <a:cubicBezTo>
                  <a:pt x="1263520" y="4598297"/>
                  <a:pt x="1406220" y="4740997"/>
                  <a:pt x="1582249" y="4740997"/>
                </a:cubicBezTo>
                <a:cubicBezTo>
                  <a:pt x="1758279" y="4740997"/>
                  <a:pt x="1900979" y="4598297"/>
                  <a:pt x="1900979" y="4422267"/>
                </a:cubicBezTo>
                <a:cubicBezTo>
                  <a:pt x="1900979" y="4290245"/>
                  <a:pt x="1820710" y="4176971"/>
                  <a:pt x="1706313" y="4128586"/>
                </a:cubicBezTo>
                <a:lnTo>
                  <a:pt x="1663396" y="4119921"/>
                </a:lnTo>
                <a:lnTo>
                  <a:pt x="1663396" y="0"/>
                </a:lnTo>
                <a:lnTo>
                  <a:pt x="1930106" y="0"/>
                </a:lnTo>
                <a:cubicBezTo>
                  <a:pt x="2361302" y="1884041"/>
                  <a:pt x="3161963" y="3531624"/>
                  <a:pt x="4021739" y="4233377"/>
                </a:cubicBezTo>
                <a:cubicBezTo>
                  <a:pt x="3636225" y="4863238"/>
                  <a:pt x="3552710" y="5172780"/>
                  <a:pt x="3341229" y="5796445"/>
                </a:cubicBezTo>
                <a:lnTo>
                  <a:pt x="0" y="5802553"/>
                </a:lnTo>
                <a:lnTo>
                  <a:pt x="0" y="3194445"/>
                </a:lnTo>
                <a:lnTo>
                  <a:pt x="110767" y="3007246"/>
                </a:lnTo>
                <a:cubicBezTo>
                  <a:pt x="632632" y="2080842"/>
                  <a:pt x="1062757" y="876109"/>
                  <a:pt x="1236666" y="0"/>
                </a:cubicBezTo>
                <a:close/>
              </a:path>
            </a:pathLst>
          </a:custGeom>
          <a:solidFill>
            <a:srgbClr val="CED6E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9138" y="1771435"/>
            <a:ext cx="4154905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9900" b="0" i="0" u="none" strike="noStrike" kern="1200" cap="none" spc="0" normalizeH="0" baseline="0" noProof="0">
                <a:ln>
                  <a:noFill/>
                </a:ln>
                <a:solidFill>
                  <a:srgbClr val="3949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endParaRPr kumimoji="0" lang="zh-CN" altLang="en-US" sz="19900" b="0" i="0" u="none" strike="noStrike" kern="1200" cap="none" spc="0" normalizeH="0" baseline="0" noProof="0">
              <a:ln>
                <a:noFill/>
              </a:ln>
              <a:solidFill>
                <a:srgbClr val="3949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56425" y="2994847"/>
            <a:ext cx="491696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研究对象与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任务</a:t>
            </a:r>
            <a:endParaRPr kumimoji="0" lang="zh-CN" altLang="en-US" sz="40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6425" y="3796844"/>
            <a:ext cx="49169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defRPr/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Research ideas and methods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6945" y="371478"/>
            <a:ext cx="3623579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marR="0" lvl="0" indent="-3429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研究对象和数据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来源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095999" y="984862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五边形 56"/>
          <p:cNvSpPr/>
          <p:nvPr/>
        </p:nvSpPr>
        <p:spPr>
          <a:xfrm rot="5400000">
            <a:off x="2141706" y="58593"/>
            <a:ext cx="1337605" cy="3498215"/>
          </a:xfrm>
          <a:prstGeom prst="homePlate">
            <a:avLst>
              <a:gd name="adj" fmla="val 21290"/>
            </a:avLst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文本框 22"/>
          <p:cNvSpPr txBox="1"/>
          <p:nvPr/>
        </p:nvSpPr>
        <p:spPr>
          <a:xfrm flipH="1">
            <a:off x="1061085" y="2654935"/>
            <a:ext cx="4511675" cy="322580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noAutofit/>
          </a:bodyPr>
          <a:lstStyle/>
          <a:p>
            <a:pPr lv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None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研究对象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：黑曲霉发酵葡萄糖酸钠工艺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工艺特点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pH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动态调控、短周期、高转化率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关键参数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(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采样间隔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4h)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温度、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pH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、溶氧（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DO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）、搅拌转速、空气流量等在线监测参数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残糖浓度、菌体干重、葡萄糖酸钠含量等离线检测参数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sp>
        <p:nvSpPr>
          <p:cNvPr id="6" name="文本框 20"/>
          <p:cNvSpPr txBox="1"/>
          <p:nvPr/>
        </p:nvSpPr>
        <p:spPr>
          <a:xfrm flipH="1">
            <a:off x="1508125" y="1515312"/>
            <a:ext cx="2606040" cy="583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五边形 2"/>
          <p:cNvSpPr/>
          <p:nvPr/>
        </p:nvSpPr>
        <p:spPr>
          <a:xfrm rot="16200000" flipV="1">
            <a:off x="8807111" y="3597890"/>
            <a:ext cx="1320203" cy="3498215"/>
          </a:xfrm>
          <a:prstGeom prst="homePlate">
            <a:avLst>
              <a:gd name="adj" fmla="val 21290"/>
            </a:avLst>
          </a:prstGeom>
          <a:solidFill>
            <a:srgbClr val="394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文本框 20"/>
          <p:cNvSpPr txBox="1"/>
          <p:nvPr/>
        </p:nvSpPr>
        <p:spPr>
          <a:xfrm flipH="1">
            <a:off x="8164195" y="5078273"/>
            <a:ext cx="2606040" cy="58356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数据来源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546215" y="1515110"/>
            <a:ext cx="4754880" cy="3070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数据规模</a:t>
            </a:r>
            <a:r>
              <a:rPr lang="zh-CN" altLang="en-US" sz="16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</a:t>
            </a:r>
            <a:endParaRPr lang="zh-CN" altLang="en-US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30+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批次发酵数据，覆盖不同初始条件（底物浓度、溶氧转速，碳源），包含三百个时间步样本。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285750" lvl="0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60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数据挑战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：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大批次的数据缺失、同一批次间采样间隔时间不一致、不同批次见采样次数不同，用于模型学习的有效特征不足。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7215" y="371475"/>
            <a:ext cx="3783965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marR="0" lvl="0" indent="-34290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研究思路与研究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新宋体" panose="02010609030101010101" pitchFamily="49" charset="-122"/>
                <a:ea typeface="新宋体" panose="02010609030101010101" pitchFamily="49" charset="-122"/>
              </a:rPr>
              <a:t>任务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pic>
        <p:nvPicPr>
          <p:cNvPr id="28" name="图片 27" descr=" - visual selection"/>
          <p:cNvPicPr>
            <a:picLocks noChangeAspect="1"/>
          </p:cNvPicPr>
          <p:nvPr/>
        </p:nvPicPr>
        <p:blipFill>
          <a:blip r:embed="rId1"/>
          <a:srcRect l="3120" t="5187" r="3787" b="7221"/>
          <a:stretch>
            <a:fillRect/>
          </a:stretch>
        </p:blipFill>
        <p:spPr>
          <a:xfrm>
            <a:off x="344170" y="1233170"/>
            <a:ext cx="7179945" cy="439229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8246745" y="1233170"/>
            <a:ext cx="3404870" cy="4610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90204"/>
              <a:buNone/>
            </a:pPr>
            <a:r>
              <a:rPr lang="zh-CN" altLang="en-US" sz="2000" b="0" i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  <a:lumMod val="50000"/>
                    </a:schemeClr>
                  </a:outerShdw>
                </a:effectLst>
                <a:latin typeface="Inter"/>
                <a:ea typeface="Inter"/>
              </a:rPr>
              <a:t>核心任务</a:t>
            </a:r>
            <a:endParaRPr lang="zh-CN" altLang="en-US" sz="2000" b="0" i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  <a:lumMod val="50000"/>
                  </a:schemeClr>
                </a:outerShdw>
              </a:effectLst>
              <a:latin typeface="Inter"/>
              <a:ea typeface="Inter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90204"/>
              <a:buNone/>
            </a:pPr>
            <a:endParaRPr lang="zh-CN" altLang="en-US" sz="1600" b="0" i="0">
              <a:ln/>
              <a:solidFill>
                <a:schemeClr val="accent3"/>
              </a:solidFill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endParaRPr lang="zh-CN" altLang="en-US" sz="1600" b="0" i="0">
              <a:ln/>
              <a:solidFill>
                <a:schemeClr val="accent3"/>
              </a:solidFill>
              <a:latin typeface="Inter"/>
              <a:ea typeface="Inter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079105" y="2186305"/>
            <a:ext cx="3126105" cy="35413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Inter"/>
                <a:ea typeface="Inter"/>
                <a:sym typeface="+mn-ea"/>
              </a:rPr>
              <a:t>单步预测：基于历史时序数据，预测下一时刻残糖浓度和葡萄糖酸钠含量。</a:t>
            </a:r>
            <a:endParaRPr lang="zh-CN" altLang="en-US" sz="1600" b="0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endParaRPr lang="zh-CN" altLang="en-US" sz="1600" b="0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endParaRPr lang="zh-CN" altLang="en-US" sz="1600" b="0" i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zh-CN" altLang="en-US" sz="16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Inter"/>
                <a:ea typeface="Inter"/>
                <a:sym typeface="+mn-ea"/>
              </a:rPr>
              <a:t>动态补料决策：根据预测结果优化补料策略（如葡萄糖补加速率</a:t>
            </a:r>
            <a:r>
              <a: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Inter"/>
                <a:ea typeface="Inter"/>
                <a:sym typeface="+mn-ea"/>
              </a:rPr>
              <a:t>）</a:t>
            </a:r>
            <a:r>
              <a:rPr lang="en-US" altLang="zh-CN" sz="1600">
                <a:solidFill>
                  <a:schemeClr val="accent4"/>
                </a:solidFill>
                <a:latin typeface="Inter"/>
                <a:ea typeface="Inter"/>
                <a:sym typeface="+mn-ea"/>
              </a:rPr>
              <a:t>。</a:t>
            </a:r>
            <a:endParaRPr lang="en-US" altLang="zh-CN" sz="1600" b="0" i="0">
              <a:solidFill>
                <a:schemeClr val="accent4"/>
              </a:solidFill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endParaRPr lang="en-US" altLang="zh-CN" sz="1600" b="0" i="0">
              <a:solidFill>
                <a:schemeClr val="accent4"/>
              </a:solidFill>
              <a:latin typeface="Inter"/>
              <a:ea typeface="Inter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719059" y="864847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7215" y="371475"/>
            <a:ext cx="4528820" cy="46037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marR="0" indent="-342900" algn="dist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kern="120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研究方法：</a:t>
            </a:r>
            <a:r>
              <a:rPr kumimoji="0" lang="en-US" altLang="zh-CN" sz="2400" b="0" i="0" kern="120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LSTM</a:t>
            </a:r>
            <a:r>
              <a:rPr kumimoji="0" lang="zh-CN" altLang="en-US" sz="2400" b="0" i="0" kern="1200" cap="none" spc="0" normalizeH="0" baseline="0" noProof="0">
                <a:solidFill>
                  <a:prstClr val="black">
                    <a:lumMod val="85000"/>
                    <a:lumOff val="15000"/>
                  </a:prstClr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神经网络</a:t>
            </a:r>
            <a:endParaRPr kumimoji="0" lang="zh-CN" altLang="en-US" sz="2400" b="0" i="0" kern="1200" cap="none" spc="0" normalizeH="0" baseline="0" noProof="0">
              <a:solidFill>
                <a:prstClr val="black">
                  <a:lumMod val="85000"/>
                  <a:lumOff val="15000"/>
                </a:prstClr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2170" y="3950970"/>
            <a:ext cx="5274310" cy="2350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zh-CN" sz="1600" b="0" i="0">
                <a:ln/>
                <a:solidFill>
                  <a:schemeClr val="accent3"/>
                </a:solidFill>
                <a:effectLst/>
                <a:latin typeface="Inter"/>
                <a:ea typeface="Inter"/>
              </a:rPr>
              <a:t>      </a:t>
            </a:r>
            <a:r>
              <a:rPr lang="zh-CN" altLang="en-US" sz="1600" b="0" i="0">
                <a:ln/>
                <a:solidFill>
                  <a:schemeClr val="accent3"/>
                </a:solidFill>
                <a:effectLst/>
                <a:latin typeface="Inter"/>
                <a:ea typeface="Inter"/>
              </a:rPr>
              <a:t>发酵数据是一个时序</a:t>
            </a:r>
            <a:r>
              <a:rPr lang="zh-CN" altLang="en-US" sz="1600" b="0" i="0">
                <a:ln/>
                <a:solidFill>
                  <a:schemeClr val="accent3"/>
                </a:solidFill>
                <a:effectLst/>
                <a:latin typeface="Inter"/>
                <a:ea typeface="Inter"/>
              </a:rPr>
              <a:t>数据，我们采用了长短期记忆网络</a:t>
            </a:r>
            <a:r>
              <a:rPr lang="en-US" altLang="zh-CN" sz="1600" b="0" i="0">
                <a:ln/>
                <a:solidFill>
                  <a:schemeClr val="accent3"/>
                </a:solidFill>
                <a:effectLst/>
                <a:latin typeface="Inter"/>
                <a:ea typeface="Inter"/>
              </a:rPr>
              <a:t>(LSTM)</a:t>
            </a:r>
            <a:r>
              <a:rPr lang="zh-CN" altLang="en-US" sz="1600" b="0" i="0">
                <a:ln/>
                <a:solidFill>
                  <a:schemeClr val="accent3"/>
                </a:solidFill>
                <a:effectLst/>
                <a:latin typeface="Inter"/>
                <a:ea typeface="Inter"/>
              </a:rPr>
              <a:t>来处理发酵过程的时序数据。</a:t>
            </a:r>
            <a:endParaRPr lang="zh-CN" altLang="en-US" sz="1600" b="0" i="0">
              <a:ln/>
              <a:solidFill>
                <a:schemeClr val="accent3"/>
              </a:solidFill>
              <a:effectLst/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endParaRPr lang="zh-CN" altLang="en-US" sz="1600" b="0" i="0">
              <a:ln/>
              <a:solidFill>
                <a:schemeClr val="accent3"/>
              </a:solidFill>
              <a:effectLst/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zh-CN" altLang="en-US" sz="1600" b="0" i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  <a:alpha val="40000"/>
                    </a:schemeClr>
                  </a:glow>
                </a:effectLst>
                <a:latin typeface="Inter"/>
                <a:ea typeface="Inter"/>
              </a:rPr>
              <a:t>细胞状态</a:t>
            </a:r>
            <a:r>
              <a:rPr lang="en-US" altLang="zh-CN" sz="1600" b="0" i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  <a:alpha val="40000"/>
                    </a:schemeClr>
                  </a:glow>
                </a:effectLst>
                <a:latin typeface="Inter"/>
                <a:ea typeface="Inter"/>
              </a:rPr>
              <a:t> </a:t>
            </a:r>
            <a:r>
              <a:rPr lang="zh-CN" altLang="en-US" sz="1600" b="0" i="0">
                <a:ln/>
                <a:solidFill>
                  <a:schemeClr val="accent3"/>
                </a:solidFill>
                <a:latin typeface="Inter"/>
                <a:ea typeface="Inter"/>
              </a:rPr>
              <a:t>就像一个</a:t>
            </a:r>
            <a:r>
              <a:rPr lang="zh-CN" altLang="en-US" sz="1600" b="0" i="0">
                <a:ln/>
                <a:solidFill>
                  <a:schemeClr val="accent3"/>
                </a:solidFill>
                <a:latin typeface="Inter"/>
                <a:ea typeface="Inter"/>
              </a:rPr>
              <a:t>每日更新的流水账</a:t>
            </a:r>
            <a:endParaRPr lang="zh-CN" altLang="en-US" sz="1600" b="0" i="0">
              <a:ln/>
              <a:solidFill>
                <a:schemeClr val="accent3"/>
              </a:solidFill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zh-CN" altLang="en-US" sz="1600" b="0" i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  <a:alpha val="40000"/>
                    </a:schemeClr>
                  </a:glow>
                </a:effectLst>
                <a:latin typeface="Inter"/>
                <a:ea typeface="Inter"/>
              </a:rPr>
              <a:t>遗忘门</a:t>
            </a:r>
            <a:r>
              <a:rPr lang="en-US" altLang="zh-CN" sz="1600" b="0" i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  <a:alpha val="40000"/>
                    </a:schemeClr>
                  </a:glow>
                </a:effectLst>
                <a:latin typeface="Inter"/>
                <a:ea typeface="Inter"/>
              </a:rPr>
              <a:t> </a:t>
            </a:r>
            <a:r>
              <a:rPr lang="zh-CN" altLang="en-US" sz="1600" b="0" i="0">
                <a:ln/>
                <a:solidFill>
                  <a:schemeClr val="accent3"/>
                </a:solidFill>
                <a:latin typeface="Inter"/>
                <a:ea typeface="Inter"/>
              </a:rPr>
              <a:t>决定哪些旧笔记需要擦除</a:t>
            </a:r>
            <a:endParaRPr lang="zh-CN" altLang="en-US" sz="1600" b="0" i="0">
              <a:ln/>
              <a:solidFill>
                <a:schemeClr val="accent3"/>
              </a:solidFill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zh-CN" altLang="en-US" sz="1600" b="0" i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  <a:alpha val="40000"/>
                    </a:schemeClr>
                  </a:glow>
                </a:effectLst>
                <a:latin typeface="Inter"/>
                <a:ea typeface="Inter"/>
              </a:rPr>
              <a:t>输入门</a:t>
            </a:r>
            <a:r>
              <a:rPr lang="en-US" altLang="zh-CN" sz="1600" b="0" i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  <a:alpha val="40000"/>
                    </a:schemeClr>
                  </a:glow>
                </a:effectLst>
                <a:latin typeface="Inter"/>
                <a:ea typeface="Inter"/>
              </a:rPr>
              <a:t> </a:t>
            </a:r>
            <a:r>
              <a:rPr lang="zh-CN" altLang="en-US" sz="1600" b="0" i="0">
                <a:ln/>
                <a:solidFill>
                  <a:schemeClr val="accent3"/>
                </a:solidFill>
                <a:latin typeface="Inter"/>
                <a:ea typeface="Inter"/>
              </a:rPr>
              <a:t>决定哪些新信息值得记录</a:t>
            </a:r>
            <a:endParaRPr lang="zh-CN" altLang="en-US" sz="1600" b="0" i="0">
              <a:ln/>
              <a:solidFill>
                <a:schemeClr val="accent3"/>
              </a:solidFill>
              <a:latin typeface="Inter"/>
              <a:ea typeface="Inter"/>
            </a:endParaRPr>
          </a:p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zh-CN" altLang="en-US" sz="1600" b="0" i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  <a:alpha val="40000"/>
                    </a:schemeClr>
                  </a:glow>
                </a:effectLst>
                <a:latin typeface="Inter"/>
                <a:ea typeface="Inter"/>
              </a:rPr>
              <a:t>输出门</a:t>
            </a:r>
            <a:r>
              <a:rPr lang="en-US" altLang="zh-CN" sz="1600" b="0" i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  <a:alpha val="40000"/>
                    </a:schemeClr>
                  </a:glow>
                </a:effectLst>
                <a:latin typeface="Inter"/>
                <a:ea typeface="Inter"/>
              </a:rPr>
              <a:t> </a:t>
            </a:r>
            <a:r>
              <a:rPr lang="zh-CN" altLang="en-US" sz="1600" b="0" i="0">
                <a:ln/>
                <a:solidFill>
                  <a:schemeClr val="accent3"/>
                </a:solidFill>
                <a:latin typeface="Inter"/>
                <a:ea typeface="Inter"/>
              </a:rPr>
              <a:t>决定当前时刻输出</a:t>
            </a:r>
            <a:r>
              <a:rPr lang="zh-CN" altLang="en-US" sz="1600" b="0" i="0">
                <a:ln/>
                <a:solidFill>
                  <a:schemeClr val="accent3"/>
                </a:solidFill>
                <a:latin typeface="Inter"/>
                <a:ea typeface="Inter"/>
              </a:rPr>
              <a:t>了哪些内容</a:t>
            </a:r>
            <a:endParaRPr lang="en-US" altLang="zh-CN" sz="1600" b="0" i="0">
              <a:ln/>
              <a:solidFill>
                <a:schemeClr val="accent3"/>
              </a:solidFill>
              <a:latin typeface="Inter"/>
              <a:ea typeface="Inter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594474" y="864847"/>
            <a:ext cx="0" cy="5436000"/>
          </a:xfrm>
          <a:prstGeom prst="line">
            <a:avLst/>
          </a:prstGeom>
          <a:ln>
            <a:solidFill>
              <a:srgbClr val="1D323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在这里插入图片描述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94665" y="1023620"/>
            <a:ext cx="5274310" cy="2927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75" y="2397760"/>
            <a:ext cx="4816475" cy="35413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45960" y="1298575"/>
            <a:ext cx="28276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90204"/>
              <a:buNone/>
            </a:pPr>
            <a:r>
              <a:rPr lang="en-US" altLang="zh-CN" sz="2000">
                <a:solidFill>
                  <a:schemeClr val="accent3"/>
                </a:solidFill>
                <a:latin typeface="Inter"/>
                <a:ea typeface="Inter"/>
                <a:sym typeface="+mn-ea"/>
              </a:rPr>
              <a:t>LSTM</a:t>
            </a:r>
            <a:r>
              <a:rPr lang="zh-CN" altLang="en-US" sz="2000">
                <a:solidFill>
                  <a:schemeClr val="accent3"/>
                </a:solidFill>
                <a:latin typeface="Inter"/>
                <a:ea typeface="Inter"/>
                <a:sym typeface="+mn-ea"/>
              </a:rPr>
              <a:t>数学流程</a:t>
            </a:r>
            <a:endParaRPr lang="zh-CN" altLang="en-US" sz="2000">
              <a:solidFill>
                <a:schemeClr val="accent3"/>
              </a:solidFill>
              <a:latin typeface="Inter"/>
              <a:ea typeface="Inter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PA" val="v3.2.0"/>
</p:tagLst>
</file>

<file path=ppt/tags/tag2.xml><?xml version="1.0" encoding="utf-8"?>
<p:tagLst xmlns:p="http://schemas.openxmlformats.org/presentationml/2006/main">
  <p:tag name="PA" val="v3.2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2661</Words>
  <Application>WPS 演示</Application>
  <PresentationFormat>宽屏</PresentationFormat>
  <Paragraphs>227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51" baseType="lpstr">
      <vt:lpstr>Arial</vt:lpstr>
      <vt:lpstr>宋体</vt:lpstr>
      <vt:lpstr>Wingdings</vt:lpstr>
      <vt:lpstr>等线</vt:lpstr>
      <vt:lpstr>新宋体</vt:lpstr>
      <vt:lpstr>方正书宋_GBK</vt:lpstr>
      <vt:lpstr>微软雅黑</vt:lpstr>
      <vt:lpstr>汉仪旗黑</vt:lpstr>
      <vt:lpstr>微软雅黑 Light</vt:lpstr>
      <vt:lpstr>Calibri</vt:lpstr>
      <vt:lpstr>Wingdings</vt:lpstr>
      <vt:lpstr>汉仪中等线KW</vt:lpstr>
      <vt:lpstr>宋体</vt:lpstr>
      <vt:lpstr>Arial Unicode MS</vt:lpstr>
      <vt:lpstr>等线 Light</vt:lpstr>
      <vt:lpstr>Helvetica Neue</vt:lpstr>
      <vt:lpstr>汉仪书宋二KW</vt:lpstr>
      <vt:lpstr>Impact</vt:lpstr>
      <vt:lpstr>汉仪中黑KW</vt:lpstr>
      <vt:lpstr>微软雅黑</vt:lpstr>
      <vt:lpstr>微软雅黑 Light</vt:lpstr>
      <vt:lpstr>新宋体</vt:lpstr>
      <vt:lpstr>等线</vt:lpstr>
      <vt:lpstr>Tw Cen MT</vt:lpstr>
      <vt:lpstr>苹方-简</vt:lpstr>
      <vt:lpstr>Apple Color Emoji</vt:lpstr>
      <vt:lpstr>Inter</vt:lpstr>
      <vt:lpstr>Arial</vt:lpstr>
      <vt:lpstr>Thonburi</vt:lpstr>
      <vt:lpstr>宋体-简</vt:lpstr>
      <vt:lpstr>Apple Symbols</vt:lpstr>
      <vt:lpstr>Times New Roman</vt:lpstr>
      <vt:lpstr>宋体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</dc:creator>
  <cp:lastModifiedBy>viream</cp:lastModifiedBy>
  <cp:revision>27</cp:revision>
  <dcterms:created xsi:type="dcterms:W3CDTF">2025-03-18T15:08:02Z</dcterms:created>
  <dcterms:modified xsi:type="dcterms:W3CDTF">2025-03-18T15:08:02Z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2052-7.2.2.8955</vt:lpwstr>
  </property>
  <property fmtid="{D5CDD505-2E9C-101B-9397-08002B2CF9AE}" pid="3" name="ICV">
    <vt:lpwstr>F130DF1CF5D4BA29DD5CD867DC30AA67_41</vt:lpwstr>
  </property>
</Properties>
</file>