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6.jpg"/><Relationship Id="rId5" Type="http://schemas.openxmlformats.org/officeDocument/2006/relationships/image" Target="../media/image2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3.png"/><Relationship Id="rId5"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17.jpg"/><Relationship Id="rId5"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66" name="Google Shape;66;p7"/>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STUDENT NAME: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REGISTER NO: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COLLEGE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
        <p:nvSpPr>
          <p:cNvPr id="67" name="Google Shape;67;p7"/>
          <p:cNvSpPr txBox="1"/>
          <p:nvPr/>
        </p:nvSpPr>
        <p:spPr>
          <a:xfrm>
            <a:off x="1213098" y="2866523"/>
            <a:ext cx="975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pic>
        <p:nvPicPr>
          <p:cNvPr id="68" name="Google Shape;68;p7"/>
          <p:cNvPicPr preferRelativeResize="0"/>
          <p:nvPr/>
        </p:nvPicPr>
        <p:blipFill rotWithShape="1">
          <a:blip r:embed="rId4">
            <a:alphaModFix/>
          </a:blip>
          <a:srcRect b="0" l="0" r="0" t="0"/>
          <a:stretch/>
        </p:blipFill>
        <p:spPr>
          <a:xfrm>
            <a:off x="1757875" y="3137550"/>
            <a:ext cx="7695200" cy="2821276"/>
          </a:xfrm>
          <a:prstGeom prst="rect">
            <a:avLst/>
          </a:prstGeom>
          <a:noFill/>
          <a:ln>
            <a:noFill/>
          </a:ln>
        </p:spPr>
      </p:pic>
      <p:pic>
        <p:nvPicPr>
          <p:cNvPr id="69" name="Google Shape;69;p7"/>
          <p:cNvPicPr preferRelativeResize="0"/>
          <p:nvPr/>
        </p:nvPicPr>
        <p:blipFill rotWithShape="1">
          <a:blip r:embed="rId5">
            <a:alphaModFix/>
          </a:blip>
          <a:srcRect b="14224" l="0" r="0" t="7662"/>
          <a:stretch/>
        </p:blipFill>
        <p:spPr>
          <a:xfrm>
            <a:off x="1757875" y="2866525"/>
            <a:ext cx="6540974" cy="3606799"/>
          </a:xfrm>
          <a:prstGeom prst="rect">
            <a:avLst/>
          </a:prstGeom>
          <a:noFill/>
          <a:ln>
            <a:noFill/>
          </a:ln>
        </p:spPr>
      </p:pic>
      <p:sp>
        <p:nvSpPr>
          <p:cNvPr id="70" name="Google Shape;70;p7"/>
          <p:cNvSpPr txBox="1"/>
          <p:nvPr/>
        </p:nvSpPr>
        <p:spPr>
          <a:xfrm>
            <a:off x="1219198" y="3105573"/>
            <a:ext cx="97536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STUDENT NAME : PORKODI.V</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REGISTER NO: 312216583</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DEPARTMENT: B.COM (G)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COLLEGE: R.B.GOTHI JAIN COLLEGE FOR WOMEN </a:t>
            </a:r>
            <a:endParaRPr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8" name="Google Shape;198;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9" name="Google Shape;199;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00" name="Google Shape;200;p16"/>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201" name="Google Shape;201;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2" name="Google Shape;202;p16"/>
          <p:cNvPicPr preferRelativeResize="0"/>
          <p:nvPr/>
        </p:nvPicPr>
        <p:blipFill rotWithShape="1">
          <a:blip r:embed="rId4">
            <a:alphaModFix/>
          </a:blip>
          <a:srcRect b="0" l="0" r="0" t="0"/>
          <a:stretch/>
        </p:blipFill>
        <p:spPr>
          <a:xfrm>
            <a:off x="1324150" y="1201650"/>
            <a:ext cx="7876999" cy="536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0" name="Google Shape;210;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1" name="Google Shape;211;p17"/>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12" name="Google Shape;212;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13" name="Google Shape;213;p17"/>
          <p:cNvPicPr preferRelativeResize="0"/>
          <p:nvPr/>
        </p:nvPicPr>
        <p:blipFill rotWithShape="1">
          <a:blip r:embed="rId4">
            <a:alphaModFix/>
          </a:blip>
          <a:srcRect b="0" l="0" r="0" t="0"/>
          <a:stretch/>
        </p:blipFill>
        <p:spPr>
          <a:xfrm>
            <a:off x="1372975" y="1695450"/>
            <a:ext cx="7151649" cy="4533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pic>
        <p:nvPicPr>
          <p:cNvPr id="219" name="Google Shape;219;p18"/>
          <p:cNvPicPr preferRelativeResize="0"/>
          <p:nvPr/>
        </p:nvPicPr>
        <p:blipFill rotWithShape="1">
          <a:blip r:embed="rId3">
            <a:alphaModFix/>
          </a:blip>
          <a:srcRect b="0" l="0" r="0" t="0"/>
          <a:stretch/>
        </p:blipFill>
        <p:spPr>
          <a:xfrm>
            <a:off x="335463" y="1143544"/>
            <a:ext cx="9016094" cy="54096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 name="Shape 74"/>
        <p:cNvGrpSpPr/>
        <p:nvPr/>
      </p:nvGrpSpPr>
      <p:grpSpPr>
        <a:xfrm>
          <a:off x="0" y="0"/>
          <a:ext cx="0" cy="0"/>
          <a:chOff x="0" y="0"/>
          <a:chExt cx="0" cy="0"/>
        </a:xfrm>
      </p:grpSpPr>
      <p:sp>
        <p:nvSpPr>
          <p:cNvPr id="75" name="Google Shape;75;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6" name="Google Shape;76;p8"/>
          <p:cNvGrpSpPr/>
          <p:nvPr/>
        </p:nvGrpSpPr>
        <p:grpSpPr>
          <a:xfrm>
            <a:off x="7448612" y="0"/>
            <a:ext cx="4743795" cy="6858466"/>
            <a:chOff x="7448612" y="0"/>
            <a:chExt cx="4743795" cy="6858466"/>
          </a:xfrm>
        </p:grpSpPr>
        <p:sp>
          <p:nvSpPr>
            <p:cNvPr id="77" name="Google Shape;77;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6" name="Google Shape;86;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91" name="Google Shape;91;p8"/>
          <p:cNvGrpSpPr/>
          <p:nvPr/>
        </p:nvGrpSpPr>
        <p:grpSpPr>
          <a:xfrm>
            <a:off x="466725" y="6410325"/>
            <a:ext cx="3705225" cy="295275"/>
            <a:chOff x="466725" y="6410325"/>
            <a:chExt cx="3705225" cy="295275"/>
          </a:xfrm>
        </p:grpSpPr>
        <p:pic>
          <p:nvPicPr>
            <p:cNvPr id="92" name="Google Shape;92;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3" name="Google Shape;93;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4" name="Google Shape;94;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5" name="Google Shape;95;p8"/>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 name="Shape 99"/>
        <p:cNvGrpSpPr/>
        <p:nvPr/>
      </p:nvGrpSpPr>
      <p:grpSpPr>
        <a:xfrm>
          <a:off x="0" y="0"/>
          <a:ext cx="0" cy="0"/>
          <a:chOff x="0" y="0"/>
          <a:chExt cx="0" cy="0"/>
        </a:xfrm>
      </p:grpSpPr>
      <p:sp>
        <p:nvSpPr>
          <p:cNvPr id="100" name="Google Shape;100;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01" name="Google Shape;101;p9"/>
          <p:cNvGrpSpPr/>
          <p:nvPr/>
        </p:nvGrpSpPr>
        <p:grpSpPr>
          <a:xfrm>
            <a:off x="7448612" y="0"/>
            <a:ext cx="4743795" cy="6858466"/>
            <a:chOff x="7448612" y="0"/>
            <a:chExt cx="4743795" cy="6858466"/>
          </a:xfrm>
        </p:grpSpPr>
        <p:sp>
          <p:nvSpPr>
            <p:cNvPr id="102" name="Google Shape;102;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1" name="Google Shape;111;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13" name="Google Shape;113;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5" name="Google Shape;115;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6" name="Google Shape;116;p9"/>
          <p:cNvGrpSpPr/>
          <p:nvPr/>
        </p:nvGrpSpPr>
        <p:grpSpPr>
          <a:xfrm>
            <a:off x="47625" y="3819523"/>
            <a:ext cx="4124325" cy="3009898"/>
            <a:chOff x="47625" y="3819523"/>
            <a:chExt cx="4124325" cy="3009898"/>
          </a:xfrm>
        </p:grpSpPr>
        <p:pic>
          <p:nvPicPr>
            <p:cNvPr id="117" name="Google Shape;117;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8" name="Google Shape;118;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9" name="Google Shape;119;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20" name="Google Shape;120;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1" name="Google Shape;121;p9"/>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pSp>
        <p:nvGrpSpPr>
          <p:cNvPr id="126" name="Google Shape;126;p10"/>
          <p:cNvGrpSpPr/>
          <p:nvPr/>
        </p:nvGrpSpPr>
        <p:grpSpPr>
          <a:xfrm>
            <a:off x="7991475" y="2933700"/>
            <a:ext cx="2762251" cy="3257550"/>
            <a:chOff x="7991475" y="2933700"/>
            <a:chExt cx="2762251" cy="3257550"/>
          </a:xfrm>
        </p:grpSpPr>
        <p:sp>
          <p:nvSpPr>
            <p:cNvPr id="127" name="Google Shape;12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9" name="Google Shape;129;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30" name="Google Shape;130;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10"/>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32" name="Google Shape;132;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3" name="Google Shape;133;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34" name="Google Shape;134;p10"/>
          <p:cNvSpPr txBox="1"/>
          <p:nvPr/>
        </p:nvSpPr>
        <p:spPr>
          <a:xfrm>
            <a:off x="834075" y="2332838"/>
            <a:ext cx="6506100" cy="382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Calibri"/>
                <a:ea typeface="Calibri"/>
                <a:cs typeface="Calibri"/>
                <a:sym typeface="Calibri"/>
              </a:rPr>
              <a:t>Employees performance analysis Using excel involves  Evaluating and measuring an Employees work effectiveness and efficiency based on key performance indicator (kpi). This data is then analysed using excels functions and tools  such as pivot tables ,chats, and conditional formatting, to identify patterns ,strengths and areas for improvement. </a:t>
            </a:r>
            <a:endParaRPr b="0" i="0" sz="2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11"/>
          <p:cNvGrpSpPr/>
          <p:nvPr/>
        </p:nvGrpSpPr>
        <p:grpSpPr>
          <a:xfrm>
            <a:off x="8658225" y="2647950"/>
            <a:ext cx="3533775" cy="3810000"/>
            <a:chOff x="8658225" y="2647950"/>
            <a:chExt cx="3533775" cy="3810000"/>
          </a:xfrm>
        </p:grpSpPr>
        <p:sp>
          <p:nvSpPr>
            <p:cNvPr id="140" name="Google Shape;140;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2" name="Google Shape;142;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3" name="Google Shape;143;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5" name="Google Shape;145;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6" name="Google Shape;146;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7" name="Google Shape;147;p11"/>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8" name="Google Shape;148;p11"/>
          <p:cNvSpPr txBox="1"/>
          <p:nvPr/>
        </p:nvSpPr>
        <p:spPr>
          <a:xfrm>
            <a:off x="676275" y="2400188"/>
            <a:ext cx="7667700" cy="368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The project “employee performance analysis Using excel “aims to systemically evaluate employee productivity and effectiveness by leVerage analytics tools .the project will involve collecting and organizing performance data such as task completion rates ,accuracy and records. The final delivery will include a detailed report and virtual.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7" name="Google Shape;157;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8" name="Google Shape;158;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pic>
        <p:nvPicPr>
          <p:cNvPr id="159" name="Google Shape;159;p12"/>
          <p:cNvPicPr preferRelativeResize="0"/>
          <p:nvPr/>
        </p:nvPicPr>
        <p:blipFill rotWithShape="1">
          <a:blip r:embed="rId4">
            <a:alphaModFix/>
          </a:blip>
          <a:srcRect b="0" l="0" r="0" t="0"/>
          <a:stretch/>
        </p:blipFill>
        <p:spPr>
          <a:xfrm>
            <a:off x="5423062" y="1552675"/>
            <a:ext cx="5828370" cy="4200524"/>
          </a:xfrm>
          <a:prstGeom prst="rect">
            <a:avLst/>
          </a:prstGeom>
          <a:noFill/>
          <a:ln>
            <a:noFill/>
          </a:ln>
        </p:spPr>
      </p:pic>
      <p:sp>
        <p:nvSpPr>
          <p:cNvPr id="160" name="Google Shape;160;p12"/>
          <p:cNvSpPr txBox="1"/>
          <p:nvPr/>
        </p:nvSpPr>
        <p:spPr>
          <a:xfrm>
            <a:off x="940573" y="2521061"/>
            <a:ext cx="9753600" cy="2339700"/>
          </a:xfrm>
          <a:prstGeom prst="rect">
            <a:avLst/>
          </a:prstGeom>
          <a:noFill/>
          <a:ln>
            <a:noFill/>
          </a:ln>
        </p:spPr>
        <p:txBody>
          <a:bodyPr anchorCtr="0" anchor="t" bIns="91425" lIns="91425" spcFirstLastPara="1" rIns="91425" wrap="square" tIns="91425">
            <a:spAutoFit/>
          </a:bodyPr>
          <a:lstStyle/>
          <a:p>
            <a:pPr indent="-450850" lvl="0" marL="457200" marR="0" rtl="0" algn="l">
              <a:lnSpc>
                <a:spcPct val="100000"/>
              </a:lnSpc>
              <a:spcBef>
                <a:spcPts val="0"/>
              </a:spcBef>
              <a:spcAft>
                <a:spcPts val="0"/>
              </a:spcAft>
              <a:buClr>
                <a:srgbClr val="000000"/>
              </a:buClr>
              <a:buSzPts val="3500"/>
              <a:buFont typeface="Calibri"/>
              <a:buChar char="●"/>
            </a:pPr>
            <a:r>
              <a:rPr b="0" i="0" lang="en-US" sz="3500" u="none" cap="none" strike="noStrike">
                <a:solidFill>
                  <a:srgbClr val="000000"/>
                </a:solidFill>
                <a:latin typeface="Calibri"/>
                <a:ea typeface="Calibri"/>
                <a:cs typeface="Calibri"/>
                <a:sym typeface="Calibri"/>
              </a:rPr>
              <a:t>Organization</a:t>
            </a:r>
            <a:endParaRPr b="0" i="0" sz="3500" u="none" cap="none" strike="noStrike">
              <a:solidFill>
                <a:srgbClr val="000000"/>
              </a:solidFill>
              <a:latin typeface="Calibri"/>
              <a:ea typeface="Calibri"/>
              <a:cs typeface="Calibri"/>
              <a:sym typeface="Calibri"/>
            </a:endParaRPr>
          </a:p>
          <a:p>
            <a:pPr indent="-450850" lvl="0" marL="457200" marR="0" rtl="0" algn="l">
              <a:lnSpc>
                <a:spcPct val="100000"/>
              </a:lnSpc>
              <a:spcBef>
                <a:spcPts val="0"/>
              </a:spcBef>
              <a:spcAft>
                <a:spcPts val="0"/>
              </a:spcAft>
              <a:buClr>
                <a:srgbClr val="000000"/>
              </a:buClr>
              <a:buSzPts val="3500"/>
              <a:buFont typeface="Calibri"/>
              <a:buChar char="●"/>
            </a:pPr>
            <a:r>
              <a:rPr b="0" i="0" lang="en-US" sz="3500" u="none" cap="none" strike="noStrike">
                <a:solidFill>
                  <a:srgbClr val="000000"/>
                </a:solidFill>
                <a:latin typeface="Calibri"/>
                <a:ea typeface="Calibri"/>
                <a:cs typeface="Calibri"/>
                <a:sym typeface="Calibri"/>
              </a:rPr>
              <a:t>Employee manager</a:t>
            </a:r>
            <a:endParaRPr b="0" i="0" sz="3500" u="none" cap="none" strike="noStrike">
              <a:solidFill>
                <a:srgbClr val="000000"/>
              </a:solidFill>
              <a:latin typeface="Calibri"/>
              <a:ea typeface="Calibri"/>
              <a:cs typeface="Calibri"/>
              <a:sym typeface="Calibri"/>
            </a:endParaRPr>
          </a:p>
          <a:p>
            <a:pPr indent="-450850" lvl="0" marL="457200" marR="0" rtl="0" algn="l">
              <a:lnSpc>
                <a:spcPct val="100000"/>
              </a:lnSpc>
              <a:spcBef>
                <a:spcPts val="0"/>
              </a:spcBef>
              <a:spcAft>
                <a:spcPts val="0"/>
              </a:spcAft>
              <a:buClr>
                <a:srgbClr val="000000"/>
              </a:buClr>
              <a:buSzPts val="3500"/>
              <a:buFont typeface="Calibri"/>
              <a:buChar char="●"/>
            </a:pPr>
            <a:r>
              <a:rPr b="0" i="0" lang="en-US" sz="3500" u="none" cap="none" strike="noStrike">
                <a:solidFill>
                  <a:srgbClr val="000000"/>
                </a:solidFill>
                <a:latin typeface="Calibri"/>
                <a:ea typeface="Calibri"/>
                <a:cs typeface="Calibri"/>
                <a:sym typeface="Calibri"/>
              </a:rPr>
              <a:t>HRM</a:t>
            </a:r>
            <a:endParaRPr b="0" i="0" sz="3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500"/>
              <a:buFont typeface="Arial"/>
              <a:buNone/>
            </a:pPr>
            <a:r>
              <a:t/>
            </a:r>
            <a:endParaRPr b="0" i="0" sz="35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3"/>
          <p:cNvPicPr preferRelativeResize="0"/>
          <p:nvPr/>
        </p:nvPicPr>
        <p:blipFill rotWithShape="1">
          <a:blip r:embed="rId3">
            <a:alphaModFix/>
          </a:blip>
          <a:srcRect b="0" l="0" r="0" t="0"/>
          <a:stretch/>
        </p:blipFill>
        <p:spPr>
          <a:xfrm>
            <a:off x="558175" y="1899620"/>
            <a:ext cx="2695574" cy="3248025"/>
          </a:xfrm>
          <a:prstGeom prst="rect">
            <a:avLst/>
          </a:prstGeom>
          <a:noFill/>
          <a:ln>
            <a:noFill/>
          </a:ln>
        </p:spPr>
      </p:pic>
      <p:sp>
        <p:nvSpPr>
          <p:cNvPr id="166" name="Google Shape;166;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OUR SOLUTION AND ITS VALUE PROPOSITION</a:t>
            </a:r>
            <a:endParaRPr/>
          </a:p>
        </p:txBody>
      </p:sp>
      <p:pic>
        <p:nvPicPr>
          <p:cNvPr id="170" name="Google Shape;170;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71" name="Google Shape;171;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pic>
        <p:nvPicPr>
          <p:cNvPr id="172" name="Google Shape;172;p13"/>
          <p:cNvPicPr preferRelativeResize="0"/>
          <p:nvPr/>
        </p:nvPicPr>
        <p:blipFill rotWithShape="1">
          <a:blip r:embed="rId5">
            <a:alphaModFix/>
          </a:blip>
          <a:srcRect b="0" l="0" r="0" t="0"/>
          <a:stretch/>
        </p:blipFill>
        <p:spPr>
          <a:xfrm>
            <a:off x="3154775" y="2019300"/>
            <a:ext cx="7166600" cy="4057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Dataset Description</a:t>
            </a:r>
            <a:endParaRPr/>
          </a:p>
        </p:txBody>
      </p:sp>
      <p:pic>
        <p:nvPicPr>
          <p:cNvPr id="178" name="Google Shape;178;p14"/>
          <p:cNvPicPr preferRelativeResize="0"/>
          <p:nvPr/>
        </p:nvPicPr>
        <p:blipFill rotWithShape="1">
          <a:blip r:embed="rId3">
            <a:alphaModFix/>
          </a:blip>
          <a:srcRect b="0" l="0" r="0" t="0"/>
          <a:stretch/>
        </p:blipFill>
        <p:spPr>
          <a:xfrm>
            <a:off x="755325" y="1497466"/>
            <a:ext cx="10287000" cy="492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4" name="Google Shape;184;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7" name="Google Shape;187;p15"/>
          <p:cNvPicPr preferRelativeResize="0"/>
          <p:nvPr/>
        </p:nvPicPr>
        <p:blipFill rotWithShape="1">
          <a:blip r:embed="rId3">
            <a:alphaModFix/>
          </a:blip>
          <a:srcRect b="0" l="0" r="0" t="0"/>
          <a:stretch/>
        </p:blipFill>
        <p:spPr>
          <a:xfrm>
            <a:off x="187654" y="3308698"/>
            <a:ext cx="2466975" cy="3419475"/>
          </a:xfrm>
          <a:prstGeom prst="rect">
            <a:avLst/>
          </a:prstGeom>
          <a:noFill/>
          <a:ln>
            <a:noFill/>
          </a:ln>
        </p:spPr>
      </p:pic>
      <p:sp>
        <p:nvSpPr>
          <p:cNvPr id="188" name="Google Shape;188;p15"/>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OUR SOLUTION</a:t>
            </a:r>
            <a:endParaRPr sz="4250"/>
          </a:p>
        </p:txBody>
      </p:sp>
      <p:sp>
        <p:nvSpPr>
          <p:cNvPr id="189" name="Google Shape;189;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0" name="Google Shape;190;p15"/>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id="191" name="Google Shape;191;p15"/>
          <p:cNvPicPr preferRelativeResize="0"/>
          <p:nvPr/>
        </p:nvPicPr>
        <p:blipFill rotWithShape="1">
          <a:blip r:embed="rId4">
            <a:alphaModFix/>
          </a:blip>
          <a:srcRect b="0" l="0" r="0" t="0"/>
          <a:stretch/>
        </p:blipFill>
        <p:spPr>
          <a:xfrm>
            <a:off x="2743200" y="2019300"/>
            <a:ext cx="6791326" cy="4291875"/>
          </a:xfrm>
          <a:prstGeom prst="rect">
            <a:avLst/>
          </a:prstGeom>
          <a:noFill/>
          <a:ln>
            <a:noFill/>
          </a:ln>
        </p:spPr>
      </p:pic>
      <p:pic>
        <p:nvPicPr>
          <p:cNvPr id="192" name="Google Shape;192;p15"/>
          <p:cNvPicPr preferRelativeResize="0"/>
          <p:nvPr/>
        </p:nvPicPr>
        <p:blipFill rotWithShape="1">
          <a:blip r:embed="rId5">
            <a:alphaModFix/>
          </a:blip>
          <a:srcRect b="61368" l="0" r="0" t="24721"/>
          <a:stretch/>
        </p:blipFill>
        <p:spPr>
          <a:xfrm>
            <a:off x="4600950" y="1380375"/>
            <a:ext cx="3075851" cy="12191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