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4"/>
  </p:sldMasterIdLst>
  <p:notesMasterIdLst>
    <p:notesMasterId r:id="rId18"/>
  </p:notesMasterIdLst>
  <p:sldIdLst>
    <p:sldId id="302" r:id="rId5"/>
    <p:sldId id="304" r:id="rId6"/>
    <p:sldId id="305" r:id="rId7"/>
    <p:sldId id="316" r:id="rId8"/>
    <p:sldId id="313" r:id="rId9"/>
    <p:sldId id="312" r:id="rId10"/>
    <p:sldId id="311" r:id="rId11"/>
    <p:sldId id="318" r:id="rId12"/>
    <p:sldId id="319" r:id="rId13"/>
    <p:sldId id="321" r:id="rId14"/>
    <p:sldId id="323" r:id="rId15"/>
    <p:sldId id="320" r:id="rId16"/>
    <p:sldId id="32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FAE0-E937-4F6A-845A-B0E9D1B2DC4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223FE-F092-408E-B93F-5674A626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E4DFDA-3FF1-46C7-84DE-B1BF264C91E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038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759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9066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588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65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7353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025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146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D480-D856-423B-B1DD-C91FAE38687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0FD1-6BF3-4958-895B-97DD943EF08C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0665-8C17-418D-B559-66BC2E11B54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A93B-4301-4F0E-8DA1-54703FFE60B7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0FC-E4B5-4B12-94A7-6B2569B2472F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4D3-3BB1-455C-8F76-35D997FB82E0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AF90-37A9-4E91-8ACB-8B188D735DC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A0ED-F952-4C2D-8014-6F2DF5388F7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AtliQ Hardware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86F789-51C9-4A6B-AF5E-AA2F04C7E6C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breshot.com/business-analysi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bluediamondgallery.com/wooden-tile/t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91330E-4279-6E94-1CEE-277E86C38FEC}"/>
              </a:ext>
            </a:extLst>
          </p:cNvPr>
          <p:cNvSpPr txBox="1"/>
          <p:nvPr/>
        </p:nvSpPr>
        <p:spPr>
          <a:xfrm>
            <a:off x="1473957" y="2518181"/>
            <a:ext cx="3957852" cy="233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Sales &amp; Finance </a:t>
            </a:r>
          </a:p>
          <a:p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Analysis</a:t>
            </a:r>
          </a:p>
          <a:p>
            <a:r>
              <a:rPr lang="en-US" sz="3600" dirty="0">
                <a:solidFill>
                  <a:srgbClr val="002060"/>
                </a:solidFill>
                <a:latin typeface="Arial Black" panose="020B0A04020102020204" pitchFamily="34" charset="0"/>
              </a:rPr>
              <a:t>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78F91-A875-B5FF-1B2E-5E25B42F61F7}"/>
              </a:ext>
            </a:extLst>
          </p:cNvPr>
          <p:cNvSpPr txBox="1"/>
          <p:nvPr/>
        </p:nvSpPr>
        <p:spPr>
          <a:xfrm>
            <a:off x="2932455" y="696036"/>
            <a:ext cx="450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AtliQ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Hardware</a:t>
            </a:r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5637CA0-2366-9C8D-DC04-1BDE2EA6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676" y="696036"/>
            <a:ext cx="1371600" cy="104446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88B2A9-E727-9835-BED9-A80AD419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D8B72-C2B2-61DD-8C61-3E07E15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 descr="A computer and papers on a desk&#10;&#10;Description automatically generated">
            <a:extLst>
              <a:ext uri="{FF2B5EF4-FFF2-40B4-BE49-F238E27FC236}">
                <a16:creationId xmlns:a16="http://schemas.microsoft.com/office/drawing/2014/main" id="{7EA6BE31-5E8B-C010-610C-4F3B8F781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15222" y="2251880"/>
            <a:ext cx="5201303" cy="34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335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B4446C6-1FCE-6C09-6D17-6A12781D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25" t="23088" r="21367" b="1405"/>
          <a:stretch/>
        </p:blipFill>
        <p:spPr>
          <a:xfrm>
            <a:off x="880951" y="762446"/>
            <a:ext cx="8331288" cy="53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AF1930-8981-DE93-32B6-02766BA1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59" t="19525" r="35663" b="9076"/>
          <a:stretch/>
        </p:blipFill>
        <p:spPr>
          <a:xfrm>
            <a:off x="1843089" y="742950"/>
            <a:ext cx="702945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F7558-2F49-5FC9-18A4-E9539506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57" t="21236" r="36502" b="33979"/>
          <a:stretch/>
        </p:blipFill>
        <p:spPr>
          <a:xfrm>
            <a:off x="1393966" y="1296538"/>
            <a:ext cx="7000076" cy="39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9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pic>
        <p:nvPicPr>
          <p:cNvPr id="16" name="Picture 15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D15A5EE7-B94F-C162-391E-4336602FC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5152" y="1680351"/>
            <a:ext cx="7847463" cy="39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078F91-A875-B5FF-1B2E-5E25B42F61F7}"/>
              </a:ext>
            </a:extLst>
          </p:cNvPr>
          <p:cNvSpPr txBox="1"/>
          <p:nvPr/>
        </p:nvSpPr>
        <p:spPr>
          <a:xfrm>
            <a:off x="3326350" y="692961"/>
            <a:ext cx="4507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AtliQ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Hardware</a:t>
            </a:r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5637CA0-2366-9C8D-DC04-1BDE2EA6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348" y="609601"/>
            <a:ext cx="1371600" cy="1044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7421E9-5043-946C-14A2-6164CE3EA196}"/>
              </a:ext>
            </a:extLst>
          </p:cNvPr>
          <p:cNvSpPr txBox="1"/>
          <p:nvPr/>
        </p:nvSpPr>
        <p:spPr>
          <a:xfrm>
            <a:off x="844271" y="1867005"/>
            <a:ext cx="597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Introduction &amp; Domain 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FCDC-CDEA-AE51-0D4D-AB931ED89279}"/>
              </a:ext>
            </a:extLst>
          </p:cNvPr>
          <p:cNvSpPr txBox="1"/>
          <p:nvPr/>
        </p:nvSpPr>
        <p:spPr>
          <a:xfrm>
            <a:off x="844271" y="2679301"/>
            <a:ext cx="4640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Hardware, a hardware manufacturing company that sells products such as PCs, Keyboard, Mouse, Printers across different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has its primary customer segments as Brick &amp; Motor stores and E-Commerce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operates through distinct sales channels as Retailers, Direct Sales and Distributors.</a:t>
            </a:r>
          </a:p>
        </p:txBody>
      </p:sp>
      <p:pic>
        <p:nvPicPr>
          <p:cNvPr id="11" name="Picture 10" descr="A screenshot of a channel&#10;&#10;Description automatically generated">
            <a:extLst>
              <a:ext uri="{FF2B5EF4-FFF2-40B4-BE49-F238E27FC236}">
                <a16:creationId xmlns:a16="http://schemas.microsoft.com/office/drawing/2014/main" id="{A56B7609-DD45-9FC1-44F0-5459A87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7579" b="33247"/>
          <a:stretch/>
        </p:blipFill>
        <p:spPr>
          <a:xfrm>
            <a:off x="5345761" y="2643769"/>
            <a:ext cx="6001968" cy="25887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9C87D-1AD9-6AA1-06AC-1C92B403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E2F2D-1543-CC12-B80B-A7AEF78F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5637CA0-2366-9C8D-DC04-1BDE2EA6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576DF-B1FF-5168-EDA6-5FCE1ECD5BA5}"/>
              </a:ext>
            </a:extLst>
          </p:cNvPr>
          <p:cNvSpPr txBox="1"/>
          <p:nvPr/>
        </p:nvSpPr>
        <p:spPr>
          <a:xfrm>
            <a:off x="1009934" y="1760561"/>
            <a:ext cx="320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Primary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539E-9008-87F7-DD6F-7328135D0727}"/>
              </a:ext>
            </a:extLst>
          </p:cNvPr>
          <p:cNvSpPr txBox="1"/>
          <p:nvPr/>
        </p:nvSpPr>
        <p:spPr>
          <a:xfrm>
            <a:off x="804079" y="2442949"/>
            <a:ext cx="4785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Market Trends across multiple region and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&amp; Loss by Fiscal Year to track business’s revenue and expense  over a specific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Gross Margin Percentage by Quarters to enhance Profitability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where business have surpassed or fallen behind.</a:t>
            </a:r>
          </a:p>
        </p:txBody>
      </p:sp>
      <p:pic>
        <p:nvPicPr>
          <p:cNvPr id="12" name="Picture 11" descr="Magnifying glass showing decling performance">
            <a:extLst>
              <a:ext uri="{FF2B5EF4-FFF2-40B4-BE49-F238E27FC236}">
                <a16:creationId xmlns:a16="http://schemas.microsoft.com/office/drawing/2014/main" id="{A63C3728-6246-E184-4236-EFF92FCF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49" y="2442949"/>
            <a:ext cx="5592172" cy="268742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CA2D7-911C-EC59-CFAA-79B7BC23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78839-85F4-2205-D27E-823F6FE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D28B9-EA31-2690-0BEF-A36807EE7BC7}"/>
              </a:ext>
            </a:extLst>
          </p:cNvPr>
          <p:cNvSpPr txBox="1"/>
          <p:nvPr/>
        </p:nvSpPr>
        <p:spPr>
          <a:xfrm>
            <a:off x="1091822" y="1280241"/>
            <a:ext cx="322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Methodology &amp; Tools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B0068-74B1-F8B2-CEC4-7C65E3AAA1FA}"/>
              </a:ext>
            </a:extLst>
          </p:cNvPr>
          <p:cNvSpPr txBox="1"/>
          <p:nvPr/>
        </p:nvSpPr>
        <p:spPr>
          <a:xfrm>
            <a:off x="1786720" y="2550240"/>
            <a:ext cx="7834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Extraction, Transformation and Loading (ETL)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&amp; Power Pivot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Measures &amp; Calculated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E37D7D-B314-E1D4-7A28-CAB7EDA2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" t="19491" r="1381" b="5314"/>
          <a:stretch/>
        </p:blipFill>
        <p:spPr>
          <a:xfrm>
            <a:off x="1295401" y="1706903"/>
            <a:ext cx="9601197" cy="3886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D28B9-EA31-2690-0BEF-A36807EE7BC7}"/>
              </a:ext>
            </a:extLst>
          </p:cNvPr>
          <p:cNvSpPr txBox="1"/>
          <p:nvPr/>
        </p:nvSpPr>
        <p:spPr>
          <a:xfrm>
            <a:off x="709684" y="864479"/>
            <a:ext cx="436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Data Modeling in Power Pivot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668EB4-0CE8-C209-1CFA-13CA3C5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6ADF7-AB31-2406-8C03-5B9D870B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0CD3A1D-E247-EAEB-A0CF-DCD9D3A2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3DDC4-B45D-8F15-2489-F9A4C20060C1}"/>
              </a:ext>
            </a:extLst>
          </p:cNvPr>
          <p:cNvSpPr txBox="1"/>
          <p:nvPr/>
        </p:nvSpPr>
        <p:spPr>
          <a:xfrm>
            <a:off x="6858001" y="2524836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Analysis of 2021 Net Sales reveals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/>
              <a:t> is not achieved by any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 highlights the difference percentage of target shortfall for each country.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91656-C6CB-5AB3-9896-6DE4E2A5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55" t="20006" r="57534" b="8674"/>
          <a:stretch/>
        </p:blipFill>
        <p:spPr>
          <a:xfrm>
            <a:off x="1085849" y="724453"/>
            <a:ext cx="5615201" cy="52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13623D-6ABA-3495-68DD-5F6671BD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47" t="31376" r="12969" b="31250"/>
          <a:stretch/>
        </p:blipFill>
        <p:spPr>
          <a:xfrm>
            <a:off x="880951" y="635892"/>
            <a:ext cx="6716063" cy="25783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4E9F1-F4C9-3819-2D6D-D4A9C36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A67C4-FF27-808B-16BE-71D88D5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E61FD14-A187-5895-BB17-6E3B053A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1B5B3-7153-504D-A2ED-218BAE1B34D2}"/>
              </a:ext>
            </a:extLst>
          </p:cNvPr>
          <p:cNvSpPr txBox="1"/>
          <p:nvPr/>
        </p:nvSpPr>
        <p:spPr>
          <a:xfrm>
            <a:off x="1105469" y="3657600"/>
            <a:ext cx="8666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Profit &amp; Loss Analysis</a:t>
            </a:r>
          </a:p>
          <a:p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Profit &amp; Loss by Fiscal Year report shows enormous 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growth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net sales up to 204.5% comparing 2021 and 2020, however Gross Margin Percentage has been declined.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Considering this insight of falling GM% every year, it can be improved only by decreasing the COGS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71649-069C-4921-F588-FD288598E38F}"/>
              </a:ext>
            </a:extLst>
          </p:cNvPr>
          <p:cNvSpPr txBox="1"/>
          <p:nvPr/>
        </p:nvSpPr>
        <p:spPr>
          <a:xfrm>
            <a:off x="7797940" y="2145091"/>
            <a:ext cx="3520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Aptos" panose="020B0004020202020204" pitchFamily="34" charset="0"/>
              </a:rPr>
              <a:t>COGS(Cost of Goods Sold)</a:t>
            </a:r>
          </a:p>
          <a:p>
            <a:pPr algn="ctr"/>
            <a:r>
              <a:rPr lang="en-US" i="1" dirty="0">
                <a:latin typeface="Aptos" panose="020B0004020202020204" pitchFamily="34" charset="0"/>
              </a:rPr>
              <a:t>Gross Margin</a:t>
            </a:r>
            <a:r>
              <a:rPr lang="en-US" i="1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en-US" i="1" dirty="0">
                <a:latin typeface="Aptos" panose="020B0004020202020204" pitchFamily="34" charset="0"/>
              </a:rPr>
              <a:t>(Net Sales-COGS)</a:t>
            </a:r>
          </a:p>
          <a:p>
            <a:pPr algn="ctr"/>
            <a:r>
              <a:rPr lang="en-US" i="1" dirty="0">
                <a:latin typeface="Aptos" panose="020B0004020202020204" pitchFamily="34" charset="0"/>
              </a:rPr>
              <a:t>GM% </a:t>
            </a:r>
            <a:r>
              <a:rPr lang="en-US" i="1" dirty="0">
                <a:latin typeface="Aptos" panose="020B0004020202020204" pitchFamily="34" charset="0"/>
                <a:sym typeface="Wingdings" panose="05000000000000000000" pitchFamily="2" charset="2"/>
              </a:rPr>
              <a:t>(GM/Net Sales)</a:t>
            </a:r>
          </a:p>
          <a:p>
            <a:pPr algn="ctr"/>
            <a:r>
              <a:rPr lang="en-US" i="1" dirty="0">
                <a:latin typeface="Aptos" panose="020B0004020202020204" pitchFamily="34" charset="0"/>
                <a:sym typeface="Wingdings" panose="05000000000000000000" pitchFamily="2" charset="2"/>
              </a:rPr>
              <a:t>P &amp; L  Profit &amp;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1D01D6-614B-AA5F-0D5B-B02FF0BD16AB}"/>
              </a:ext>
            </a:extLst>
          </p:cNvPr>
          <p:cNvSpPr txBox="1"/>
          <p:nvPr/>
        </p:nvSpPr>
        <p:spPr>
          <a:xfrm>
            <a:off x="6838945" y="2582644"/>
            <a:ext cx="43481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Analysis of Product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insight reveals Top 10 Products based on percentage increase in year 2021 Vs 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Top 10 Products based on Net Sales 2021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FDA63-AC9D-AACB-895B-EF82284C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26" t="28450" r="45390" b="17645"/>
          <a:stretch/>
        </p:blipFill>
        <p:spPr>
          <a:xfrm>
            <a:off x="881063" y="1446664"/>
            <a:ext cx="5792691" cy="41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915C1F-F2C9-7A6D-1AF5-F1773AA0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AtliQ Hardware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AEBD7-709B-F252-CF00-508B7F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8BEF52A-97AB-A719-D0FD-6FE53DF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9" y="635892"/>
            <a:ext cx="1371600" cy="104445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392E2B7-89A9-D287-7185-0BD8DAA0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79" t="26036" r="62500" b="11302"/>
          <a:stretch/>
        </p:blipFill>
        <p:spPr>
          <a:xfrm>
            <a:off x="1173705" y="957263"/>
            <a:ext cx="4922295" cy="5094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7D9DFD-8615-5AAA-7D46-B8D64E54A06D}"/>
              </a:ext>
            </a:extLst>
          </p:cNvPr>
          <p:cNvSpPr txBox="1"/>
          <p:nvPr/>
        </p:nvSpPr>
        <p:spPr>
          <a:xfrm>
            <a:off x="6420133" y="2251881"/>
            <a:ext cx="4476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Top &amp; Bottom Products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Quantity sold, a pivot table filter was used to identify Top 5 &amp; Bottom 5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was used to highlight Product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42238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9704</TotalTime>
  <Words>359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Black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 EG</dc:creator>
  <cp:lastModifiedBy>Poorni EG</cp:lastModifiedBy>
  <cp:revision>21</cp:revision>
  <dcterms:created xsi:type="dcterms:W3CDTF">2025-01-18T14:57:22Z</dcterms:created>
  <dcterms:modified xsi:type="dcterms:W3CDTF">2025-02-28T08:17:49Z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