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295FE-035B-4E0B-929C-E86023D99CFC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063AC-C75F-4870-A8B0-4C503E452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14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dendrogram shows a hierarchical structure. It is constituted of a root node that gives birth to several nodes connected by edges or branches.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063AC-C75F-4870-A8B0-4C503E452C4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40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Highlight the survey sample on the map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063AC-C75F-4870-A8B0-4C503E452C4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254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Correlation analysis is performed by calculating the correlation between two factors and visualizing the obtained matrix of values through a heat map. The information about the data in the two-dimensional matrix or table is reflected by the color change, and the color shades indicate the magnitude of the data values, which can be visualized in the defined color shades.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063AC-C75F-4870-A8B0-4C503E452C4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109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b="0" i="0" dirty="0">
                <a:effectLst/>
                <a:latin typeface="Roboto" panose="02000000000000000000" pitchFamily="2" charset="0"/>
              </a:rPr>
              <a:t>sketch map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063AC-C75F-4870-A8B0-4C503E452C4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392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632DD-E2DF-8D35-64E6-81351B5EB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5E6648-4846-00F4-9989-EE4CF8347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710E0-0D49-7337-9E0C-01216FEF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E427-25B3-4E77-9CC7-FACF49557640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07FCB-A937-BCF1-60E6-D86A24EE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F5109-EABE-EDAA-7ABA-75F1B22F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3AF-61BC-481D-80BA-87F776509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50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8AF79-4DB4-B268-870B-CE96A504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27E34A-4546-A04A-B7A1-9579A1FA5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6DAC8-B3E3-7DF8-3817-2CDDC562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E427-25B3-4E77-9CC7-FACF49557640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BE90A7-ED22-E062-B076-D911B721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1EE86-6BAB-D784-1C89-6E4D22B4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3AF-61BC-481D-80BA-87F776509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32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976B46-37BB-5E3A-B7E8-A1B6A0076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16F456-A1A5-E5C4-D95D-716B2ECDA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DDB83-4BC9-F537-FC47-D3E2BFD0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E427-25B3-4E77-9CC7-FACF49557640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D1090-F6FF-8A52-A6F4-687E42FB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15E64-FD44-450A-43DA-BAC44A4B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3AF-61BC-481D-80BA-87F776509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8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E34F3-C5F4-E1FA-5327-A3E7BCBD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E9E18-DE60-6087-4FC6-025AF26B9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FC8A1-5899-EBBD-CD04-9093E055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E427-25B3-4E77-9CC7-FACF49557640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C1A365-BA43-9259-E86F-F2386FD8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460DF-340F-9E82-8E34-18BC80FC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3AF-61BC-481D-80BA-87F776509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05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B5A78-1429-8FBE-0ADE-0E007451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4410F9-1F77-4E5F-7A83-85F1B83EF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60E9F-5708-51C8-0D57-4603A12E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E427-25B3-4E77-9CC7-FACF49557640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59953-542B-E79E-6CBA-32EBB781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3614B-E966-8633-0FDD-8B47D2B5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3AF-61BC-481D-80BA-87F776509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74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94EF4-3774-A829-6007-FF522E73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E07A5-2F24-31A3-C249-E75388B07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072A3C-7310-7C29-0E8C-AF6A724F8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D43158-C700-7B56-27CD-9992C540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E427-25B3-4E77-9CC7-FACF49557640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284734-3A4C-20B9-1AFF-17D2B5B5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4AD4FE-E92E-213A-4F30-57AD587A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3AF-61BC-481D-80BA-87F776509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42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AFFCA-A76B-4492-1C93-A183652D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F59A7A-8162-0AAC-2C17-47B7EEE75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78C705-5A25-0708-1AA9-39CA051A8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3FDCF8-BF8D-0DCC-41FE-FB21B98B7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F52FEB-1498-3279-106F-55B3006B4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604B75-00E5-31B7-39FC-87AEF8BE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E427-25B3-4E77-9CC7-FACF49557640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87F0C6-5386-DD20-DFF1-857FB126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0782B5-3B34-8064-F359-82DAA03F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3AF-61BC-481D-80BA-87F776509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68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CE7C2-684A-4B08-7617-1A853599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6B4F37-A98C-E57F-1879-E8FCA329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E427-25B3-4E77-9CC7-FACF49557640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5A9840-CBF0-0D1F-99B8-798A8B93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75AF45-8241-3675-D9A2-ED643E4D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3AF-61BC-481D-80BA-87F776509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99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A691ED-CCB1-2699-7DCC-CBF50AA1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E427-25B3-4E77-9CC7-FACF49557640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63F78D-BB58-6B92-A960-F47AB7ED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C8C2E8-C26F-5B33-FDB9-86A53FBA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3AF-61BC-481D-80BA-87F776509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26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B9EBF-E4CF-6A9B-3D84-7A6A55B7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FFA95-EF0C-564F-5493-21FE6FB28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F2FC15-9AEA-75A0-54CD-62A45DF16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676A6E-0C8D-EA2C-0F59-3D750AF0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E427-25B3-4E77-9CC7-FACF49557640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85E90E-7B63-30C5-A8BF-0606DD3A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83ABA5-3A8E-4429-A449-66F55651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3AF-61BC-481D-80BA-87F776509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65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9E8AF-0F09-2129-DA18-2675F04A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6DAF63-A941-F6A0-7FCE-C3A59B570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84FAB6-E539-F9E4-67F5-18DDDD199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1EF24-3C22-C589-0FFC-BF832013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E427-25B3-4E77-9CC7-FACF49557640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EDC6BC-DE05-9AAC-018C-E149FF23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34549E-F7FF-75F6-544C-24CFF0F7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3AF-61BC-481D-80BA-87F776509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52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CA78FB-5090-35FD-482C-129DC100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37F183-3D6E-2C78-E132-D188A9322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24835-F9EB-976C-4DB3-23EE53336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5E427-25B3-4E77-9CC7-FACF49557640}" type="datetimeFigureOut">
              <a:rPr lang="en-GB" smtClean="0"/>
              <a:t>13/04/2023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A5A5D-26B2-5563-29A0-9C15C83A0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FB7B46-A68C-880F-B228-71721D911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EB3AF-61BC-481D-80BA-87F776509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49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17297C-54FC-9DCD-3AA4-840B68545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8587"/>
            <a:ext cx="9144000" cy="2387600"/>
          </a:xfrm>
        </p:spPr>
        <p:txBody>
          <a:bodyPr>
            <a:normAutofit/>
          </a:bodyPr>
          <a:lstStyle/>
          <a:p>
            <a:br>
              <a:rPr lang="en-US" sz="3000" dirty="0"/>
            </a:br>
            <a:r>
              <a:rPr lang="en-US" sz="3000" b="1" dirty="0"/>
              <a:t>The data Visualization </a:t>
            </a:r>
            <a:r>
              <a:rPr lang="en-US" sz="3000" dirty="0"/>
              <a:t>of Predict</a:t>
            </a:r>
            <a:r>
              <a:rPr lang="en-US" altLang="zh-CN" sz="3000" dirty="0"/>
              <a:t>ing</a:t>
            </a:r>
            <a:r>
              <a:rPr lang="en-US" sz="3000" dirty="0"/>
              <a:t> Chinese citizen’s intention of building home gardens</a:t>
            </a:r>
            <a:endParaRPr lang="en-GB" sz="3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D3F894-F337-D4AC-D42F-64893C752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0338"/>
            <a:ext cx="9144000" cy="1563686"/>
          </a:xfrm>
        </p:spPr>
        <p:txBody>
          <a:bodyPr>
            <a:normAutofit/>
          </a:bodyPr>
          <a:lstStyle/>
          <a:p>
            <a:r>
              <a:rPr lang="en-GB" dirty="0"/>
              <a:t>Yunjie Liang 1007410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61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C2ABAD3-87A7-F21E-11DB-A727C2556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Research 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89222-773F-5051-A041-7761A45B8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1900"/>
              <a:t>In </a:t>
            </a:r>
            <a:r>
              <a:rPr lang="en-US" sz="1900" b="1"/>
              <a:t>China</a:t>
            </a:r>
            <a:r>
              <a:rPr lang="en-US" sz="1900"/>
              <a:t>, with urbanization, it is widely discussed how to create </a:t>
            </a:r>
            <a:r>
              <a:rPr lang="en-US" sz="1900" b="1"/>
              <a:t>more green space in limited urban areas</a:t>
            </a:r>
            <a:r>
              <a:rPr lang="en-US" sz="1900"/>
              <a:t>. Encouraging residents to build </a:t>
            </a:r>
            <a:r>
              <a:rPr lang="en-US" sz="1900" b="1"/>
              <a:t>home gardens </a:t>
            </a:r>
            <a:r>
              <a:rPr lang="en-US" sz="1900"/>
              <a:t>can effectively increase urban green space while helping to control and mitigate the urban heat island effect. Based on the </a:t>
            </a:r>
            <a:r>
              <a:rPr lang="en-US" sz="1900" b="1"/>
              <a:t>Theory of Planned Behavior (TPB), </a:t>
            </a:r>
            <a:r>
              <a:rPr lang="en-US" sz="1900"/>
              <a:t>this study proposes an extended TPB model with the addition of environmental concerns, with the aim of elucidating the factors that influence residents' intentions to build home gardens. </a:t>
            </a:r>
          </a:p>
          <a:p>
            <a:r>
              <a:rPr lang="en-US" sz="1900"/>
              <a:t>A </a:t>
            </a:r>
            <a:r>
              <a:rPr lang="en-US" sz="1900" b="1"/>
              <a:t>quantitative research </a:t>
            </a:r>
            <a:r>
              <a:rPr lang="en-US" sz="1900"/>
              <a:t>method was used to obtain primary data through a questionnaire survey of </a:t>
            </a:r>
            <a:r>
              <a:rPr lang="en-US" sz="1900" b="1"/>
              <a:t>Taiyuan</a:t>
            </a:r>
            <a:r>
              <a:rPr lang="en-US" sz="1900"/>
              <a:t> and </a:t>
            </a:r>
            <a:r>
              <a:rPr lang="en-US" sz="1900" b="1"/>
              <a:t>Shanghai</a:t>
            </a:r>
            <a:r>
              <a:rPr lang="en-US" sz="1900"/>
              <a:t> </a:t>
            </a:r>
            <a:r>
              <a:rPr lang="en-US" sz="1900" b="1"/>
              <a:t>citizens</a:t>
            </a:r>
            <a:r>
              <a:rPr lang="en-US" sz="1900"/>
              <a:t>. The results confirm </a:t>
            </a:r>
            <a:r>
              <a:rPr lang="en-US" sz="1900" b="1"/>
              <a:t>that intention, subjective norms, Perceived Behavior Control (PBC), and environmental concerns </a:t>
            </a:r>
            <a:r>
              <a:rPr lang="en-US" sz="1900"/>
              <a:t>all have significant positive impacts on people's intention to build home gardens. </a:t>
            </a:r>
            <a:endParaRPr lang="en-GB" sz="190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92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9CB99-AB81-C2EC-45F0-EE83D4D9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692"/>
          </a:xfr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/>
              <a:t>Conceptual TPB model (Flow chart)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D641B7E-21D9-5629-5B23-BB63823D3DAB}"/>
              </a:ext>
            </a:extLst>
          </p:cNvPr>
          <p:cNvGrpSpPr/>
          <p:nvPr/>
        </p:nvGrpSpPr>
        <p:grpSpPr>
          <a:xfrm>
            <a:off x="2492829" y="2046514"/>
            <a:ext cx="7172184" cy="4007445"/>
            <a:chOff x="1200807" y="1508440"/>
            <a:chExt cx="8464206" cy="454551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8E271CF-EB4C-CA0E-A7EA-BF0077F1F48E}"/>
                </a:ext>
              </a:extLst>
            </p:cNvPr>
            <p:cNvSpPr/>
            <p:nvPr/>
          </p:nvSpPr>
          <p:spPr>
            <a:xfrm>
              <a:off x="1200807" y="1508440"/>
              <a:ext cx="2159876" cy="100899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Attitude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13CEC9A-013C-C0C1-9EB1-9A17C80A1ED4}"/>
                </a:ext>
              </a:extLst>
            </p:cNvPr>
            <p:cNvSpPr/>
            <p:nvPr/>
          </p:nvSpPr>
          <p:spPr>
            <a:xfrm>
              <a:off x="1200807" y="2687282"/>
              <a:ext cx="2159876" cy="100899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Subject Norm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0A9E59-808D-B683-E4EE-7888358816A0}"/>
                </a:ext>
              </a:extLst>
            </p:cNvPr>
            <p:cNvSpPr/>
            <p:nvPr/>
          </p:nvSpPr>
          <p:spPr>
            <a:xfrm>
              <a:off x="1200807" y="3866124"/>
              <a:ext cx="2159876" cy="100899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Perceived </a:t>
              </a:r>
              <a:r>
                <a:rPr lang="en-US" b="1" dirty="0"/>
                <a:t>Behavior</a:t>
              </a:r>
              <a:r>
                <a:rPr lang="en-GB" b="1" dirty="0"/>
                <a:t> Control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8459E59-5E3D-77B7-2782-3E3A2682A4EC}"/>
                </a:ext>
              </a:extLst>
            </p:cNvPr>
            <p:cNvSpPr/>
            <p:nvPr/>
          </p:nvSpPr>
          <p:spPr>
            <a:xfrm>
              <a:off x="1200807" y="5044966"/>
              <a:ext cx="2159876" cy="100899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Environmental Concern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40FAB06-AC83-4A0A-A69E-97110BBB7A97}"/>
                </a:ext>
              </a:extLst>
            </p:cNvPr>
            <p:cNvSpPr/>
            <p:nvPr/>
          </p:nvSpPr>
          <p:spPr>
            <a:xfrm>
              <a:off x="7505137" y="3191778"/>
              <a:ext cx="2159876" cy="100899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Intention</a:t>
              </a:r>
            </a:p>
          </p:txBody>
        </p: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78AEC13F-A74F-0BB0-7C91-8FBB50C5DA1C}"/>
                </a:ext>
              </a:extLst>
            </p:cNvPr>
            <p:cNvCxnSpPr>
              <a:stCxn id="5" idx="3"/>
              <a:endCxn id="9" idx="1"/>
            </p:cNvCxnSpPr>
            <p:nvPr/>
          </p:nvCxnSpPr>
          <p:spPr>
            <a:xfrm>
              <a:off x="3360683" y="2012937"/>
              <a:ext cx="4144454" cy="168333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A6957378-54AD-9031-F50D-71423324129E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3360683" y="3696275"/>
              <a:ext cx="4144454" cy="6743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E1B84386-F3EE-955D-52DF-F07EF861AD03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3360683" y="3191779"/>
              <a:ext cx="4144454" cy="50449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A9BB81E3-9799-C611-B247-884F489D4E25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3360683" y="3696275"/>
              <a:ext cx="4144454" cy="185318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158AC03B-AD7D-C9F8-4113-4A1C95598FA5}"/>
              </a:ext>
            </a:extLst>
          </p:cNvPr>
          <p:cNvSpPr txBox="1"/>
          <p:nvPr/>
        </p:nvSpPr>
        <p:spPr>
          <a:xfrm>
            <a:off x="1001486" y="1450622"/>
            <a:ext cx="272142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altLang="zh-CN" sz="2800" dirty="0"/>
              <a:t>Hypothesis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4172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A88CF-A41B-C6AA-FABD-9BB508E1B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191"/>
          </a:xfr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/>
              <a:t>Sample Selection (Map/Bubble map)</a:t>
            </a:r>
          </a:p>
        </p:txBody>
      </p:sp>
      <p:pic>
        <p:nvPicPr>
          <p:cNvPr id="1026" name="Picture 2" descr="China - Wikipedia">
            <a:extLst>
              <a:ext uri="{FF2B5EF4-FFF2-40B4-BE49-F238E27FC236}">
                <a16:creationId xmlns:a16="http://schemas.microsoft.com/office/drawing/2014/main" id="{2EDB08D8-93F8-9794-5644-EA7582E40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058" y="1027906"/>
            <a:ext cx="5982309" cy="488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14DBC63-EB69-CFE8-19CC-95ED15CEB0A9}"/>
              </a:ext>
            </a:extLst>
          </p:cNvPr>
          <p:cNvSpPr txBox="1"/>
          <p:nvPr/>
        </p:nvSpPr>
        <p:spPr>
          <a:xfrm>
            <a:off x="653143" y="1582777"/>
            <a:ext cx="59823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Taiyuan</a:t>
            </a:r>
            <a:r>
              <a:rPr lang="en-US" dirty="0"/>
              <a:t> is located in the inland area of China, and its economic development is relatively lagging behind that of China's economic </a:t>
            </a:r>
            <a:r>
              <a:rPr lang="en-US" dirty="0" err="1"/>
              <a:t>centre</a:t>
            </a:r>
            <a:r>
              <a:rPr lang="en-US" dirty="0"/>
              <a:t>, </a:t>
            </a:r>
            <a:r>
              <a:rPr lang="en-US" b="1" dirty="0"/>
              <a:t>Shanghai. </a:t>
            </a:r>
            <a:r>
              <a:rPr lang="en-US" dirty="0"/>
              <a:t>It serves as a supplement in the sample selection process.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Taiyuan home garden is still in its early stages. Home garden in Shanghai has a good history of home garden. </a:t>
            </a:r>
            <a:r>
              <a:rPr lang="en-US" i="1" dirty="0"/>
              <a:t>The two cities complement each other in terms of research. </a:t>
            </a:r>
          </a:p>
          <a:p>
            <a:pPr algn="just"/>
            <a:endParaRPr lang="en-US" i="1" dirty="0"/>
          </a:p>
          <a:p>
            <a:pPr algn="just"/>
            <a:r>
              <a:rPr lang="en-US" dirty="0"/>
              <a:t>Taiyuan is geographically located in </a:t>
            </a:r>
            <a:r>
              <a:rPr lang="en-US" b="1" dirty="0"/>
              <a:t>northern</a:t>
            </a:r>
            <a:r>
              <a:rPr lang="en-US" dirty="0"/>
              <a:t> China, and Shanghai is geographically located on the </a:t>
            </a:r>
            <a:r>
              <a:rPr lang="en-US" b="1" dirty="0"/>
              <a:t>southeast coast</a:t>
            </a:r>
            <a:r>
              <a:rPr lang="en-US" dirty="0"/>
              <a:t>. Northern China has a temperate monsoon climate, with hot, rainy summers and mild, dry winters. A subtropical monsoon climate dominates the south-eastern coastal area, with hot and rainy summers and warm and humid winters. </a:t>
            </a:r>
            <a:r>
              <a:rPr lang="en-US" i="1" dirty="0"/>
              <a:t>These two climates are relatively representative climates in mainland China.</a:t>
            </a:r>
            <a:endParaRPr lang="en-GB" i="1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1BC06C6-0F3B-B779-266D-E4521756F620}"/>
              </a:ext>
            </a:extLst>
          </p:cNvPr>
          <p:cNvSpPr/>
          <p:nvPr/>
        </p:nvSpPr>
        <p:spPr>
          <a:xfrm>
            <a:off x="9860280" y="3139440"/>
            <a:ext cx="161925" cy="14859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B5DC49D-D700-B70D-1DD1-7A7D58478AE3}"/>
              </a:ext>
            </a:extLst>
          </p:cNvPr>
          <p:cNvCxnSpPr>
            <a:cxnSpLocks/>
          </p:cNvCxnSpPr>
          <p:nvPr/>
        </p:nvCxnSpPr>
        <p:spPr>
          <a:xfrm>
            <a:off x="1589314" y="1807029"/>
            <a:ext cx="8316686" cy="1415142"/>
          </a:xfrm>
          <a:prstGeom prst="bentConnector3">
            <a:avLst>
              <a:gd name="adj1" fmla="val 751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9911F280-5F58-BAE6-C140-8E9B441A002E}"/>
              </a:ext>
            </a:extLst>
          </p:cNvPr>
          <p:cNvSpPr/>
          <p:nvPr/>
        </p:nvSpPr>
        <p:spPr>
          <a:xfrm>
            <a:off x="10815637" y="3966345"/>
            <a:ext cx="161925" cy="14859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1940593-EE4C-BE08-C603-CC59050929A1}"/>
              </a:ext>
            </a:extLst>
          </p:cNvPr>
          <p:cNvCxnSpPr>
            <a:cxnSpLocks/>
          </p:cNvCxnSpPr>
          <p:nvPr/>
        </p:nvCxnSpPr>
        <p:spPr>
          <a:xfrm>
            <a:off x="4767943" y="2353469"/>
            <a:ext cx="6128657" cy="16871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8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63F72D-7436-DC5D-346A-C9645F43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Sample Descriptive Analysis (Pie chart)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E21378-A335-398B-FEA1-2D088D196CE0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City of residence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(Gender distribution)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 descr="图表, 饼图&#10;&#10;描述已自动生成">
            <a:extLst>
              <a:ext uri="{FF2B5EF4-FFF2-40B4-BE49-F238E27FC236}">
                <a16:creationId xmlns:a16="http://schemas.microsoft.com/office/drawing/2014/main" id="{1BCC1C0C-0B3E-A17F-DEF4-10B15DC14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8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04D2D25-9988-77EC-17F2-9A9B35E0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altLang="zh-CN" dirty="0"/>
              <a:t>Sample Frequency Analysis (bar chart/line chart)</a:t>
            </a:r>
            <a:endParaRPr lang="en-GB" dirty="0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96332-EEF3-C8D2-8A91-5F4810ABF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dirty="0"/>
              <a:t>Age/Gender</a:t>
            </a:r>
          </a:p>
        </p:txBody>
      </p:sp>
      <p:pic>
        <p:nvPicPr>
          <p:cNvPr id="2050" name="Picture 2" descr="中国人口年龄结构图_全国人口年龄比例_世界人口网">
            <a:extLst>
              <a:ext uri="{FF2B5EF4-FFF2-40B4-BE49-F238E27FC236}">
                <a16:creationId xmlns:a16="http://schemas.microsoft.com/office/drawing/2014/main" id="{190E5354-5EC0-203B-F3FF-B913BF30E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709" y="2484255"/>
            <a:ext cx="4293923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8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080EF-9A45-C9A4-813A-0A4D9460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0136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/>
              <a:t>Correlation Analysis (Heatmap)</a:t>
            </a:r>
          </a:p>
        </p:txBody>
      </p:sp>
      <p:pic>
        <p:nvPicPr>
          <p:cNvPr id="5" name="内容占位符 4" descr="图片包含 日历&#10;&#10;描述已自动生成">
            <a:extLst>
              <a:ext uri="{FF2B5EF4-FFF2-40B4-BE49-F238E27FC236}">
                <a16:creationId xmlns:a16="http://schemas.microsoft.com/office/drawing/2014/main" id="{A13B67AD-89FE-D44B-125A-CFE9EF8AA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45" y="1864859"/>
            <a:ext cx="5085955" cy="3971996"/>
          </a:xfrm>
        </p:spPr>
      </p:pic>
      <p:pic>
        <p:nvPicPr>
          <p:cNvPr id="9" name="图片 8" descr="图表&#10;&#10;低可信度描述已自动生成">
            <a:extLst>
              <a:ext uri="{FF2B5EF4-FFF2-40B4-BE49-F238E27FC236}">
                <a16:creationId xmlns:a16="http://schemas.microsoft.com/office/drawing/2014/main" id="{62EDBD28-50A0-32FD-E448-AFFB3DBAB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80" y="1864859"/>
            <a:ext cx="4453747" cy="397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4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6E52A-DA19-C854-F199-D9873311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4032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/>
              <a:t>Regression Analysis results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50E0B-9822-003E-A8B8-B91BE8B6E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311"/>
            <a:ext cx="4114800" cy="874032"/>
          </a:xfrm>
        </p:spPr>
        <p:txBody>
          <a:bodyPr/>
          <a:lstStyle/>
          <a:p>
            <a:r>
              <a:rPr lang="en-GB" altLang="zh-CN" dirty="0"/>
              <a:t>Hypothesis testing</a:t>
            </a:r>
            <a:endParaRPr lang="en-GB" dirty="0"/>
          </a:p>
        </p:txBody>
      </p: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DB0C73AF-F697-C3E0-953D-E71A95DFB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6" y="1971508"/>
            <a:ext cx="3831772" cy="45213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564C906-4392-9EDC-8B9F-51C40C34FB3F}"/>
              </a:ext>
            </a:extLst>
          </p:cNvPr>
          <p:cNvSpPr txBox="1"/>
          <p:nvPr/>
        </p:nvSpPr>
        <p:spPr>
          <a:xfrm>
            <a:off x="5932714" y="1850571"/>
            <a:ext cx="21118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Single variable</a:t>
            </a:r>
          </a:p>
          <a:p>
            <a:r>
              <a:rPr lang="en-GB" dirty="0"/>
              <a:t>(Scatter)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Multivariate</a:t>
            </a:r>
          </a:p>
          <a:p>
            <a:r>
              <a:rPr lang="en-GB" dirty="0"/>
              <a:t>(Forest plot)</a:t>
            </a:r>
          </a:p>
        </p:txBody>
      </p:sp>
      <p:pic>
        <p:nvPicPr>
          <p:cNvPr id="8" name="图片 7" descr="图表, 散点图&#10;&#10;描述已自动生成">
            <a:extLst>
              <a:ext uri="{FF2B5EF4-FFF2-40B4-BE49-F238E27FC236}">
                <a16:creationId xmlns:a16="http://schemas.microsoft.com/office/drawing/2014/main" id="{12CE821E-DFA9-3870-6E99-4872ED3D8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543" y="1971508"/>
            <a:ext cx="2941575" cy="1851820"/>
          </a:xfrm>
          <a:prstGeom prst="rect">
            <a:avLst/>
          </a:prstGeom>
        </p:spPr>
      </p:pic>
      <p:pic>
        <p:nvPicPr>
          <p:cNvPr id="10" name="图片 9" descr="图表, 箱线图&#10;&#10;描述已自动生成">
            <a:extLst>
              <a:ext uri="{FF2B5EF4-FFF2-40B4-BE49-F238E27FC236}">
                <a16:creationId xmlns:a16="http://schemas.microsoft.com/office/drawing/2014/main" id="{DA096B6A-E80F-E5C3-0CF8-6408BCD013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667" y="4104148"/>
            <a:ext cx="3767328" cy="227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5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468</Words>
  <Application>Microsoft Office PowerPoint</Application>
  <PresentationFormat>宽屏</PresentationFormat>
  <Paragraphs>45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Roboto</vt:lpstr>
      <vt:lpstr>Office 主题​​</vt:lpstr>
      <vt:lpstr> The data Visualization of Predicting Chinese citizen’s intention of building home gardens</vt:lpstr>
      <vt:lpstr>Research Introduction</vt:lpstr>
      <vt:lpstr>Conceptual TPB model (Flow chart)</vt:lpstr>
      <vt:lpstr>Sample Selection (Map/Bubble map)</vt:lpstr>
      <vt:lpstr>Sample Descriptive Analysis (Pie chart)</vt:lpstr>
      <vt:lpstr>Sample Frequency Analysis (bar chart/line chart)</vt:lpstr>
      <vt:lpstr>Correlation Analysis (Heatmap)</vt:lpstr>
      <vt:lpstr>Regression Analysis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Applying an Extended Version of the Theory of Planned Behavior to predict Chinese citizen’s intention of building home gardens</dc:title>
  <dc:creator>MSTR - Yunjie Liang</dc:creator>
  <cp:lastModifiedBy>MSTR - Yunjie Liang</cp:lastModifiedBy>
  <cp:revision>5</cp:revision>
  <dcterms:created xsi:type="dcterms:W3CDTF">2023-04-11T20:45:13Z</dcterms:created>
  <dcterms:modified xsi:type="dcterms:W3CDTF">2023-04-13T00:08:26Z</dcterms:modified>
</cp:coreProperties>
</file>