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258F2-3AB0-47DF-8623-5793C288BE2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75C86-5E30-470F-81A3-5BDF4FE88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68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r>
              <a:rPr lang="ru-RU" dirty="0"/>
              <a:t>Основными задачами учебно-методического управления  являются:</a:t>
            </a:r>
          </a:p>
          <a:p>
            <a:r>
              <a:rPr lang="ru-RU" dirty="0"/>
              <a:t>организация учебного процесса вуза;</a:t>
            </a:r>
          </a:p>
          <a:p>
            <a:r>
              <a:rPr lang="ru-RU" dirty="0"/>
              <a:t>координация учебной и организационно-методической работы ППС университета</a:t>
            </a:r>
          </a:p>
          <a:p>
            <a:r>
              <a:rPr lang="ru-RU" dirty="0"/>
              <a:t>мониторинг образовательного процесса и обеспечение использования его результатов для принятия управленческих решений</a:t>
            </a:r>
          </a:p>
          <a:p>
            <a:r>
              <a:rPr lang="ru-RU" dirty="0"/>
              <a:t>координация работы в отношении контингента обучающихся</a:t>
            </a:r>
          </a:p>
          <a:p>
            <a:r>
              <a:rPr lang="ru-RU" dirty="0"/>
              <a:t>в соответствии с задачами управление выполняет следующие функции:</a:t>
            </a:r>
          </a:p>
          <a:p>
            <a:r>
              <a:rPr lang="ru-RU" dirty="0"/>
              <a:t>организация и планирование учебного процесса</a:t>
            </a:r>
          </a:p>
          <a:p>
            <a:r>
              <a:rPr lang="ru-RU" dirty="0"/>
              <a:t>координация деятельности факультетов и других учебных подразделений по организации учебного процесса</a:t>
            </a:r>
          </a:p>
          <a:p>
            <a:r>
              <a:rPr lang="ru-RU" dirty="0"/>
              <a:t>организация по составлению расписаний занятий и промежуточной аттестации</a:t>
            </a:r>
          </a:p>
          <a:p>
            <a:r>
              <a:rPr lang="ru-RU" dirty="0"/>
              <a:t>организационно-методическое и информационное обеспечение подготовки и реализации процедур лицензирования и аккредитации образовательных программ и </a:t>
            </a:r>
            <a:r>
              <a:rPr lang="ru-RU" dirty="0" err="1"/>
              <a:t>СибГУТИ</a:t>
            </a:r>
            <a:r>
              <a:rPr lang="ru-RU" dirty="0"/>
              <a:t> как образовательного учреждения</a:t>
            </a:r>
          </a:p>
          <a:p>
            <a:r>
              <a:rPr lang="ru-RU" dirty="0"/>
              <a:t>организационная работа по планированию и проведению практик</a:t>
            </a:r>
          </a:p>
          <a:p>
            <a:r>
              <a:rPr lang="ru-RU" dirty="0"/>
              <a:t>организационная работа ГЭК</a:t>
            </a:r>
          </a:p>
          <a:p>
            <a:r>
              <a:rPr lang="ru-RU" dirty="0"/>
              <a:t>обеспечение учебного процесса учебно-методической документацией</a:t>
            </a:r>
          </a:p>
          <a:p>
            <a:r>
              <a:rPr lang="ru-RU" dirty="0"/>
              <a:t>контроль использования аудиторного фонда, его оптимизация.</a:t>
            </a:r>
          </a:p>
          <a:p>
            <a:r>
              <a:rPr lang="ru-RU" dirty="0"/>
              <a:t>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составе…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2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r>
              <a:rPr lang="ru-RU" dirty="0"/>
              <a:t>Основными задачами учебно-методического управления  являются:</a:t>
            </a:r>
          </a:p>
          <a:p>
            <a:r>
              <a:rPr lang="ru-RU" dirty="0"/>
              <a:t>организация учебного процесса вуза;</a:t>
            </a:r>
          </a:p>
          <a:p>
            <a:r>
              <a:rPr lang="ru-RU" dirty="0"/>
              <a:t>координация учебной и организационно-методической работы ППС университета</a:t>
            </a:r>
          </a:p>
          <a:p>
            <a:r>
              <a:rPr lang="ru-RU" dirty="0"/>
              <a:t>мониторинг образовательного процесса и обеспечение использования его результатов для принятия управленческих решений</a:t>
            </a:r>
          </a:p>
          <a:p>
            <a:r>
              <a:rPr lang="ru-RU" dirty="0"/>
              <a:t>координация работы в отношении контингента обучающихся</a:t>
            </a:r>
          </a:p>
          <a:p>
            <a:r>
              <a:rPr lang="ru-RU" dirty="0"/>
              <a:t>в соответствии с задачами управление выполняет следующие функции:</a:t>
            </a:r>
          </a:p>
          <a:p>
            <a:r>
              <a:rPr lang="ru-RU" dirty="0"/>
              <a:t>организация и планирование учебного процесса</a:t>
            </a:r>
          </a:p>
          <a:p>
            <a:r>
              <a:rPr lang="ru-RU" dirty="0"/>
              <a:t>координация деятельности факультетов и других учебных подразделений по организации учебного процесса</a:t>
            </a:r>
          </a:p>
          <a:p>
            <a:r>
              <a:rPr lang="ru-RU" dirty="0"/>
              <a:t>организация по составлению расписаний занятий и промежуточной аттестации</a:t>
            </a:r>
          </a:p>
          <a:p>
            <a:r>
              <a:rPr lang="ru-RU" dirty="0"/>
              <a:t>организационно-методическое и информационное обеспечение подготовки и реализации процедур лицензирования и аккредитации образовательных программ и </a:t>
            </a:r>
            <a:r>
              <a:rPr lang="ru-RU" dirty="0" err="1"/>
              <a:t>СибГУТИ</a:t>
            </a:r>
            <a:r>
              <a:rPr lang="ru-RU" dirty="0"/>
              <a:t> как образовательного учреждения</a:t>
            </a:r>
          </a:p>
          <a:p>
            <a:r>
              <a:rPr lang="ru-RU" dirty="0"/>
              <a:t>организационная работа по планированию и проведению практик</a:t>
            </a:r>
          </a:p>
          <a:p>
            <a:r>
              <a:rPr lang="ru-RU" dirty="0"/>
              <a:t>организационная работа ГЭК</a:t>
            </a:r>
          </a:p>
          <a:p>
            <a:r>
              <a:rPr lang="ru-RU" dirty="0"/>
              <a:t>обеспечение учебного процесса учебно-методической документацией</a:t>
            </a:r>
          </a:p>
          <a:p>
            <a:r>
              <a:rPr lang="ru-RU" dirty="0"/>
              <a:t>контроль использования аудиторного фонда, его оптимизация.</a:t>
            </a:r>
          </a:p>
          <a:p>
            <a:r>
              <a:rPr lang="ru-RU" dirty="0"/>
              <a:t>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составе…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54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r>
              <a:rPr lang="ru-RU" dirty="0"/>
              <a:t>Основными задачами учебно-методического управления  являются:</a:t>
            </a:r>
          </a:p>
          <a:p>
            <a:r>
              <a:rPr lang="ru-RU" dirty="0"/>
              <a:t>организация учебного процесса вуза;</a:t>
            </a:r>
          </a:p>
          <a:p>
            <a:r>
              <a:rPr lang="ru-RU" dirty="0"/>
              <a:t>координация учебной и организационно-методической работы ППС университета</a:t>
            </a:r>
          </a:p>
          <a:p>
            <a:r>
              <a:rPr lang="ru-RU" dirty="0"/>
              <a:t>мониторинг образовательного процесса и обеспечение использования его результатов для принятия управленческих решений</a:t>
            </a:r>
          </a:p>
          <a:p>
            <a:r>
              <a:rPr lang="ru-RU" dirty="0"/>
              <a:t>координация работы в отношении контингента обучающихся</a:t>
            </a:r>
          </a:p>
          <a:p>
            <a:r>
              <a:rPr lang="ru-RU" dirty="0"/>
              <a:t>в соответствии с задачами управление выполняет следующие функции:</a:t>
            </a:r>
          </a:p>
          <a:p>
            <a:r>
              <a:rPr lang="ru-RU" dirty="0"/>
              <a:t>организация и планирование учебного процесса</a:t>
            </a:r>
          </a:p>
          <a:p>
            <a:r>
              <a:rPr lang="ru-RU" dirty="0"/>
              <a:t>координация деятельности факультетов и других учебных подразделений по организации учебного процесса</a:t>
            </a:r>
          </a:p>
          <a:p>
            <a:r>
              <a:rPr lang="ru-RU" dirty="0"/>
              <a:t>организация по составлению расписаний занятий и промежуточной аттестации</a:t>
            </a:r>
          </a:p>
          <a:p>
            <a:r>
              <a:rPr lang="ru-RU" dirty="0"/>
              <a:t>организационно-методическое и информационное обеспечение подготовки и реализации процедур лицензирования и аккредитации образовательных программ и </a:t>
            </a:r>
            <a:r>
              <a:rPr lang="ru-RU" dirty="0" err="1"/>
              <a:t>СибГУТИ</a:t>
            </a:r>
            <a:r>
              <a:rPr lang="ru-RU" dirty="0"/>
              <a:t> как образовательного учреждения</a:t>
            </a:r>
          </a:p>
          <a:p>
            <a:r>
              <a:rPr lang="ru-RU" dirty="0"/>
              <a:t>организационная работа по планированию и проведению практик</a:t>
            </a:r>
          </a:p>
          <a:p>
            <a:r>
              <a:rPr lang="ru-RU" dirty="0"/>
              <a:t>организационная работа ГЭК</a:t>
            </a:r>
          </a:p>
          <a:p>
            <a:r>
              <a:rPr lang="ru-RU" dirty="0"/>
              <a:t>обеспечение учебного процесса учебно-методической документацией</a:t>
            </a:r>
          </a:p>
          <a:p>
            <a:r>
              <a:rPr lang="ru-RU" dirty="0"/>
              <a:t>контроль использования аудиторного фонда, его оптимизация.</a:t>
            </a:r>
          </a:p>
          <a:p>
            <a:r>
              <a:rPr lang="ru-RU" dirty="0"/>
              <a:t>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составе…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37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r>
              <a:rPr lang="ru-RU" dirty="0"/>
              <a:t>Основными задачами учебно-методического управления  являются:</a:t>
            </a:r>
          </a:p>
          <a:p>
            <a:r>
              <a:rPr lang="ru-RU" dirty="0"/>
              <a:t>организация учебного процесса вуза;</a:t>
            </a:r>
          </a:p>
          <a:p>
            <a:r>
              <a:rPr lang="ru-RU" dirty="0"/>
              <a:t>координация учебной и организационно-методической работы ППС университета</a:t>
            </a:r>
          </a:p>
          <a:p>
            <a:r>
              <a:rPr lang="ru-RU" dirty="0"/>
              <a:t>мониторинг образовательного процесса и обеспечение использования его результатов для принятия управленческих решений</a:t>
            </a:r>
          </a:p>
          <a:p>
            <a:r>
              <a:rPr lang="ru-RU" dirty="0"/>
              <a:t>координация работы в отношении контингента обучающихся</a:t>
            </a:r>
          </a:p>
          <a:p>
            <a:r>
              <a:rPr lang="ru-RU" dirty="0"/>
              <a:t>в соответствии с задачами управление выполняет следующие функции:</a:t>
            </a:r>
          </a:p>
          <a:p>
            <a:r>
              <a:rPr lang="ru-RU" dirty="0"/>
              <a:t>организация и планирование учебного процесса</a:t>
            </a:r>
          </a:p>
          <a:p>
            <a:r>
              <a:rPr lang="ru-RU" dirty="0"/>
              <a:t>координация деятельности факультетов и других учебных подразделений по организации учебного процесса</a:t>
            </a:r>
          </a:p>
          <a:p>
            <a:r>
              <a:rPr lang="ru-RU" dirty="0"/>
              <a:t>организация по составлению расписаний занятий и промежуточной аттестации</a:t>
            </a:r>
          </a:p>
          <a:p>
            <a:r>
              <a:rPr lang="ru-RU" dirty="0"/>
              <a:t>организационно-методическое и информационное обеспечение подготовки и реализации процедур лицензирования и аккредитации образовательных программ и </a:t>
            </a:r>
            <a:r>
              <a:rPr lang="ru-RU" dirty="0" err="1"/>
              <a:t>СибГУТИ</a:t>
            </a:r>
            <a:r>
              <a:rPr lang="ru-RU" dirty="0"/>
              <a:t> как образовательного учреждения</a:t>
            </a:r>
          </a:p>
          <a:p>
            <a:r>
              <a:rPr lang="ru-RU" dirty="0"/>
              <a:t>организационная работа по планированию и проведению практик</a:t>
            </a:r>
          </a:p>
          <a:p>
            <a:r>
              <a:rPr lang="ru-RU" dirty="0"/>
              <a:t>организационная работа ГЭК</a:t>
            </a:r>
          </a:p>
          <a:p>
            <a:r>
              <a:rPr lang="ru-RU" dirty="0"/>
              <a:t>обеспечение учебного процесса учебно-методической документацией</a:t>
            </a:r>
          </a:p>
          <a:p>
            <a:r>
              <a:rPr lang="ru-RU" dirty="0"/>
              <a:t>контроль использования аудиторного фонда, его оптимизация.</a:t>
            </a:r>
          </a:p>
          <a:p>
            <a:r>
              <a:rPr lang="ru-RU" dirty="0"/>
              <a:t>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составе…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55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r>
              <a:rPr lang="ru-RU" dirty="0"/>
              <a:t>Основными задачами учебно-методического управления  являются:</a:t>
            </a:r>
          </a:p>
          <a:p>
            <a:r>
              <a:rPr lang="ru-RU" dirty="0"/>
              <a:t>организация учебного процесса вуза;</a:t>
            </a:r>
          </a:p>
          <a:p>
            <a:r>
              <a:rPr lang="ru-RU" dirty="0"/>
              <a:t>координация учебной и организационно-методической работы ППС университета</a:t>
            </a:r>
          </a:p>
          <a:p>
            <a:r>
              <a:rPr lang="ru-RU" dirty="0"/>
              <a:t>мониторинг образовательного процесса и обеспечение использования его результатов для принятия управленческих решений</a:t>
            </a:r>
          </a:p>
          <a:p>
            <a:r>
              <a:rPr lang="ru-RU" dirty="0"/>
              <a:t>координация работы в отношении контингента обучающихся</a:t>
            </a:r>
          </a:p>
          <a:p>
            <a:r>
              <a:rPr lang="ru-RU" dirty="0"/>
              <a:t>в соответствии с задачами управление выполняет следующие функции:</a:t>
            </a:r>
          </a:p>
          <a:p>
            <a:r>
              <a:rPr lang="ru-RU" dirty="0"/>
              <a:t>организация и планирование учебного процесса</a:t>
            </a:r>
          </a:p>
          <a:p>
            <a:r>
              <a:rPr lang="ru-RU" dirty="0"/>
              <a:t>координация деятельности факультетов и других учебных подразделений по организации учебного процесса</a:t>
            </a:r>
          </a:p>
          <a:p>
            <a:r>
              <a:rPr lang="ru-RU" dirty="0"/>
              <a:t>организация по составлению расписаний занятий и промежуточной аттестации</a:t>
            </a:r>
          </a:p>
          <a:p>
            <a:r>
              <a:rPr lang="ru-RU" dirty="0"/>
              <a:t>организационно-методическое и информационное обеспечение подготовки и реализации процедур лицензирования и аккредитации образовательных программ и </a:t>
            </a:r>
            <a:r>
              <a:rPr lang="ru-RU" dirty="0" err="1"/>
              <a:t>СибГУТИ</a:t>
            </a:r>
            <a:r>
              <a:rPr lang="ru-RU" dirty="0"/>
              <a:t> как образовательного учреждения</a:t>
            </a:r>
          </a:p>
          <a:p>
            <a:r>
              <a:rPr lang="ru-RU" dirty="0"/>
              <a:t>организационная работа по планированию и проведению практик</a:t>
            </a:r>
          </a:p>
          <a:p>
            <a:r>
              <a:rPr lang="ru-RU" dirty="0"/>
              <a:t>организационная работа ГЭК</a:t>
            </a:r>
          </a:p>
          <a:p>
            <a:r>
              <a:rPr lang="ru-RU" dirty="0"/>
              <a:t>обеспечение учебного процесса учебно-методической документацией</a:t>
            </a:r>
          </a:p>
          <a:p>
            <a:r>
              <a:rPr lang="ru-RU" dirty="0"/>
              <a:t>контроль использования аудиторного фонда, его оптимизация.</a:t>
            </a:r>
          </a:p>
          <a:p>
            <a:r>
              <a:rPr lang="ru-RU" dirty="0"/>
              <a:t>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составе…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5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r>
              <a:rPr lang="ru-RU" dirty="0"/>
              <a:t>Основными задачами учебно-методического управления  являются:</a:t>
            </a:r>
          </a:p>
          <a:p>
            <a:r>
              <a:rPr lang="ru-RU" dirty="0"/>
              <a:t>организация учебного процесса вуза;</a:t>
            </a:r>
          </a:p>
          <a:p>
            <a:r>
              <a:rPr lang="ru-RU" dirty="0"/>
              <a:t>координация учебной и организационно-методической работы ППС университета</a:t>
            </a:r>
          </a:p>
          <a:p>
            <a:r>
              <a:rPr lang="ru-RU" dirty="0"/>
              <a:t>мониторинг образовательного процесса и обеспечение использования его результатов для принятия управленческих решений</a:t>
            </a:r>
          </a:p>
          <a:p>
            <a:r>
              <a:rPr lang="ru-RU" dirty="0"/>
              <a:t>координация работы в отношении контингента обучающихся</a:t>
            </a:r>
          </a:p>
          <a:p>
            <a:r>
              <a:rPr lang="ru-RU" dirty="0"/>
              <a:t>в соответствии с задачами управление выполняет следующие функции:</a:t>
            </a:r>
          </a:p>
          <a:p>
            <a:r>
              <a:rPr lang="ru-RU" dirty="0"/>
              <a:t>организация и планирование учебного процесса</a:t>
            </a:r>
          </a:p>
          <a:p>
            <a:r>
              <a:rPr lang="ru-RU" dirty="0"/>
              <a:t>координация деятельности факультетов и других учебных подразделений по организации учебного процесса</a:t>
            </a:r>
          </a:p>
          <a:p>
            <a:r>
              <a:rPr lang="ru-RU" dirty="0"/>
              <a:t>организация по составлению расписаний занятий и промежуточной аттестации</a:t>
            </a:r>
          </a:p>
          <a:p>
            <a:r>
              <a:rPr lang="ru-RU" dirty="0"/>
              <a:t>организационно-методическое и информационное обеспечение подготовки и реализации процедур лицензирования и аккредитации образовательных программ и </a:t>
            </a:r>
            <a:r>
              <a:rPr lang="ru-RU" dirty="0" err="1"/>
              <a:t>СибГУТИ</a:t>
            </a:r>
            <a:r>
              <a:rPr lang="ru-RU" dirty="0"/>
              <a:t> как образовательного учреждения</a:t>
            </a:r>
          </a:p>
          <a:p>
            <a:r>
              <a:rPr lang="ru-RU" dirty="0"/>
              <a:t>организационная работа по планированию и проведению практик</a:t>
            </a:r>
          </a:p>
          <a:p>
            <a:r>
              <a:rPr lang="ru-RU" dirty="0"/>
              <a:t>организационная работа ГЭК</a:t>
            </a:r>
          </a:p>
          <a:p>
            <a:r>
              <a:rPr lang="ru-RU" dirty="0"/>
              <a:t>обеспечение учебного процесса учебно-методической документацией</a:t>
            </a:r>
          </a:p>
          <a:p>
            <a:r>
              <a:rPr lang="ru-RU" dirty="0"/>
              <a:t>контроль использования аудиторного фонда, его оптимизация.</a:t>
            </a:r>
          </a:p>
          <a:p>
            <a:r>
              <a:rPr lang="ru-RU" dirty="0"/>
              <a:t>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составе…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52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476-337E-4AFB-832A-60629C104837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F56C-B910-4DB8-805A-34F16EC8A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20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476-337E-4AFB-832A-60629C104837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F56C-B910-4DB8-805A-34F16EC8A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53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476-337E-4AFB-832A-60629C104837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F56C-B910-4DB8-805A-34F16EC8A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17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476-337E-4AFB-832A-60629C104837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F56C-B910-4DB8-805A-34F16EC8A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16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476-337E-4AFB-832A-60629C104837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F56C-B910-4DB8-805A-34F16EC8A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16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476-337E-4AFB-832A-60629C104837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F56C-B910-4DB8-805A-34F16EC8A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06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476-337E-4AFB-832A-60629C104837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F56C-B910-4DB8-805A-34F16EC8A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88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476-337E-4AFB-832A-60629C104837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F56C-B910-4DB8-805A-34F16EC8A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36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476-337E-4AFB-832A-60629C104837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F56C-B910-4DB8-805A-34F16EC8A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69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476-337E-4AFB-832A-60629C104837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F56C-B910-4DB8-805A-34F16EC8A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79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476-337E-4AFB-832A-60629C104837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F56C-B910-4DB8-805A-34F16EC8A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02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E476-337E-4AFB-832A-60629C104837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FF56C-B910-4DB8-805A-34F16EC8A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33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u.wikipedia.org/wiki/%D0%A7%D1%91%D1%80%D0%BD%D0%B0%D1%8F_%D1%81%D0%BC%D0%B5%D1%80%D1%82%D1%8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825622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1476959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825622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339452" y="251771"/>
            <a:ext cx="1188910" cy="1188173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14" name="Заголовок 13"/>
          <p:cNvSpPr txBox="1">
            <a:spLocks noGrp="1"/>
          </p:cNvSpPr>
          <p:nvPr>
            <p:ph type="title"/>
          </p:nvPr>
        </p:nvSpPr>
        <p:spPr>
          <a:xfrm>
            <a:off x="3187033" y="2591945"/>
            <a:ext cx="5848097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>
                <a:cs typeface="Times New Roman" panose="02020603050405020304" pitchFamily="18" charset="0"/>
              </a:rPr>
              <a:t>Чёрная смерть</a:t>
            </a:r>
            <a:endParaRPr lang="ru-RU" sz="5400" dirty="0"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72675" y="4909134"/>
            <a:ext cx="37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Выполнил: Русецкий Артём</a:t>
            </a:r>
          </a:p>
          <a:p>
            <a:r>
              <a:rPr lang="ru-RU" sz="2000" dirty="0" smtClean="0"/>
              <a:t>Группа ИА-232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499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211700" y="3951790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9" y="1350530"/>
            <a:ext cx="1370370" cy="2601260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805" y="22737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Последствия чумы</a:t>
            </a:r>
            <a:endParaRPr lang="ru-RU" dirty="0"/>
          </a:p>
        </p:txBody>
      </p:sp>
      <p:pic>
        <p:nvPicPr>
          <p:cNvPr id="9218" name="Picture 2" descr="Чума и возвышение Москвы - Proshlo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03" y="1326791"/>
            <a:ext cx="7214983" cy="515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3329" y="1534200"/>
            <a:ext cx="378046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Сокращение населения Золотой Орды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Сокращение населения Европы от 30% до 60%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Вооружённые выступления по всей Европе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В сферу производства стали брать женщин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Изменение структуры производства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Толчок для развития медицины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897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725303" y="307526"/>
            <a:ext cx="6817895" cy="1325563"/>
          </a:xfrm>
        </p:spPr>
        <p:txBody>
          <a:bodyPr/>
          <a:lstStyle/>
          <a:p>
            <a:pPr algn="ctr"/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79302" y="1777890"/>
            <a:ext cx="10509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https://ru.wikipedia.org/wiki/%D0%A7%D1%91%D1%80%D0%BD%D0%B0%D1%8F_%</a:t>
            </a:r>
            <a:r>
              <a:rPr lang="en-US" dirty="0" smtClean="0">
                <a:hlinkClick r:id="rId4"/>
              </a:rPr>
              <a:t>D1%81%D0%BC%D0%B5%D1%80%D1%82%D1%8C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https://ria.ru/20210616/chuma-1737064888.html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3705224"/>
            <a:ext cx="1006475" cy="18621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900531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900531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3705224"/>
            <a:ext cx="1006475" cy="18621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4353492" y="4691119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6738520" y="5521381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5755713" y="4691119"/>
            <a:ext cx="132391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8140741" y="5521381"/>
            <a:ext cx="132391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8801100" y="3432175"/>
            <a:ext cx="2054225" cy="2900531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108" y="237966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725303" y="307526"/>
            <a:ext cx="6817895" cy="1325563"/>
          </a:xfrm>
        </p:spPr>
        <p:txBody>
          <a:bodyPr/>
          <a:lstStyle/>
          <a:p>
            <a:pPr algn="ctr"/>
            <a:r>
              <a:rPr lang="ru-RU" dirty="0" smtClean="0"/>
              <a:t>Что такое </a:t>
            </a:r>
            <a:r>
              <a:rPr lang="ru-RU" dirty="0"/>
              <a:t>ч</a:t>
            </a:r>
            <a:r>
              <a:rPr lang="ru-RU" dirty="0" smtClean="0"/>
              <a:t>ёрная смерть</a:t>
            </a:r>
            <a:endParaRPr lang="ru-RU" dirty="0"/>
          </a:p>
        </p:txBody>
      </p:sp>
      <p:pic>
        <p:nvPicPr>
          <p:cNvPr id="1026" name="Picture 2" descr="Черная смерть, или &quot;рукотворная&quot; чума Средневековья - РИА Новости,  16.06.20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58" y="1337144"/>
            <a:ext cx="6891009" cy="516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94591" y="2570559"/>
            <a:ext cx="349950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>
                <a:solidFill>
                  <a:srgbClr val="202122"/>
                </a:solidFill>
                <a:ea typeface="Calibri" panose="020F0502020204030204" pitchFamily="34" charset="0"/>
              </a:rPr>
              <a:t>Чёрная </a:t>
            </a:r>
            <a:r>
              <a:rPr lang="ru-RU" sz="2200" b="1" dirty="0" smtClean="0">
                <a:solidFill>
                  <a:srgbClr val="202122"/>
                </a:solidFill>
                <a:ea typeface="Calibri" panose="020F0502020204030204" pitchFamily="34" charset="0"/>
              </a:rPr>
              <a:t>смерть</a:t>
            </a:r>
            <a:r>
              <a:rPr lang="ru-RU" sz="2200" dirty="0">
                <a:solidFill>
                  <a:srgbClr val="202122"/>
                </a:solidFill>
                <a:ea typeface="Calibri" panose="020F0502020204030204" pitchFamily="34" charset="0"/>
              </a:rPr>
              <a:t> — вторая в истории </a:t>
            </a:r>
            <a:r>
              <a:rPr lang="ru-RU" sz="2200" dirty="0">
                <a:ea typeface="Calibri" panose="020F0502020204030204" pitchFamily="34" charset="0"/>
              </a:rPr>
              <a:t>пандемия</a:t>
            </a:r>
            <a:r>
              <a:rPr lang="ru-RU" sz="2200" dirty="0">
                <a:solidFill>
                  <a:srgbClr val="202122"/>
                </a:solidFill>
                <a:ea typeface="Calibri" panose="020F0502020204030204" pitchFamily="34" charset="0"/>
              </a:rPr>
              <a:t> </a:t>
            </a:r>
            <a:r>
              <a:rPr lang="ru-RU" sz="2200" dirty="0">
                <a:ea typeface="Calibri" panose="020F0502020204030204" pitchFamily="34" charset="0"/>
              </a:rPr>
              <a:t>чумы</a:t>
            </a:r>
            <a:r>
              <a:rPr lang="ru-RU" sz="2200" dirty="0">
                <a:solidFill>
                  <a:srgbClr val="202122"/>
                </a:solidFill>
                <a:ea typeface="Calibri" panose="020F0502020204030204" pitchFamily="34" charset="0"/>
              </a:rPr>
              <a:t>, пик которой пришёлся на 1346—1353 годы, а повторные вспышки продолжались вплоть до XIX века.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652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015" y="3689516"/>
            <a:ext cx="1370863" cy="1370015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01314" y="29765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Источник заражения</a:t>
            </a:r>
            <a:endParaRPr lang="ru-RU" dirty="0"/>
          </a:p>
        </p:txBody>
      </p:sp>
      <p:pic>
        <p:nvPicPr>
          <p:cNvPr id="2050" name="Picture 2" descr="Гоби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78" y="2055812"/>
            <a:ext cx="5314114" cy="4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7630" y="1580233"/>
            <a:ext cx="346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Очаг возникновения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18546" y="1532592"/>
            <a:ext cx="3193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Переносчик чумы</a:t>
            </a:r>
            <a:endParaRPr lang="ru-RU" sz="2800" dirty="0"/>
          </a:p>
        </p:txBody>
      </p:sp>
      <p:pic>
        <p:nvPicPr>
          <p:cNvPr id="2054" name="Picture 6" descr="ЧЁРНАЯ КРЫСА • Большая российская энциклопедия - электронная версия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" r="4034"/>
          <a:stretch/>
        </p:blipFill>
        <p:spPr bwMode="auto">
          <a:xfrm>
            <a:off x="784575" y="2055812"/>
            <a:ext cx="5261810" cy="425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10030840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07153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DB2210-7C35-4B38-BA9E-ED8E26E7AB46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11180190" y="2971800"/>
            <a:ext cx="1006475" cy="25955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AE6365-9B07-432F-B576-4F165A550F2B}"/>
              </a:ext>
            </a:extLst>
          </p:cNvPr>
          <p:cNvSpPr/>
          <p:nvPr/>
        </p:nvSpPr>
        <p:spPr>
          <a:xfrm>
            <a:off x="220663" y="2971800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784C04E-9582-4BF1-882B-2AD8D15EDC93}"/>
              </a:ext>
            </a:extLst>
          </p:cNvPr>
          <p:cNvSpPr/>
          <p:nvPr/>
        </p:nvSpPr>
        <p:spPr>
          <a:xfrm>
            <a:off x="9833990" y="2971800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432176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833990" y="1251319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642382" y="1364800"/>
            <a:ext cx="704144" cy="703708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926" y="20467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Пути распространения чумы</a:t>
            </a:r>
            <a:endParaRPr lang="ru-RU" dirty="0"/>
          </a:p>
        </p:txBody>
      </p:sp>
      <p:pic>
        <p:nvPicPr>
          <p:cNvPr id="3074" name="Picture 2" descr="Пути распространения чумы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155" y="1251318"/>
            <a:ext cx="7743282" cy="539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60663" y="1919628"/>
            <a:ext cx="26275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olidFill>
                  <a:srgbClr val="000000"/>
                </a:solidFill>
                <a:ea typeface="Calibri" panose="020F0502020204030204" pitchFamily="34" charset="0"/>
              </a:rPr>
              <a:t>Прочные связи Генуи с Крымом и обширная сеть торговых морских маршрутов по Средиземному морю сыграли роковую роль в последующих событиях.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6107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9" y="1350530"/>
            <a:ext cx="1370370" cy="2601260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4063" y="22737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Предрассудки и антисанитария</a:t>
            </a:r>
            <a:endParaRPr lang="ru-RU" dirty="0"/>
          </a:p>
        </p:txBody>
      </p:sp>
      <p:pic>
        <p:nvPicPr>
          <p:cNvPr id="4100" name="Picture 4" descr="История чумы • Arzam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47" y="1288009"/>
            <a:ext cx="8480819" cy="51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174" y="2267743"/>
            <a:ext cx="25805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/>
              <a:t>Из-за </a:t>
            </a:r>
            <a:r>
              <a:rPr lang="ru-RU" sz="2200" dirty="0"/>
              <a:t>войны между папством и Священной Римской </a:t>
            </a:r>
            <a:r>
              <a:rPr lang="ru-RU" sz="2200" dirty="0" smtClean="0"/>
              <a:t>империей люди стали вешать и сжигать заживо Евреев.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749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69925" y="20475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Флагелланты</a:t>
            </a:r>
            <a:endParaRPr lang="ru-RU" dirty="0"/>
          </a:p>
        </p:txBody>
      </p:sp>
      <p:pic>
        <p:nvPicPr>
          <p:cNvPr id="5122" name="Picture 2" descr="Флагелланты: пир во время чумы | личный блог Блог Sacradam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84" y="1326791"/>
            <a:ext cx="8318416" cy="514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3671" y="2766565"/>
            <a:ext cx="3003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Флагелланты считали</a:t>
            </a:r>
            <a:r>
              <a:rPr lang="en-US" sz="2200" dirty="0" smtClean="0"/>
              <a:t>, </a:t>
            </a:r>
            <a:r>
              <a:rPr lang="ru-RU" sz="2200" dirty="0" smtClean="0"/>
              <a:t>что спасение придёт путём самоистязания.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165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10030840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11218968" y="2950733"/>
            <a:ext cx="1006475" cy="25955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07153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DB2210-7C35-4B38-BA9E-ED8E26E7AB46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AE6365-9B07-432F-B576-4F165A550F2B}"/>
              </a:ext>
            </a:extLst>
          </p:cNvPr>
          <p:cNvSpPr/>
          <p:nvPr/>
        </p:nvSpPr>
        <p:spPr>
          <a:xfrm>
            <a:off x="487077" y="3215640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432176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8198" y="254317"/>
            <a:ext cx="10515600" cy="1325563"/>
          </a:xfrm>
        </p:spPr>
        <p:txBody>
          <a:bodyPr/>
          <a:lstStyle/>
          <a:p>
            <a:pPr algn="ctr"/>
            <a:r>
              <a:rPr lang="ru-RU" dirty="0" err="1" smtClean="0"/>
              <a:t>Бьянки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55989" y="5811203"/>
            <a:ext cx="10480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Ф</a:t>
            </a:r>
            <a:r>
              <a:rPr lang="ru-RU" sz="2200" dirty="0" smtClean="0"/>
              <a:t>анатики, </a:t>
            </a:r>
            <a:r>
              <a:rPr lang="ru-RU" sz="2200" dirty="0"/>
              <a:t>надеялись найти защиту от заразы, облачаясь в светлые одеяния.</a:t>
            </a:r>
          </a:p>
        </p:txBody>
      </p:sp>
      <p:pic>
        <p:nvPicPr>
          <p:cNvPr id="6146" name="Picture 2" descr="Бьянки (секта)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39" y="1511898"/>
            <a:ext cx="9893521" cy="416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8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10030840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25667" y="336043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DB2210-7C35-4B38-BA9E-ED8E26E7AB46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11180190" y="2971800"/>
            <a:ext cx="1006475" cy="25955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AE6365-9B07-432F-B576-4F165A550F2B}"/>
              </a:ext>
            </a:extLst>
          </p:cNvPr>
          <p:cNvSpPr/>
          <p:nvPr/>
        </p:nvSpPr>
        <p:spPr>
          <a:xfrm>
            <a:off x="220663" y="2971800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784C04E-9582-4BF1-882B-2AD8D15EDC93}"/>
              </a:ext>
            </a:extLst>
          </p:cNvPr>
          <p:cNvSpPr/>
          <p:nvPr/>
        </p:nvSpPr>
        <p:spPr>
          <a:xfrm>
            <a:off x="8436731" y="4269581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432176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833990" y="1251319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642382" y="1364800"/>
            <a:ext cx="704144" cy="703708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6331716" y="465821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926" y="202289"/>
            <a:ext cx="10515600" cy="1325563"/>
          </a:xfrm>
        </p:spPr>
        <p:txBody>
          <a:bodyPr/>
          <a:lstStyle/>
          <a:p>
            <a:pPr algn="ctr"/>
            <a:r>
              <a:rPr lang="ru-RU" dirty="0" err="1" smtClean="0"/>
              <a:t>Хореомания</a:t>
            </a:r>
            <a:endParaRPr lang="ru-RU" dirty="0"/>
          </a:p>
        </p:txBody>
      </p:sp>
      <p:pic>
        <p:nvPicPr>
          <p:cNvPr id="7170" name="Picture 2" descr="Хореомании Средневековья: Dance Me to the End of Love - W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342" y="1317868"/>
            <a:ext cx="7616572" cy="507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16329" y="2031791"/>
            <a:ext cx="3352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Жертвы </a:t>
            </a:r>
            <a:r>
              <a:rPr lang="ru-RU" sz="2200" dirty="0" err="1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хореомании</a:t>
            </a:r>
            <a:r>
              <a:rPr lang="ru-RU" sz="220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без всякой видимой причины начинали прыгать, кричать и совершать нелепые движения, действительно напоминавшие собой некий неистовый танец.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341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8801100" y="-391723"/>
            <a:ext cx="339090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-391723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358356" y="617524"/>
            <a:ext cx="11170443" cy="2123283"/>
            <a:chOff x="358356" y="4734717"/>
            <a:chExt cx="11170443" cy="2595564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115E065F-B383-4EE2-8E40-503AE416AC55}"/>
                </a:ext>
              </a:extLst>
            </p:cNvPr>
            <p:cNvSpPr/>
            <p:nvPr/>
          </p:nvSpPr>
          <p:spPr>
            <a:xfrm>
              <a:off x="358356" y="4734717"/>
              <a:ext cx="100012" cy="259556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CBAB5B58-D96C-46D6-80D2-344F99BBC81D}"/>
                </a:ext>
              </a:extLst>
            </p:cNvPr>
            <p:cNvSpPr/>
            <p:nvPr/>
          </p:nvSpPr>
          <p:spPr>
            <a:xfrm>
              <a:off x="11428786" y="4734718"/>
              <a:ext cx="100013" cy="259556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7645691" y="0"/>
            <a:ext cx="2387752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7645691" y="5521381"/>
            <a:ext cx="2387752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149085" y="0"/>
            <a:ext cx="236358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149085" y="5521381"/>
            <a:ext cx="236358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9863845" y="-62705"/>
            <a:ext cx="1447448" cy="22665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pic>
        <p:nvPicPr>
          <p:cNvPr id="8194" name="Picture 2" descr="Черная смерть», выкосившая в средние века более половины Европы, может  вернуться в любой момент - KP.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622" y="1160532"/>
            <a:ext cx="7485498" cy="55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440" y="14908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Чумной доктор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7404" y="1980573"/>
            <a:ext cx="3015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Во времена чумы</a:t>
            </a:r>
            <a:r>
              <a:rPr lang="en-US" sz="2200" dirty="0" smtClean="0"/>
              <a:t>, </a:t>
            </a:r>
            <a:r>
              <a:rPr lang="ru-RU" sz="2200" dirty="0" smtClean="0"/>
              <a:t>сеньоры или города оплачивали услуги «чумных докторов» в </a:t>
            </a:r>
            <a:r>
              <a:rPr lang="ru-RU" sz="2200" dirty="0"/>
              <a:t>обязанности которых входило оставаться в городе до конца эпидемии и лечить тех, кто стал её </a:t>
            </a:r>
            <a:r>
              <a:rPr lang="ru-RU" sz="2200" dirty="0" smtClean="0"/>
              <a:t>жертвой. 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404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971</Words>
  <Application>Microsoft Office PowerPoint</Application>
  <PresentationFormat>Широкоэкранный</PresentationFormat>
  <Paragraphs>139</Paragraphs>
  <Slides>12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Чёрная смерть</vt:lpstr>
      <vt:lpstr>Что такое чёрная смерть</vt:lpstr>
      <vt:lpstr>Источник заражения</vt:lpstr>
      <vt:lpstr>Пути распространения чумы</vt:lpstr>
      <vt:lpstr>Предрассудки и антисанитария</vt:lpstr>
      <vt:lpstr>Флагелланты</vt:lpstr>
      <vt:lpstr>Бьянки</vt:lpstr>
      <vt:lpstr>Хореомания</vt:lpstr>
      <vt:lpstr>Чумной доктор</vt:lpstr>
      <vt:lpstr>Последствия чумы</vt:lpstr>
      <vt:lpstr>Источники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Чёрная смерть</dc:title>
  <dc:creator>Артём Русецкий</dc:creator>
  <cp:lastModifiedBy>Артём Русецкий</cp:lastModifiedBy>
  <cp:revision>13</cp:revision>
  <dcterms:created xsi:type="dcterms:W3CDTF">2022-10-16T15:59:09Z</dcterms:created>
  <dcterms:modified xsi:type="dcterms:W3CDTF">2022-10-17T14:14:03Z</dcterms:modified>
</cp:coreProperties>
</file>