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9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0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3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3A7E-1FD2-4220-A17B-993DF1500F5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96C3-9307-483D-9CE5-8C9E761A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4931" y="1825405"/>
            <a:ext cx="7103461" cy="2387600"/>
          </a:xfrm>
        </p:spPr>
        <p:txBody>
          <a:bodyPr>
            <a:noAutofit/>
          </a:bodyPr>
          <a:lstStyle/>
          <a:p>
            <a:r>
              <a:rPr lang="ru-RU" sz="4800" dirty="0"/>
              <a:t>Курсовая работа по дисциплине: </a:t>
            </a:r>
            <a:r>
              <a:rPr lang="ru-RU" sz="4800" dirty="0" smtClean="0"/>
              <a:t>ТРПО</a:t>
            </a:r>
            <a:br>
              <a:rPr lang="ru-RU" sz="4800" dirty="0" smtClean="0"/>
            </a:br>
            <a:r>
              <a:rPr lang="ru-RU" sz="4800" dirty="0" smtClean="0"/>
              <a:t>на тему «</a:t>
            </a:r>
            <a:r>
              <a:rPr lang="en-US" sz="4800" dirty="0" err="1" smtClean="0"/>
              <a:t>KeyboardNinja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10215" y="4424020"/>
            <a:ext cx="429871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rgbClr val="CB9813"/>
                </a:solidFill>
              </a:rPr>
              <a:t>Выполнили:</a:t>
            </a:r>
          </a:p>
          <a:p>
            <a:pPr algn="r"/>
            <a:r>
              <a:rPr lang="ru-RU" dirty="0" smtClean="0">
                <a:solidFill>
                  <a:srgbClr val="CB9813"/>
                </a:solidFill>
              </a:rPr>
              <a:t>Русецкий А</a:t>
            </a:r>
            <a:r>
              <a:rPr lang="ru-RU" dirty="0" smtClean="0">
                <a:solidFill>
                  <a:srgbClr val="CB9813"/>
                </a:solidFill>
              </a:rPr>
              <a:t>. С.</a:t>
            </a:r>
            <a:endParaRPr lang="ru-RU" dirty="0" smtClean="0">
              <a:solidFill>
                <a:srgbClr val="CB9813"/>
              </a:solidFill>
            </a:endParaRPr>
          </a:p>
          <a:p>
            <a:pPr algn="r"/>
            <a:r>
              <a:rPr lang="ru-RU" dirty="0" err="1" smtClean="0">
                <a:solidFill>
                  <a:srgbClr val="CB9813"/>
                </a:solidFill>
              </a:rPr>
              <a:t>Андрущенко</a:t>
            </a:r>
            <a:r>
              <a:rPr lang="ru-RU" dirty="0" smtClean="0">
                <a:solidFill>
                  <a:srgbClr val="CB9813"/>
                </a:solidFill>
              </a:rPr>
              <a:t> Ф</a:t>
            </a:r>
            <a:r>
              <a:rPr lang="ru-RU" dirty="0" smtClean="0">
                <a:solidFill>
                  <a:srgbClr val="CB9813"/>
                </a:solidFill>
              </a:rPr>
              <a:t>. А.</a:t>
            </a:r>
            <a:endParaRPr lang="ru-RU" dirty="0" smtClean="0">
              <a:solidFill>
                <a:srgbClr val="CB9813"/>
              </a:solidFill>
            </a:endParaRPr>
          </a:p>
          <a:p>
            <a:pPr algn="r"/>
            <a:r>
              <a:rPr lang="ru-RU" dirty="0" smtClean="0">
                <a:solidFill>
                  <a:srgbClr val="CB9813"/>
                </a:solidFill>
              </a:rPr>
              <a:t>Литвинов А</a:t>
            </a:r>
            <a:r>
              <a:rPr lang="ru-RU" dirty="0" smtClean="0">
                <a:solidFill>
                  <a:srgbClr val="CB9813"/>
                </a:solidFill>
              </a:rPr>
              <a:t>. Е.</a:t>
            </a:r>
            <a:endParaRPr lang="ru-RU" dirty="0" smtClean="0">
              <a:solidFill>
                <a:srgbClr val="CB98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>
                <a:solidFill>
                  <a:srgbClr val="CB9813"/>
                </a:solidFill>
              </a:rPr>
              <a:t>Спасибо за внимание!</a:t>
            </a:r>
            <a:endParaRPr lang="ru-RU" sz="6000" dirty="0">
              <a:solidFill>
                <a:srgbClr val="CB9813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CB9813"/>
                </a:solidFill>
              </a:rPr>
              <a:t>Описание тренажёра</a:t>
            </a:r>
            <a:endParaRPr lang="ru-RU" sz="5400" dirty="0">
              <a:solidFill>
                <a:srgbClr val="CB981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40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Клавиатурный тренажёр – программа предназначенная для обучения или улучшения навыка печати</a:t>
            </a:r>
            <a:r>
              <a:rPr lang="en-US" dirty="0" smtClean="0"/>
              <a:t>, </a:t>
            </a:r>
            <a:r>
              <a:rPr lang="ru-RU" dirty="0" smtClean="0"/>
              <a:t>а также для запоминания расположения букв на клавишах клавиатуры.</a:t>
            </a:r>
          </a:p>
          <a:p>
            <a:pPr marL="0" indent="0">
              <a:buNone/>
            </a:pPr>
            <a:r>
              <a:rPr lang="ru-RU" dirty="0" smtClean="0"/>
              <a:t>Клавиатурный тренажёр представляет собой игру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предназначенную для оценки правильного выбора нужной клавиши на клавиатуре. Во время игры</a:t>
            </a:r>
            <a:r>
              <a:rPr lang="en-US" dirty="0" smtClean="0"/>
              <a:t>,</a:t>
            </a:r>
            <a:r>
              <a:rPr lang="ru-RU" dirty="0" smtClean="0"/>
              <a:t> в игровой области падают буквы. Ваша цель: успеть нажать нужную клавишу с буквой на клавиатуре</a:t>
            </a:r>
            <a:r>
              <a:rPr lang="en-US" dirty="0" smtClean="0"/>
              <a:t>, </a:t>
            </a:r>
            <a:r>
              <a:rPr lang="ru-RU" dirty="0" smtClean="0"/>
              <a:t>пока буква не достигла конца игровой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CB9813"/>
                </a:solidFill>
              </a:rPr>
              <a:t>Поставленные задачи</a:t>
            </a:r>
            <a:endParaRPr lang="en-UA" sz="5400" dirty="0">
              <a:solidFill>
                <a:srgbClr val="CB9813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B06D1-9D27-414C-BECF-B02CC58E3BDC}"/>
              </a:ext>
            </a:extLst>
          </p:cNvPr>
          <p:cNvGrpSpPr/>
          <p:nvPr/>
        </p:nvGrpSpPr>
        <p:grpSpPr>
          <a:xfrm>
            <a:off x="1355717" y="1822753"/>
            <a:ext cx="1049867" cy="1049867"/>
            <a:chOff x="4343400" y="1854885"/>
            <a:chExt cx="457200" cy="4572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9DD0E3-D548-E14F-B423-C017ED6445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AB0B8D-8596-A546-9F1A-D41182FA0740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680980-D510-A845-B3FC-D53E82094021}"/>
              </a:ext>
            </a:extLst>
          </p:cNvPr>
          <p:cNvSpPr>
            <a:spLocks/>
          </p:cNvSpPr>
          <p:nvPr/>
        </p:nvSpPr>
        <p:spPr bwMode="auto">
          <a:xfrm>
            <a:off x="1107021" y="2847220"/>
            <a:ext cx="1547259" cy="1949967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27608FE-8EC0-D347-97FA-58D507E9F943}"/>
              </a:ext>
            </a:extLst>
          </p:cNvPr>
          <p:cNvGrpSpPr/>
          <p:nvPr/>
        </p:nvGrpSpPr>
        <p:grpSpPr>
          <a:xfrm>
            <a:off x="3463392" y="1822753"/>
            <a:ext cx="1049867" cy="1049867"/>
            <a:chOff x="4343400" y="1854885"/>
            <a:chExt cx="457200" cy="457200"/>
          </a:xfrm>
        </p:grpSpPr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EAA7841C-7AA8-4243-B3BE-55D29526B254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85CD68A4-0C3C-824F-A6FA-AB20F163BD02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A3F21DF-DE44-D64A-829B-CFD6B26BD38C}"/>
              </a:ext>
            </a:extLst>
          </p:cNvPr>
          <p:cNvGrpSpPr/>
          <p:nvPr/>
        </p:nvGrpSpPr>
        <p:grpSpPr>
          <a:xfrm>
            <a:off x="3236036" y="2847219"/>
            <a:ext cx="1547259" cy="1949967"/>
            <a:chOff x="1388111" y="2459015"/>
            <a:chExt cx="1219200" cy="1536522"/>
          </a:xfrm>
        </p:grpSpPr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8A785149-2749-5641-A210-DDE343C7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6AE558C0-34E8-C847-9B2E-6909A08F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AE067047-17ED-0042-B3CD-4755C1B36047}"/>
              </a:ext>
            </a:extLst>
          </p:cNvPr>
          <p:cNvGrpSpPr/>
          <p:nvPr/>
        </p:nvGrpSpPr>
        <p:grpSpPr>
          <a:xfrm>
            <a:off x="5571067" y="1822753"/>
            <a:ext cx="1049867" cy="1049867"/>
            <a:chOff x="4343400" y="1854885"/>
            <a:chExt cx="457200" cy="457200"/>
          </a:xfrm>
        </p:grpSpPr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4A2A5270-29A5-2D4C-A1D7-1C41B419E977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4D0E82FC-FDAA-5D4B-8E33-4F761C2A0DE1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AA51DE34-B574-204E-A4F5-DF0421DDFD28}"/>
              </a:ext>
            </a:extLst>
          </p:cNvPr>
          <p:cNvGrpSpPr/>
          <p:nvPr/>
        </p:nvGrpSpPr>
        <p:grpSpPr>
          <a:xfrm>
            <a:off x="5322371" y="2847220"/>
            <a:ext cx="1547259" cy="1949967"/>
            <a:chOff x="1388111" y="2459015"/>
            <a:chExt cx="1219200" cy="1536522"/>
          </a:xfrm>
        </p:grpSpPr>
        <p:sp>
          <p:nvSpPr>
            <p:cNvPr id="26" name="Freeform: Shape 27">
              <a:extLst>
                <a:ext uri="{FF2B5EF4-FFF2-40B4-BE49-F238E27FC236}">
                  <a16:creationId xmlns:a16="http://schemas.microsoft.com/office/drawing/2014/main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18E5217-E072-2C4C-AD2C-3D4AB135F5CA}"/>
              </a:ext>
            </a:extLst>
          </p:cNvPr>
          <p:cNvGrpSpPr/>
          <p:nvPr/>
        </p:nvGrpSpPr>
        <p:grpSpPr>
          <a:xfrm>
            <a:off x="7678741" y="1822753"/>
            <a:ext cx="1049867" cy="1049867"/>
            <a:chOff x="4343400" y="1854885"/>
            <a:chExt cx="457200" cy="457200"/>
          </a:xfrm>
        </p:grpSpPr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DC91552F-6EE7-7740-9AD6-26F10564EB4A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61BF5840-CEC1-A445-8403-669B37DA9F6B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5EC93C6A-B1DE-6649-A624-2C5A85FB1264}"/>
              </a:ext>
            </a:extLst>
          </p:cNvPr>
          <p:cNvSpPr>
            <a:spLocks/>
          </p:cNvSpPr>
          <p:nvPr/>
        </p:nvSpPr>
        <p:spPr bwMode="auto">
          <a:xfrm flipH="1">
            <a:off x="7430045" y="2847220"/>
            <a:ext cx="1547259" cy="1949967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DF529922-157C-714D-81DA-84EA4FCB762D}"/>
              </a:ext>
            </a:extLst>
          </p:cNvPr>
          <p:cNvGrpSpPr/>
          <p:nvPr/>
        </p:nvGrpSpPr>
        <p:grpSpPr>
          <a:xfrm>
            <a:off x="9786416" y="1822753"/>
            <a:ext cx="1049867" cy="1049867"/>
            <a:chOff x="4343400" y="1854885"/>
            <a:chExt cx="457200" cy="457200"/>
          </a:xfrm>
        </p:grpSpPr>
        <p:sp>
          <p:nvSpPr>
            <p:cNvPr id="39" name="Oval 42">
              <a:extLst>
                <a:ext uri="{FF2B5EF4-FFF2-40B4-BE49-F238E27FC236}">
                  <a16:creationId xmlns:a16="http://schemas.microsoft.com/office/drawing/2014/main" id="{A25B7585-9597-604D-8F24-83EE257D15C1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43">
              <a:extLst>
                <a:ext uri="{FF2B5EF4-FFF2-40B4-BE49-F238E27FC236}">
                  <a16:creationId xmlns:a16="http://schemas.microsoft.com/office/drawing/2014/main" id="{1BE87A02-F9A0-C049-8D7B-6729B8C2262E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Freeform: Shape 45">
            <a:extLst>
              <a:ext uri="{FF2B5EF4-FFF2-40B4-BE49-F238E27FC236}">
                <a16:creationId xmlns:a16="http://schemas.microsoft.com/office/drawing/2014/main" id="{D9CB586B-89BF-F04B-99E9-F07007216E6C}"/>
              </a:ext>
            </a:extLst>
          </p:cNvPr>
          <p:cNvSpPr>
            <a:spLocks/>
          </p:cNvSpPr>
          <p:nvPr/>
        </p:nvSpPr>
        <p:spPr bwMode="auto">
          <a:xfrm flipH="1">
            <a:off x="9537720" y="2847220"/>
            <a:ext cx="1547259" cy="1949967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4" name="Group 63">
            <a:extLst>
              <a:ext uri="{FF2B5EF4-FFF2-40B4-BE49-F238E27FC236}">
                <a16:creationId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1064335" y="4895621"/>
            <a:ext cx="1632628" cy="1317471"/>
            <a:chOff x="1064335" y="4682887"/>
            <a:chExt cx="1632628" cy="1317471"/>
          </a:xfrm>
        </p:grpSpPr>
        <p:sp>
          <p:nvSpPr>
            <p:cNvPr id="45" name="TextBox 49">
              <a:extLst>
                <a:ext uri="{FF2B5EF4-FFF2-40B4-BE49-F238E27FC236}">
                  <a16:creationId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1064335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Придумать реализацию</a:t>
              </a:r>
            </a:p>
            <a:p>
              <a:pPr algn="ctr"/>
              <a:r>
                <a:rPr lang="ru-RU" altLang="zh-CN" b="1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 проекта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1076930" y="5414350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Здесь мы придумали дизайн и функционал проекта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Group 68">
            <a:extLst>
              <a:ext uri="{FF2B5EF4-FFF2-40B4-BE49-F238E27FC236}">
                <a16:creationId xmlns:a16="http://schemas.microsoft.com/office/drawing/2014/main" id="{74CACE81-2F63-D24B-B553-AB8D48C430F5}"/>
              </a:ext>
            </a:extLst>
          </p:cNvPr>
          <p:cNvGrpSpPr/>
          <p:nvPr/>
        </p:nvGrpSpPr>
        <p:grpSpPr>
          <a:xfrm>
            <a:off x="3172010" y="4895621"/>
            <a:ext cx="1632628" cy="1219035"/>
            <a:chOff x="3172010" y="4682887"/>
            <a:chExt cx="1632628" cy="1219035"/>
          </a:xfrm>
        </p:grpSpPr>
        <p:sp>
          <p:nvSpPr>
            <p:cNvPr id="48" name="TextBox 52">
              <a:extLst>
                <a:ext uri="{FF2B5EF4-FFF2-40B4-BE49-F238E27FC236}">
                  <a16:creationId xmlns:a16="http://schemas.microsoft.com/office/drawing/2014/main" id="{C7F2AE0E-136B-DB49-981C-B5DAA42D8145}"/>
                </a:ext>
              </a:extLst>
            </p:cNvPr>
            <p:cNvSpPr txBox="1"/>
            <p:nvPr/>
          </p:nvSpPr>
          <p:spPr>
            <a:xfrm>
              <a:off x="3172010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Написать рабочую </a:t>
              </a:r>
            </a:p>
            <a:p>
              <a:pPr algn="ctr"/>
              <a:r>
                <a:rPr lang="ru-RU" altLang="zh-CN" b="1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программу</a:t>
              </a:r>
              <a:endParaRPr lang="zh-CN" altLang="en-US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6F5DD0EB-05AA-934E-A5D1-7B81C5B3F078}"/>
                </a:ext>
              </a:extLst>
            </p:cNvPr>
            <p:cNvSpPr txBox="1">
              <a:spLocks/>
            </p:cNvSpPr>
            <p:nvPr/>
          </p:nvSpPr>
          <p:spPr>
            <a:xfrm>
              <a:off x="3184605" y="5315914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Написание простого рабочего кода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 69">
            <a:extLst>
              <a:ext uri="{FF2B5EF4-FFF2-40B4-BE49-F238E27FC236}">
                <a16:creationId xmlns:a16="http://schemas.microsoft.com/office/drawing/2014/main" id="{C77AF43E-E00B-C14E-808B-CF65F354E918}"/>
              </a:ext>
            </a:extLst>
          </p:cNvPr>
          <p:cNvGrpSpPr/>
          <p:nvPr/>
        </p:nvGrpSpPr>
        <p:grpSpPr>
          <a:xfrm>
            <a:off x="5279685" y="4895621"/>
            <a:ext cx="1632628" cy="1201525"/>
            <a:chOff x="5279685" y="4658311"/>
            <a:chExt cx="1632628" cy="1201525"/>
          </a:xfrm>
        </p:grpSpPr>
        <p:sp>
          <p:nvSpPr>
            <p:cNvPr id="51" name="TextBox 55">
              <a:extLst>
                <a:ext uri="{FF2B5EF4-FFF2-40B4-BE49-F238E27FC236}">
                  <a16:creationId xmlns:a16="http://schemas.microsoft.com/office/drawing/2014/main" id="{08524556-A9A8-D142-A96A-DAFF189696AF}"/>
                </a:ext>
              </a:extLst>
            </p:cNvPr>
            <p:cNvSpPr txBox="1"/>
            <p:nvPr/>
          </p:nvSpPr>
          <p:spPr>
            <a:xfrm>
              <a:off x="5279685" y="4658311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Настройка сборки</a:t>
              </a:r>
            </a:p>
            <a:p>
              <a:pPr algn="ctr"/>
              <a:r>
                <a:rPr lang="ru-RU" altLang="zh-CN" b="1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проекта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56">
              <a:extLst>
                <a:ext uri="{FF2B5EF4-FFF2-40B4-BE49-F238E27FC236}">
                  <a16:creationId xmlns:a16="http://schemas.microsoft.com/office/drawing/2014/main" id="{72C33E5D-0FB5-C34F-8C2B-111D8A825F55}"/>
                </a:ext>
              </a:extLst>
            </p:cNvPr>
            <p:cNvSpPr txBox="1">
              <a:spLocks/>
            </p:cNvSpPr>
            <p:nvPr/>
          </p:nvSpPr>
          <p:spPr>
            <a:xfrm>
              <a:off x="5289130" y="5273828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Написание </a:t>
              </a:r>
              <a:r>
                <a:rPr lang="en-US" altLang="zh-CN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makefile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Group 70">
            <a:extLst>
              <a:ext uri="{FF2B5EF4-FFF2-40B4-BE49-F238E27FC236}">
                <a16:creationId xmlns:a16="http://schemas.microsoft.com/office/drawing/2014/main" id="{B0C06BF2-1255-0640-AE98-8814456087D8}"/>
              </a:ext>
            </a:extLst>
          </p:cNvPr>
          <p:cNvGrpSpPr/>
          <p:nvPr/>
        </p:nvGrpSpPr>
        <p:grpSpPr>
          <a:xfrm>
            <a:off x="7393656" y="4797186"/>
            <a:ext cx="1633527" cy="1122902"/>
            <a:chOff x="7393656" y="4682886"/>
            <a:chExt cx="1633527" cy="1122902"/>
          </a:xfrm>
        </p:grpSpPr>
        <p:sp>
          <p:nvSpPr>
            <p:cNvPr id="54" name="TextBox 58">
              <a:extLst>
                <a:ext uri="{FF2B5EF4-FFF2-40B4-BE49-F238E27FC236}">
                  <a16:creationId xmlns:a16="http://schemas.microsoft.com/office/drawing/2014/main" id="{6A3C9776-F048-A347-8734-ACABE80368DE}"/>
                </a:ext>
              </a:extLst>
            </p:cNvPr>
            <p:cNvSpPr txBox="1"/>
            <p:nvPr/>
          </p:nvSpPr>
          <p:spPr>
            <a:xfrm>
              <a:off x="7394555" y="4682886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Покрытие тестами</a:t>
              </a:r>
              <a:endParaRPr lang="zh-CN" altLang="en-US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59">
              <a:extLst>
                <a:ext uri="{FF2B5EF4-FFF2-40B4-BE49-F238E27FC236}">
                  <a16:creationId xmlns:a16="http://schemas.microsoft.com/office/drawing/2014/main" id="{E4BE603C-8EEE-4845-B407-B24440F17CF0}"/>
                </a:ext>
              </a:extLst>
            </p:cNvPr>
            <p:cNvSpPr txBox="1">
              <a:spLocks/>
            </p:cNvSpPr>
            <p:nvPr/>
          </p:nvSpPr>
          <p:spPr>
            <a:xfrm>
              <a:off x="7393656" y="5219780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Создание тестов для программы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Group 71">
            <a:extLst>
              <a:ext uri="{FF2B5EF4-FFF2-40B4-BE49-F238E27FC236}">
                <a16:creationId xmlns:a16="http://schemas.microsoft.com/office/drawing/2014/main" id="{76E9CCD1-30C2-1142-A1DE-54F744E6997E}"/>
              </a:ext>
            </a:extLst>
          </p:cNvPr>
          <p:cNvGrpSpPr/>
          <p:nvPr/>
        </p:nvGrpSpPr>
        <p:grpSpPr>
          <a:xfrm>
            <a:off x="9469845" y="4895621"/>
            <a:ext cx="1672209" cy="1191259"/>
            <a:chOff x="9498139" y="4781320"/>
            <a:chExt cx="1672209" cy="1191259"/>
          </a:xfrm>
        </p:grpSpPr>
        <p:sp>
          <p:nvSpPr>
            <p:cNvPr id="57" name="TextBox 61">
              <a:extLst>
                <a:ext uri="{FF2B5EF4-FFF2-40B4-BE49-F238E27FC236}">
                  <a16:creationId xmlns:a16="http://schemas.microsoft.com/office/drawing/2014/main" id="{6376FAB9-E5FA-8349-B718-276D0FF70620}"/>
                </a:ext>
              </a:extLst>
            </p:cNvPr>
            <p:cNvSpPr txBox="1"/>
            <p:nvPr/>
          </p:nvSpPr>
          <p:spPr>
            <a:xfrm>
              <a:off x="9537720" y="4781320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10000"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Документация </a:t>
              </a:r>
            </a:p>
            <a:p>
              <a:pPr algn="ctr"/>
              <a:r>
                <a:rPr lang="ru-RU" altLang="zh-CN" b="1" dirty="0" smtClean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и релиз</a:t>
              </a:r>
              <a:endParaRPr lang="zh-CN" altLang="en-US" b="1" dirty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TextBox 62">
              <a:extLst>
                <a:ext uri="{FF2B5EF4-FFF2-40B4-BE49-F238E27FC236}">
                  <a16:creationId xmlns:a16="http://schemas.microsoft.com/office/drawing/2014/main" id="{C2F93BB6-35BE-B24B-BC2B-AD8D7F53E6E7}"/>
                </a:ext>
              </a:extLst>
            </p:cNvPr>
            <p:cNvSpPr txBox="1">
              <a:spLocks/>
            </p:cNvSpPr>
            <p:nvPr/>
          </p:nvSpPr>
          <p:spPr>
            <a:xfrm>
              <a:off x="9498139" y="5386571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/>
              </a: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Freeform: Shape 19">
            <a:extLst>
              <a:ext uri="{FF2B5EF4-FFF2-40B4-BE49-F238E27FC236}">
                <a16:creationId xmlns:a16="http://schemas.microsoft.com/office/drawing/2014/main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1726273" y="4440846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0" name="Freeform: Shape 19">
            <a:extLst>
              <a:ext uri="{FF2B5EF4-FFF2-40B4-BE49-F238E27FC236}">
                <a16:creationId xmlns:a16="http://schemas.microsoft.com/office/drawing/2014/main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8055595" y="4445491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2" name="Freeform: Shape 19">
            <a:extLst>
              <a:ext uri="{FF2B5EF4-FFF2-40B4-BE49-F238E27FC236}">
                <a16:creationId xmlns:a16="http://schemas.microsoft.com/office/drawing/2014/main" id="{6AE558C0-34E8-C847-9B2E-6909A08F18DC}"/>
              </a:ext>
            </a:extLst>
          </p:cNvPr>
          <p:cNvSpPr>
            <a:spLocks/>
          </p:cNvSpPr>
          <p:nvPr/>
        </p:nvSpPr>
        <p:spPr bwMode="auto">
          <a:xfrm>
            <a:off x="10156972" y="4440845"/>
            <a:ext cx="296156" cy="229671"/>
          </a:xfrm>
          <a:custGeom>
            <a:avLst/>
            <a:gdLst/>
            <a:ahLst/>
            <a:cxnLst>
              <a:cxn ang="0">
                <a:pos x="68" y="51"/>
              </a:cxn>
              <a:cxn ang="0">
                <a:pos x="66" y="53"/>
              </a:cxn>
              <a:cxn ang="0">
                <a:pos x="3" y="53"/>
              </a:cxn>
              <a:cxn ang="0">
                <a:pos x="0" y="51"/>
              </a:cxn>
              <a:cxn ang="0">
                <a:pos x="0" y="46"/>
              </a:cxn>
              <a:cxn ang="0">
                <a:pos x="3" y="43"/>
              </a:cxn>
              <a:cxn ang="0">
                <a:pos x="66" y="43"/>
              </a:cxn>
              <a:cxn ang="0">
                <a:pos x="68" y="46"/>
              </a:cxn>
              <a:cxn ang="0">
                <a:pos x="68" y="51"/>
              </a:cxn>
              <a:cxn ang="0">
                <a:pos x="64" y="21"/>
              </a:cxn>
              <a:cxn ang="0">
                <a:pos x="61" y="24"/>
              </a:cxn>
              <a:cxn ang="0">
                <a:pos x="8" y="24"/>
              </a:cxn>
              <a:cxn ang="0">
                <a:pos x="5" y="21"/>
              </a:cxn>
              <a:cxn ang="0">
                <a:pos x="5" y="17"/>
              </a:cxn>
              <a:cxn ang="0">
                <a:pos x="8" y="14"/>
              </a:cxn>
              <a:cxn ang="0">
                <a:pos x="61" y="14"/>
              </a:cxn>
              <a:cxn ang="0">
                <a:pos x="64" y="17"/>
              </a:cxn>
              <a:cxn ang="0">
                <a:pos x="64" y="21"/>
              </a:cxn>
              <a:cxn ang="0">
                <a:pos x="54" y="36"/>
              </a:cxn>
              <a:cxn ang="0">
                <a:pos x="51" y="38"/>
              </a:cxn>
              <a:cxn ang="0">
                <a:pos x="17" y="38"/>
              </a:cxn>
              <a:cxn ang="0">
                <a:pos x="15" y="36"/>
              </a:cxn>
              <a:cxn ang="0">
                <a:pos x="15" y="31"/>
              </a:cxn>
              <a:cxn ang="0">
                <a:pos x="17" y="29"/>
              </a:cxn>
              <a:cxn ang="0">
                <a:pos x="51" y="29"/>
              </a:cxn>
              <a:cxn ang="0">
                <a:pos x="54" y="31"/>
              </a:cxn>
              <a:cxn ang="0">
                <a:pos x="54" y="36"/>
              </a:cxn>
              <a:cxn ang="0">
                <a:pos x="49" y="7"/>
              </a:cxn>
              <a:cxn ang="0">
                <a:pos x="47" y="9"/>
              </a:cxn>
              <a:cxn ang="0">
                <a:pos x="22" y="9"/>
              </a:cxn>
              <a:cxn ang="0">
                <a:pos x="20" y="7"/>
              </a:cxn>
              <a:cxn ang="0">
                <a:pos x="20" y="2"/>
              </a:cxn>
              <a:cxn ang="0">
                <a:pos x="22" y="0"/>
              </a:cxn>
              <a:cxn ang="0">
                <a:pos x="47" y="0"/>
              </a:cxn>
              <a:cxn ang="0">
                <a:pos x="49" y="2"/>
              </a:cxn>
              <a:cxn ang="0">
                <a:pos x="49" y="7"/>
              </a:cxn>
            </a:cxnLst>
            <a:rect l="0" t="0" r="r" b="b"/>
            <a:pathLst>
              <a:path w="68" h="53">
                <a:moveTo>
                  <a:pt x="68" y="51"/>
                </a:moveTo>
                <a:cubicBezTo>
                  <a:pt x="68" y="52"/>
                  <a:pt x="67" y="53"/>
                  <a:pt x="66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2" y="43"/>
                  <a:pt x="3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8" y="44"/>
                  <a:pt x="68" y="46"/>
                </a:cubicBezTo>
                <a:lnTo>
                  <a:pt x="68" y="51"/>
                </a:lnTo>
                <a:close/>
                <a:moveTo>
                  <a:pt x="64" y="21"/>
                </a:moveTo>
                <a:cubicBezTo>
                  <a:pt x="64" y="23"/>
                  <a:pt x="63" y="24"/>
                  <a:pt x="6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6" y="24"/>
                  <a:pt x="5" y="23"/>
                  <a:pt x="5" y="21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5"/>
                  <a:pt x="6" y="14"/>
                  <a:pt x="8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3" y="14"/>
                  <a:pt x="64" y="15"/>
                  <a:pt x="64" y="17"/>
                </a:cubicBezTo>
                <a:lnTo>
                  <a:pt x="64" y="21"/>
                </a:lnTo>
                <a:close/>
                <a:moveTo>
                  <a:pt x="54" y="36"/>
                </a:moveTo>
                <a:cubicBezTo>
                  <a:pt x="54" y="37"/>
                  <a:pt x="53" y="38"/>
                  <a:pt x="51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5" y="37"/>
                  <a:pt x="15" y="36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0"/>
                  <a:pt x="16" y="29"/>
                  <a:pt x="17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3" y="29"/>
                  <a:pt x="54" y="30"/>
                  <a:pt x="54" y="31"/>
                </a:cubicBezTo>
                <a:lnTo>
                  <a:pt x="54" y="36"/>
                </a:lnTo>
                <a:close/>
                <a:moveTo>
                  <a:pt x="49" y="7"/>
                </a:moveTo>
                <a:cubicBezTo>
                  <a:pt x="49" y="8"/>
                  <a:pt x="48" y="9"/>
                  <a:pt x="47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0" y="8"/>
                  <a:pt x="20" y="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9" y="1"/>
                  <a:pt x="49" y="2"/>
                </a:cubicBezTo>
                <a:lnTo>
                  <a:pt x="4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6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CB9813"/>
                </a:solidFill>
              </a:rPr>
              <a:t>Этапы разработки проекта</a:t>
            </a:r>
            <a:endParaRPr lang="en-UA" sz="5400" dirty="0">
              <a:solidFill>
                <a:srgbClr val="CB9813"/>
              </a:solidFill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17344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7078329" y="2119686"/>
            <a:ext cx="2862707" cy="653520"/>
            <a:chOff x="874712" y="3451823"/>
            <a:chExt cx="2862707" cy="653520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874714" y="3800644"/>
              <a:ext cx="2717424" cy="3046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874712" y="3451823"/>
              <a:ext cx="286270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Анализ темы проекта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FCC9E676-400C-884C-BF17-B262D0222AF0}"/>
              </a:ext>
            </a:extLst>
          </p:cNvPr>
          <p:cNvGrpSpPr/>
          <p:nvPr/>
        </p:nvGrpSpPr>
        <p:grpSpPr>
          <a:xfrm>
            <a:off x="7141345" y="3529604"/>
            <a:ext cx="2717425" cy="1425489"/>
            <a:chOff x="865087" y="3366344"/>
            <a:chExt cx="2717425" cy="1425489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417635EC-A970-BA42-9075-98EA3A76F4B2}"/>
                </a:ext>
              </a:extLst>
            </p:cNvPr>
            <p:cNvSpPr/>
            <p:nvPr/>
          </p:nvSpPr>
          <p:spPr>
            <a:xfrm>
              <a:off x="865087" y="4034703"/>
              <a:ext cx="271742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Покрытие тестами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, </a:t>
              </a: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написание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makefile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и исправление багов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45901CF8-3E82-2249-A55F-E65587DB8B94}"/>
                </a:ext>
              </a:extLst>
            </p:cNvPr>
            <p:cNvSpPr/>
            <p:nvPr/>
          </p:nvSpPr>
          <p:spPr>
            <a:xfrm>
              <a:off x="957651" y="3366344"/>
              <a:ext cx="240626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Форматирование и правка проекта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1995854" y="2676705"/>
            <a:ext cx="3009692" cy="884352"/>
            <a:chOff x="1399434" y="3451823"/>
            <a:chExt cx="3009692" cy="884352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1493637" y="3800644"/>
              <a:ext cx="291548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Написание кода и воплощение идеи в жизнь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1399434" y="3451823"/>
              <a:ext cx="3009692" cy="410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программы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组合 45">
            <a:extLst>
              <a:ext uri="{FF2B5EF4-FFF2-40B4-BE49-F238E27FC236}">
                <a16:creationId xmlns:a16="http://schemas.microsoft.com/office/drawing/2014/main" id="{B319FABD-12D4-9F47-BB31-547FED1FC8BD}"/>
              </a:ext>
            </a:extLst>
          </p:cNvPr>
          <p:cNvGrpSpPr/>
          <p:nvPr/>
        </p:nvGrpSpPr>
        <p:grpSpPr>
          <a:xfrm>
            <a:off x="2210891" y="4466336"/>
            <a:ext cx="2915489" cy="867215"/>
            <a:chOff x="1614471" y="3452430"/>
            <a:chExt cx="2915489" cy="867215"/>
          </a:xfrm>
        </p:grpSpPr>
        <p:sp>
          <p:nvSpPr>
            <p:cNvPr id="31" name="矩形 46">
              <a:extLst>
                <a:ext uri="{FF2B5EF4-FFF2-40B4-BE49-F238E27FC236}">
                  <a16:creationId xmlns:a16="http://schemas.microsoft.com/office/drawing/2014/main" id="{2AF631A7-3775-1E48-B488-C1601D94D94D}"/>
                </a:ext>
              </a:extLst>
            </p:cNvPr>
            <p:cNvSpPr/>
            <p:nvPr/>
          </p:nvSpPr>
          <p:spPr>
            <a:xfrm>
              <a:off x="1614471" y="3784114"/>
              <a:ext cx="2915489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Написание отчёта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, </a:t>
              </a:r>
              <a:r>
                <a:rPr lang="ru-RU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презентации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矩形 47">
              <a:extLst>
                <a:ext uri="{FF2B5EF4-FFF2-40B4-BE49-F238E27FC236}">
                  <a16:creationId xmlns:a16="http://schemas.microsoft.com/office/drawing/2014/main" id="{B87F231D-97BD-884B-99C6-7D2EE964690C}"/>
                </a:ext>
              </a:extLst>
            </p:cNvPr>
            <p:cNvSpPr/>
            <p:nvPr/>
          </p:nvSpPr>
          <p:spPr>
            <a:xfrm>
              <a:off x="1951229" y="3452430"/>
              <a:ext cx="2241974" cy="4108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ru-RU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Отчёт 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1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3369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CB9813"/>
                </a:solidFill>
              </a:rPr>
              <a:t>Интерфейс программы:</a:t>
            </a:r>
            <a:br>
              <a:rPr lang="ru-RU" sz="5400" dirty="0" smtClean="0">
                <a:solidFill>
                  <a:srgbClr val="CB9813"/>
                </a:solidFill>
              </a:rPr>
            </a:br>
            <a:r>
              <a:rPr lang="ru-RU" sz="5400" dirty="0" smtClean="0">
                <a:solidFill>
                  <a:srgbClr val="CB9813"/>
                </a:solidFill>
              </a:rPr>
              <a:t>главное меню</a:t>
            </a:r>
            <a:endParaRPr lang="ru-RU" sz="5400" dirty="0">
              <a:solidFill>
                <a:srgbClr val="CB981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5" y="1825625"/>
            <a:ext cx="8102710" cy="45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8894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rgbClr val="CB9813"/>
                </a:solidFill>
              </a:rPr>
              <a:t>Интерфейс программы:</a:t>
            </a:r>
            <a:br>
              <a:rPr lang="ru-RU" sz="5400" dirty="0">
                <a:solidFill>
                  <a:srgbClr val="CB9813"/>
                </a:solidFill>
              </a:rPr>
            </a:br>
            <a:r>
              <a:rPr lang="ru-RU" sz="5400" dirty="0" smtClean="0">
                <a:solidFill>
                  <a:srgbClr val="CB9813"/>
                </a:solidFill>
              </a:rPr>
              <a:t>выбор уровня сложности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44" y="1825625"/>
            <a:ext cx="8180537" cy="46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8217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rgbClr val="CB9813"/>
                </a:solidFill>
              </a:rPr>
              <a:t>Интерфейс программы:</a:t>
            </a:r>
            <a:br>
              <a:rPr lang="ru-RU" sz="5400" dirty="0">
                <a:solidFill>
                  <a:srgbClr val="CB9813"/>
                </a:solidFill>
              </a:rPr>
            </a:br>
            <a:r>
              <a:rPr lang="ru-RU" sz="5400" dirty="0" smtClean="0">
                <a:solidFill>
                  <a:srgbClr val="CB9813"/>
                </a:solidFill>
              </a:rPr>
              <a:t>игровое меню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88" y="1679330"/>
            <a:ext cx="8273371" cy="46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CB9813"/>
                </a:solidFill>
              </a:rPr>
              <a:t>Пример работы программы:</a:t>
            </a:r>
            <a:endParaRPr lang="ru-RU" sz="5400" dirty="0">
              <a:solidFill>
                <a:srgbClr val="CB9813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433144"/>
            <a:ext cx="8737600" cy="49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CB9813"/>
                </a:solidFill>
              </a:rPr>
              <a:t>Результаты по окончанию игры</a:t>
            </a:r>
            <a:endParaRPr lang="ru-RU" sz="5400" dirty="0">
              <a:solidFill>
                <a:srgbClr val="CB981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36" y="1556238"/>
            <a:ext cx="8683546" cy="48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76</TotalTime>
  <Words>188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等线</vt:lpstr>
      <vt:lpstr>inpin heiti</vt:lpstr>
      <vt:lpstr>powerpointbase.com-1090</vt:lpstr>
      <vt:lpstr>Курсовая работа по дисциплине: ТРПО на тему «KeyboardNinja»</vt:lpstr>
      <vt:lpstr>Описание тренажёра</vt:lpstr>
      <vt:lpstr>Поставленные задачи</vt:lpstr>
      <vt:lpstr>Этапы разработки проекта</vt:lpstr>
      <vt:lpstr>Интерфейс программы: главное меню</vt:lpstr>
      <vt:lpstr>Интерфейс программы: выбор уровня сложности</vt:lpstr>
      <vt:lpstr>Интерфейс программы: игровое меню </vt:lpstr>
      <vt:lpstr>Пример работы программы:</vt:lpstr>
      <vt:lpstr>Результаты по окончанию игры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дисциплине: ТРПО</dc:title>
  <dc:creator>Артём Русецкий</dc:creator>
  <cp:lastModifiedBy>Артём Русецкий</cp:lastModifiedBy>
  <cp:revision>11</cp:revision>
  <dcterms:created xsi:type="dcterms:W3CDTF">2023-05-21T12:30:58Z</dcterms:created>
  <dcterms:modified xsi:type="dcterms:W3CDTF">2023-05-22T15:23:48Z</dcterms:modified>
</cp:coreProperties>
</file>