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9"/>
  </p:handoutMasterIdLst>
  <p:sldIdLst>
    <p:sldId id="317" r:id="rId3"/>
    <p:sldId id="264" r:id="rId5"/>
    <p:sldId id="323" r:id="rId6"/>
    <p:sldId id="324" r:id="rId7"/>
    <p:sldId id="357" r:id="rId8"/>
    <p:sldId id="358" r:id="rId9"/>
    <p:sldId id="359" r:id="rId10"/>
    <p:sldId id="361" r:id="rId11"/>
    <p:sldId id="360" r:id="rId12"/>
    <p:sldId id="325" r:id="rId13"/>
    <p:sldId id="354" r:id="rId14"/>
    <p:sldId id="355" r:id="rId15"/>
    <p:sldId id="356" r:id="rId16"/>
    <p:sldId id="301" r:id="rId17"/>
    <p:sldId id="318" r:id="rId18"/>
  </p:sldIdLst>
  <p:sldSz cx="9144000" cy="5143500" type="screen16x9"/>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600"/>
    <a:srgbClr val="3992DB"/>
    <a:srgbClr val="005DA2"/>
    <a:srgbClr val="0F1836"/>
    <a:srgbClr val="FDFDFD"/>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35" autoAdjust="0"/>
    <p:restoredTop sz="94660" autoAdjust="0"/>
  </p:normalViewPr>
  <p:slideViewPr>
    <p:cSldViewPr showGuides="1">
      <p:cViewPr varScale="1">
        <p:scale>
          <a:sx n="89" d="100"/>
          <a:sy n="89" d="100"/>
        </p:scale>
        <p:origin x="760" y="5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6.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advTm="0">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advTm="0">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advTm="0">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advTm="0">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advTm="0">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endParaRPr lang="zh-CN" altLang="en-US" sz="1800" b="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p:transition spd="slow" advTm="0">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transition spd="slow" advTm="0">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advTm="0">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advTm="0">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advTm="0">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advTm="0">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advTm="0">
    <p:cove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advTm="0">
    <p:cove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22.jpeg"/><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9.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7.wmf"/><Relationship Id="rId7" Type="http://schemas.openxmlformats.org/officeDocument/2006/relationships/oleObject" Target="../embeddings/oleObject4.bin"/><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5" Type="http://schemas.openxmlformats.org/officeDocument/2006/relationships/notesSlide" Target="../notesSlides/notesSlide5.xml"/><Relationship Id="rId14" Type="http://schemas.openxmlformats.org/officeDocument/2006/relationships/vmlDrawing" Target="../drawings/vmlDrawing1.vml"/><Relationship Id="rId13" Type="http://schemas.openxmlformats.org/officeDocument/2006/relationships/slideLayout" Target="../slideLayouts/slideLayout2.xml"/><Relationship Id="rId12" Type="http://schemas.openxmlformats.org/officeDocument/2006/relationships/image" Target="../media/image9.wmf"/><Relationship Id="rId11" Type="http://schemas.openxmlformats.org/officeDocument/2006/relationships/oleObject" Target="../embeddings/oleObject6.bin"/><Relationship Id="rId10" Type="http://schemas.openxmlformats.org/officeDocument/2006/relationships/image" Target="../media/image8.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2.xml"/><Relationship Id="rId7" Type="http://schemas.openxmlformats.org/officeDocument/2006/relationships/tags" Target="../tags/tag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tags" Target="../tags/tag2.xml"/><Relationship Id="rId3" Type="http://schemas.openxmlformats.org/officeDocument/2006/relationships/image" Target="../media/image11.png"/><Relationship Id="rId2" Type="http://schemas.openxmlformats.org/officeDocument/2006/relationships/tags" Target="../tags/tag1.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317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Rectangle 3"/>
          <p:cNvSpPr txBox="1">
            <a:spLocks noChangeArrowheads="1"/>
          </p:cNvSpPr>
          <p:nvPr/>
        </p:nvSpPr>
        <p:spPr>
          <a:xfrm>
            <a:off x="452356" y="2095034"/>
            <a:ext cx="5713500"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Group 6</a:t>
            </a:r>
            <a:endParaRPr lang="en-US" altLang="zh-CN" sz="3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8" name="矩形 47"/>
          <p:cNvSpPr/>
          <p:nvPr/>
        </p:nvSpPr>
        <p:spPr>
          <a:xfrm>
            <a:off x="251520" y="677522"/>
            <a:ext cx="8819705" cy="992569"/>
          </a:xfrm>
          <a:prstGeom prst="rect">
            <a:avLst/>
          </a:prstGeom>
        </p:spPr>
        <p:txBody>
          <a:bodyPr wrap="none" lIns="68571" tIns="34285" rIns="68571" bIns="34285">
            <a:spAutoFit/>
          </a:bodyPr>
          <a:lstStyle/>
          <a:p>
            <a:pPr algn="r"/>
            <a:r>
              <a:rPr lang="en-US" altLang="zh-CN" sz="6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Population Regression</a:t>
            </a:r>
            <a:endParaRPr lang="en-US" altLang="zh-CN" sz="6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Rectangle 3"/>
          <p:cNvSpPr txBox="1">
            <a:spLocks noChangeArrowheads="1"/>
          </p:cNvSpPr>
          <p:nvPr/>
        </p:nvSpPr>
        <p:spPr>
          <a:xfrm>
            <a:off x="323527" y="3593773"/>
            <a:ext cx="7688454"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Members:</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algn="l"/>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CUI ZHENGKANG,   FENG WENDI,   WANG YUTONG</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algn="l"/>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SUN CHENYA,  ZHOU YIDUAN,  ZHANG ZHOUHAO,   XIE HAO </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Tm="0">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9144000"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latin typeface="微软雅黑" panose="020B0503020204020204" pitchFamily="34" charset="-122"/>
                <a:ea typeface="微软雅黑" panose="020B0503020204020204" pitchFamily="34" charset="-122"/>
              </a:rPr>
              <a:t>Linear</a:t>
            </a:r>
            <a:r>
              <a:rPr lang="zh-CN" altLang="en-US" sz="4400" dirty="0">
                <a:latin typeface="微软雅黑" panose="020B0503020204020204" pitchFamily="34" charset="-122"/>
                <a:ea typeface="微软雅黑" panose="020B0503020204020204" pitchFamily="34" charset="-122"/>
              </a:rPr>
              <a:t> </a:t>
            </a:r>
            <a:r>
              <a:rPr lang="en-US" altLang="zh-CN" sz="4400" dirty="0">
                <a:latin typeface="微软雅黑" panose="020B0503020204020204" pitchFamily="34" charset="-122"/>
                <a:ea typeface="微软雅黑" panose="020B0503020204020204" pitchFamily="34" charset="-122"/>
              </a:rPr>
              <a:t>Regression</a:t>
            </a:r>
            <a:r>
              <a:rPr lang="zh-CN" altLang="en-US" sz="4400" dirty="0">
                <a:latin typeface="微软雅黑" panose="020B0503020204020204" pitchFamily="34" charset="-122"/>
                <a:ea typeface="微软雅黑" panose="020B0503020204020204" pitchFamily="34" charset="-122"/>
              </a:rPr>
              <a:t> </a:t>
            </a:r>
            <a:r>
              <a:rPr lang="en-US" altLang="zh-CN" sz="4400" dirty="0">
                <a:latin typeface="微软雅黑" panose="020B0503020204020204" pitchFamily="34" charset="-122"/>
                <a:ea typeface="微软雅黑" panose="020B0503020204020204" pitchFamily="34" charset="-122"/>
              </a:rPr>
              <a:t>Is</a:t>
            </a:r>
            <a:r>
              <a:rPr lang="zh-CN" altLang="en-US" sz="4400" dirty="0">
                <a:latin typeface="微软雅黑" panose="020B0503020204020204" pitchFamily="34" charset="-122"/>
                <a:ea typeface="微软雅黑" panose="020B0503020204020204" pitchFamily="34" charset="-122"/>
              </a:rPr>
              <a:t> </a:t>
            </a:r>
            <a:r>
              <a:rPr lang="en-US" altLang="zh-CN" sz="4400" dirty="0">
                <a:latin typeface="微软雅黑" panose="020B0503020204020204" pitchFamily="34" charset="-122"/>
                <a:ea typeface="微软雅黑" panose="020B0503020204020204" pitchFamily="34" charset="-122"/>
              </a:rPr>
              <a:t>Not</a:t>
            </a:r>
            <a:r>
              <a:rPr lang="zh-CN" altLang="en-US" sz="4400" dirty="0">
                <a:latin typeface="微软雅黑" panose="020B0503020204020204" pitchFamily="34" charset="-122"/>
                <a:ea typeface="微软雅黑" panose="020B0503020204020204" pitchFamily="34" charset="-122"/>
              </a:rPr>
              <a:t> </a:t>
            </a:r>
            <a:r>
              <a:rPr lang="en-US" altLang="zh-CN" sz="4400" dirty="0">
                <a:latin typeface="微软雅黑" panose="020B0503020204020204" pitchFamily="34" charset="-122"/>
                <a:ea typeface="微软雅黑" panose="020B0503020204020204" pitchFamily="34" charset="-122"/>
              </a:rPr>
              <a:t>Enough</a:t>
            </a:r>
            <a:endParaRPr lang="en-US" altLang="zh-CN" sz="4400" dirty="0">
              <a:latin typeface="微软雅黑" panose="020B0503020204020204" pitchFamily="34" charset="-122"/>
              <a:ea typeface="微软雅黑" panose="020B0503020204020204" pitchFamily="34" charset="-122"/>
            </a:endParaRPr>
          </a:p>
        </p:txBody>
      </p:sp>
    </p:spTree>
  </p:cSld>
  <p:clrMapOvr>
    <a:masterClrMapping/>
  </p:clrMapOvr>
  <p:transition spd="slow" advTm="0">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385699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rPr>
              <a:t>RNN</a:t>
            </a: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s’</a:t>
            </a:r>
            <a:r>
              <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rPr>
              <a:t>Dilemma</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4409268" y="364210"/>
            <a:ext cx="184731" cy="276999"/>
          </a:xfrm>
          <a:prstGeom prst="rect">
            <a:avLst/>
          </a:prstGeom>
          <a:noFill/>
        </p:spPr>
        <p:txBody>
          <a:bodyPr wrap="none" rtlCol="0">
            <a:spAutoFit/>
          </a:bodyPr>
          <a:lstStyle/>
          <a:p>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9" name="Picture 4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89068" y="771549"/>
            <a:ext cx="2337742" cy="1800201"/>
          </a:xfrm>
          <a:prstGeom prst="rect">
            <a:avLst/>
          </a:prstGeom>
        </p:spPr>
      </p:pic>
      <p:pic>
        <p:nvPicPr>
          <p:cNvPr id="50" name="Picture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5581" y="766082"/>
            <a:ext cx="2337742" cy="1803032"/>
          </a:xfrm>
          <a:prstGeom prst="rect">
            <a:avLst/>
          </a:prstGeom>
        </p:spPr>
      </p:pic>
      <p:pic>
        <p:nvPicPr>
          <p:cNvPr id="51" name="Picture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567" y="2847464"/>
            <a:ext cx="2334071" cy="1800201"/>
          </a:xfrm>
          <a:prstGeom prst="rect">
            <a:avLst/>
          </a:prstGeom>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73005" y="2847464"/>
            <a:ext cx="2364448" cy="1800201"/>
          </a:xfrm>
          <a:prstGeom prst="rect">
            <a:avLst/>
          </a:prstGeom>
        </p:spPr>
      </p:pic>
      <p:sp>
        <p:nvSpPr>
          <p:cNvPr id="54" name="TextBox 53"/>
          <p:cNvSpPr txBox="1"/>
          <p:nvPr/>
        </p:nvSpPr>
        <p:spPr>
          <a:xfrm>
            <a:off x="1525636" y="1995686"/>
            <a:ext cx="1334034" cy="369332"/>
          </a:xfrm>
          <a:prstGeom prst="rect">
            <a:avLst/>
          </a:prstGeom>
          <a:noFill/>
        </p:spPr>
        <p:txBody>
          <a:bodyPr wrap="square">
            <a:spAutoFit/>
          </a:bodyPr>
          <a:lstStyle/>
          <a:p>
            <a:pPr algn="just"/>
            <a:r>
              <a:rPr lang="en-US" sz="1800" kern="100" dirty="0">
                <a:effectLst/>
                <a:latin typeface="Calibri" panose="020F0502020204030204" pitchFamily="34" charset="0"/>
                <a:ea typeface="宋体" panose="02010600030101010101" pitchFamily="2" charset="-122"/>
                <a:cs typeface="Times New Roman" panose="02020603050405020304" pitchFamily="18" charset="0"/>
              </a:rPr>
              <a:t>1 Layer RNN</a:t>
            </a:r>
            <a:endParaRPr lang="en-US"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6" name="TextBox 55"/>
          <p:cNvSpPr txBox="1"/>
          <p:nvPr/>
        </p:nvSpPr>
        <p:spPr>
          <a:xfrm>
            <a:off x="4017403" y="1995686"/>
            <a:ext cx="1565920" cy="369332"/>
          </a:xfrm>
          <a:prstGeom prst="rect">
            <a:avLst/>
          </a:prstGeom>
          <a:noFill/>
        </p:spPr>
        <p:txBody>
          <a:bodyPr wrap="square">
            <a:spAutoFit/>
          </a:bodyPr>
          <a:lstStyle/>
          <a:p>
            <a:pPr algn="just"/>
            <a:r>
              <a:rPr lang="en-US" sz="1800" kern="100" dirty="0">
                <a:effectLst/>
                <a:latin typeface="Calibri" panose="020F0502020204030204" pitchFamily="34" charset="0"/>
                <a:ea typeface="宋体" panose="02010600030101010101" pitchFamily="2" charset="-122"/>
                <a:cs typeface="Times New Roman" panose="02020603050405020304" pitchFamily="18" charset="0"/>
              </a:rPr>
              <a:t>2 Layers RNN</a:t>
            </a:r>
            <a:endParaRPr lang="en-US"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8" name="TextBox 57"/>
          <p:cNvSpPr txBox="1"/>
          <p:nvPr/>
        </p:nvSpPr>
        <p:spPr>
          <a:xfrm>
            <a:off x="1331640" y="4083918"/>
            <a:ext cx="1421904" cy="369332"/>
          </a:xfrm>
          <a:prstGeom prst="rect">
            <a:avLst/>
          </a:prstGeom>
          <a:noFill/>
        </p:spPr>
        <p:txBody>
          <a:bodyPr wrap="square">
            <a:spAutoFit/>
          </a:bodyPr>
          <a:lstStyle/>
          <a:p>
            <a:pPr algn="just"/>
            <a:r>
              <a:rPr lang="en-US" sz="1800" kern="100" dirty="0">
                <a:effectLst/>
                <a:latin typeface="Calibri" panose="020F0502020204030204" pitchFamily="34" charset="0"/>
                <a:ea typeface="宋体" panose="02010600030101010101" pitchFamily="2" charset="-122"/>
                <a:cs typeface="Times New Roman" panose="02020603050405020304" pitchFamily="18" charset="0"/>
              </a:rPr>
              <a:t>1 Layer LSTM</a:t>
            </a:r>
            <a:endParaRPr lang="en-US"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60" name="TextBox 59"/>
          <p:cNvSpPr txBox="1"/>
          <p:nvPr/>
        </p:nvSpPr>
        <p:spPr>
          <a:xfrm>
            <a:off x="3967920" y="4083918"/>
            <a:ext cx="1493912" cy="369332"/>
          </a:xfrm>
          <a:prstGeom prst="rect">
            <a:avLst/>
          </a:prstGeom>
          <a:noFill/>
        </p:spPr>
        <p:txBody>
          <a:bodyPr wrap="square">
            <a:spAutoFit/>
          </a:bodyPr>
          <a:lstStyle/>
          <a:p>
            <a:pPr algn="just"/>
            <a:r>
              <a:rPr lang="en-US" sz="1800" kern="100" dirty="0">
                <a:effectLst/>
                <a:latin typeface="Calibri" panose="020F0502020204030204" pitchFamily="34" charset="0"/>
                <a:ea typeface="宋体" panose="02010600030101010101" pitchFamily="2" charset="-122"/>
                <a:cs typeface="Times New Roman" panose="02020603050405020304" pitchFamily="18" charset="0"/>
              </a:rPr>
              <a:t>2 Layers LSTM</a:t>
            </a:r>
            <a:endParaRPr lang="en-US"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3" name="Rectangle 52"/>
          <p:cNvSpPr/>
          <p:nvPr/>
        </p:nvSpPr>
        <p:spPr>
          <a:xfrm>
            <a:off x="1832613" y="1788954"/>
            <a:ext cx="720080" cy="184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a:t>
            </a:r>
            <a:r>
              <a:rPr lang="en-US" sz="1100" dirty="0"/>
              <a:t>rin data</a:t>
            </a:r>
            <a:endParaRPr lang="en-US" sz="1100" dirty="0"/>
          </a:p>
        </p:txBody>
      </p:sp>
      <p:sp>
        <p:nvSpPr>
          <p:cNvPr id="55" name="Rectangle 54"/>
          <p:cNvSpPr/>
          <p:nvPr/>
        </p:nvSpPr>
        <p:spPr>
          <a:xfrm>
            <a:off x="1540298" y="855390"/>
            <a:ext cx="816168" cy="225841"/>
          </a:xfrm>
          <a:prstGeom prst="rect">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Prediction</a:t>
            </a:r>
            <a:endParaRPr lang="en-US" sz="1100" dirty="0"/>
          </a:p>
        </p:txBody>
      </p:sp>
      <p:sp>
        <p:nvSpPr>
          <p:cNvPr id="57" name="TextBox 56"/>
          <p:cNvSpPr txBox="1"/>
          <p:nvPr/>
        </p:nvSpPr>
        <p:spPr>
          <a:xfrm>
            <a:off x="5766188" y="1368366"/>
            <a:ext cx="3090398" cy="2900218"/>
          </a:xfrm>
          <a:prstGeom prst="rect">
            <a:avLst/>
          </a:prstGeom>
          <a:noFill/>
        </p:spPr>
        <p:txBody>
          <a:bodyPr wrap="none" rtlCol="0">
            <a:spAutoFit/>
          </a:bodyPr>
          <a:lstStyle/>
          <a:p>
            <a:pPr>
              <a:lnSpc>
                <a:spcPct val="150000"/>
              </a:lnSpc>
            </a:pPr>
            <a:r>
              <a:rPr lang="en-US" sz="2400" dirty="0">
                <a:solidFill>
                  <a:schemeClr val="tx1">
                    <a:lumMod val="75000"/>
                    <a:lumOff val="25000"/>
                  </a:schemeClr>
                </a:solidFill>
                <a:latin typeface="微软雅黑" panose="020B0503020204020204" pitchFamily="34" charset="-122"/>
                <a:ea typeface="微软雅黑" panose="020B0503020204020204" pitchFamily="34" charset="-122"/>
              </a:rPr>
              <a:t>G</a:t>
            </a:r>
            <a:r>
              <a:rPr lang="en-US" sz="2400" dirty="0">
                <a:solidFill>
                  <a:schemeClr val="tx1">
                    <a:lumMod val="75000"/>
                    <a:lumOff val="25000"/>
                  </a:schemeClr>
                </a:solidFill>
                <a:latin typeface="微软雅黑" panose="020B0503020204020204" pitchFamily="34" charset="-122"/>
                <a:ea typeface="微软雅黑" panose="020B0503020204020204" pitchFamily="34" charset="-122"/>
              </a:rPr>
              <a:t>rowth</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stopped</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sz="2000" dirty="0">
                <a:solidFill>
                  <a:schemeClr val="tx1">
                    <a:lumMod val="75000"/>
                    <a:lumOff val="25000"/>
                  </a:schemeClr>
                </a:solidFill>
                <a:latin typeface="微软雅黑" panose="020B0503020204020204" pitchFamily="34" charset="-122"/>
                <a:ea typeface="微软雅黑" panose="020B0503020204020204" pitchFamily="34" charset="-122"/>
              </a:rPr>
              <a:t>No enough data</a:t>
            </a:r>
            <a:endParaRPr 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sz="2000" kern="100" dirty="0">
                <a:solidFill>
                  <a:srgbClr val="374151"/>
                </a:solidFill>
                <a:effectLst/>
                <a:latin typeface="微软雅黑" panose="020B0503020204020204" pitchFamily="34" charset="-122"/>
                <a:ea typeface="微软雅黑" panose="020B0503020204020204" pitchFamily="34" charset="-122"/>
              </a:rPr>
              <a:t>Gradients</a:t>
            </a:r>
            <a:r>
              <a:rPr lang="en-US" sz="2000" kern="100" dirty="0">
                <a:solidFill>
                  <a:schemeClr val="tx1">
                    <a:lumMod val="75000"/>
                    <a:lumOff val="25000"/>
                  </a:schemeClr>
                </a:solidFill>
                <a:effectLst/>
                <a:latin typeface="微软雅黑" panose="020B0503020204020204" pitchFamily="34" charset="-122"/>
                <a:ea typeface="微软雅黑" panose="020B0503020204020204" pitchFamily="34" charset="-122"/>
              </a:rPr>
              <a:t> vanished</a:t>
            </a:r>
            <a:endParaRPr lang="en-US" sz="2000" kern="100" dirty="0">
              <a:solidFill>
                <a:schemeClr val="tx1">
                  <a:lumMod val="75000"/>
                  <a:lumOff val="25000"/>
                </a:schemeClr>
              </a:solidFill>
              <a:effectLst/>
              <a:latin typeface="微软雅黑" panose="020B0503020204020204" pitchFamily="34" charset="-122"/>
              <a:ea typeface="微软雅黑" panose="020B0503020204020204" pitchFamily="34" charset="-122"/>
            </a:endParaRPr>
          </a:p>
          <a:p>
            <a:pPr>
              <a:lnSpc>
                <a:spcPct val="150000"/>
              </a:lnSpc>
            </a:pPr>
            <a:r>
              <a:rPr lang="en-US" sz="2000" kern="100" dirty="0">
                <a:solidFill>
                  <a:schemeClr val="tx1">
                    <a:lumMod val="75000"/>
                    <a:lumOff val="25000"/>
                  </a:schemeClr>
                </a:solidFill>
                <a:latin typeface="微软雅黑" panose="020B0503020204020204" pitchFamily="34" charset="-122"/>
                <a:ea typeface="微软雅黑" panose="020B0503020204020204" pitchFamily="34" charset="-122"/>
              </a:rPr>
              <a:t>RNN is a little bit better</a:t>
            </a:r>
            <a:endParaRPr lang="en-US" sz="2000" kern="1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sz="2000" kern="100" dirty="0">
                <a:solidFill>
                  <a:schemeClr val="tx1">
                    <a:lumMod val="75000"/>
                    <a:lumOff val="25000"/>
                  </a:schemeClr>
                </a:solidFill>
                <a:latin typeface="微软雅黑" panose="020B0503020204020204" pitchFamily="34" charset="-122"/>
                <a:ea typeface="微软雅黑" panose="020B0503020204020204" pitchFamily="34" charset="-122"/>
              </a:rPr>
              <a:t>Less layer, Better</a:t>
            </a:r>
            <a:endParaRPr lang="en-US" sz="2000" kern="1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sz="2000" kern="100" dirty="0">
                <a:solidFill>
                  <a:schemeClr val="tx1">
                    <a:lumMod val="75000"/>
                    <a:lumOff val="25000"/>
                  </a:schemeClr>
                </a:solidFill>
                <a:latin typeface="微软雅黑" panose="020B0503020204020204" pitchFamily="34" charset="-122"/>
                <a:ea typeface="微软雅黑" panose="020B0503020204020204" pitchFamily="34" charset="-122"/>
              </a:rPr>
              <a:t>Error accumulation</a:t>
            </a:r>
            <a:endParaRPr 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1449315" y="2518149"/>
            <a:ext cx="3856996" cy="369332"/>
          </a:xfrm>
          <a:prstGeom prst="rect">
            <a:avLst/>
          </a:prstGeom>
          <a:noFill/>
        </p:spPr>
        <p:txBody>
          <a:bodyPr wrap="square" rtlCol="0">
            <a:spAutoFit/>
          </a:bodyPr>
          <a:lstStyle/>
          <a:p>
            <a:r>
              <a:rPr lang="en-US" sz="1800" kern="100" dirty="0">
                <a:solidFill>
                  <a:srgbClr val="374151"/>
                </a:solidFill>
                <a:effectLst/>
                <a:latin typeface="Segoe UI" panose="020B0502040204020203" pitchFamily="34" charset="0"/>
                <a:ea typeface="微软雅黑" panose="020B0503020204020204" pitchFamily="34" charset="-122"/>
              </a:rPr>
              <a:t>29-dimensional features are used.</a:t>
            </a:r>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p:nvPr/>
        </p:nvSpPr>
        <p:spPr>
          <a:xfrm>
            <a:off x="857880" y="200199"/>
            <a:ext cx="428562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rPr>
              <a:t>Breakthrough: Seq2Seq</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2" name="Picture 41"/>
          <p:cNvPicPr>
            <a:picLocks noChangeAspect="1"/>
          </p:cNvPicPr>
          <p:nvPr/>
        </p:nvPicPr>
        <p:blipFill>
          <a:blip r:embed="rId1"/>
          <a:stretch>
            <a:fillRect/>
          </a:stretch>
        </p:blipFill>
        <p:spPr>
          <a:xfrm>
            <a:off x="260309" y="780053"/>
            <a:ext cx="5480765" cy="2079729"/>
          </a:xfrm>
          <a:prstGeom prst="rect">
            <a:avLst/>
          </a:prstGeom>
        </p:spPr>
      </p:pic>
      <p:sp>
        <p:nvSpPr>
          <p:cNvPr id="34" name="TextBox 33"/>
          <p:cNvSpPr txBox="1"/>
          <p:nvPr/>
        </p:nvSpPr>
        <p:spPr>
          <a:xfrm>
            <a:off x="178487" y="3147814"/>
            <a:ext cx="5785558" cy="1138773"/>
          </a:xfrm>
          <a:prstGeom prst="rect">
            <a:avLst/>
          </a:prstGeom>
          <a:noFill/>
        </p:spPr>
        <p:txBody>
          <a:bodyPr wrap="none" rtlCol="0">
            <a:spAutoFit/>
          </a:bodyPr>
          <a:lstStyle/>
          <a:p>
            <a:r>
              <a:rPr lang="en-US" sz="2800" dirty="0">
                <a:solidFill>
                  <a:schemeClr val="tx1">
                    <a:lumMod val="75000"/>
                    <a:lumOff val="25000"/>
                  </a:schemeClr>
                </a:solidFill>
                <a:latin typeface="微软雅黑" panose="020B0503020204020204" pitchFamily="34" charset="-122"/>
                <a:ea typeface="微软雅黑" panose="020B0503020204020204" pitchFamily="34" charset="-122"/>
              </a:rPr>
              <a:t>We constructed it using pytorch!</a:t>
            </a:r>
            <a:endParaRPr 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sz="2000" dirty="0">
                <a:solidFill>
                  <a:schemeClr val="tx1">
                    <a:lumMod val="75000"/>
                    <a:lumOff val="25000"/>
                  </a:schemeClr>
                </a:solidFill>
                <a:latin typeface="微软雅黑" panose="020B0503020204020204" pitchFamily="34" charset="-122"/>
                <a:ea typeface="微软雅黑" panose="020B0503020204020204" pitchFamily="34" charset="-122"/>
              </a:rPr>
              <a:t>More powerful on seq prediction task</a:t>
            </a:r>
            <a:endParaRPr 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sz="2000" dirty="0">
                <a:solidFill>
                  <a:schemeClr val="tx1">
                    <a:lumMod val="75000"/>
                    <a:lumOff val="25000"/>
                  </a:schemeClr>
                </a:solidFill>
                <a:latin typeface="微软雅黑" panose="020B0503020204020204" pitchFamily="34" charset="-122"/>
                <a:ea typeface="微软雅黑" panose="020B0503020204020204" pitchFamily="34" charset="-122"/>
              </a:rPr>
              <a:t>No error accumulation</a:t>
            </a:r>
            <a:endParaRPr 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4" name="Picture 43"/>
          <p:cNvPicPr>
            <a:picLocks noChangeAspect="1"/>
          </p:cNvPicPr>
          <p:nvPr/>
        </p:nvPicPr>
        <p:blipFill>
          <a:blip r:embed="rId2"/>
          <a:stretch>
            <a:fillRect/>
          </a:stretch>
        </p:blipFill>
        <p:spPr>
          <a:xfrm>
            <a:off x="5940152" y="780053"/>
            <a:ext cx="3025361" cy="2736488"/>
          </a:xfrm>
          <a:prstGeom prst="rect">
            <a:avLst/>
          </a:prstGeom>
        </p:spPr>
      </p:pic>
    </p:spTree>
  </p:cSld>
  <p:clrMapOvr>
    <a:masterClrMapping/>
  </p:clrMapOvr>
  <p:transition spd="slow" advTm="0">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p:nvPr/>
        </p:nvSpPr>
        <p:spPr>
          <a:xfrm>
            <a:off x="857880" y="200199"/>
            <a:ext cx="335693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Amazing Results</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5" name="Picture 14"/>
          <p:cNvPicPr>
            <a:picLocks noChangeAspect="1"/>
          </p:cNvPicPr>
          <p:nvPr/>
        </p:nvPicPr>
        <p:blipFill>
          <a:blip r:embed="rId1"/>
          <a:stretch>
            <a:fillRect/>
          </a:stretch>
        </p:blipFill>
        <p:spPr>
          <a:xfrm>
            <a:off x="972725" y="791612"/>
            <a:ext cx="3127240" cy="2432298"/>
          </a:xfrm>
          <a:prstGeom prst="rect">
            <a:avLst/>
          </a:prstGeom>
        </p:spPr>
      </p:pic>
      <p:sp>
        <p:nvSpPr>
          <p:cNvPr id="17" name="TextBox 16"/>
          <p:cNvSpPr txBox="1"/>
          <p:nvPr/>
        </p:nvSpPr>
        <p:spPr>
          <a:xfrm>
            <a:off x="857880" y="3180727"/>
            <a:ext cx="3210174" cy="707886"/>
          </a:xfrm>
          <a:prstGeom prst="rect">
            <a:avLst/>
          </a:prstGeom>
          <a:noFill/>
        </p:spPr>
        <p:txBody>
          <a:bodyPr wrap="none" rtlCol="0">
            <a:spAutoFit/>
          </a:bodyPr>
          <a:lstStyle/>
          <a:p>
            <a:r>
              <a:rPr lang="en-US" sz="2000" dirty="0">
                <a:solidFill>
                  <a:schemeClr val="tx1">
                    <a:lumMod val="75000"/>
                    <a:lumOff val="25000"/>
                  </a:schemeClr>
                </a:solidFill>
                <a:latin typeface="微软雅黑" panose="020B0503020204020204" pitchFamily="34" charset="-122"/>
                <a:ea typeface="微软雅黑" panose="020B0503020204020204" pitchFamily="34" charset="-122"/>
              </a:rPr>
              <a:t>Singapore</a:t>
            </a:r>
            <a:endParaRPr 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sz="2000" dirty="0">
                <a:solidFill>
                  <a:schemeClr val="tx1">
                    <a:lumMod val="75000"/>
                    <a:lumOff val="25000"/>
                  </a:schemeClr>
                </a:solidFill>
                <a:latin typeface="微软雅黑" panose="020B0503020204020204" pitchFamily="34" charset="-122"/>
                <a:ea typeface="微软雅黑" panose="020B0503020204020204" pitchFamily="34" charset="-122"/>
              </a:rPr>
              <a:t>Converged to 7.5 million</a:t>
            </a:r>
            <a:endParaRPr 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4038" y="791612"/>
            <a:ext cx="3127238" cy="2432299"/>
          </a:xfrm>
          <a:prstGeom prst="rect">
            <a:avLst/>
          </a:prstGeom>
        </p:spPr>
      </p:pic>
      <p:sp>
        <p:nvSpPr>
          <p:cNvPr id="19" name="TextBox 18"/>
          <p:cNvSpPr txBox="1"/>
          <p:nvPr/>
        </p:nvSpPr>
        <p:spPr>
          <a:xfrm>
            <a:off x="5012127" y="3180727"/>
            <a:ext cx="3133230" cy="707886"/>
          </a:xfrm>
          <a:prstGeom prst="rect">
            <a:avLst/>
          </a:prstGeom>
          <a:noFill/>
        </p:spPr>
        <p:txBody>
          <a:bodyPr wrap="none" rtlCol="0">
            <a:spAutoFit/>
          </a:bodyPr>
          <a:lstStyle/>
          <a:p>
            <a:r>
              <a:rPr lang="en-US" sz="2000" dirty="0">
                <a:solidFill>
                  <a:schemeClr val="tx1">
                    <a:lumMod val="75000"/>
                    <a:lumOff val="25000"/>
                  </a:schemeClr>
                </a:solidFill>
                <a:latin typeface="微软雅黑" panose="020B0503020204020204" pitchFamily="34" charset="-122"/>
                <a:ea typeface="微软雅黑" panose="020B0503020204020204" pitchFamily="34" charset="-122"/>
              </a:rPr>
              <a:t>China</a:t>
            </a:r>
            <a:endParaRPr 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sz="2000" dirty="0">
                <a:solidFill>
                  <a:schemeClr val="tx1">
                    <a:lumMod val="75000"/>
                    <a:lumOff val="25000"/>
                  </a:schemeClr>
                </a:solidFill>
                <a:latin typeface="微软雅黑" panose="020B0503020204020204" pitchFamily="34" charset="-122"/>
                <a:ea typeface="微软雅黑" panose="020B0503020204020204" pitchFamily="34" charset="-122"/>
              </a:rPr>
              <a:t>Converged to 1.5 billion</a:t>
            </a:r>
            <a:endParaRPr 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3487208" y="3951778"/>
            <a:ext cx="2169583" cy="800219"/>
          </a:xfrm>
          <a:prstGeom prst="rect">
            <a:avLst/>
          </a:prstGeom>
          <a:noFill/>
        </p:spPr>
        <p:txBody>
          <a:bodyPr wrap="square">
            <a:spAutoFit/>
          </a:bodyPr>
          <a:lstStyle/>
          <a:p>
            <a:pPr algn="l"/>
            <a:r>
              <a:rPr lang="en-US" sz="2800" dirty="0">
                <a:solidFill>
                  <a:srgbClr val="333333"/>
                </a:solidFill>
                <a:latin typeface="PingFangSC-Medium" panose="020B0400000000000000" pitchFamily="34" charset="-122"/>
                <a:ea typeface="PingFangSC-Medium" panose="020B0400000000000000" pitchFamily="34" charset="-122"/>
              </a:rPr>
              <a:t>R</a:t>
            </a:r>
            <a:r>
              <a:rPr lang="en-US" sz="2800" b="0" i="0" u="none" strike="noStrike" dirty="0">
                <a:solidFill>
                  <a:srgbClr val="333333"/>
                </a:solidFill>
                <a:effectLst/>
                <a:latin typeface="PingFangSC-Medium" panose="020B0400000000000000" pitchFamily="34" charset="-122"/>
                <a:ea typeface="PingFangSC-Medium" panose="020B0400000000000000" pitchFamily="34" charset="-122"/>
              </a:rPr>
              <a:t>easonable</a:t>
            </a:r>
            <a:br>
              <a:rPr lang="en-US" dirty="0"/>
            </a:br>
            <a:endParaRPr lang="en-US" dirty="0"/>
          </a:p>
        </p:txBody>
      </p:sp>
      <p:sp>
        <p:nvSpPr>
          <p:cNvPr id="26" name="Rectangle 25"/>
          <p:cNvSpPr/>
          <p:nvPr/>
        </p:nvSpPr>
        <p:spPr>
          <a:xfrm>
            <a:off x="2267744" y="2479714"/>
            <a:ext cx="720080" cy="184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a:t>
            </a:r>
            <a:r>
              <a:rPr lang="en-US" sz="1100" dirty="0"/>
              <a:t>rin data</a:t>
            </a:r>
            <a:endParaRPr lang="en-US" sz="1100" dirty="0"/>
          </a:p>
        </p:txBody>
      </p:sp>
      <p:sp>
        <p:nvSpPr>
          <p:cNvPr id="27" name="Rectangle 26"/>
          <p:cNvSpPr/>
          <p:nvPr/>
        </p:nvSpPr>
        <p:spPr>
          <a:xfrm>
            <a:off x="2419256" y="1133068"/>
            <a:ext cx="816168" cy="225841"/>
          </a:xfrm>
          <a:prstGeom prst="rect">
            <a:avLst/>
          </a:prstGeom>
          <a:solidFill>
            <a:srgbClr val="F7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Prediction</a:t>
            </a:r>
            <a:endParaRPr lang="en-US" sz="1100" dirty="0"/>
          </a:p>
        </p:txBody>
      </p:sp>
    </p:spTree>
  </p:cSld>
  <p:clrMapOvr>
    <a:masterClrMapping/>
  </p:clrMapOvr>
  <p:transition spd="slow" advTm="0">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Reflection</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14"/>
          <p:cNvSpPr/>
          <p:nvPr/>
        </p:nvSpPr>
        <p:spPr>
          <a:xfrm flipV="1">
            <a:off x="976" y="2734541"/>
            <a:ext cx="3171816" cy="189637"/>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lIns="70564" tIns="35282" rIns="70564" bIns="35282" rtlCol="0" anchor="ctr"/>
          <a:lstStyle/>
          <a:p>
            <a:pPr algn="ctr"/>
            <a:endParaRPr lang="en-US" dirty="0">
              <a:solidFill>
                <a:schemeClr val="lt1"/>
              </a:solidFill>
            </a:endParaRPr>
          </a:p>
        </p:txBody>
      </p:sp>
      <p:grpSp>
        <p:nvGrpSpPr>
          <p:cNvPr id="5" name="组合 4"/>
          <p:cNvGrpSpPr/>
          <p:nvPr/>
        </p:nvGrpSpPr>
        <p:grpSpPr>
          <a:xfrm>
            <a:off x="2490250" y="2735643"/>
            <a:ext cx="1339514" cy="1338488"/>
            <a:chOff x="3225639" y="4543565"/>
            <a:chExt cx="1735762" cy="1734334"/>
          </a:xfrm>
        </p:grpSpPr>
        <p:sp>
          <p:nvSpPr>
            <p:cNvPr id="6" name="椭圆 5"/>
            <p:cNvSpPr/>
            <p:nvPr/>
          </p:nvSpPr>
          <p:spPr>
            <a:xfrm flipV="1">
              <a:off x="3225639" y="4543565"/>
              <a:ext cx="1735762" cy="1734334"/>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accent1"/>
                </a:solidFill>
                <a:latin typeface="微软雅黑" panose="020B0503020204020204" pitchFamily="34" charset="-122"/>
                <a:ea typeface="微软雅黑" panose="020B0503020204020204" pitchFamily="34" charset="-122"/>
              </a:endParaRPr>
            </a:p>
          </p:txBody>
        </p:sp>
        <p:sp>
          <p:nvSpPr>
            <p:cNvPr id="7" name="椭圆 6"/>
            <p:cNvSpPr/>
            <p:nvPr/>
          </p:nvSpPr>
          <p:spPr>
            <a:xfrm rot="10800000" flipV="1">
              <a:off x="3450403" y="4786205"/>
              <a:ext cx="1284515" cy="1284516"/>
            </a:xfrm>
            <a:prstGeom prst="ellipse">
              <a:avLst/>
            </a:prstGeom>
            <a:solidFill>
              <a:schemeClr val="bg1">
                <a:lumMod val="95000"/>
              </a:schemeClr>
            </a:solidFill>
            <a:ln w="25400" cap="flat" cmpd="sng" algn="ctr">
              <a:noFill/>
              <a:prstDash val="solid"/>
            </a:ln>
            <a:effectLst/>
          </p:spPr>
          <p:txBody>
            <a:bodyPr tIns="36000" anchor="ctr" anchorCtr="1"/>
            <a:lstStyle/>
            <a:p>
              <a:pPr lvl="0" algn="ctr">
                <a:defRPr/>
              </a:pPr>
              <a:r>
                <a:rPr lang="en-US" altLang="zh-CN" sz="3100" b="1" kern="0" dirty="0">
                  <a:solidFill>
                    <a:schemeClr val="accent1"/>
                  </a:solidFill>
                  <a:latin typeface="微软雅黑" panose="020B0503020204020204" pitchFamily="34" charset="-122"/>
                  <a:ea typeface="微软雅黑" panose="020B0503020204020204" pitchFamily="34" charset="-122"/>
                </a:rPr>
                <a:t>02</a:t>
              </a:r>
              <a:endParaRPr lang="zh-CN" altLang="en-US" sz="3100" b="1" kern="0" dirty="0">
                <a:solidFill>
                  <a:schemeClr val="accent1"/>
                </a:solidFill>
                <a:latin typeface="微软雅黑" panose="020B0503020204020204" pitchFamily="34" charset="-122"/>
                <a:ea typeface="微软雅黑" panose="020B0503020204020204" pitchFamily="34" charset="-122"/>
              </a:endParaRPr>
            </a:p>
          </p:txBody>
        </p:sp>
      </p:grpSp>
      <p:sp>
        <p:nvSpPr>
          <p:cNvPr id="8" name="矩形 14"/>
          <p:cNvSpPr/>
          <p:nvPr/>
        </p:nvSpPr>
        <p:spPr>
          <a:xfrm>
            <a:off x="976" y="2326775"/>
            <a:ext cx="5401154" cy="189637"/>
          </a:xfrm>
          <a:custGeom>
            <a:avLst/>
            <a:gdLst/>
            <a:ahLst/>
            <a:cxnLst/>
            <a:rect l="l" t="t" r="r" b="b"/>
            <a:pathLst>
              <a:path w="4571707" h="242218">
                <a:moveTo>
                  <a:pt x="0" y="0"/>
                </a:moveTo>
                <a:lnTo>
                  <a:pt x="4571707" y="0"/>
                </a:lnTo>
                <a:lnTo>
                  <a:pt x="4571707" y="242218"/>
                </a:lnTo>
                <a:lnTo>
                  <a:pt x="0" y="242218"/>
                </a:lnTo>
                <a:close/>
              </a:path>
            </a:pathLst>
          </a:cu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70564" tIns="35282" rIns="70564" bIns="35282" rtlCol="0" anchor="ctr"/>
          <a:lstStyle/>
          <a:p>
            <a:pPr algn="ctr"/>
            <a:endParaRPr lang="en-US" dirty="0">
              <a:solidFill>
                <a:schemeClr val="lt1"/>
              </a:solidFill>
            </a:endParaRPr>
          </a:p>
        </p:txBody>
      </p:sp>
      <p:grpSp>
        <p:nvGrpSpPr>
          <p:cNvPr id="9" name="组合 8"/>
          <p:cNvGrpSpPr/>
          <p:nvPr/>
        </p:nvGrpSpPr>
        <p:grpSpPr>
          <a:xfrm>
            <a:off x="4732373" y="1180020"/>
            <a:ext cx="1339514" cy="1339591"/>
            <a:chOff x="6131016" y="674750"/>
            <a:chExt cx="1735762" cy="1735763"/>
          </a:xfrm>
        </p:grpSpPr>
        <p:sp>
          <p:nvSpPr>
            <p:cNvPr id="10" name="椭圆 9"/>
            <p:cNvSpPr/>
            <p:nvPr/>
          </p:nvSpPr>
          <p:spPr>
            <a:xfrm>
              <a:off x="6131016" y="674750"/>
              <a:ext cx="1735762" cy="1735763"/>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accent1"/>
                </a:solidFill>
                <a:latin typeface="微软雅黑" panose="020B0503020204020204" pitchFamily="34" charset="-122"/>
                <a:ea typeface="微软雅黑" panose="020B0503020204020204" pitchFamily="34" charset="-122"/>
              </a:endParaRPr>
            </a:p>
          </p:txBody>
        </p:sp>
        <p:sp>
          <p:nvSpPr>
            <p:cNvPr id="11" name="椭圆 10"/>
            <p:cNvSpPr/>
            <p:nvPr/>
          </p:nvSpPr>
          <p:spPr>
            <a:xfrm>
              <a:off x="6355778" y="899818"/>
              <a:ext cx="1284515" cy="1284516"/>
            </a:xfrm>
            <a:prstGeom prst="ellipse">
              <a:avLst/>
            </a:prstGeom>
            <a:solidFill>
              <a:schemeClr val="bg1">
                <a:lumMod val="95000"/>
              </a:schemeClr>
            </a:solidFill>
            <a:ln w="25400" cap="flat" cmpd="sng" algn="ctr">
              <a:noFill/>
              <a:prstDash val="solid"/>
            </a:ln>
            <a:effectLst/>
          </p:spPr>
          <p:txBody>
            <a:bodyPr tIns="36000" anchor="ctr"/>
            <a:lstStyle/>
            <a:p>
              <a:pPr lvl="0" algn="ctr">
                <a:defRPr/>
              </a:pPr>
              <a:r>
                <a:rPr lang="en-US" altLang="zh-CN" sz="3100" b="1" kern="0" dirty="0">
                  <a:solidFill>
                    <a:schemeClr val="accent1"/>
                  </a:solidFill>
                  <a:latin typeface="微软雅黑" panose="020B0503020204020204" pitchFamily="34" charset="-122"/>
                  <a:ea typeface="微软雅黑" panose="020B0503020204020204" pitchFamily="34" charset="-122"/>
                </a:rPr>
                <a:t>01</a:t>
              </a:r>
              <a:endParaRPr lang="zh-CN" altLang="en-US" sz="3100" b="1" kern="0">
                <a:solidFill>
                  <a:schemeClr val="accent1"/>
                </a:solidFill>
                <a:latin typeface="微软雅黑" panose="020B0503020204020204" pitchFamily="34" charset="-122"/>
                <a:ea typeface="微软雅黑" panose="020B0503020204020204" pitchFamily="34" charset="-122"/>
              </a:endParaRPr>
            </a:p>
          </p:txBody>
        </p:sp>
      </p:grpSp>
      <p:sp>
        <p:nvSpPr>
          <p:cNvPr id="12" name="矩形 14"/>
          <p:cNvSpPr/>
          <p:nvPr/>
        </p:nvSpPr>
        <p:spPr>
          <a:xfrm flipV="1">
            <a:off x="4704739" y="2734540"/>
            <a:ext cx="4439261" cy="189637"/>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0564" tIns="35282" rIns="70564" bIns="35282" rtlCol="0" anchor="ctr"/>
          <a:lstStyle/>
          <a:p>
            <a:pPr algn="ctr"/>
            <a:endParaRPr lang="en-US" dirty="0">
              <a:solidFill>
                <a:schemeClr val="lt1"/>
              </a:solidFill>
            </a:endParaRPr>
          </a:p>
        </p:txBody>
      </p:sp>
      <p:grpSp>
        <p:nvGrpSpPr>
          <p:cNvPr id="13" name="组合 12"/>
          <p:cNvGrpSpPr/>
          <p:nvPr/>
        </p:nvGrpSpPr>
        <p:grpSpPr>
          <a:xfrm>
            <a:off x="4034981" y="2735643"/>
            <a:ext cx="1339514" cy="1338488"/>
            <a:chOff x="5227325" y="4543565"/>
            <a:chExt cx="1735762" cy="1734334"/>
          </a:xfrm>
        </p:grpSpPr>
        <p:sp>
          <p:nvSpPr>
            <p:cNvPr id="14" name="椭圆 13"/>
            <p:cNvSpPr/>
            <p:nvPr/>
          </p:nvSpPr>
          <p:spPr>
            <a:xfrm flipV="1">
              <a:off x="5227325" y="4543565"/>
              <a:ext cx="1735762" cy="1734334"/>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accent1"/>
                </a:solidFill>
                <a:latin typeface="微软雅黑" panose="020B0503020204020204" pitchFamily="34" charset="-122"/>
                <a:ea typeface="微软雅黑" panose="020B0503020204020204" pitchFamily="34" charset="-122"/>
              </a:endParaRPr>
            </a:p>
          </p:txBody>
        </p:sp>
        <p:sp>
          <p:nvSpPr>
            <p:cNvPr id="15" name="椭圆 14"/>
            <p:cNvSpPr/>
            <p:nvPr/>
          </p:nvSpPr>
          <p:spPr>
            <a:xfrm rot="10800000" flipV="1">
              <a:off x="5460802" y="4768780"/>
              <a:ext cx="1284515" cy="1284516"/>
            </a:xfrm>
            <a:prstGeom prst="ellipse">
              <a:avLst/>
            </a:prstGeom>
            <a:solidFill>
              <a:schemeClr val="bg1">
                <a:lumMod val="95000"/>
              </a:schemeClr>
            </a:solidFill>
            <a:ln w="25400" cap="flat" cmpd="sng" algn="ctr">
              <a:noFill/>
              <a:prstDash val="solid"/>
            </a:ln>
            <a:effectLst/>
          </p:spPr>
          <p:txBody>
            <a:bodyPr tIns="36000" anchor="ctr"/>
            <a:lstStyle/>
            <a:p>
              <a:pPr lvl="0" algn="ctr">
                <a:defRPr/>
              </a:pPr>
              <a:r>
                <a:rPr lang="en-US" altLang="zh-CN" sz="3100" b="1" kern="0" dirty="0">
                  <a:solidFill>
                    <a:schemeClr val="accent1"/>
                  </a:solidFill>
                  <a:latin typeface="微软雅黑" panose="020B0503020204020204" pitchFamily="34" charset="-122"/>
                  <a:ea typeface="微软雅黑" panose="020B0503020204020204" pitchFamily="34" charset="-122"/>
                </a:rPr>
                <a:t>03</a:t>
              </a:r>
              <a:endParaRPr lang="zh-CN" altLang="en-US" sz="3100" b="1" kern="0">
                <a:solidFill>
                  <a:schemeClr val="accent1"/>
                </a:solidFill>
                <a:latin typeface="微软雅黑" panose="020B0503020204020204" pitchFamily="34" charset="-122"/>
                <a:ea typeface="微软雅黑" panose="020B0503020204020204" pitchFamily="34" charset="-122"/>
              </a:endParaRPr>
            </a:p>
          </p:txBody>
        </p:sp>
      </p:grpSp>
      <p:sp>
        <p:nvSpPr>
          <p:cNvPr id="16" name="TextBox 15"/>
          <p:cNvSpPr txBox="1"/>
          <p:nvPr/>
        </p:nvSpPr>
        <p:spPr>
          <a:xfrm>
            <a:off x="1482055" y="1528799"/>
            <a:ext cx="3248987" cy="604091"/>
          </a:xfrm>
          <a:prstGeom prst="rect">
            <a:avLst/>
          </a:prstGeom>
          <a:noFill/>
        </p:spPr>
        <p:txBody>
          <a:bodyPr wrap="square" lIns="70564" tIns="35282" rIns="70564" bIns="35282" rtlCol="0">
            <a:spAutoFit/>
          </a:bodyPr>
          <a:lstStyle/>
          <a:p>
            <a:pPr marL="171450" indent="-171450">
              <a:lnSpc>
                <a:spcPct val="130000"/>
              </a:lnSpc>
              <a:buFont typeface="Arial" panose="020B0604020202020204" pitchFamily="34" charset="0"/>
              <a:buChar char="•"/>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Overview of machine learning</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71450" indent="-171450">
              <a:lnSpc>
                <a:spcPct val="130000"/>
              </a:lnSpc>
              <a:buFont typeface="Arial" panose="020B0604020202020204" pitchFamily="34" charset="0"/>
              <a:buChar char="•"/>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Basic code</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TextBox 16"/>
          <p:cNvSpPr txBox="1"/>
          <p:nvPr/>
        </p:nvSpPr>
        <p:spPr>
          <a:xfrm>
            <a:off x="1483928" y="1174474"/>
            <a:ext cx="2918715" cy="348252"/>
          </a:xfrm>
          <a:prstGeom prst="rect">
            <a:avLst/>
          </a:prstGeom>
          <a:noFill/>
        </p:spPr>
        <p:txBody>
          <a:bodyPr wrap="none" lIns="70564" tIns="35282" rIns="70564" bIns="35282" rtlCol="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Professional knowledge</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TextBox 17"/>
          <p:cNvSpPr txBox="1"/>
          <p:nvPr/>
        </p:nvSpPr>
        <p:spPr>
          <a:xfrm>
            <a:off x="71111" y="4258555"/>
            <a:ext cx="2645798" cy="604091"/>
          </a:xfrm>
          <a:prstGeom prst="rect">
            <a:avLst/>
          </a:prstGeom>
          <a:noFill/>
        </p:spPr>
        <p:txBody>
          <a:bodyPr wrap="square" lIns="70564" tIns="35282" rIns="70564" bIns="35282" rtlCol="0">
            <a:spAutoFit/>
          </a:bodyPr>
          <a:lstStyle/>
          <a:p>
            <a:pPr marL="171450" indent="-171450">
              <a:lnSpc>
                <a:spcPct val="130000"/>
              </a:lnSpc>
              <a:buFont typeface="Arial" panose="020B0604020202020204" pitchFamily="34" charset="0"/>
              <a:buChar char="•"/>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Open up mind</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71450" indent="-171450">
              <a:lnSpc>
                <a:spcPct val="130000"/>
              </a:lnSpc>
              <a:buFont typeface="Arial" panose="020B0604020202020204" pitchFamily="34" charset="0"/>
              <a:buChar char="•"/>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Collaboration</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TextBox 18"/>
          <p:cNvSpPr txBox="1"/>
          <p:nvPr/>
        </p:nvSpPr>
        <p:spPr>
          <a:xfrm>
            <a:off x="71111" y="3910303"/>
            <a:ext cx="2766045" cy="348252"/>
          </a:xfrm>
          <a:prstGeom prst="rect">
            <a:avLst/>
          </a:prstGeom>
          <a:noFill/>
        </p:spPr>
        <p:txBody>
          <a:bodyPr wrap="none" lIns="70564" tIns="35282" rIns="70564" bIns="35282" rtlCol="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Different backgrounds</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TextBox 19"/>
          <p:cNvSpPr txBox="1"/>
          <p:nvPr/>
        </p:nvSpPr>
        <p:spPr>
          <a:xfrm>
            <a:off x="5579712" y="3709274"/>
            <a:ext cx="2604477" cy="604091"/>
          </a:xfrm>
          <a:prstGeom prst="rect">
            <a:avLst/>
          </a:prstGeom>
          <a:noFill/>
        </p:spPr>
        <p:txBody>
          <a:bodyPr wrap="square" lIns="70564" tIns="35282" rIns="70564" bIns="35282" rtlCol="0">
            <a:spAutoFit/>
          </a:bodyPr>
          <a:lstStyle/>
          <a:p>
            <a:pPr marL="171450" indent="-171450">
              <a:lnSpc>
                <a:spcPct val="130000"/>
              </a:lnSpc>
              <a:buFont typeface="Arial" panose="020B0604020202020204" pitchFamily="34" charset="0"/>
              <a:buChar char="•"/>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Logical structure</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71450" indent="-171450">
              <a:lnSpc>
                <a:spcPct val="130000"/>
              </a:lnSpc>
              <a:buFont typeface="Arial" panose="020B0604020202020204" pitchFamily="34" charset="0"/>
              <a:buChar char="•"/>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Learning route</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TextBox 20"/>
          <p:cNvSpPr txBox="1"/>
          <p:nvPr/>
        </p:nvSpPr>
        <p:spPr>
          <a:xfrm>
            <a:off x="5652120" y="3304708"/>
            <a:ext cx="1948065" cy="348252"/>
          </a:xfrm>
          <a:prstGeom prst="rect">
            <a:avLst/>
          </a:prstGeom>
          <a:noFill/>
        </p:spPr>
        <p:txBody>
          <a:bodyPr wrap="none" lIns="70564" tIns="35282" rIns="70564" bIns="35282" rtlCol="0">
            <a:spAutoFit/>
          </a:bodyPr>
          <a:lstStyle/>
          <a:p>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Learning ability</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Tm="0">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317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Rectangle 3"/>
          <p:cNvSpPr txBox="1">
            <a:spLocks noChangeArrowheads="1"/>
          </p:cNvSpPr>
          <p:nvPr/>
        </p:nvSpPr>
        <p:spPr>
          <a:xfrm>
            <a:off x="1264564" y="1336183"/>
            <a:ext cx="7035241"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altLang="zh-CN" b="1" dirty="0">
                <a:solidFill>
                  <a:schemeClr val="bg1"/>
                </a:solidFill>
                <a:latin typeface="微软雅黑" panose="020B0503020204020204" pitchFamily="34" charset="-122"/>
                <a:ea typeface="微软雅黑" panose="020B0503020204020204" pitchFamily="34" charset="-122"/>
              </a:rPr>
              <a:t>Thank you for watching</a:t>
            </a:r>
            <a:r>
              <a:rPr lang="en-US" altLang="zh-CN" sz="3000" b="1" dirty="0">
                <a:solidFill>
                  <a:schemeClr val="bg1"/>
                </a:solidFill>
                <a:latin typeface="微软雅黑" panose="020B0503020204020204" pitchFamily="34" charset="-122"/>
                <a:ea typeface="微软雅黑" panose="020B0503020204020204" pitchFamily="34" charset="-122"/>
              </a:rPr>
              <a:t>.</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5"/>
          <p:cNvCxnSpPr>
            <a:cxnSpLocks noChangeShapeType="1"/>
          </p:cNvCxnSpPr>
          <p:nvPr/>
        </p:nvCxnSpPr>
        <p:spPr bwMode="auto">
          <a:xfrm flipH="1">
            <a:off x="3923928" y="2486603"/>
            <a:ext cx="4617801" cy="0"/>
          </a:xfrm>
          <a:prstGeom prst="line">
            <a:avLst/>
          </a:prstGeom>
          <a:noFill/>
          <a:ln w="127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advTm="0">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Contents</a:t>
            </a:r>
            <a:endParaRPr lang="en-GB" sz="24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2339753" y="1419622"/>
            <a:ext cx="894259" cy="489631"/>
            <a:chOff x="2215144" y="927951"/>
            <a:chExt cx="1244730" cy="897673"/>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47" name="文本框 9"/>
            <p:cNvSpPr txBox="1"/>
            <p:nvPr/>
          </p:nvSpPr>
          <p:spPr>
            <a:xfrm>
              <a:off x="2393075" y="927951"/>
              <a:ext cx="1066799" cy="81650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2339753" y="2099236"/>
            <a:ext cx="894259" cy="504163"/>
            <a:chOff x="2215144" y="1952311"/>
            <a:chExt cx="1244730" cy="924318"/>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0" name="文本框 10"/>
            <p:cNvSpPr txBox="1"/>
            <p:nvPr/>
          </p:nvSpPr>
          <p:spPr>
            <a:xfrm>
              <a:off x="2393075" y="1952311"/>
              <a:ext cx="1066799" cy="816508"/>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2339753" y="2801084"/>
            <a:ext cx="894259" cy="496081"/>
            <a:chOff x="2215144" y="3018134"/>
            <a:chExt cx="1244730" cy="909499"/>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3" name="文本框 11"/>
            <p:cNvSpPr txBox="1"/>
            <p:nvPr/>
          </p:nvSpPr>
          <p:spPr>
            <a:xfrm>
              <a:off x="2393075" y="3018134"/>
              <a:ext cx="1066799" cy="81650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2339753" y="3483574"/>
            <a:ext cx="894259" cy="508134"/>
            <a:chOff x="2215144" y="4047039"/>
            <a:chExt cx="1244730" cy="931598"/>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6" name="文本框 12"/>
            <p:cNvSpPr txBox="1"/>
            <p:nvPr/>
          </p:nvSpPr>
          <p:spPr>
            <a:xfrm>
              <a:off x="2393075" y="4047039"/>
              <a:ext cx="1066799" cy="81650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3019006" y="1432933"/>
            <a:ext cx="4008702" cy="459690"/>
            <a:chOff x="4315150" y="953426"/>
            <a:chExt cx="4008702" cy="540057"/>
          </a:xfrm>
        </p:grpSpPr>
        <p:sp>
          <p:nvSpPr>
            <p:cNvPr id="61" name="矩形 60"/>
            <p:cNvSpPr/>
            <p:nvPr/>
          </p:nvSpPr>
          <p:spPr>
            <a:xfrm>
              <a:off x="4510822" y="1032430"/>
              <a:ext cx="3813030" cy="406783"/>
            </a:xfrm>
            <a:prstGeom prst="rect">
              <a:avLst/>
            </a:prstGeom>
            <a:ln w="15875">
              <a:noFill/>
            </a:ln>
          </p:spPr>
          <p:txBody>
            <a:bodyPr wrap="square" lIns="68580" tIns="34290" rIns="68580" bIns="3429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Problem Description</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3019006" y="2127086"/>
            <a:ext cx="3857250" cy="459690"/>
            <a:chOff x="4315150" y="1647579"/>
            <a:chExt cx="3857250" cy="540057"/>
          </a:xfrm>
        </p:grpSpPr>
        <p:sp>
          <p:nvSpPr>
            <p:cNvPr id="64" name="矩形 63"/>
            <p:cNvSpPr/>
            <p:nvPr/>
          </p:nvSpPr>
          <p:spPr>
            <a:xfrm>
              <a:off x="4510822" y="1730243"/>
              <a:ext cx="3157521" cy="406783"/>
            </a:xfrm>
            <a:prstGeom prst="rect">
              <a:avLst/>
            </a:prstGeom>
            <a:ln w="15875">
              <a:noFill/>
            </a:ln>
          </p:spPr>
          <p:txBody>
            <a:bodyPr wrap="square" lIns="68580" tIns="34290" rIns="68580" bIns="34290">
              <a:spAutoFit/>
            </a:bodyPr>
            <a:lstStyle/>
            <a:p>
              <a:r>
                <a:rPr lang="en-GB" altLang="zh-CN"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Experimental Setup</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3019006" y="2821238"/>
            <a:ext cx="3857250" cy="459690"/>
            <a:chOff x="4315150" y="2341731"/>
            <a:chExt cx="3857250" cy="540057"/>
          </a:xfrm>
        </p:grpSpPr>
        <p:sp>
          <p:nvSpPr>
            <p:cNvPr id="67" name="矩形 66"/>
            <p:cNvSpPr/>
            <p:nvPr/>
          </p:nvSpPr>
          <p:spPr>
            <a:xfrm>
              <a:off x="4510822" y="2424393"/>
              <a:ext cx="3643338" cy="406783"/>
            </a:xfrm>
            <a:prstGeom prst="rect">
              <a:avLst/>
            </a:prstGeom>
            <a:ln w="15875">
              <a:noFill/>
            </a:ln>
          </p:spPr>
          <p:txBody>
            <a:bodyPr wrap="square" lIns="68580" tIns="34290" rIns="68580" bIns="34290">
              <a:spAutoFit/>
            </a:bodyPr>
            <a:lstStyle/>
            <a:p>
              <a:r>
                <a:rPr lang="en-GB" altLang="zh-CN"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Results Analysis</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3019006" y="3515391"/>
            <a:ext cx="3857250" cy="459690"/>
            <a:chOff x="4315150" y="3035884"/>
            <a:chExt cx="3857250" cy="540057"/>
          </a:xfrm>
        </p:grpSpPr>
        <p:sp>
          <p:nvSpPr>
            <p:cNvPr id="70" name="矩形 69"/>
            <p:cNvSpPr/>
            <p:nvPr/>
          </p:nvSpPr>
          <p:spPr>
            <a:xfrm>
              <a:off x="4582260" y="3102251"/>
              <a:ext cx="2827147" cy="406783"/>
            </a:xfrm>
            <a:prstGeom prst="rect">
              <a:avLst/>
            </a:prstGeom>
            <a:ln w="15875">
              <a:noFill/>
            </a:ln>
          </p:spPr>
          <p:txBody>
            <a:bodyPr wrap="square" lIns="68580" tIns="34290" rIns="68580" bIns="3429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Reflection</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cSld>
  <p:clrMapOvr>
    <a:masterClrMapping/>
  </p:clrMapOvr>
  <p:transition spd="slow" advTm="0">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p:nvPr/>
        </p:nvSpPr>
        <p:spPr>
          <a:xfrm>
            <a:off x="857880" y="200199"/>
            <a:ext cx="414274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Problem Description</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矩形 27"/>
          <p:cNvSpPr/>
          <p:nvPr/>
        </p:nvSpPr>
        <p:spPr>
          <a:xfrm>
            <a:off x="467544" y="1343698"/>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矩形 28"/>
          <p:cNvSpPr/>
          <p:nvPr/>
        </p:nvSpPr>
        <p:spPr>
          <a:xfrm>
            <a:off x="1274039" y="836058"/>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en-US" altLang="zh-CN" sz="1400" dirty="0">
                <a:latin typeface="微软雅黑" panose="020B0503020204020204" pitchFamily="34" charset="-122"/>
                <a:ea typeface="微软雅黑" panose="020B0503020204020204" pitchFamily="34" charset="-122"/>
              </a:rPr>
              <a:t>Population forecasting </a:t>
            </a:r>
            <a:endParaRPr lang="zh-CN" altLang="en-US" sz="1400" dirty="0">
              <a:latin typeface="微软雅黑" panose="020B0503020204020204" pitchFamily="34" charset="-122"/>
              <a:ea typeface="微软雅黑" panose="020B0503020204020204" pitchFamily="34" charset="-122"/>
            </a:endParaRPr>
          </a:p>
        </p:txBody>
      </p:sp>
      <p:sp>
        <p:nvSpPr>
          <p:cNvPr id="34" name="TextBox 33"/>
          <p:cNvSpPr txBox="1"/>
          <p:nvPr/>
        </p:nvSpPr>
        <p:spPr>
          <a:xfrm>
            <a:off x="568081" y="1437826"/>
            <a:ext cx="4927098" cy="678265"/>
          </a:xfrm>
          <a:prstGeom prst="rect">
            <a:avLst/>
          </a:prstGeom>
          <a:noFill/>
        </p:spPr>
        <p:txBody>
          <a:bodyPr wrap="square" lIns="68584" tIns="34291" rIns="68584" bIns="34291" rtlCol="0">
            <a:spAutoFit/>
          </a:bodyPr>
          <a:lstStyle/>
          <a:p>
            <a:pPr algn="just">
              <a:lnSpc>
                <a:spcPct val="130000"/>
              </a:lnSpc>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One of the most important social issues for every country</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矩形 34"/>
          <p:cNvSpPr/>
          <p:nvPr/>
        </p:nvSpPr>
        <p:spPr>
          <a:xfrm>
            <a:off x="467544" y="2394177"/>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7" name="TextBox 36"/>
          <p:cNvSpPr txBox="1"/>
          <p:nvPr/>
        </p:nvSpPr>
        <p:spPr>
          <a:xfrm>
            <a:off x="581005" y="2474996"/>
            <a:ext cx="4639066" cy="677495"/>
          </a:xfrm>
          <a:prstGeom prst="rect">
            <a:avLst/>
          </a:prstGeom>
          <a:noFill/>
        </p:spPr>
        <p:txBody>
          <a:bodyPr wrap="square" lIns="68584" tIns="34291" rIns="68584" bIns="34291" rtlCol="0">
            <a:spAutoFit/>
          </a:bodyPr>
          <a:lstStyle/>
          <a:p>
            <a:pPr algn="just">
              <a:lnSpc>
                <a:spcPct val="130000"/>
              </a:lnSpc>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Understand the size of the population and the structure of society</a:t>
            </a:r>
            <a:endParaRPr lang="en-US" altLang="zh-CN" sz="9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8" name="矩形 37"/>
          <p:cNvSpPr/>
          <p:nvPr/>
        </p:nvSpPr>
        <p:spPr>
          <a:xfrm>
            <a:off x="467544" y="3468308"/>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0" name="TextBox 39"/>
          <p:cNvSpPr txBox="1"/>
          <p:nvPr/>
        </p:nvSpPr>
        <p:spPr>
          <a:xfrm>
            <a:off x="581005" y="3507854"/>
            <a:ext cx="4855091" cy="871523"/>
          </a:xfrm>
          <a:prstGeom prst="rect">
            <a:avLst/>
          </a:prstGeom>
          <a:noFill/>
        </p:spPr>
        <p:txBody>
          <a:bodyPr wrap="square" lIns="68584" tIns="34291" rIns="68584" bIns="34291" rtlCol="0">
            <a:spAutoFit/>
          </a:bodyPr>
          <a:lstStyle/>
          <a:p>
            <a:pPr marL="285750" indent="-285750">
              <a:lnSpc>
                <a:spcPct val="13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Better distribution of social resource,</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3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Formulation of more reasonable strategies</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30000"/>
              </a:lnSpc>
            </a:pPr>
            <a:endParaRPr lang="en-US" altLang="zh-CN" sz="9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26" name="Picture 2" descr="夜市国外人群拥挤人群欧美人群外国人群旅游美食图片下载 - 觅知网"/>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19932" r="16326"/>
          <a:stretch>
            <a:fillRect/>
          </a:stretch>
        </p:blipFill>
        <p:spPr bwMode="auto">
          <a:xfrm>
            <a:off x="5858276" y="1229566"/>
            <a:ext cx="2962196" cy="31006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Tm="0">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1000296" y="2338888"/>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3" name="TextBox 2"/>
          <p:cNvSpPr txBox="1"/>
          <p:nvPr/>
        </p:nvSpPr>
        <p:spPr>
          <a:xfrm>
            <a:off x="1285852" y="2829585"/>
            <a:ext cx="908686" cy="246221"/>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600" b="1" dirty="0"/>
              <a:t>Forecast</a:t>
            </a:r>
            <a:endParaRPr lang="zh-CN" altLang="en-US" sz="1600" b="1" dirty="0"/>
          </a:p>
        </p:txBody>
      </p:sp>
      <p:sp>
        <p:nvSpPr>
          <p:cNvPr id="4" name="圆角矩形 3"/>
          <p:cNvSpPr/>
          <p:nvPr/>
        </p:nvSpPr>
        <p:spPr>
          <a:xfrm>
            <a:off x="3356492" y="1131590"/>
            <a:ext cx="4479052" cy="672925"/>
          </a:xfrm>
          <a:prstGeom prst="roundRect">
            <a:avLst>
              <a:gd name="adj" fmla="val 206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 name="Freeform 5"/>
          <p:cNvSpPr/>
          <p:nvPr/>
        </p:nvSpPr>
        <p:spPr bwMode="auto">
          <a:xfrm>
            <a:off x="2650968" y="1335678"/>
            <a:ext cx="547516" cy="3108279"/>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6" name="圆角矩形 5"/>
          <p:cNvSpPr/>
          <p:nvPr/>
        </p:nvSpPr>
        <p:spPr>
          <a:xfrm>
            <a:off x="3356492" y="1995687"/>
            <a:ext cx="4479052" cy="771024"/>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7" name="圆角矩形 6"/>
          <p:cNvSpPr/>
          <p:nvPr/>
        </p:nvSpPr>
        <p:spPr>
          <a:xfrm>
            <a:off x="3356492" y="2984161"/>
            <a:ext cx="4479052" cy="64664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 name="圆角矩形 7"/>
          <p:cNvSpPr/>
          <p:nvPr/>
        </p:nvSpPr>
        <p:spPr>
          <a:xfrm>
            <a:off x="3356492" y="3848257"/>
            <a:ext cx="4479052" cy="1134492"/>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9" name="TextBox 8"/>
          <p:cNvSpPr txBox="1"/>
          <p:nvPr/>
        </p:nvSpPr>
        <p:spPr>
          <a:xfrm>
            <a:off x="3563888" y="1213095"/>
            <a:ext cx="4752528" cy="49455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l">
              <a:lnSpc>
                <a:spcPct val="120000"/>
              </a:lnSpc>
            </a:pPr>
            <a:r>
              <a:rPr lang="en-US" altLang="zh-CN" sz="1400" dirty="0">
                <a:cs typeface="Times New Roman" panose="02020603050405020304" pitchFamily="18" charset="0"/>
              </a:rPr>
              <a:t>Population numbers of Singapore and China </a:t>
            </a:r>
            <a:endParaRPr lang="en-US" altLang="zh-CN" sz="1400" dirty="0">
              <a:cs typeface="Times New Roman" panose="02020603050405020304" pitchFamily="18" charset="0"/>
            </a:endParaRPr>
          </a:p>
          <a:p>
            <a:pPr>
              <a:lnSpc>
                <a:spcPct val="120000"/>
              </a:lnSpc>
            </a:pPr>
            <a:r>
              <a:rPr lang="en-US" altLang="zh-CN" sz="1400" dirty="0">
                <a:cs typeface="Times New Roman" panose="02020603050405020304" pitchFamily="18" charset="0"/>
              </a:rPr>
              <a:t>(1960 – 2022)</a:t>
            </a:r>
            <a:endParaRPr lang="en-US" altLang="zh-CN" sz="2000" dirty="0">
              <a:solidFill>
                <a:schemeClr val="tx1">
                  <a:lumMod val="75000"/>
                  <a:lumOff val="25000"/>
                </a:schemeClr>
              </a:solidFill>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TextBox 9"/>
              <p:cNvSpPr txBox="1"/>
              <p:nvPr/>
            </p:nvSpPr>
            <p:spPr>
              <a:xfrm>
                <a:off x="3563888" y="2081940"/>
                <a:ext cx="3758504" cy="49455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en-US" altLang="zh-CN" sz="1400" dirty="0">
                    <a:cs typeface="Times New Roman" panose="02020603050405020304" pitchFamily="18" charset="0"/>
                  </a:rPr>
                  <a:t>Linear regression </a:t>
                </a:r>
                <a14:m>
                  <m:oMath xmlns:m="http://schemas.openxmlformats.org/officeDocument/2006/math">
                    <m:r>
                      <a:rPr lang="en-US" altLang="zh-CN" sz="1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1400" dirty="0">
                    <a:cs typeface="Times New Roman" panose="02020603050405020304" pitchFamily="18" charset="0"/>
                  </a:rPr>
                  <a:t> build an estimator of the total population</a:t>
                </a:r>
                <a:endParaRPr lang="en-US" altLang="zh-CN" sz="2000" dirty="0">
                  <a:solidFill>
                    <a:schemeClr val="tx1">
                      <a:lumMod val="75000"/>
                      <a:lumOff val="25000"/>
                    </a:schemeClr>
                  </a:solidFill>
                  <a:cs typeface="Times New Roman" panose="02020603050405020304" pitchFamily="18"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3563888" y="2081940"/>
                <a:ext cx="3758504" cy="494559"/>
              </a:xfrm>
              <a:prstGeom prst="rect">
                <a:avLst/>
              </a:prstGeom>
              <a:blipFill rotWithShape="1">
                <a:blip r:embed="rId1"/>
                <a:stretch>
                  <a:fillRect l="-7" t="-83" r="6" b="-3405"/>
                </a:stretch>
              </a:blipFill>
            </p:spPr>
            <p:txBody>
              <a:bodyPr/>
              <a:lstStyle/>
              <a:p>
                <a:r>
                  <a:rPr lang="zh-CN" altLang="en-US">
                    <a:noFill/>
                  </a:rPr>
                  <a:t> </a:t>
                </a:r>
              </a:p>
            </p:txBody>
          </p:sp>
        </mc:Fallback>
      </mc:AlternateContent>
      <p:sp>
        <p:nvSpPr>
          <p:cNvPr id="11" name="TextBox 10"/>
          <p:cNvSpPr txBox="1"/>
          <p:nvPr/>
        </p:nvSpPr>
        <p:spPr>
          <a:xfrm>
            <a:off x="3563888" y="3039386"/>
            <a:ext cx="4104456" cy="495136"/>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285750" indent="-285750">
              <a:lnSpc>
                <a:spcPct val="120000"/>
              </a:lnSpc>
              <a:buFont typeface="Arial" panose="020B0604020202020204" pitchFamily="34" charset="0"/>
              <a:buChar char="•"/>
            </a:pPr>
            <a:r>
              <a:rPr lang="en-US" altLang="zh-CN" sz="1400" dirty="0">
                <a:cs typeface="Times New Roman" panose="02020603050405020304" pitchFamily="18" charset="0"/>
              </a:rPr>
              <a:t>The data of 2019 and earlier as training data</a:t>
            </a:r>
            <a:endParaRPr lang="en-US" altLang="zh-CN" sz="1400" dirty="0">
              <a:cs typeface="Times New Roman" panose="02020603050405020304" pitchFamily="18" charset="0"/>
            </a:endParaRPr>
          </a:p>
          <a:p>
            <a:pPr marL="285750" indent="-285750">
              <a:lnSpc>
                <a:spcPct val="120000"/>
              </a:lnSpc>
              <a:buFont typeface="Arial" panose="020B0604020202020204" pitchFamily="34" charset="0"/>
              <a:buChar char="•"/>
            </a:pPr>
            <a:r>
              <a:rPr lang="en-US" altLang="zh-CN" sz="1400" dirty="0">
                <a:cs typeface="Times New Roman" panose="02020603050405020304" pitchFamily="18" charset="0"/>
              </a:rPr>
              <a:t>2020 and later as test data</a:t>
            </a:r>
            <a:endParaRPr lang="en-US" altLang="zh-CN" sz="1400" dirty="0">
              <a:cs typeface="Times New Roman" panose="02020603050405020304" pitchFamily="18" charset="0"/>
            </a:endParaRPr>
          </a:p>
        </p:txBody>
      </p:sp>
      <p:sp>
        <p:nvSpPr>
          <p:cNvPr id="12" name="TextBox 11"/>
          <p:cNvSpPr txBox="1"/>
          <p:nvPr/>
        </p:nvSpPr>
        <p:spPr>
          <a:xfrm>
            <a:off x="3527884" y="3899384"/>
            <a:ext cx="4176464" cy="101220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285750" indent="-285750">
              <a:lnSpc>
                <a:spcPct val="120000"/>
              </a:lnSpc>
              <a:buFont typeface="Arial" panose="020B0604020202020204" pitchFamily="34" charset="0"/>
              <a:buChar char="•"/>
            </a:pPr>
            <a:r>
              <a:rPr lang="en-US" altLang="zh-CN" sz="1400" dirty="0">
                <a:cs typeface="Times New Roman" panose="02020603050405020304" pitchFamily="18" charset="0"/>
              </a:rPr>
              <a:t>Visualize the result,</a:t>
            </a:r>
            <a:endParaRPr lang="en-US" altLang="zh-CN" sz="1400" dirty="0">
              <a:cs typeface="Times New Roman" panose="02020603050405020304" pitchFamily="18" charset="0"/>
            </a:endParaRPr>
          </a:p>
          <a:p>
            <a:pPr marL="285750" indent="-285750">
              <a:lnSpc>
                <a:spcPct val="120000"/>
              </a:lnSpc>
              <a:buFont typeface="Arial" panose="020B0604020202020204" pitchFamily="34" charset="0"/>
              <a:buChar char="•"/>
            </a:pPr>
            <a:r>
              <a:rPr lang="en-US" altLang="zh-CN" sz="1400" dirty="0">
                <a:cs typeface="Times New Roman" panose="02020603050405020304" pitchFamily="18" charset="0"/>
              </a:rPr>
              <a:t>Analyzing the errors,</a:t>
            </a:r>
            <a:endParaRPr lang="en-US" altLang="zh-CN" sz="1400" dirty="0">
              <a:cs typeface="Times New Roman" panose="02020603050405020304" pitchFamily="18" charset="0"/>
            </a:endParaRPr>
          </a:p>
          <a:p>
            <a:pPr marL="285750" indent="-285750" algn="l">
              <a:lnSpc>
                <a:spcPct val="120000"/>
              </a:lnSpc>
              <a:buFont typeface="Arial" panose="020B0604020202020204" pitchFamily="34" charset="0"/>
              <a:buChar char="•"/>
            </a:pPr>
            <a:r>
              <a:rPr lang="en-US" altLang="zh-CN" sz="1400" dirty="0">
                <a:cs typeface="Times New Roman" panose="02020603050405020304" pitchFamily="18" charset="0"/>
              </a:rPr>
              <a:t>Project the population size for 2023</a:t>
            </a:r>
            <a:r>
              <a:rPr lang="zh-CN" altLang="en-US" sz="1400" dirty="0">
                <a:cs typeface="Times New Roman" panose="02020603050405020304" pitchFamily="18" charset="0"/>
              </a:rPr>
              <a:t>，</a:t>
            </a:r>
            <a:r>
              <a:rPr lang="en-US" altLang="zh-CN" sz="1400" dirty="0">
                <a:cs typeface="Times New Roman" panose="02020603050405020304" pitchFamily="18" charset="0"/>
              </a:rPr>
              <a:t>2030</a:t>
            </a:r>
            <a:r>
              <a:rPr lang="zh-CN" altLang="en-US" sz="1400" dirty="0">
                <a:cs typeface="Times New Roman" panose="02020603050405020304" pitchFamily="18" charset="0"/>
              </a:rPr>
              <a:t>，</a:t>
            </a:r>
            <a:r>
              <a:rPr lang="en-US" altLang="zh-CN" sz="1400" dirty="0">
                <a:cs typeface="Times New Roman" panose="02020603050405020304" pitchFamily="18" charset="0"/>
              </a:rPr>
              <a:t>2050</a:t>
            </a:r>
            <a:endParaRPr lang="en-US" altLang="zh-CN" sz="2000" dirty="0">
              <a:solidFill>
                <a:schemeClr val="tx1">
                  <a:lumMod val="75000"/>
                  <a:lumOff val="25000"/>
                </a:schemeClr>
              </a:solidFill>
              <a:cs typeface="Times New Roman" panose="02020603050405020304" pitchFamily="18" charset="0"/>
            </a:endParaRPr>
          </a:p>
        </p:txBody>
      </p:sp>
      <p:sp>
        <p:nvSpPr>
          <p:cNvPr id="17" name="Title 1"/>
          <p:cNvSpPr txBox="1"/>
          <p:nvPr/>
        </p:nvSpPr>
        <p:spPr>
          <a:xfrm>
            <a:off x="857880" y="200199"/>
            <a:ext cx="414274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Problem Description</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Tm="0">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5" y="200025"/>
            <a:ext cx="565848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Derivation</a:t>
            </a:r>
            <a:endPar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2" name="对象 -2147482599"/>
          <p:cNvGraphicFramePr>
            <a:graphicFrameLocks noChangeAspect="1"/>
          </p:cNvGraphicFramePr>
          <p:nvPr/>
        </p:nvGraphicFramePr>
        <p:xfrm>
          <a:off x="1403985" y="843915"/>
          <a:ext cx="1635125" cy="711200"/>
        </p:xfrm>
        <a:graphic>
          <a:graphicData uri="http://schemas.openxmlformats.org/presentationml/2006/ole">
            <mc:AlternateContent xmlns:mc="http://schemas.openxmlformats.org/markup-compatibility/2006">
              <mc:Choice xmlns:v="urn:schemas-microsoft-com:vml" Requires="v">
                <p:oleObj spid="_x0000_s0" name="" r:id="rId1" imgW="876300" imgH="381000" progId="Equation.KSEE3">
                  <p:embed/>
                </p:oleObj>
              </mc:Choice>
              <mc:Fallback>
                <p:oleObj name="" r:id="rId1" imgW="876300" imgH="381000" progId="Equation.KSEE3">
                  <p:embed/>
                  <p:pic>
                    <p:nvPicPr>
                      <p:cNvPr id="0" name="对象 -2147482599"/>
                      <p:cNvPicPr/>
                      <p:nvPr/>
                    </p:nvPicPr>
                    <p:blipFill>
                      <a:blip r:embed="rId2"/>
                      <a:stretch>
                        <a:fillRect/>
                      </a:stretch>
                    </p:blipFill>
                    <p:spPr>
                      <a:xfrm>
                        <a:off x="1403985" y="843915"/>
                        <a:ext cx="1635125" cy="711200"/>
                      </a:xfrm>
                      <a:prstGeom prst="rect">
                        <a:avLst/>
                      </a:prstGeom>
                      <a:noFill/>
                      <a:ln w="38100">
                        <a:noFill/>
                        <a:miter/>
                      </a:ln>
                    </p:spPr>
                  </p:pic>
                </p:oleObj>
              </mc:Fallback>
            </mc:AlternateContent>
          </a:graphicData>
        </a:graphic>
      </p:graphicFrame>
      <p:graphicFrame>
        <p:nvGraphicFramePr>
          <p:cNvPr id="3" name="对象 -2147482601"/>
          <p:cNvGraphicFramePr>
            <a:graphicFrameLocks noChangeAspect="1"/>
          </p:cNvGraphicFramePr>
          <p:nvPr/>
        </p:nvGraphicFramePr>
        <p:xfrm>
          <a:off x="4427855" y="915670"/>
          <a:ext cx="3019425" cy="713105"/>
        </p:xfrm>
        <a:graphic>
          <a:graphicData uri="http://schemas.openxmlformats.org/presentationml/2006/ole">
            <mc:AlternateContent xmlns:mc="http://schemas.openxmlformats.org/markup-compatibility/2006">
              <mc:Choice xmlns:v="urn:schemas-microsoft-com:vml" Requires="v">
                <p:oleObj spid="_x0000_s4" name="" r:id="rId3" imgW="1548765" imgH="431800" progId="Equation.KSEE3">
                  <p:embed/>
                </p:oleObj>
              </mc:Choice>
              <mc:Fallback>
                <p:oleObj name="" r:id="rId3" imgW="1548765" imgH="431800" progId="Equation.KSEE3">
                  <p:embed/>
                  <p:pic>
                    <p:nvPicPr>
                      <p:cNvPr id="0" name="对象 -2147482601"/>
                      <p:cNvPicPr/>
                      <p:nvPr/>
                    </p:nvPicPr>
                    <p:blipFill>
                      <a:blip r:embed="rId4"/>
                      <a:stretch>
                        <a:fillRect/>
                      </a:stretch>
                    </p:blipFill>
                    <p:spPr>
                      <a:xfrm>
                        <a:off x="4427855" y="915670"/>
                        <a:ext cx="3019425" cy="713105"/>
                      </a:xfrm>
                      <a:prstGeom prst="rect">
                        <a:avLst/>
                      </a:prstGeom>
                      <a:noFill/>
                      <a:ln w="38100">
                        <a:noFill/>
                        <a:miter/>
                      </a:ln>
                    </p:spPr>
                  </p:pic>
                </p:oleObj>
              </mc:Fallback>
            </mc:AlternateContent>
          </a:graphicData>
        </a:graphic>
      </p:graphicFrame>
      <p:graphicFrame>
        <p:nvGraphicFramePr>
          <p:cNvPr id="5" name="对象 -2147482602"/>
          <p:cNvGraphicFramePr>
            <a:graphicFrameLocks noChangeAspect="1"/>
          </p:cNvGraphicFramePr>
          <p:nvPr/>
        </p:nvGraphicFramePr>
        <p:xfrm>
          <a:off x="1115695" y="2067560"/>
          <a:ext cx="2353945" cy="1043305"/>
        </p:xfrm>
        <a:graphic>
          <a:graphicData uri="http://schemas.openxmlformats.org/presentationml/2006/ole">
            <mc:AlternateContent xmlns:mc="http://schemas.openxmlformats.org/markup-compatibility/2006">
              <mc:Choice xmlns:v="urn:schemas-microsoft-com:vml" Requires="v">
                <p:oleObj spid="_x0000_s6" name="" r:id="rId5" imgW="2005965" imgH="889000" progId="Equation.KSEE3">
                  <p:embed/>
                </p:oleObj>
              </mc:Choice>
              <mc:Fallback>
                <p:oleObj name="" r:id="rId5" imgW="2005965" imgH="889000" progId="Equation.KSEE3">
                  <p:embed/>
                  <p:pic>
                    <p:nvPicPr>
                      <p:cNvPr id="0" name="对象 -2147482602"/>
                      <p:cNvPicPr/>
                      <p:nvPr/>
                    </p:nvPicPr>
                    <p:blipFill>
                      <a:blip r:embed="rId6"/>
                      <a:stretch>
                        <a:fillRect/>
                      </a:stretch>
                    </p:blipFill>
                    <p:spPr>
                      <a:xfrm>
                        <a:off x="1115695" y="2067560"/>
                        <a:ext cx="2353945" cy="1043305"/>
                      </a:xfrm>
                      <a:prstGeom prst="rect">
                        <a:avLst/>
                      </a:prstGeom>
                      <a:noFill/>
                      <a:ln w="38100">
                        <a:noFill/>
                        <a:miter/>
                      </a:ln>
                    </p:spPr>
                  </p:pic>
                </p:oleObj>
              </mc:Fallback>
            </mc:AlternateContent>
          </a:graphicData>
        </a:graphic>
      </p:graphicFrame>
      <p:graphicFrame>
        <p:nvGraphicFramePr>
          <p:cNvPr id="7" name="对象 -2147482605"/>
          <p:cNvGraphicFramePr>
            <a:graphicFrameLocks noChangeAspect="1"/>
          </p:cNvGraphicFramePr>
          <p:nvPr/>
        </p:nvGraphicFramePr>
        <p:xfrm>
          <a:off x="4572000" y="2016760"/>
          <a:ext cx="2646045" cy="1109345"/>
        </p:xfrm>
        <a:graphic>
          <a:graphicData uri="http://schemas.openxmlformats.org/presentationml/2006/ole">
            <mc:AlternateContent xmlns:mc="http://schemas.openxmlformats.org/markup-compatibility/2006">
              <mc:Choice xmlns:v="urn:schemas-microsoft-com:vml" Requires="v">
                <p:oleObj spid="_x0000_s8" name="" r:id="rId7" imgW="2120900" imgH="889000" progId="Equation.KSEE3">
                  <p:embed/>
                </p:oleObj>
              </mc:Choice>
              <mc:Fallback>
                <p:oleObj name="" r:id="rId7" imgW="2120900" imgH="889000" progId="Equation.KSEE3">
                  <p:embed/>
                  <p:pic>
                    <p:nvPicPr>
                      <p:cNvPr id="0" name="对象 -2147482605"/>
                      <p:cNvPicPr/>
                      <p:nvPr/>
                    </p:nvPicPr>
                    <p:blipFill>
                      <a:blip r:embed="rId8"/>
                      <a:stretch>
                        <a:fillRect/>
                      </a:stretch>
                    </p:blipFill>
                    <p:spPr>
                      <a:xfrm>
                        <a:off x="4572000" y="2016760"/>
                        <a:ext cx="2646045" cy="1109345"/>
                      </a:xfrm>
                      <a:prstGeom prst="rect">
                        <a:avLst/>
                      </a:prstGeom>
                      <a:noFill/>
                      <a:ln w="38100">
                        <a:noFill/>
                        <a:miter/>
                      </a:ln>
                    </p:spPr>
                  </p:pic>
                </p:oleObj>
              </mc:Fallback>
            </mc:AlternateContent>
          </a:graphicData>
        </a:graphic>
      </p:graphicFrame>
      <p:graphicFrame>
        <p:nvGraphicFramePr>
          <p:cNvPr id="9" name="对象 -2147482604"/>
          <p:cNvGraphicFramePr>
            <a:graphicFrameLocks noChangeAspect="1"/>
          </p:cNvGraphicFramePr>
          <p:nvPr/>
        </p:nvGraphicFramePr>
        <p:xfrm>
          <a:off x="1041400" y="3364230"/>
          <a:ext cx="2428240" cy="1107440"/>
        </p:xfrm>
        <a:graphic>
          <a:graphicData uri="http://schemas.openxmlformats.org/presentationml/2006/ole">
            <mc:AlternateContent xmlns:mc="http://schemas.openxmlformats.org/markup-compatibility/2006">
              <mc:Choice xmlns:v="urn:schemas-microsoft-com:vml" Requires="v">
                <p:oleObj spid="_x0000_s10" name="" r:id="rId9" imgW="1892300" imgH="862965" progId="Equation.KSEE3">
                  <p:embed/>
                </p:oleObj>
              </mc:Choice>
              <mc:Fallback>
                <p:oleObj name="" r:id="rId9" imgW="1892300" imgH="862965" progId="Equation.KSEE3">
                  <p:embed/>
                  <p:pic>
                    <p:nvPicPr>
                      <p:cNvPr id="0" name="对象 -2147482604"/>
                      <p:cNvPicPr/>
                      <p:nvPr/>
                    </p:nvPicPr>
                    <p:blipFill>
                      <a:blip r:embed="rId10"/>
                      <a:stretch>
                        <a:fillRect/>
                      </a:stretch>
                    </p:blipFill>
                    <p:spPr>
                      <a:xfrm>
                        <a:off x="1041400" y="3364230"/>
                        <a:ext cx="2428240" cy="1107440"/>
                      </a:xfrm>
                      <a:prstGeom prst="rect">
                        <a:avLst/>
                      </a:prstGeom>
                      <a:noFill/>
                      <a:ln w="38100">
                        <a:noFill/>
                        <a:miter/>
                      </a:ln>
                    </p:spPr>
                  </p:pic>
                </p:oleObj>
              </mc:Fallback>
            </mc:AlternateContent>
          </a:graphicData>
        </a:graphic>
      </p:graphicFrame>
      <p:graphicFrame>
        <p:nvGraphicFramePr>
          <p:cNvPr id="11" name="对象 -2147482603"/>
          <p:cNvGraphicFramePr>
            <a:graphicFrameLocks noChangeAspect="1"/>
          </p:cNvGraphicFramePr>
          <p:nvPr/>
        </p:nvGraphicFramePr>
        <p:xfrm>
          <a:off x="4990465" y="3438525"/>
          <a:ext cx="1894205" cy="1033145"/>
        </p:xfrm>
        <a:graphic>
          <a:graphicData uri="http://schemas.openxmlformats.org/presentationml/2006/ole">
            <mc:AlternateContent xmlns:mc="http://schemas.openxmlformats.org/markup-compatibility/2006">
              <mc:Choice xmlns:v="urn:schemas-microsoft-com:vml" Requires="v">
                <p:oleObj spid="_x0000_s12" name="" r:id="rId11" imgW="1536700" imgH="838200" progId="Equation.KSEE3">
                  <p:embed/>
                </p:oleObj>
              </mc:Choice>
              <mc:Fallback>
                <p:oleObj name="" r:id="rId11" imgW="1536700" imgH="838200" progId="Equation.KSEE3">
                  <p:embed/>
                  <p:pic>
                    <p:nvPicPr>
                      <p:cNvPr id="0" name="对象 -2147482603"/>
                      <p:cNvPicPr/>
                      <p:nvPr/>
                    </p:nvPicPr>
                    <p:blipFill>
                      <a:blip r:embed="rId12"/>
                      <a:stretch>
                        <a:fillRect/>
                      </a:stretch>
                    </p:blipFill>
                    <p:spPr>
                      <a:xfrm>
                        <a:off x="4990465" y="3438525"/>
                        <a:ext cx="1894205" cy="1033145"/>
                      </a:xfrm>
                      <a:prstGeom prst="rect">
                        <a:avLst/>
                      </a:prstGeom>
                      <a:noFill/>
                      <a:ln w="38100">
                        <a:noFill/>
                        <a:miter/>
                      </a:ln>
                    </p:spPr>
                  </p:pic>
                </p:oleObj>
              </mc:Fallback>
            </mc:AlternateContent>
          </a:graphicData>
        </a:graphic>
      </p:graphicFrame>
      <p:sp>
        <p:nvSpPr>
          <p:cNvPr id="46" name="下箭头 45"/>
          <p:cNvSpPr/>
          <p:nvPr/>
        </p:nvSpPr>
        <p:spPr>
          <a:xfrm>
            <a:off x="3780155" y="1564005"/>
            <a:ext cx="791845" cy="3600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下箭头 46"/>
          <p:cNvSpPr/>
          <p:nvPr/>
        </p:nvSpPr>
        <p:spPr>
          <a:xfrm>
            <a:off x="3780155" y="3126105"/>
            <a:ext cx="791845" cy="3600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Tm="0">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5" y="247804"/>
            <a:ext cx="565848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Ideas</a:t>
            </a:r>
            <a:endPar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24840" y="861060"/>
            <a:ext cx="309880" cy="275590"/>
          </a:xfrm>
          <a:prstGeom prst="rect">
            <a:avLst/>
          </a:prstGeom>
          <a:noFill/>
        </p:spPr>
        <p:txBody>
          <a:bodyPr wrap="none" rtlCol="0">
            <a:spAutoFit/>
          </a:bodyPr>
          <a:lstStyle/>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95605" y="915035"/>
            <a:ext cx="8192770" cy="3047365"/>
          </a:xfrm>
          <a:prstGeom prst="rect">
            <a:avLst/>
          </a:prstGeom>
          <a:noFill/>
        </p:spPr>
        <p:txBody>
          <a:bodyPr wrap="square" rtlCol="0">
            <a:no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General linear regression</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Polynomial regression</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Heat map</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5" y="200025"/>
            <a:ext cx="565848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Results</a:t>
            </a:r>
            <a:endPar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5713438" y="3344842"/>
            <a:ext cx="2363470" cy="379730"/>
          </a:xfrm>
          <a:prstGeom prst="rect">
            <a:avLst/>
          </a:prstGeom>
        </p:spPr>
      </p:pic>
      <p:pic>
        <p:nvPicPr>
          <p:cNvPr id="4" name="图片 3" descr="下载"/>
          <p:cNvPicPr>
            <a:picLocks noChangeAspect="1"/>
          </p:cNvPicPr>
          <p:nvPr>
            <p:custDataLst>
              <p:tags r:id="rId2"/>
            </p:custDataLst>
          </p:nvPr>
        </p:nvPicPr>
        <p:blipFill>
          <a:blip r:embed="rId3"/>
          <a:stretch>
            <a:fillRect/>
          </a:stretch>
        </p:blipFill>
        <p:spPr>
          <a:xfrm>
            <a:off x="825069" y="865505"/>
            <a:ext cx="2780437" cy="2196465"/>
          </a:xfrm>
          <a:prstGeom prst="rect">
            <a:avLst/>
          </a:prstGeom>
        </p:spPr>
      </p:pic>
      <p:pic>
        <p:nvPicPr>
          <p:cNvPr id="5" name="图片 4" descr="下载 (1)"/>
          <p:cNvPicPr>
            <a:picLocks noChangeAspect="1"/>
          </p:cNvPicPr>
          <p:nvPr>
            <p:custDataLst>
              <p:tags r:id="rId4"/>
            </p:custDataLst>
          </p:nvPr>
        </p:nvPicPr>
        <p:blipFill>
          <a:blip r:embed="rId5"/>
          <a:stretch>
            <a:fillRect/>
          </a:stretch>
        </p:blipFill>
        <p:spPr>
          <a:xfrm>
            <a:off x="3780155" y="1024890"/>
            <a:ext cx="3102610" cy="1874520"/>
          </a:xfrm>
          <a:prstGeom prst="rect">
            <a:avLst/>
          </a:prstGeom>
        </p:spPr>
      </p:pic>
      <p:pic>
        <p:nvPicPr>
          <p:cNvPr id="6" name="图片 5" descr="下载 (2)"/>
          <p:cNvPicPr>
            <a:picLocks noChangeAspect="1"/>
          </p:cNvPicPr>
          <p:nvPr/>
        </p:nvPicPr>
        <p:blipFill>
          <a:blip r:embed="rId6"/>
          <a:stretch>
            <a:fillRect/>
          </a:stretch>
        </p:blipFill>
        <p:spPr>
          <a:xfrm>
            <a:off x="755650" y="3258473"/>
            <a:ext cx="4536178" cy="1685002"/>
          </a:xfrm>
          <a:prstGeom prst="rect">
            <a:avLst/>
          </a:prstGeom>
        </p:spPr>
      </p:pic>
      <p:sp>
        <p:nvSpPr>
          <p:cNvPr id="3" name="TextBox 9"/>
          <p:cNvSpPr txBox="1"/>
          <p:nvPr/>
        </p:nvSpPr>
        <p:spPr>
          <a:xfrm>
            <a:off x="5732264" y="4007444"/>
            <a:ext cx="3167334" cy="1458541"/>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l">
              <a:lnSpc>
                <a:spcPct val="120000"/>
              </a:lnSpc>
            </a:pPr>
            <a:r>
              <a:rPr lang="en-US" altLang="zh-CN" sz="1400" dirty="0">
                <a:solidFill>
                  <a:schemeClr val="tx1">
                    <a:lumMod val="75000"/>
                    <a:lumOff val="25000"/>
                  </a:schemeClr>
                </a:solidFill>
                <a:cs typeface="Times New Roman" panose="02020603050405020304" pitchFamily="18" charset="0"/>
              </a:rPr>
              <a:t>MSE of linear regression is close to one degree ridge regression</a:t>
            </a:r>
            <a:r>
              <a:rPr lang="zh-CN" altLang="en-US" sz="1400" dirty="0">
                <a:solidFill>
                  <a:schemeClr val="tx1">
                    <a:lumMod val="75000"/>
                    <a:lumOff val="25000"/>
                  </a:schemeClr>
                </a:solidFill>
                <a:cs typeface="Times New Roman" panose="02020603050405020304" pitchFamily="18" charset="0"/>
              </a:rPr>
              <a:t>，</a:t>
            </a:r>
            <a:r>
              <a:rPr lang="en-US" altLang="zh-CN" sz="1400" dirty="0">
                <a:solidFill>
                  <a:schemeClr val="tx1">
                    <a:lumMod val="75000"/>
                    <a:lumOff val="25000"/>
                  </a:schemeClr>
                </a:solidFill>
                <a:cs typeface="Times New Roman" panose="02020603050405020304" pitchFamily="18" charset="0"/>
              </a:rPr>
              <a:t>much less than polynomial regression’s MSE.</a:t>
            </a:r>
            <a:endParaRPr lang="en-US" altLang="zh-CN" sz="1400" dirty="0">
              <a:solidFill>
                <a:schemeClr val="tx1">
                  <a:lumMod val="75000"/>
                  <a:lumOff val="25000"/>
                </a:schemeClr>
              </a:solidFill>
              <a:cs typeface="Times New Roman" panose="02020603050405020304" pitchFamily="18" charset="0"/>
            </a:endParaRPr>
          </a:p>
          <a:p>
            <a:pPr marL="342900" indent="-342900">
              <a:lnSpc>
                <a:spcPct val="120000"/>
              </a:lnSpc>
              <a:buFont typeface="Arial" panose="020B0604020202020204" pitchFamily="34" charset="0"/>
              <a:buChar char="•"/>
            </a:pPr>
            <a:endParaRPr lang="en-US" altLang="zh-CN" sz="1200" dirty="0">
              <a:solidFill>
                <a:schemeClr val="tx1">
                  <a:lumMod val="75000"/>
                  <a:lumOff val="25000"/>
                </a:schemeClr>
              </a:solidFill>
              <a:cs typeface="Times New Roman" panose="02020603050405020304" pitchFamily="18" charset="0"/>
            </a:endParaRPr>
          </a:p>
          <a:p>
            <a:pPr marL="342900" indent="-342900">
              <a:lnSpc>
                <a:spcPct val="120000"/>
              </a:lnSpc>
              <a:buFont typeface="Arial" panose="020B0604020202020204" pitchFamily="34" charset="0"/>
              <a:buChar char="•"/>
            </a:pPr>
            <a:endParaRPr lang="en-US" altLang="zh-CN" sz="1200" dirty="0">
              <a:solidFill>
                <a:schemeClr val="tx1">
                  <a:lumMod val="75000"/>
                  <a:lumOff val="25000"/>
                </a:schemeClr>
              </a:solidFill>
              <a:cs typeface="Times New Roman" panose="02020603050405020304" pitchFamily="18" charset="0"/>
            </a:endParaRPr>
          </a:p>
        </p:txBody>
      </p:sp>
      <p:sp>
        <p:nvSpPr>
          <p:cNvPr id="7" name="文本框 6"/>
          <p:cNvSpPr txBox="1"/>
          <p:nvPr>
            <p:custDataLst>
              <p:tags r:id="rId7"/>
            </p:custDataLst>
          </p:nvPr>
        </p:nvSpPr>
        <p:spPr>
          <a:xfrm>
            <a:off x="7265670" y="1348105"/>
            <a:ext cx="1413510" cy="1198880"/>
          </a:xfrm>
          <a:prstGeom prst="rect">
            <a:avLst/>
          </a:prstGeom>
          <a:noFill/>
        </p:spPr>
        <p:txBody>
          <a:bodyPr wrap="none" rtlCol="0">
            <a:spAutoFit/>
          </a:bodyPr>
          <a:p>
            <a:pPr algn="l"/>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Prediction:</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2023 :  5</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758</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855 </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2030 :  6</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261</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276 </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2050 :  7</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696</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764 </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5" y="200025"/>
            <a:ext cx="565848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Extra Analysis</a:t>
            </a:r>
            <a:endPar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7" name="图片 6" descr="下载 (3)"/>
          <p:cNvPicPr>
            <a:picLocks noChangeAspect="1"/>
          </p:cNvPicPr>
          <p:nvPr/>
        </p:nvPicPr>
        <p:blipFill>
          <a:blip r:embed="rId1"/>
          <a:stretch>
            <a:fillRect/>
          </a:stretch>
        </p:blipFill>
        <p:spPr>
          <a:xfrm>
            <a:off x="153943" y="1075581"/>
            <a:ext cx="4032448" cy="3625300"/>
          </a:xfrm>
          <a:prstGeom prst="rect">
            <a:avLst/>
          </a:prstGeom>
        </p:spPr>
      </p:pic>
      <p:pic>
        <p:nvPicPr>
          <p:cNvPr id="8" name="图片 7" descr="下载 (4)"/>
          <p:cNvPicPr>
            <a:picLocks noChangeAspect="1"/>
          </p:cNvPicPr>
          <p:nvPr/>
        </p:nvPicPr>
        <p:blipFill rotWithShape="1">
          <a:blip r:embed="rId2"/>
          <a:srcRect l="52229" b="55709"/>
          <a:stretch>
            <a:fillRect/>
          </a:stretch>
        </p:blipFill>
        <p:spPr>
          <a:xfrm>
            <a:off x="4644008" y="1047006"/>
            <a:ext cx="4245745" cy="3653875"/>
          </a:xfrm>
          <a:prstGeom prst="rect">
            <a:avLst/>
          </a:prstGeom>
        </p:spPr>
      </p:pic>
    </p:spTree>
  </p:cSld>
  <p:clrMapOvr>
    <a:masterClrMapping/>
  </p:clrMapOvr>
  <p:transition spd="slow" advTm="0">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5" y="200025"/>
            <a:ext cx="565848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Linear Regression of China Population Analysis</a:t>
            </a:r>
            <a:endPar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descr="下载 (5)"/>
          <p:cNvPicPr>
            <a:picLocks noChangeAspect="1"/>
          </p:cNvPicPr>
          <p:nvPr>
            <p:custDataLst>
              <p:tags r:id="rId1"/>
            </p:custDataLst>
          </p:nvPr>
        </p:nvPicPr>
        <p:blipFill>
          <a:blip r:embed="rId2"/>
          <a:stretch>
            <a:fillRect/>
          </a:stretch>
        </p:blipFill>
        <p:spPr>
          <a:xfrm>
            <a:off x="395536" y="787400"/>
            <a:ext cx="2543175" cy="2009775"/>
          </a:xfrm>
          <a:prstGeom prst="rect">
            <a:avLst/>
          </a:prstGeom>
        </p:spPr>
      </p:pic>
      <p:pic>
        <p:nvPicPr>
          <p:cNvPr id="3" name="图片 2" descr="下载 (6)"/>
          <p:cNvPicPr>
            <a:picLocks noChangeAspect="1"/>
          </p:cNvPicPr>
          <p:nvPr/>
        </p:nvPicPr>
        <p:blipFill>
          <a:blip r:embed="rId3"/>
          <a:stretch>
            <a:fillRect/>
          </a:stretch>
        </p:blipFill>
        <p:spPr>
          <a:xfrm>
            <a:off x="3059832" y="787400"/>
            <a:ext cx="3298190" cy="1944370"/>
          </a:xfrm>
          <a:prstGeom prst="rect">
            <a:avLst/>
          </a:prstGeom>
        </p:spPr>
      </p:pic>
      <p:pic>
        <p:nvPicPr>
          <p:cNvPr id="4" name="图片 3" descr="下载 (7)"/>
          <p:cNvPicPr>
            <a:picLocks noChangeAspect="1"/>
          </p:cNvPicPr>
          <p:nvPr/>
        </p:nvPicPr>
        <p:blipFill>
          <a:blip r:embed="rId4"/>
          <a:stretch>
            <a:fillRect/>
          </a:stretch>
        </p:blipFill>
        <p:spPr>
          <a:xfrm>
            <a:off x="680156" y="2738045"/>
            <a:ext cx="5525135" cy="2039620"/>
          </a:xfrm>
          <a:prstGeom prst="rect">
            <a:avLst/>
          </a:prstGeom>
        </p:spPr>
      </p:pic>
      <p:sp>
        <p:nvSpPr>
          <p:cNvPr id="5" name="TextBox 9"/>
          <p:cNvSpPr txBox="1"/>
          <p:nvPr/>
        </p:nvSpPr>
        <p:spPr>
          <a:xfrm>
            <a:off x="6660232" y="2284368"/>
            <a:ext cx="2160240" cy="284226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en-US" altLang="zh-CN" sz="1400" b="0" i="0" dirty="0">
                <a:solidFill>
                  <a:srgbClr val="3C4043"/>
                </a:solidFill>
                <a:effectLst/>
                <a:latin typeface="Roboto" pitchFamily="2" charset="0"/>
              </a:rPr>
              <a:t>When the degree of polynomial regression is four, its MSE is the smallest, but it is the same order of magnitude as the MSE of quadratic ridge regression, but the quadratic coefficient of the latter is 1-2 orders of magnitude smaller than the former, so we think that ridge regression is more for fit.</a:t>
            </a:r>
            <a:endParaRPr lang="en-US" altLang="zh-CN" sz="1400" dirty="0">
              <a:solidFill>
                <a:schemeClr val="tx1">
                  <a:lumMod val="75000"/>
                  <a:lumOff val="25000"/>
                </a:schemeClr>
              </a:solidFill>
              <a:cs typeface="Times New Roman" panose="02020603050405020304" pitchFamily="18" charset="0"/>
            </a:endParaRPr>
          </a:p>
        </p:txBody>
      </p:sp>
      <p:sp>
        <p:nvSpPr>
          <p:cNvPr id="7" name="文本框 6"/>
          <p:cNvSpPr txBox="1"/>
          <p:nvPr>
            <p:custDataLst>
              <p:tags r:id="rId5"/>
            </p:custDataLst>
          </p:nvPr>
        </p:nvSpPr>
        <p:spPr>
          <a:xfrm>
            <a:off x="6786245" y="993775"/>
            <a:ext cx="1764030" cy="1198880"/>
          </a:xfrm>
          <a:prstGeom prst="rect">
            <a:avLst/>
          </a:prstGeom>
          <a:noFill/>
        </p:spPr>
        <p:txBody>
          <a:bodyPr wrap="none" rtlCol="0">
            <a:spAutoFit/>
          </a:bodyPr>
          <a:p>
            <a:pPr algn="l"/>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Prediction:</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2023  :  1</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532</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468</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499 </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2030  :  1</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625</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141</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655 </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2050  :  1</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889</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922</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103 </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cover/>
  </p:transition>
</p:sld>
</file>

<file path=ppt/tags/tag1.xml><?xml version="1.0" encoding="utf-8"?>
<p:tagLst xmlns:p="http://schemas.openxmlformats.org/presentationml/2006/main">
  <p:tag name="KSO_WM_UNIT_PLACING_PICTURE_USER_VIEWPORT" val="{&quot;height&quot;:6451,&quot;width&quot;:8165}"/>
</p:tagLst>
</file>

<file path=ppt/tags/tag2.xml><?xml version="1.0" encoding="utf-8"?>
<p:tagLst xmlns:p="http://schemas.openxmlformats.org/presentationml/2006/main">
  <p:tag name="KSO_WM_UNIT_PLACING_PICTURE_USER_VIEWPORT" val="{&quot;height&quot;:2952,&quot;width&quot;:4886}"/>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UNIT_PLACING_PICTURE_USER_VIEWPORT" val="{&quot;height&quot;:3076,&quot;width&quot;:3893}"/>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PP_MARK_KEY" val="7f335a41-a54c-484b-8bae-8ff601062def"/>
  <p:tag name="COMMONDATA" val="eyJoZGlkIjoiYzAyODIwNmIwYjcyM2FlMWQ0YjQwYTVhNmM2NjU4YTgifQ=="/>
</p:tagLst>
</file>

<file path=ppt/theme/theme1.xml><?xml version="1.0" encoding="utf-8"?>
<a:theme xmlns:a="http://schemas.openxmlformats.org/drawingml/2006/main" name="www.freeppt7.com-Best PPT templates for free download">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2117</Words>
  <Application>WPS 演示</Application>
  <PresentationFormat>全屏显示(16:9)</PresentationFormat>
  <Paragraphs>162</Paragraphs>
  <Slides>15</Slides>
  <Notes>15</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6</vt:i4>
      </vt:variant>
      <vt:variant>
        <vt:lpstr>幻灯片标题</vt:lpstr>
      </vt:variant>
      <vt:variant>
        <vt:i4>15</vt:i4>
      </vt:variant>
    </vt:vector>
  </HeadingPairs>
  <TitlesOfParts>
    <vt:vector size="38" baseType="lpstr">
      <vt:lpstr>Arial</vt:lpstr>
      <vt:lpstr>宋体</vt:lpstr>
      <vt:lpstr>Wingdings</vt:lpstr>
      <vt:lpstr>微软雅黑</vt:lpstr>
      <vt:lpstr>微软雅黑 Light</vt:lpstr>
      <vt:lpstr>Times New Roman</vt:lpstr>
      <vt:lpstr>Impact</vt:lpstr>
      <vt:lpstr>U.S. 101</vt:lpstr>
      <vt:lpstr>RomanS</vt:lpstr>
      <vt:lpstr>Roboto</vt:lpstr>
      <vt:lpstr>Open Sans Light</vt:lpstr>
      <vt:lpstr>Cambria Math</vt:lpstr>
      <vt:lpstr>Calibri</vt:lpstr>
      <vt:lpstr>Segoe UI</vt:lpstr>
      <vt:lpstr>PingFangSC-Medium</vt:lpstr>
      <vt:lpstr>Arial Unicode MS</vt:lpstr>
      <vt:lpstr>www.freeppt7.com-Best PPT templates for free download</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周以端</cp:lastModifiedBy>
  <cp:revision>140</cp:revision>
  <dcterms:created xsi:type="dcterms:W3CDTF">2015-12-11T17:46:00Z</dcterms:created>
  <dcterms:modified xsi:type="dcterms:W3CDTF">2023-08-04T02:12:18Z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C7469BBBF7894620AD115ADB2CDD2EDF_12</vt:lpwstr>
  </property>
</Properties>
</file>