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25F5-3AC8-4C94-8D22-1C8EBC5C6D24}" type="datetimeFigureOut">
              <a:rPr lang="en-SG" smtClean="0"/>
              <a:t>27/2/2020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FDD1-B646-43BD-8D7D-44F7AD258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526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25F5-3AC8-4C94-8D22-1C8EBC5C6D24}" type="datetimeFigureOut">
              <a:rPr lang="en-SG" smtClean="0"/>
              <a:t>27/2/2020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FDD1-B646-43BD-8D7D-44F7AD258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380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25F5-3AC8-4C94-8D22-1C8EBC5C6D24}" type="datetimeFigureOut">
              <a:rPr lang="en-SG" smtClean="0"/>
              <a:t>27/2/2020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FDD1-B646-43BD-8D7D-44F7AD258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268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25F5-3AC8-4C94-8D22-1C8EBC5C6D24}" type="datetimeFigureOut">
              <a:rPr lang="en-SG" smtClean="0"/>
              <a:t>27/2/2020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FDD1-B646-43BD-8D7D-44F7AD258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199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25F5-3AC8-4C94-8D22-1C8EBC5C6D24}" type="datetimeFigureOut">
              <a:rPr lang="en-SG" smtClean="0"/>
              <a:t>27/2/2020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FDD1-B646-43BD-8D7D-44F7AD258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78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25F5-3AC8-4C94-8D22-1C8EBC5C6D24}" type="datetimeFigureOut">
              <a:rPr lang="en-SG" smtClean="0"/>
              <a:t>27/2/2020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FDD1-B646-43BD-8D7D-44F7AD258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25F5-3AC8-4C94-8D22-1C8EBC5C6D24}" type="datetimeFigureOut">
              <a:rPr lang="en-SG" smtClean="0"/>
              <a:t>27/2/2020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FDD1-B646-43BD-8D7D-44F7AD258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701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25F5-3AC8-4C94-8D22-1C8EBC5C6D24}" type="datetimeFigureOut">
              <a:rPr lang="en-SG" smtClean="0"/>
              <a:t>27/2/2020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FDD1-B646-43BD-8D7D-44F7AD258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216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25F5-3AC8-4C94-8D22-1C8EBC5C6D24}" type="datetimeFigureOut">
              <a:rPr lang="en-SG" smtClean="0"/>
              <a:t>27/2/2020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FDD1-B646-43BD-8D7D-44F7AD258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99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25F5-3AC8-4C94-8D22-1C8EBC5C6D24}" type="datetimeFigureOut">
              <a:rPr lang="en-SG" smtClean="0"/>
              <a:t>27/2/2020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FDD1-B646-43BD-8D7D-44F7AD258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905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25F5-3AC8-4C94-8D22-1C8EBC5C6D24}" type="datetimeFigureOut">
              <a:rPr lang="en-SG" smtClean="0"/>
              <a:t>27/2/2020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FDD1-B646-43BD-8D7D-44F7AD258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19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25F5-3AC8-4C94-8D22-1C8EBC5C6D24}" type="datetimeFigureOut">
              <a:rPr lang="en-SG" smtClean="0"/>
              <a:t>27/2/2020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7FDD1-B646-43BD-8D7D-44F7AD258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246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05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ontinue and break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800" dirty="0"/>
              <a:t> keyword causes Python to skip the remaining commands in the loop and go straight to deciding whether the loop should run again by testing the condition after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dirty="0"/>
              <a:t> keyword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800" dirty="0"/>
              <a:t> keyword, on the other hand, causes Python to immediately skip the remaining commands and exit the loop completely.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73137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6" y="214746"/>
            <a:ext cx="9910428" cy="6643254"/>
          </a:xfrm>
        </p:spPr>
      </p:pic>
    </p:spTree>
    <p:extLst>
      <p:ext uri="{BB962C8B-B14F-4D97-AF65-F5344CB8AC3E}">
        <p14:creationId xmlns:p14="http://schemas.microsoft.com/office/powerpoint/2010/main" val="3103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11" y="588819"/>
            <a:ext cx="9544778" cy="5793508"/>
          </a:xfrm>
        </p:spPr>
      </p:pic>
    </p:spTree>
    <p:extLst>
      <p:ext uri="{BB962C8B-B14F-4D97-AF65-F5344CB8AC3E}">
        <p14:creationId xmlns:p14="http://schemas.microsoft.com/office/powerpoint/2010/main" val="11258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9727"/>
          </a:xfrm>
        </p:spPr>
        <p:txBody>
          <a:bodyPr/>
          <a:lstStyle/>
          <a:p>
            <a:r>
              <a:rPr lang="en-US" dirty="0" smtClean="0"/>
              <a:t>Calendar of month Problem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SG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71156"/>
            <a:ext cx="3722765" cy="416018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72" y="1871156"/>
            <a:ext cx="3784600" cy="3150631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 flipH="1" flipV="1">
            <a:off x="3882682" y="1221456"/>
            <a:ext cx="4160189" cy="5459589"/>
          </a:xfrm>
          <a:prstGeom prst="bentConnector5">
            <a:avLst>
              <a:gd name="adj1" fmla="val -5495"/>
              <a:gd name="adj2" fmla="val 49717"/>
              <a:gd name="adj3" fmla="val 105495"/>
            </a:avLst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1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9727"/>
          </a:xfrm>
        </p:spPr>
        <p:txBody>
          <a:bodyPr/>
          <a:lstStyle/>
          <a:p>
            <a:r>
              <a:rPr lang="en-US" dirty="0" smtClean="0"/>
              <a:t>Calendar of month Problem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SG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10" y="2286000"/>
            <a:ext cx="8337979" cy="34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ipher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509" y="1505527"/>
            <a:ext cx="10709564" cy="49968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 cipher is an algorithm which can be used to encode a message so that unintended recipients of the message are not able to read it.</a:t>
            </a:r>
          </a:p>
          <a:p>
            <a:r>
              <a:rPr lang="en-US" dirty="0"/>
              <a:t>Plain Text</a:t>
            </a:r>
          </a:p>
          <a:p>
            <a:pPr marL="0" indent="0">
              <a:buNone/>
            </a:pPr>
            <a:r>
              <a:rPr lang="en-US" dirty="0"/>
              <a:t>The plain text message is the text which is readable and can be understood by all users. The plain text is the message which undergoes cryptography.</a:t>
            </a:r>
          </a:p>
          <a:p>
            <a:r>
              <a:rPr lang="en-US" dirty="0"/>
              <a:t>Cipher Text</a:t>
            </a:r>
          </a:p>
          <a:p>
            <a:pPr marL="0" indent="0">
              <a:buNone/>
            </a:pPr>
            <a:r>
              <a:rPr lang="en-US" dirty="0"/>
              <a:t>Cipher text is the message obtained after applying cryptography on plain text.</a:t>
            </a:r>
          </a:p>
          <a:p>
            <a:r>
              <a:rPr lang="en-US" dirty="0"/>
              <a:t>Encryption</a:t>
            </a:r>
          </a:p>
          <a:p>
            <a:pPr marL="0" indent="0">
              <a:buNone/>
            </a:pPr>
            <a:r>
              <a:rPr lang="en-US" dirty="0"/>
              <a:t>The process of converting plain text to cipher text is called encryption. It is also called as encoding.</a:t>
            </a:r>
          </a:p>
          <a:p>
            <a:r>
              <a:rPr lang="en-US" dirty="0"/>
              <a:t>Decryption</a:t>
            </a:r>
          </a:p>
          <a:p>
            <a:pPr marL="0" indent="0">
              <a:buNone/>
            </a:pPr>
            <a:r>
              <a:rPr lang="en-US" dirty="0"/>
              <a:t>The process of converting cipher text to plain text is called decryption. It is also termed as decoding.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56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Cipher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5490"/>
            <a:ext cx="9601200" cy="44473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Algorithm of Reverse Cipher</a:t>
            </a:r>
          </a:p>
          <a:p>
            <a:pPr marL="0" indent="0">
              <a:buNone/>
            </a:pPr>
            <a:r>
              <a:rPr lang="en-US" dirty="0"/>
              <a:t>The algorithm of reverse cipher holds the following features −</a:t>
            </a:r>
          </a:p>
          <a:p>
            <a:r>
              <a:rPr lang="en-US" dirty="0"/>
              <a:t>Reverse Cipher uses a pattern of reversing the string of plain text to convert as cipher text.</a:t>
            </a:r>
          </a:p>
          <a:p>
            <a:r>
              <a:rPr lang="en-US" dirty="0"/>
              <a:t>The process of encryption and decryption is same.</a:t>
            </a:r>
          </a:p>
          <a:p>
            <a:r>
              <a:rPr lang="en-US" dirty="0"/>
              <a:t>To decrypt cipher text, the user simply needs to reverse the cipher text to get the plain 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major drawback of reverse cipher is that it is very weak. A hacker can easily break the cipher text to get the original message. Hence, reverse cipher is not considered as good option to maintain secure communication </a:t>
            </a:r>
            <a:r>
              <a:rPr lang="en-US" dirty="0" smtClean="0"/>
              <a:t>channel</a:t>
            </a:r>
            <a:r>
              <a:rPr lang="en-US" dirty="0"/>
              <a:t>.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32908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Cipher</a:t>
            </a:r>
            <a:endParaRPr lang="en-SG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9617"/>
            <a:ext cx="6440810" cy="1433948"/>
          </a:xfrm>
        </p:spPr>
      </p:pic>
      <p:sp>
        <p:nvSpPr>
          <p:cNvPr id="5" name="Cloud Callout 4"/>
          <p:cNvSpPr/>
          <p:nvPr/>
        </p:nvSpPr>
        <p:spPr>
          <a:xfrm>
            <a:off x="6511636" y="3343565"/>
            <a:ext cx="5227005" cy="2872509"/>
          </a:xfrm>
          <a:prstGeom prst="cloudCallout">
            <a:avLst>
              <a:gd name="adj1" fmla="val -53863"/>
              <a:gd name="adj2" fmla="val -5196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Can you implement this without using the method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[::-1] </a:t>
            </a:r>
            <a:r>
              <a:rPr lang="en-US" sz="2800" dirty="0" smtClean="0"/>
              <a:t>?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5587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Caesar Cipher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2332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The Caesar Shift Cipher is a type of substitution cipher </a:t>
            </a:r>
            <a:r>
              <a:rPr lang="en-US" sz="2800" dirty="0" smtClean="0"/>
              <a:t>where</a:t>
            </a:r>
            <a:r>
              <a:rPr lang="en-US" sz="2400" dirty="0" smtClean="0"/>
              <a:t> each letter in the original plaintext message is replaced by a letter some fixed number of positions down the alphabet.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It is named after Julius Caesar, who used it in his private correspondence.</a:t>
            </a:r>
          </a:p>
          <a:p>
            <a:pPr marL="0" indent="0">
              <a:buNone/>
            </a:pPr>
            <a:r>
              <a:rPr lang="en-US" sz="2400" dirty="0" smtClean="0"/>
              <a:t>The table below shows an example where the letters have been shifted to the right by 3.</a:t>
            </a:r>
          </a:p>
          <a:p>
            <a:pPr marL="0" indent="0">
              <a:buNone/>
            </a:pPr>
            <a:r>
              <a:rPr lang="en-US" sz="2400" dirty="0" smtClean="0"/>
              <a:t>Note that the letters “wrap-around” at the end.</a:t>
            </a:r>
          </a:p>
          <a:p>
            <a:pPr marL="0" indent="0">
              <a:buNone/>
            </a:pPr>
            <a:endParaRPr lang="en-SG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86532" y="4944916"/>
          <a:ext cx="8753758" cy="11233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683">
                  <a:extLst>
                    <a:ext uri="{9D8B030D-6E8A-4147-A177-3AD203B41FA5}">
                      <a16:colId xmlns:a16="http://schemas.microsoft.com/office/drawing/2014/main" val="2498507494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3473769122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281923009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187179327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424620802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534083955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860918191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3877635210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1880334844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2401053537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586257508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1357164352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3488086908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13456710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2918911868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3791739368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1292572726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4259920234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611413265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1544509581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1506697584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2936663013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894847191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1591393168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968539148"/>
                    </a:ext>
                  </a:extLst>
                </a:gridCol>
                <a:gridCol w="336683">
                  <a:extLst>
                    <a:ext uri="{9D8B030D-6E8A-4147-A177-3AD203B41FA5}">
                      <a16:colId xmlns:a16="http://schemas.microsoft.com/office/drawing/2014/main" val="4040373320"/>
                    </a:ext>
                  </a:extLst>
                </a:gridCol>
              </a:tblGrid>
              <a:tr h="56168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4276"/>
                  </a:ext>
                </a:extLst>
              </a:tr>
              <a:tr h="56168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6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7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19" y="1595581"/>
            <a:ext cx="8953162" cy="3816928"/>
          </a:xfrm>
        </p:spPr>
      </p:pic>
    </p:spTree>
    <p:extLst>
      <p:ext uri="{BB962C8B-B14F-4D97-AF65-F5344CB8AC3E}">
        <p14:creationId xmlns:p14="http://schemas.microsoft.com/office/powerpoint/2010/main" val="6255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4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in max average storage . Remove letter . </a:t>
            </a:r>
          </a:p>
          <a:p>
            <a:r>
              <a:rPr lang="en-US" dirty="0" smtClean="0"/>
              <a:t>function in function . Calendar of Month problem . </a:t>
            </a:r>
          </a:p>
          <a:p>
            <a:r>
              <a:rPr lang="en-US" dirty="0" smtClean="0"/>
              <a:t>Reverse Cipher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076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in one character</a:t>
            </a:r>
            <a:endParaRPr lang="en-SG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61835"/>
            <a:ext cx="8278498" cy="3909292"/>
          </a:xfrm>
        </p:spPr>
      </p:pic>
      <p:sp>
        <p:nvSpPr>
          <p:cNvPr id="5" name="Cloud Callout 4"/>
          <p:cNvSpPr/>
          <p:nvPr/>
        </p:nvSpPr>
        <p:spPr>
          <a:xfrm>
            <a:off x="8672945" y="4304145"/>
            <a:ext cx="3195782" cy="1921164"/>
          </a:xfrm>
          <a:prstGeom prst="cloudCallout">
            <a:avLst>
              <a:gd name="adj1" fmla="val -58116"/>
              <a:gd name="adj2" fmla="val -3173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Something is missing !</a:t>
            </a:r>
            <a:endParaRPr lang="en-SG" sz="2400" dirty="0"/>
          </a:p>
        </p:txBody>
      </p:sp>
      <p:sp>
        <p:nvSpPr>
          <p:cNvPr id="6" name="Line Callout 2 5"/>
          <p:cNvSpPr/>
          <p:nvPr/>
        </p:nvSpPr>
        <p:spPr>
          <a:xfrm>
            <a:off x="7825916" y="1207653"/>
            <a:ext cx="3648364" cy="90978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1484"/>
              <a:gd name="adj6" fmla="val -833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string.isalpha</a:t>
            </a:r>
            <a:r>
              <a:rPr lang="en-US" dirty="0" smtClean="0"/>
              <a:t>() returns True if is an alphabet, False otherwise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14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do . . . . . .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4A – Iteration</a:t>
            </a:r>
          </a:p>
          <a:p>
            <a:r>
              <a:rPr lang="en-US" sz="2400" dirty="0" smtClean="0"/>
              <a:t>Revision 1 (Fundamentals)</a:t>
            </a:r>
          </a:p>
          <a:p>
            <a:r>
              <a:rPr lang="en-US" sz="2400" dirty="0" smtClean="0"/>
              <a:t>Programming Assignment 4</a:t>
            </a:r>
          </a:p>
          <a:p>
            <a:r>
              <a:rPr lang="en-US" sz="2400" dirty="0" smtClean="0"/>
              <a:t>Calendar of Month Problem</a:t>
            </a:r>
          </a:p>
          <a:p>
            <a:r>
              <a:rPr lang="en-US" sz="2400" dirty="0" smtClean="0"/>
              <a:t>Cipher:</a:t>
            </a:r>
          </a:p>
          <a:p>
            <a:pPr lvl="1"/>
            <a:r>
              <a:rPr lang="en-US" sz="2400" dirty="0" smtClean="0"/>
              <a:t>Reverse cipher (alternate implementation)</a:t>
            </a:r>
          </a:p>
          <a:p>
            <a:pPr lvl="1"/>
            <a:r>
              <a:rPr lang="en-US" sz="2400" dirty="0" smtClean="0"/>
              <a:t>Shift one character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5290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Who is Charles Babbage 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Interesting facts or stories ?</a:t>
            </a:r>
          </a:p>
          <a:p>
            <a:r>
              <a:rPr lang="en-US" dirty="0" smtClean="0"/>
              <a:t>What is his most significant work or contribution to this field ?</a:t>
            </a:r>
          </a:p>
          <a:p>
            <a:pPr lvl="1"/>
            <a:r>
              <a:rPr lang="en-US" i="0" dirty="0" smtClean="0"/>
              <a:t>Contribute in forum</a:t>
            </a:r>
          </a:p>
          <a:p>
            <a:endParaRPr lang="en-SG" dirty="0"/>
          </a:p>
        </p:txBody>
      </p:sp>
      <p:pic>
        <p:nvPicPr>
          <p:cNvPr id="1026" name="Picture 2" descr="Charles Babbage - 18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141" y="2425279"/>
            <a:ext cx="3172114" cy="415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39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min, max, average &amp; storage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group of students had a test (0 – 100) marks. </a:t>
            </a:r>
          </a:p>
          <a:p>
            <a:r>
              <a:rPr lang="en-US" sz="2800" dirty="0" smtClean="0"/>
              <a:t>We want to know the following:</a:t>
            </a:r>
          </a:p>
          <a:p>
            <a:pPr lvl="1"/>
            <a:r>
              <a:rPr lang="en-US" sz="2800" dirty="0" smtClean="0"/>
              <a:t>Lowest mark</a:t>
            </a:r>
          </a:p>
          <a:p>
            <a:pPr lvl="1"/>
            <a:r>
              <a:rPr lang="en-US" sz="2800" dirty="0" smtClean="0"/>
              <a:t>Highest mark</a:t>
            </a:r>
          </a:p>
          <a:p>
            <a:pPr lvl="1"/>
            <a:r>
              <a:rPr lang="en-US" sz="2800" dirty="0" smtClean="0"/>
              <a:t>Average mark</a:t>
            </a:r>
          </a:p>
          <a:p>
            <a:pPr lvl="1"/>
            <a:r>
              <a:rPr lang="en-US" sz="2800" dirty="0" smtClean="0"/>
              <a:t>Keep the score of all students 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8059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7109"/>
            <a:ext cx="9601200" cy="1485900"/>
          </a:xfrm>
        </p:spPr>
        <p:txBody>
          <a:bodyPr/>
          <a:lstStyle/>
          <a:p>
            <a:r>
              <a:rPr lang="en-US" dirty="0" smtClean="0"/>
              <a:t>Example – min, max, average &amp; storage</a:t>
            </a:r>
            <a:endParaRPr lang="en-SG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36" y="902815"/>
            <a:ext cx="7753928" cy="5978330"/>
          </a:xfrm>
        </p:spPr>
      </p:pic>
      <p:sp>
        <p:nvSpPr>
          <p:cNvPr id="5" name="Cloud Callout 4"/>
          <p:cNvSpPr/>
          <p:nvPr/>
        </p:nvSpPr>
        <p:spPr>
          <a:xfrm>
            <a:off x="8155709" y="3352800"/>
            <a:ext cx="3426691" cy="2955636"/>
          </a:xfrm>
          <a:prstGeom prst="cloudCallout">
            <a:avLst>
              <a:gd name="adj1" fmla="val -64229"/>
              <a:gd name="adj2" fmla="val -331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What if you want to stop the program by keying in an empty score. </a:t>
            </a:r>
          </a:p>
          <a:p>
            <a:pPr algn="ctr"/>
            <a:r>
              <a:rPr lang="en-US" sz="2000" dirty="0" smtClean="0"/>
              <a:t>(another way to implement)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59860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Remove letter in string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87418"/>
            <a:ext cx="9601200" cy="3149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Write a function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remove_letter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msg,letter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/>
              <a:t> that takes a string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400" dirty="0" smtClean="0"/>
              <a:t> and a single character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  <a:r>
              <a:rPr lang="en-US" sz="2400" dirty="0" smtClean="0"/>
              <a:t>. This function returns a string, which is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400" dirty="0" smtClean="0"/>
              <a:t> with all occurrences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 </a:t>
            </a:r>
            <a:r>
              <a:rPr lang="en-US" sz="2400" dirty="0" smtClean="0"/>
              <a:t>removed. This function is case sensitive, so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‘A’</a:t>
            </a:r>
            <a:r>
              <a:rPr lang="en-US" sz="2400" dirty="0" smtClean="0"/>
              <a:t> is not the same as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‘a’</a:t>
            </a:r>
            <a:r>
              <a:rPr lang="en-US" sz="2400" dirty="0" smtClean="0"/>
              <a:t>. A sample run is shown below.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message = “a pack of pickled peppers”</a:t>
            </a:r>
          </a:p>
          <a:p>
            <a:pPr marL="0" indent="0" algn="just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remove_letter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message,’p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 algn="just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ickled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eers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S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2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03" y="1724892"/>
            <a:ext cx="7995594" cy="2837872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Remove letter in string	</a:t>
            </a:r>
            <a:endParaRPr lang="en-SG" dirty="0"/>
          </a:p>
        </p:txBody>
      </p:sp>
      <p:sp>
        <p:nvSpPr>
          <p:cNvPr id="6" name="Cloud Callout 5"/>
          <p:cNvSpPr/>
          <p:nvPr/>
        </p:nvSpPr>
        <p:spPr>
          <a:xfrm>
            <a:off x="8146473" y="4017818"/>
            <a:ext cx="3491345" cy="2355273"/>
          </a:xfrm>
          <a:prstGeom prst="cloudCallout">
            <a:avLst>
              <a:gd name="adj1" fmla="val -54166"/>
              <a:gd name="adj2" fmla="val -441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What if I want to swap letter and not remove?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8691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think . . . and discuss . . 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7891"/>
            <a:ext cx="9601200" cy="42695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f(g):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g(2)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square(x):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x**2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mystery(x):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x * (x + 1)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&gt;&gt;&gt;f(square)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&gt;&gt;&gt;f(mystery)</a:t>
            </a:r>
          </a:p>
          <a:p>
            <a:pPr marL="0" indent="0">
              <a:buNone/>
            </a:pP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6428509" y="2401455"/>
            <a:ext cx="3408218" cy="2373745"/>
          </a:xfrm>
          <a:prstGeom prst="cloudCallout">
            <a:avLst>
              <a:gd name="adj1" fmla="val -81538"/>
              <a:gd name="adj2" fmla="val 4576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What is going on ?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7582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 in function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3382"/>
            <a:ext cx="9601200" cy="42879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10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15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f(x):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g(y):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h(z):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x + y + z</a:t>
            </a:r>
            <a:endParaRPr lang="en-S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h(y)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g(x)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print(f(6))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6631710" y="3917373"/>
            <a:ext cx="3786909" cy="2706254"/>
          </a:xfrm>
          <a:prstGeom prst="cloudCallout">
            <a:avLst>
              <a:gd name="adj1" fmla="val -81565"/>
              <a:gd name="adj2" fmla="val 133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What is printed ?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5496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Office PowerPoint</Application>
  <PresentationFormat>Widescreen</PresentationFormat>
  <Paragraphs>143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PowerPoint Presentation</vt:lpstr>
      <vt:lpstr>Lesson 4</vt:lpstr>
      <vt:lpstr>Reminder: Who is Charles Babbage ?</vt:lpstr>
      <vt:lpstr>Example – min, max, average &amp; storage</vt:lpstr>
      <vt:lpstr>Example – min, max, average &amp; storage</vt:lpstr>
      <vt:lpstr>Example - Remove letter in string </vt:lpstr>
      <vt:lpstr>Example - Remove letter in string </vt:lpstr>
      <vt:lpstr>let’s think . . . and discuss . . .</vt:lpstr>
      <vt:lpstr>function in function</vt:lpstr>
      <vt:lpstr>continue and break</vt:lpstr>
      <vt:lpstr>PowerPoint Presentation</vt:lpstr>
      <vt:lpstr>PowerPoint Presentation</vt:lpstr>
      <vt:lpstr>Calendar of month Problem</vt:lpstr>
      <vt:lpstr>Calendar of month Problem</vt:lpstr>
      <vt:lpstr>Cipher</vt:lpstr>
      <vt:lpstr>Reverse Cipher</vt:lpstr>
      <vt:lpstr>Reverse Cipher</vt:lpstr>
      <vt:lpstr>Caesar Cipher</vt:lpstr>
      <vt:lpstr>PowerPoint Presentation</vt:lpstr>
      <vt:lpstr>shift in one character</vt:lpstr>
      <vt:lpstr>Work to do . . . . . 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Lim Xu Yang</dc:creator>
  <cp:lastModifiedBy>Eugene Lim Xu Yang</cp:lastModifiedBy>
  <cp:revision>1</cp:revision>
  <dcterms:created xsi:type="dcterms:W3CDTF">2020-02-27T06:31:05Z</dcterms:created>
  <dcterms:modified xsi:type="dcterms:W3CDTF">2020-02-27T06:31:18Z</dcterms:modified>
</cp:coreProperties>
</file>