
<file path=[Content_Types].xml><?xml version="1.0" encoding="utf-8"?>
<Types xmlns="http://schemas.openxmlformats.org/package/2006/content-types">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9" d="100"/>
          <a:sy n="69" d="100"/>
        </p:scale>
        <p:origin x="56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SG"/>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SG"/>
          </a:p>
        </p:txBody>
      </p:sp>
      <p:sp>
        <p:nvSpPr>
          <p:cNvPr id="4" name="Date Placeholder 3"/>
          <p:cNvSpPr>
            <a:spLocks noGrp="1"/>
          </p:cNvSpPr>
          <p:nvPr>
            <p:ph type="dt" sz="half" idx="10"/>
          </p:nvPr>
        </p:nvSpPr>
        <p:spPr/>
        <p:txBody>
          <a:bodyPr/>
          <a:lstStyle/>
          <a:p>
            <a:fld id="{E9CEA34E-0FB0-4796-AF15-95532DA6A0F8}" type="datetimeFigureOut">
              <a:rPr lang="en-SG" smtClean="0"/>
              <a:t>11/2/2020</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304AC472-BE10-4BD2-950C-F3F97CFEF1FE}" type="slidenum">
              <a:rPr lang="en-SG" smtClean="0"/>
              <a:t>‹#›</a:t>
            </a:fld>
            <a:endParaRPr lang="en-SG"/>
          </a:p>
        </p:txBody>
      </p:sp>
    </p:spTree>
    <p:extLst>
      <p:ext uri="{BB962C8B-B14F-4D97-AF65-F5344CB8AC3E}">
        <p14:creationId xmlns:p14="http://schemas.microsoft.com/office/powerpoint/2010/main" val="19514141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p>
            <a:fld id="{E9CEA34E-0FB0-4796-AF15-95532DA6A0F8}" type="datetimeFigureOut">
              <a:rPr lang="en-SG" smtClean="0"/>
              <a:t>11/2/2020</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304AC472-BE10-4BD2-950C-F3F97CFEF1FE}" type="slidenum">
              <a:rPr lang="en-SG" smtClean="0"/>
              <a:t>‹#›</a:t>
            </a:fld>
            <a:endParaRPr lang="en-SG"/>
          </a:p>
        </p:txBody>
      </p:sp>
    </p:spTree>
    <p:extLst>
      <p:ext uri="{BB962C8B-B14F-4D97-AF65-F5344CB8AC3E}">
        <p14:creationId xmlns:p14="http://schemas.microsoft.com/office/powerpoint/2010/main" val="2960473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SG"/>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p>
            <a:fld id="{E9CEA34E-0FB0-4796-AF15-95532DA6A0F8}" type="datetimeFigureOut">
              <a:rPr lang="en-SG" smtClean="0"/>
              <a:t>11/2/2020</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304AC472-BE10-4BD2-950C-F3F97CFEF1FE}" type="slidenum">
              <a:rPr lang="en-SG" smtClean="0"/>
              <a:t>‹#›</a:t>
            </a:fld>
            <a:endParaRPr lang="en-SG"/>
          </a:p>
        </p:txBody>
      </p:sp>
    </p:spTree>
    <p:extLst>
      <p:ext uri="{BB962C8B-B14F-4D97-AF65-F5344CB8AC3E}">
        <p14:creationId xmlns:p14="http://schemas.microsoft.com/office/powerpoint/2010/main" val="28200487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p>
            <a:fld id="{E9CEA34E-0FB0-4796-AF15-95532DA6A0F8}" type="datetimeFigureOut">
              <a:rPr lang="en-SG" smtClean="0"/>
              <a:t>11/2/2020</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304AC472-BE10-4BD2-950C-F3F97CFEF1FE}" type="slidenum">
              <a:rPr lang="en-SG" smtClean="0"/>
              <a:t>‹#›</a:t>
            </a:fld>
            <a:endParaRPr lang="en-SG"/>
          </a:p>
        </p:txBody>
      </p:sp>
    </p:spTree>
    <p:extLst>
      <p:ext uri="{BB962C8B-B14F-4D97-AF65-F5344CB8AC3E}">
        <p14:creationId xmlns:p14="http://schemas.microsoft.com/office/powerpoint/2010/main" val="5057178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SG"/>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9CEA34E-0FB0-4796-AF15-95532DA6A0F8}" type="datetimeFigureOut">
              <a:rPr lang="en-SG" smtClean="0"/>
              <a:t>11/2/2020</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304AC472-BE10-4BD2-950C-F3F97CFEF1FE}" type="slidenum">
              <a:rPr lang="en-SG" smtClean="0"/>
              <a:t>‹#›</a:t>
            </a:fld>
            <a:endParaRPr lang="en-SG"/>
          </a:p>
        </p:txBody>
      </p:sp>
    </p:spTree>
    <p:extLst>
      <p:ext uri="{BB962C8B-B14F-4D97-AF65-F5344CB8AC3E}">
        <p14:creationId xmlns:p14="http://schemas.microsoft.com/office/powerpoint/2010/main" val="39613050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Date Placeholder 4"/>
          <p:cNvSpPr>
            <a:spLocks noGrp="1"/>
          </p:cNvSpPr>
          <p:nvPr>
            <p:ph type="dt" sz="half" idx="10"/>
          </p:nvPr>
        </p:nvSpPr>
        <p:spPr/>
        <p:txBody>
          <a:bodyPr/>
          <a:lstStyle/>
          <a:p>
            <a:fld id="{E9CEA34E-0FB0-4796-AF15-95532DA6A0F8}" type="datetimeFigureOut">
              <a:rPr lang="en-SG" smtClean="0"/>
              <a:t>11/2/2020</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304AC472-BE10-4BD2-950C-F3F97CFEF1FE}" type="slidenum">
              <a:rPr lang="en-SG" smtClean="0"/>
              <a:t>‹#›</a:t>
            </a:fld>
            <a:endParaRPr lang="en-SG"/>
          </a:p>
        </p:txBody>
      </p:sp>
    </p:spTree>
    <p:extLst>
      <p:ext uri="{BB962C8B-B14F-4D97-AF65-F5344CB8AC3E}">
        <p14:creationId xmlns:p14="http://schemas.microsoft.com/office/powerpoint/2010/main" val="13358021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SG"/>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7" name="Date Placeholder 6"/>
          <p:cNvSpPr>
            <a:spLocks noGrp="1"/>
          </p:cNvSpPr>
          <p:nvPr>
            <p:ph type="dt" sz="half" idx="10"/>
          </p:nvPr>
        </p:nvSpPr>
        <p:spPr/>
        <p:txBody>
          <a:bodyPr/>
          <a:lstStyle/>
          <a:p>
            <a:fld id="{E9CEA34E-0FB0-4796-AF15-95532DA6A0F8}" type="datetimeFigureOut">
              <a:rPr lang="en-SG" smtClean="0"/>
              <a:t>11/2/2020</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304AC472-BE10-4BD2-950C-F3F97CFEF1FE}" type="slidenum">
              <a:rPr lang="en-SG" smtClean="0"/>
              <a:t>‹#›</a:t>
            </a:fld>
            <a:endParaRPr lang="en-SG"/>
          </a:p>
        </p:txBody>
      </p:sp>
    </p:spTree>
    <p:extLst>
      <p:ext uri="{BB962C8B-B14F-4D97-AF65-F5344CB8AC3E}">
        <p14:creationId xmlns:p14="http://schemas.microsoft.com/office/powerpoint/2010/main" val="11139897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Date Placeholder 2"/>
          <p:cNvSpPr>
            <a:spLocks noGrp="1"/>
          </p:cNvSpPr>
          <p:nvPr>
            <p:ph type="dt" sz="half" idx="10"/>
          </p:nvPr>
        </p:nvSpPr>
        <p:spPr/>
        <p:txBody>
          <a:bodyPr/>
          <a:lstStyle/>
          <a:p>
            <a:fld id="{E9CEA34E-0FB0-4796-AF15-95532DA6A0F8}" type="datetimeFigureOut">
              <a:rPr lang="en-SG" smtClean="0"/>
              <a:t>11/2/2020</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304AC472-BE10-4BD2-950C-F3F97CFEF1FE}" type="slidenum">
              <a:rPr lang="en-SG" smtClean="0"/>
              <a:t>‹#›</a:t>
            </a:fld>
            <a:endParaRPr lang="en-SG"/>
          </a:p>
        </p:txBody>
      </p:sp>
    </p:spTree>
    <p:extLst>
      <p:ext uri="{BB962C8B-B14F-4D97-AF65-F5344CB8AC3E}">
        <p14:creationId xmlns:p14="http://schemas.microsoft.com/office/powerpoint/2010/main" val="37743470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CEA34E-0FB0-4796-AF15-95532DA6A0F8}" type="datetimeFigureOut">
              <a:rPr lang="en-SG" smtClean="0"/>
              <a:t>11/2/2020</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304AC472-BE10-4BD2-950C-F3F97CFEF1FE}" type="slidenum">
              <a:rPr lang="en-SG" smtClean="0"/>
              <a:t>‹#›</a:t>
            </a:fld>
            <a:endParaRPr lang="en-SG"/>
          </a:p>
        </p:txBody>
      </p:sp>
    </p:spTree>
    <p:extLst>
      <p:ext uri="{BB962C8B-B14F-4D97-AF65-F5344CB8AC3E}">
        <p14:creationId xmlns:p14="http://schemas.microsoft.com/office/powerpoint/2010/main" val="35854278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SG"/>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9CEA34E-0FB0-4796-AF15-95532DA6A0F8}" type="datetimeFigureOut">
              <a:rPr lang="en-SG" smtClean="0"/>
              <a:t>11/2/2020</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304AC472-BE10-4BD2-950C-F3F97CFEF1FE}" type="slidenum">
              <a:rPr lang="en-SG" smtClean="0"/>
              <a:t>‹#›</a:t>
            </a:fld>
            <a:endParaRPr lang="en-SG"/>
          </a:p>
        </p:txBody>
      </p:sp>
    </p:spTree>
    <p:extLst>
      <p:ext uri="{BB962C8B-B14F-4D97-AF65-F5344CB8AC3E}">
        <p14:creationId xmlns:p14="http://schemas.microsoft.com/office/powerpoint/2010/main" val="15671741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SG"/>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9CEA34E-0FB0-4796-AF15-95532DA6A0F8}" type="datetimeFigureOut">
              <a:rPr lang="en-SG" smtClean="0"/>
              <a:t>11/2/2020</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304AC472-BE10-4BD2-950C-F3F97CFEF1FE}" type="slidenum">
              <a:rPr lang="en-SG" smtClean="0"/>
              <a:t>‹#›</a:t>
            </a:fld>
            <a:endParaRPr lang="en-SG"/>
          </a:p>
        </p:txBody>
      </p:sp>
    </p:spTree>
    <p:extLst>
      <p:ext uri="{BB962C8B-B14F-4D97-AF65-F5344CB8AC3E}">
        <p14:creationId xmlns:p14="http://schemas.microsoft.com/office/powerpoint/2010/main" val="1253218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SG"/>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CEA34E-0FB0-4796-AF15-95532DA6A0F8}" type="datetimeFigureOut">
              <a:rPr lang="en-SG" smtClean="0"/>
              <a:t>11/2/2020</a:t>
            </a:fld>
            <a:endParaRPr lang="en-SG"/>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4AC472-BE10-4BD2-950C-F3F97CFEF1FE}" type="slidenum">
              <a:rPr lang="en-SG" smtClean="0"/>
              <a:t>‹#›</a:t>
            </a:fld>
            <a:endParaRPr lang="en-SG"/>
          </a:p>
        </p:txBody>
      </p:sp>
    </p:spTree>
    <p:extLst>
      <p:ext uri="{BB962C8B-B14F-4D97-AF65-F5344CB8AC3E}">
        <p14:creationId xmlns:p14="http://schemas.microsoft.com/office/powerpoint/2010/main" val="35733643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tmp"/><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Lesson 2</a:t>
            </a:r>
            <a:endParaRPr lang="en-SG" dirty="0"/>
          </a:p>
        </p:txBody>
      </p:sp>
      <p:sp>
        <p:nvSpPr>
          <p:cNvPr id="5" name="Subtitle 4"/>
          <p:cNvSpPr>
            <a:spLocks noGrp="1"/>
          </p:cNvSpPr>
          <p:nvPr>
            <p:ph type="subTitle" idx="1"/>
          </p:nvPr>
        </p:nvSpPr>
        <p:spPr/>
        <p:txBody>
          <a:bodyPr/>
          <a:lstStyle/>
          <a:p>
            <a:r>
              <a:rPr lang="en-US" dirty="0" smtClean="0"/>
              <a:t>Number </a:t>
            </a:r>
            <a:r>
              <a:rPr lang="en-US" dirty="0" smtClean="0"/>
              <a:t>System I </a:t>
            </a:r>
            <a:r>
              <a:rPr lang="en-US" dirty="0" smtClean="0"/>
              <a:t>. Selection . Iteration</a:t>
            </a:r>
            <a:endParaRPr lang="en-SG" dirty="0"/>
          </a:p>
        </p:txBody>
      </p:sp>
    </p:spTree>
    <p:extLst>
      <p:ext uri="{BB962C8B-B14F-4D97-AF65-F5344CB8AC3E}">
        <p14:creationId xmlns:p14="http://schemas.microsoft.com/office/powerpoint/2010/main" val="3748623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Selection</a:t>
            </a:r>
            <a:endParaRPr lang="en-SG" dirty="0"/>
          </a:p>
        </p:txBody>
      </p:sp>
      <p:sp>
        <p:nvSpPr>
          <p:cNvPr id="3" name="Content Placeholder 2"/>
          <p:cNvSpPr>
            <a:spLocks noGrp="1"/>
          </p:cNvSpPr>
          <p:nvPr>
            <p:ph idx="1"/>
          </p:nvPr>
        </p:nvSpPr>
        <p:spPr/>
        <p:txBody>
          <a:bodyPr>
            <a:normAutofit/>
          </a:bodyPr>
          <a:lstStyle/>
          <a:p>
            <a:pPr marL="0" indent="0">
              <a:buNone/>
            </a:pPr>
            <a:r>
              <a:rPr lang="en-US" sz="2800" dirty="0" smtClean="0"/>
              <a:t>if – </a:t>
            </a:r>
            <a:r>
              <a:rPr lang="en-US" sz="2800" dirty="0" err="1" smtClean="0"/>
              <a:t>elif</a:t>
            </a:r>
            <a:r>
              <a:rPr lang="en-US" sz="2800" dirty="0" smtClean="0"/>
              <a:t> – else statements: </a:t>
            </a:r>
          </a:p>
          <a:p>
            <a:pPr marL="0" indent="0">
              <a:buNone/>
            </a:pPr>
            <a:r>
              <a:rPr lang="en-US" sz="2800" dirty="0" smtClean="0"/>
              <a:t>Indentation is important</a:t>
            </a:r>
            <a:endParaRPr lang="en-SG" sz="2800" dirty="0"/>
          </a:p>
        </p:txBody>
      </p:sp>
    </p:spTree>
    <p:extLst>
      <p:ext uri="{BB962C8B-B14F-4D97-AF65-F5344CB8AC3E}">
        <p14:creationId xmlns:p14="http://schemas.microsoft.com/office/powerpoint/2010/main" val="32911426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5184" y="69272"/>
            <a:ext cx="6350921" cy="6666289"/>
          </a:xfrm>
          <a:prstGeom prst="rect">
            <a:avLst/>
          </a:prstGeom>
        </p:spPr>
      </p:pic>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78613" y="919019"/>
            <a:ext cx="4217462" cy="2987964"/>
          </a:xfrm>
          <a:prstGeom prst="rect">
            <a:avLst/>
          </a:prstGeom>
        </p:spPr>
      </p:pic>
      <p:sp>
        <p:nvSpPr>
          <p:cNvPr id="6" name="Cloud Callout 5"/>
          <p:cNvSpPr/>
          <p:nvPr/>
        </p:nvSpPr>
        <p:spPr>
          <a:xfrm>
            <a:off x="8285017" y="4248729"/>
            <a:ext cx="3195783" cy="2124362"/>
          </a:xfrm>
          <a:prstGeom prst="cloudCallout">
            <a:avLst>
              <a:gd name="adj1" fmla="val -62904"/>
              <a:gd name="adj2" fmla="val -65107"/>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002060"/>
                </a:solidFill>
              </a:rPr>
              <a:t>Why different indentation ?</a:t>
            </a:r>
            <a:endParaRPr lang="en-SG" sz="2400" dirty="0">
              <a:solidFill>
                <a:srgbClr val="002060"/>
              </a:solidFill>
            </a:endParaRPr>
          </a:p>
        </p:txBody>
      </p:sp>
    </p:spTree>
    <p:extLst>
      <p:ext uri="{BB962C8B-B14F-4D97-AF65-F5344CB8AC3E}">
        <p14:creationId xmlns:p14="http://schemas.microsoft.com/office/powerpoint/2010/main" val="33563364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We might want to provide a separate error message if the text entered is blank.</a:t>
            </a:r>
            <a:endParaRPr lang="en-SG"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30235" y="2061763"/>
            <a:ext cx="6483930" cy="4618692"/>
          </a:xfrm>
          <a:prstGeom prst="rect">
            <a:avLst/>
          </a:prstGeom>
        </p:spPr>
      </p:pic>
    </p:spTree>
    <p:extLst>
      <p:ext uri="{BB962C8B-B14F-4D97-AF65-F5344CB8AC3E}">
        <p14:creationId xmlns:p14="http://schemas.microsoft.com/office/powerpoint/2010/main" val="4642799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 / odd ? (demonstrate)</a:t>
            </a:r>
            <a:endParaRPr lang="en-SG" dirty="0"/>
          </a:p>
        </p:txBody>
      </p:sp>
      <p:sp>
        <p:nvSpPr>
          <p:cNvPr id="3" name="Content Placeholder 2"/>
          <p:cNvSpPr>
            <a:spLocks noGrp="1"/>
          </p:cNvSpPr>
          <p:nvPr>
            <p:ph idx="1"/>
          </p:nvPr>
        </p:nvSpPr>
        <p:spPr>
          <a:xfrm>
            <a:off x="1371600" y="2249055"/>
            <a:ext cx="9601200" cy="697345"/>
          </a:xfrm>
        </p:spPr>
        <p:txBody>
          <a:bodyPr>
            <a:normAutofit/>
          </a:bodyPr>
          <a:lstStyle/>
          <a:p>
            <a:r>
              <a:rPr lang="en-US" sz="3200" dirty="0" smtClean="0"/>
              <a:t>Using input() or define a function</a:t>
            </a:r>
          </a:p>
          <a:p>
            <a:pPr marL="0" indent="0">
              <a:buNone/>
            </a:pPr>
            <a:endParaRPr lang="en-SG" sz="3200" dirty="0"/>
          </a:p>
        </p:txBody>
      </p:sp>
    </p:spTree>
    <p:extLst>
      <p:ext uri="{BB962C8B-B14F-4D97-AF65-F5344CB8AC3E}">
        <p14:creationId xmlns:p14="http://schemas.microsoft.com/office/powerpoint/2010/main" val="22535354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Iteration – for loop</a:t>
            </a:r>
            <a:endParaRPr lang="en-SG"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2456" y="1925782"/>
            <a:ext cx="9259488" cy="1694872"/>
          </a:xfrm>
          <a:prstGeom prst="rect">
            <a:avLst/>
          </a:prstGeom>
        </p:spPr>
      </p:pic>
      <p:sp>
        <p:nvSpPr>
          <p:cNvPr id="5" name="TextBox 4"/>
          <p:cNvSpPr txBox="1"/>
          <p:nvPr/>
        </p:nvSpPr>
        <p:spPr>
          <a:xfrm>
            <a:off x="1708727" y="4008582"/>
            <a:ext cx="3260437" cy="1477328"/>
          </a:xfrm>
          <a:prstGeom prst="rect">
            <a:avLst/>
          </a:prstGeom>
          <a:noFill/>
        </p:spPr>
        <p:txBody>
          <a:bodyPr wrap="square" rtlCol="0">
            <a:spAutoFit/>
          </a:bodyPr>
          <a:lstStyle/>
          <a:p>
            <a:r>
              <a:rPr lang="en-US" dirty="0" smtClean="0">
                <a:latin typeface="Courier New" panose="02070309020205020404" pitchFamily="49" charset="0"/>
                <a:cs typeface="Courier New" panose="02070309020205020404" pitchFamily="49" charset="0"/>
              </a:rPr>
              <a:t>for </a:t>
            </a:r>
            <a:r>
              <a:rPr lang="en-US" dirty="0" err="1" smtClean="0">
                <a:latin typeface="Courier New" panose="02070309020205020404" pitchFamily="49" charset="0"/>
                <a:cs typeface="Courier New" panose="02070309020205020404" pitchFamily="49" charset="0"/>
              </a:rPr>
              <a:t>i</a:t>
            </a:r>
            <a:r>
              <a:rPr lang="en-US" dirty="0" smtClean="0">
                <a:latin typeface="Courier New" panose="02070309020205020404" pitchFamily="49" charset="0"/>
                <a:cs typeface="Courier New" panose="02070309020205020404" pitchFamily="49" charset="0"/>
              </a:rPr>
              <a:t> in range(5):</a:t>
            </a:r>
          </a:p>
          <a:p>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print(4)</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f</a:t>
            </a:r>
            <a:r>
              <a:rPr lang="en-US" dirty="0" smtClean="0">
                <a:latin typeface="Courier New" panose="02070309020205020404" pitchFamily="49" charset="0"/>
                <a:cs typeface="Courier New" panose="02070309020205020404" pitchFamily="49" charset="0"/>
              </a:rPr>
              <a:t>or </a:t>
            </a:r>
            <a:r>
              <a:rPr lang="en-US" dirty="0" err="1" smtClean="0">
                <a:latin typeface="Courier New" panose="02070309020205020404" pitchFamily="49" charset="0"/>
                <a:cs typeface="Courier New" panose="02070309020205020404" pitchFamily="49" charset="0"/>
              </a:rPr>
              <a:t>i</a:t>
            </a:r>
            <a:r>
              <a:rPr lang="en-US" dirty="0" smtClean="0">
                <a:latin typeface="Courier New" panose="02070309020205020404" pitchFamily="49" charset="0"/>
                <a:cs typeface="Courier New" panose="02070309020205020404" pitchFamily="49" charset="0"/>
              </a:rPr>
              <a:t> in range(5):</a:t>
            </a:r>
          </a:p>
          <a:p>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print(</a:t>
            </a:r>
            <a:r>
              <a:rPr lang="en-US" dirty="0" err="1" smtClean="0">
                <a:latin typeface="Courier New" panose="02070309020205020404" pitchFamily="49" charset="0"/>
                <a:cs typeface="Courier New" panose="02070309020205020404" pitchFamily="49" charset="0"/>
              </a:rPr>
              <a:t>i</a:t>
            </a:r>
            <a:r>
              <a:rPr lang="en-US" dirty="0" smtClean="0">
                <a:latin typeface="Courier New" panose="02070309020205020404" pitchFamily="49" charset="0"/>
                <a:cs typeface="Courier New" panose="02070309020205020404" pitchFamily="49" charset="0"/>
              </a:rPr>
              <a:t>)</a:t>
            </a:r>
            <a:endParaRPr lang="en-SG" dirty="0">
              <a:latin typeface="Courier New" panose="02070309020205020404" pitchFamily="49" charset="0"/>
              <a:cs typeface="Courier New" panose="02070309020205020404" pitchFamily="49" charset="0"/>
            </a:endParaRPr>
          </a:p>
        </p:txBody>
      </p:sp>
      <p:sp>
        <p:nvSpPr>
          <p:cNvPr id="6" name="TextBox 5"/>
          <p:cNvSpPr txBox="1"/>
          <p:nvPr/>
        </p:nvSpPr>
        <p:spPr>
          <a:xfrm>
            <a:off x="5915891" y="4008582"/>
            <a:ext cx="3260437" cy="923330"/>
          </a:xfrm>
          <a:prstGeom prst="rect">
            <a:avLst/>
          </a:prstGeom>
          <a:noFill/>
        </p:spPr>
        <p:txBody>
          <a:bodyPr wrap="square" rtlCol="0">
            <a:spAutoFit/>
          </a:bodyPr>
          <a:lstStyle/>
          <a:p>
            <a:r>
              <a:rPr lang="en-US" dirty="0" smtClean="0">
                <a:latin typeface="Courier New" panose="02070309020205020404" pitchFamily="49" charset="0"/>
                <a:cs typeface="Courier New" panose="02070309020205020404" pitchFamily="49" charset="0"/>
              </a:rPr>
              <a:t>for char in ‘</a:t>
            </a:r>
            <a:r>
              <a:rPr lang="en-US" dirty="0" err="1" smtClean="0">
                <a:latin typeface="Courier New" panose="02070309020205020404" pitchFamily="49" charset="0"/>
                <a:cs typeface="Courier New" panose="02070309020205020404" pitchFamily="49" charset="0"/>
              </a:rPr>
              <a:t>abcdef</a:t>
            </a:r>
            <a:r>
              <a:rPr lang="en-US" dirty="0" smtClean="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print(char)</a:t>
            </a:r>
          </a:p>
          <a:p>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53803674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Iteration – while loop</a:t>
            </a:r>
            <a:endParaRPr lang="en-SG" dirty="0"/>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47581" y="1734126"/>
            <a:ext cx="9449238" cy="1747984"/>
          </a:xfrm>
        </p:spPr>
      </p:pic>
    </p:spTree>
    <p:extLst>
      <p:ext uri="{BB962C8B-B14F-4D97-AF65-F5344CB8AC3E}">
        <p14:creationId xmlns:p14="http://schemas.microsoft.com/office/powerpoint/2010/main" val="36995256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t>
            </a:r>
            <a:r>
              <a:rPr lang="en-US" dirty="0" smtClean="0"/>
              <a:t>or loop vs while loop (demonstrate)</a:t>
            </a:r>
            <a:endParaRPr lang="en-SG" dirty="0"/>
          </a:p>
        </p:txBody>
      </p:sp>
      <p:sp>
        <p:nvSpPr>
          <p:cNvPr id="3" name="Content Placeholder 2"/>
          <p:cNvSpPr>
            <a:spLocks noGrp="1"/>
          </p:cNvSpPr>
          <p:nvPr>
            <p:ph idx="1"/>
          </p:nvPr>
        </p:nvSpPr>
        <p:spPr/>
        <p:txBody>
          <a:bodyPr/>
          <a:lstStyle/>
          <a:p>
            <a:pPr marL="0" indent="0">
              <a:buNone/>
            </a:pPr>
            <a:r>
              <a:rPr lang="en-US" dirty="0" smtClean="0"/>
              <a:t>Average example: find the average of 5 numbers</a:t>
            </a:r>
          </a:p>
          <a:p>
            <a:pPr marL="0" indent="0">
              <a:buNone/>
            </a:pPr>
            <a:endParaRPr lang="en-US" dirty="0"/>
          </a:p>
          <a:p>
            <a:pPr marL="0" indent="0">
              <a:buNone/>
            </a:pPr>
            <a:r>
              <a:rPr lang="en-US" dirty="0" smtClean="0"/>
              <a:t>Max, min, </a:t>
            </a:r>
            <a:endParaRPr lang="en-SG" dirty="0"/>
          </a:p>
        </p:txBody>
      </p:sp>
    </p:spTree>
    <p:extLst>
      <p:ext uri="{BB962C8B-B14F-4D97-AF65-F5344CB8AC3E}">
        <p14:creationId xmlns:p14="http://schemas.microsoft.com/office/powerpoint/2010/main" val="282984617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Problem </a:t>
            </a:r>
            <a:r>
              <a:rPr lang="en-US" dirty="0"/>
              <a:t>Solving - Man, Cabbage, Goat, Wolf</a:t>
            </a:r>
            <a:r>
              <a:rPr lang="en-SG" dirty="0"/>
              <a:t/>
            </a:r>
            <a:br>
              <a:rPr lang="en-SG" dirty="0"/>
            </a:br>
            <a:endParaRPr lang="en-SG" dirty="0"/>
          </a:p>
        </p:txBody>
      </p:sp>
      <p:sp>
        <p:nvSpPr>
          <p:cNvPr id="3" name="Content Placeholder 2"/>
          <p:cNvSpPr>
            <a:spLocks noGrp="1"/>
          </p:cNvSpPr>
          <p:nvPr>
            <p:ph idx="1"/>
          </p:nvPr>
        </p:nvSpPr>
        <p:spPr>
          <a:xfrm>
            <a:off x="1420296" y="1744315"/>
            <a:ext cx="9601200" cy="3581400"/>
          </a:xfrm>
        </p:spPr>
        <p:txBody>
          <a:bodyPr/>
          <a:lstStyle/>
          <a:p>
            <a:pPr marL="0" indent="0">
              <a:buNone/>
            </a:pPr>
            <a:r>
              <a:rPr lang="en-US" dirty="0" smtClean="0"/>
              <a:t>A man lives on the east side of a river. He wishes to bring a cabbage, a goat and a wolf to a village on the west side of the river to sell. However, his boat is only big enough to hold himself, and either the cabbage, goat or wolf. In addition, the man cannot leave the goat alone with the cabbage because the goat will eat the cabbage, and he cannot leave the wolf alone with the goat because the wolf will eat the goat. How does the man solve his problem ?</a:t>
            </a:r>
            <a:endParaRPr lang="en-SG" dirty="0"/>
          </a:p>
        </p:txBody>
      </p:sp>
      <p:pic>
        <p:nvPicPr>
          <p:cNvPr id="1026" name="Picture 2" descr="/uploadedImages/Brain_Teasers/BT136-big.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35260" y="3441736"/>
            <a:ext cx="5291128" cy="33432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527266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Abstraction – a representation that leaves out details of what is represented</a:t>
            </a:r>
            <a:endParaRPr lang="en-SG" dirty="0"/>
          </a:p>
        </p:txBody>
      </p:sp>
      <p:sp>
        <p:nvSpPr>
          <p:cNvPr id="3" name="Content Placeholder 2"/>
          <p:cNvSpPr>
            <a:spLocks noGrp="1"/>
          </p:cNvSpPr>
          <p:nvPr>
            <p:ph idx="1"/>
          </p:nvPr>
        </p:nvSpPr>
        <p:spPr>
          <a:xfrm>
            <a:off x="1371600" y="2286000"/>
            <a:ext cx="9601200" cy="4179728"/>
          </a:xfrm>
        </p:spPr>
        <p:txBody>
          <a:bodyPr>
            <a:normAutofit fontScale="77500" lnSpcReduction="20000"/>
          </a:bodyPr>
          <a:lstStyle/>
          <a:p>
            <a:pPr marL="0" indent="0">
              <a:buNone/>
            </a:pPr>
            <a:r>
              <a:rPr lang="en-US" dirty="0" err="1" smtClean="0"/>
              <a:t>Colour</a:t>
            </a:r>
            <a:r>
              <a:rPr lang="en-US" dirty="0" smtClean="0"/>
              <a:t> of boat relevant? Width of river? Name of man?</a:t>
            </a:r>
          </a:p>
          <a:p>
            <a:pPr marL="0" indent="0">
              <a:buNone/>
            </a:pPr>
            <a:r>
              <a:rPr lang="en-US" dirty="0" smtClean="0"/>
              <a:t>Start state: 	man	cabbage       goat      wolf</a:t>
            </a:r>
          </a:p>
          <a:p>
            <a:pPr marL="0" indent="0">
              <a:buNone/>
            </a:pPr>
            <a:r>
              <a:rPr lang="en-US" dirty="0"/>
              <a:t>	</a:t>
            </a:r>
            <a:r>
              <a:rPr lang="en-US" dirty="0" smtClean="0"/>
              <a:t>	[E       ,         E	   ,       E      ,     E]</a:t>
            </a:r>
          </a:p>
          <a:p>
            <a:pPr marL="0" indent="0">
              <a:buNone/>
            </a:pPr>
            <a:r>
              <a:rPr lang="en-US" dirty="0" smtClean="0"/>
              <a:t>In this representation, the symbol E denotes that each corresponding object is on the east side of the river.</a:t>
            </a:r>
          </a:p>
          <a:p>
            <a:pPr marL="0" indent="0">
              <a:buNone/>
            </a:pPr>
            <a:r>
              <a:rPr lang="en-US" dirty="0" smtClean="0"/>
              <a:t>If the man were to row the goat across with him, the representation of the new state:</a:t>
            </a:r>
          </a:p>
          <a:p>
            <a:pPr marL="0" indent="0">
              <a:buNone/>
            </a:pPr>
            <a:r>
              <a:rPr lang="en-US" dirty="0" smtClean="0"/>
              <a:t>New </a:t>
            </a:r>
            <a:r>
              <a:rPr lang="en-US" dirty="0"/>
              <a:t>state: 	man	cabbage       goat      wolf</a:t>
            </a:r>
          </a:p>
          <a:p>
            <a:pPr marL="0" indent="0">
              <a:buNone/>
            </a:pPr>
            <a:r>
              <a:rPr lang="en-US" dirty="0"/>
              <a:t>		</a:t>
            </a:r>
            <a:r>
              <a:rPr lang="en-US" dirty="0" smtClean="0"/>
              <a:t>[W       </a:t>
            </a:r>
            <a:r>
              <a:rPr lang="en-US" dirty="0"/>
              <a:t>,         E	   ,       W</a:t>
            </a:r>
            <a:r>
              <a:rPr lang="en-US" dirty="0" smtClean="0"/>
              <a:t>     ,     </a:t>
            </a:r>
            <a:r>
              <a:rPr lang="en-US" dirty="0"/>
              <a:t>E</a:t>
            </a:r>
            <a:r>
              <a:rPr lang="en-US" dirty="0" smtClean="0"/>
              <a:t>]</a:t>
            </a:r>
          </a:p>
          <a:p>
            <a:pPr marL="0" indent="0">
              <a:buNone/>
            </a:pPr>
            <a:r>
              <a:rPr lang="en-US" dirty="0" smtClean="0"/>
              <a:t>… … …</a:t>
            </a:r>
          </a:p>
          <a:p>
            <a:pPr marL="0" indent="0">
              <a:buNone/>
            </a:pPr>
            <a:r>
              <a:rPr lang="en-US" dirty="0" smtClean="0"/>
              <a:t>Goal </a:t>
            </a:r>
            <a:r>
              <a:rPr lang="en-US" dirty="0"/>
              <a:t>state: 	man	cabbage       goat      wolf</a:t>
            </a:r>
          </a:p>
          <a:p>
            <a:pPr marL="0" indent="0">
              <a:buNone/>
            </a:pPr>
            <a:r>
              <a:rPr lang="en-US" dirty="0"/>
              <a:t>		</a:t>
            </a:r>
            <a:r>
              <a:rPr lang="en-US" dirty="0" smtClean="0"/>
              <a:t>[W      </a:t>
            </a:r>
            <a:r>
              <a:rPr lang="en-US" dirty="0"/>
              <a:t>,         </a:t>
            </a:r>
            <a:r>
              <a:rPr lang="en-US" dirty="0" smtClean="0"/>
              <a:t>W</a:t>
            </a:r>
            <a:r>
              <a:rPr lang="en-US" dirty="0"/>
              <a:t>	   ,       </a:t>
            </a:r>
            <a:r>
              <a:rPr lang="en-US" dirty="0" smtClean="0"/>
              <a:t>W           W]</a:t>
            </a:r>
            <a:endParaRPr lang="en-US" dirty="0"/>
          </a:p>
          <a:p>
            <a:pPr marL="0" indent="0">
              <a:buNone/>
            </a:pPr>
            <a:endParaRPr lang="en-US" dirty="0"/>
          </a:p>
        </p:txBody>
      </p:sp>
      <p:sp>
        <p:nvSpPr>
          <p:cNvPr id="4" name="Right Brace 3"/>
          <p:cNvSpPr/>
          <p:nvPr/>
        </p:nvSpPr>
        <p:spPr>
          <a:xfrm>
            <a:off x="7320610" y="4826301"/>
            <a:ext cx="173141" cy="1260681"/>
          </a:xfrm>
          <a:prstGeom prst="rightBrace">
            <a:avLst/>
          </a:prstGeom>
          <a:ln w="12700"/>
        </p:spPr>
        <p:style>
          <a:lnRef idx="1">
            <a:schemeClr val="accent6"/>
          </a:lnRef>
          <a:fillRef idx="0">
            <a:schemeClr val="accent6"/>
          </a:fillRef>
          <a:effectRef idx="0">
            <a:schemeClr val="accent6"/>
          </a:effectRef>
          <a:fontRef idx="minor">
            <a:schemeClr val="tx1"/>
          </a:fontRef>
        </p:style>
        <p:txBody>
          <a:bodyPr rtlCol="0" anchor="ctr"/>
          <a:lstStyle/>
          <a:p>
            <a:pPr algn="ctr"/>
            <a:endParaRPr lang="en-SG"/>
          </a:p>
        </p:txBody>
      </p:sp>
      <p:sp>
        <p:nvSpPr>
          <p:cNvPr id="5" name="Cloud Callout 4"/>
          <p:cNvSpPr/>
          <p:nvPr/>
        </p:nvSpPr>
        <p:spPr>
          <a:xfrm>
            <a:off x="7758873" y="4415091"/>
            <a:ext cx="2250831" cy="1536625"/>
          </a:xfrm>
          <a:prstGeom prst="cloudCallou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Can you solve it ?</a:t>
            </a:r>
            <a:endParaRPr lang="en-SG" dirty="0">
              <a:solidFill>
                <a:srgbClr val="FF0000"/>
              </a:solidFill>
            </a:endParaRPr>
          </a:p>
        </p:txBody>
      </p:sp>
    </p:spTree>
    <p:extLst>
      <p:ext uri="{BB962C8B-B14F-4D97-AF65-F5344CB8AC3E}">
        <p14:creationId xmlns:p14="http://schemas.microsoft.com/office/powerpoint/2010/main" val="3642272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down)">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down)">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wipe(down)">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wipe(down)">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4"/>
                                        </p:tgtEl>
                                        <p:attrNameLst>
                                          <p:attrName>style.visibility</p:attrName>
                                        </p:attrNameLst>
                                      </p:cBhvr>
                                      <p:to>
                                        <p:strVal val="visible"/>
                                      </p:to>
                                    </p:set>
                                    <p:animEffect transition="in" filter="wipe(down)">
                                      <p:cBhvr>
                                        <p:cTn id="57" dur="500"/>
                                        <p:tgtEl>
                                          <p:spTgt spid="4"/>
                                        </p:tgtEl>
                                      </p:cBhvr>
                                    </p:animEffect>
                                  </p:childTnLst>
                                </p:cTn>
                              </p:par>
                              <p:par>
                                <p:cTn id="58" presetID="22" presetClass="entr" presetSubtype="4" fill="hold" grpId="0" nodeType="withEffect">
                                  <p:stCondLst>
                                    <p:cond delay="0"/>
                                  </p:stCondLst>
                                  <p:childTnLst>
                                    <p:set>
                                      <p:cBhvr>
                                        <p:cTn id="59" dur="1" fill="hold">
                                          <p:stCondLst>
                                            <p:cond delay="0"/>
                                          </p:stCondLst>
                                        </p:cTn>
                                        <p:tgtEl>
                                          <p:spTgt spid="5"/>
                                        </p:tgtEl>
                                        <p:attrNameLst>
                                          <p:attrName>style.visibility</p:attrName>
                                        </p:attrNameLst>
                                      </p:cBhvr>
                                      <p:to>
                                        <p:strVal val="visible"/>
                                      </p:to>
                                    </p:set>
                                    <p:animEffect transition="in" filter="wipe(down)">
                                      <p:cBhvr>
                                        <p:cTn id="6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1600" y="2286000"/>
            <a:ext cx="9601200" cy="1268798"/>
          </a:xfrm>
        </p:spPr>
        <p:txBody>
          <a:bodyPr>
            <a:normAutofit/>
          </a:bodyPr>
          <a:lstStyle/>
          <a:p>
            <a:pPr marL="0" indent="0">
              <a:buNone/>
            </a:pPr>
            <a:r>
              <a:rPr lang="en-US" sz="2400" dirty="0" smtClean="0"/>
              <a:t>In order to computationally solve a problem, two things are needed: </a:t>
            </a:r>
          </a:p>
          <a:p>
            <a:pPr marL="0" indent="0" algn="ctr">
              <a:buNone/>
            </a:pPr>
            <a:r>
              <a:rPr lang="en-US" sz="2400" dirty="0" smtClean="0"/>
              <a:t>a </a:t>
            </a:r>
            <a:r>
              <a:rPr lang="en-US" sz="2400" b="1" u="sng" dirty="0" smtClean="0"/>
              <a:t>representation</a:t>
            </a:r>
            <a:r>
              <a:rPr lang="en-US" sz="2400" dirty="0" smtClean="0"/>
              <a:t> of the problem and an </a:t>
            </a:r>
            <a:r>
              <a:rPr lang="en-US" sz="2400" b="1" u="sng" dirty="0" smtClean="0"/>
              <a:t>algorithm</a:t>
            </a:r>
            <a:r>
              <a:rPr lang="en-US" sz="2400" dirty="0" smtClean="0"/>
              <a:t> that solves it.</a:t>
            </a:r>
            <a:endParaRPr lang="en-SG" sz="2400" dirty="0" smtClean="0"/>
          </a:p>
          <a:p>
            <a:pPr marL="0" indent="0" algn="ctr">
              <a:buNone/>
            </a:pPr>
            <a:endParaRPr lang="en-US" sz="2400" dirty="0"/>
          </a:p>
          <a:p>
            <a:pPr marL="0" indent="0" algn="ctr">
              <a:buNone/>
            </a:pPr>
            <a:endParaRPr lang="en-US" sz="2400" dirty="0" smtClean="0"/>
          </a:p>
        </p:txBody>
      </p:sp>
    </p:spTree>
    <p:extLst>
      <p:ext uri="{BB962C8B-B14F-4D97-AF65-F5344CB8AC3E}">
        <p14:creationId xmlns:p14="http://schemas.microsoft.com/office/powerpoint/2010/main" val="32392796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a:t>
            </a:r>
            <a:r>
              <a:rPr lang="en-US" dirty="0" smtClean="0">
                <a:sym typeface="Wingdings" panose="05000000000000000000" pitchFamily="2" charset="2"/>
              </a:rPr>
              <a:t> Denary</a:t>
            </a:r>
            <a:endParaRPr lang="en-SG" dirty="0"/>
          </a:p>
        </p:txBody>
      </p:sp>
      <p:sp>
        <p:nvSpPr>
          <p:cNvPr id="3" name="Content Placeholder 2"/>
          <p:cNvSpPr>
            <a:spLocks noGrp="1"/>
          </p:cNvSpPr>
          <p:nvPr>
            <p:ph idx="1"/>
          </p:nvPr>
        </p:nvSpPr>
        <p:spPr>
          <a:xfrm>
            <a:off x="1371600" y="2286000"/>
            <a:ext cx="9601200" cy="1168400"/>
          </a:xfrm>
        </p:spPr>
        <p:txBody>
          <a:bodyPr>
            <a:normAutofit/>
          </a:bodyPr>
          <a:lstStyle/>
          <a:p>
            <a:r>
              <a:rPr lang="en-US" sz="2800" dirty="0" smtClean="0"/>
              <a:t>Base 2 to Base 10</a:t>
            </a:r>
          </a:p>
          <a:p>
            <a:r>
              <a:rPr lang="en-US" sz="2800" dirty="0" smtClean="0"/>
              <a:t>Multiply by place value</a:t>
            </a:r>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6816" y="3454400"/>
            <a:ext cx="7210768" cy="1584038"/>
          </a:xfrm>
          <a:prstGeom prst="rect">
            <a:avLst/>
          </a:prstGeom>
        </p:spPr>
      </p:pic>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5041" y="5262410"/>
            <a:ext cx="6286476" cy="676572"/>
          </a:xfrm>
          <a:prstGeom prst="rect">
            <a:avLst/>
          </a:prstGeom>
        </p:spPr>
      </p:pic>
    </p:spTree>
    <p:extLst>
      <p:ext uri="{BB962C8B-B14F-4D97-AF65-F5344CB8AC3E}">
        <p14:creationId xmlns:p14="http://schemas.microsoft.com/office/powerpoint/2010/main" val="284454940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Limits of computational problem solving</a:t>
            </a:r>
            <a:endParaRPr lang="en-SG" dirty="0"/>
          </a:p>
        </p:txBody>
      </p:sp>
      <p:sp>
        <p:nvSpPr>
          <p:cNvPr id="3" name="Content Placeholder 2"/>
          <p:cNvSpPr>
            <a:spLocks noGrp="1"/>
          </p:cNvSpPr>
          <p:nvPr>
            <p:ph idx="1"/>
          </p:nvPr>
        </p:nvSpPr>
        <p:spPr>
          <a:xfrm>
            <a:off x="1333725" y="1880201"/>
            <a:ext cx="9601200" cy="3581400"/>
          </a:xfrm>
        </p:spPr>
        <p:txBody>
          <a:bodyPr/>
          <a:lstStyle/>
          <a:p>
            <a:r>
              <a:rPr lang="en-US" dirty="0" smtClean="0"/>
              <a:t>Travelling salesman </a:t>
            </a:r>
            <a:r>
              <a:rPr lang="en-US" dirty="0" smtClean="0"/>
              <a:t>Problem</a:t>
            </a:r>
          </a:p>
          <a:p>
            <a:pPr lvl="1"/>
            <a:r>
              <a:rPr lang="en-US" dirty="0" smtClean="0"/>
              <a:t>The problem is to find the shortest route of travel for a salesman needing to visit a given set of cities.</a:t>
            </a:r>
            <a:endParaRPr lang="en-US" dirty="0" smtClean="0"/>
          </a:p>
          <a:p>
            <a:pPr marL="0" indent="0">
              <a:buNone/>
            </a:pPr>
            <a:endParaRPr lang="en-US" dirty="0" smtClean="0"/>
          </a:p>
          <a:p>
            <a:pPr marL="0" indent="0">
              <a:buNone/>
            </a:pPr>
            <a:endParaRPr lang="en-SG"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4808" y="2968743"/>
            <a:ext cx="7328277" cy="3441877"/>
          </a:xfrm>
          <a:prstGeom prst="rect">
            <a:avLst/>
          </a:prstGeom>
        </p:spPr>
      </p:pic>
    </p:spTree>
    <p:extLst>
      <p:ext uri="{BB962C8B-B14F-4D97-AF65-F5344CB8AC3E}">
        <p14:creationId xmlns:p14="http://schemas.microsoft.com/office/powerpoint/2010/main" val="257874083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845414"/>
          </a:xfrm>
        </p:spPr>
        <p:txBody>
          <a:bodyPr/>
          <a:lstStyle/>
          <a:p>
            <a:r>
              <a:rPr lang="en-US" dirty="0" smtClean="0"/>
              <a:t>Travelling salesman Problem</a:t>
            </a:r>
            <a:endParaRPr lang="en-SG" dirty="0"/>
          </a:p>
        </p:txBody>
      </p:sp>
      <p:sp>
        <p:nvSpPr>
          <p:cNvPr id="3" name="Content Placeholder 2"/>
          <p:cNvSpPr>
            <a:spLocks noGrp="1"/>
          </p:cNvSpPr>
          <p:nvPr>
            <p:ph idx="1"/>
          </p:nvPr>
        </p:nvSpPr>
        <p:spPr>
          <a:xfrm>
            <a:off x="1371600" y="1650249"/>
            <a:ext cx="9601200" cy="4217151"/>
          </a:xfrm>
        </p:spPr>
        <p:txBody>
          <a:bodyPr/>
          <a:lstStyle/>
          <a:p>
            <a:r>
              <a:rPr lang="en-US" dirty="0" smtClean="0"/>
              <a:t>Using a brute force approach, the lengths of all possible routes would be calculated and compared to find the shortest one.</a:t>
            </a:r>
          </a:p>
          <a:p>
            <a:r>
              <a:rPr lang="en-US" dirty="0" smtClean="0"/>
              <a:t>For 3 cities, the number of possible routes is 3! = 1 x 2 x 3 = 6</a:t>
            </a:r>
          </a:p>
          <a:p>
            <a:r>
              <a:rPr lang="en-US" dirty="0" smtClean="0"/>
              <a:t>For 10 cities, the number of possible routes is 10! = 1 x 2 x … x 10 = 3628800</a:t>
            </a:r>
          </a:p>
          <a:p>
            <a:r>
              <a:rPr lang="en-US" dirty="0" smtClean="0"/>
              <a:t>For 20 cities, the number of possible routes is 20!</a:t>
            </a:r>
          </a:p>
          <a:p>
            <a:r>
              <a:rPr lang="en-US" dirty="0" smtClean="0"/>
              <a:t>If we assume that a computer could compute the lengths of one million routes per second, .......</a:t>
            </a:r>
          </a:p>
          <a:p>
            <a:r>
              <a:rPr lang="en-US" dirty="0" smtClean="0"/>
              <a:t>For 50 cities …</a:t>
            </a:r>
          </a:p>
        </p:txBody>
      </p:sp>
    </p:spTree>
    <p:extLst>
      <p:ext uri="{BB962C8B-B14F-4D97-AF65-F5344CB8AC3E}">
        <p14:creationId xmlns:p14="http://schemas.microsoft.com/office/powerpoint/2010/main" val="3119879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14885" y="1512277"/>
            <a:ext cx="9601200" cy="808892"/>
          </a:xfrm>
        </p:spPr>
        <p:txBody>
          <a:bodyPr>
            <a:noAutofit/>
          </a:bodyPr>
          <a:lstStyle/>
          <a:p>
            <a:pPr marL="0" indent="0">
              <a:buNone/>
            </a:pPr>
            <a:r>
              <a:rPr lang="en-US" sz="2800" dirty="0" smtClean="0"/>
              <a:t>Any </a:t>
            </a:r>
            <a:r>
              <a:rPr lang="en-US" sz="2800" dirty="0" smtClean="0">
                <a:solidFill>
                  <a:srgbClr val="FF0000"/>
                </a:solidFill>
              </a:rPr>
              <a:t>algorithm</a:t>
            </a:r>
            <a:r>
              <a:rPr lang="en-US" sz="2800" dirty="0" smtClean="0"/>
              <a:t> that correctly solves a given problem must solve the problem in a reasonable amount of time, otherwise it is of limited practical use.</a:t>
            </a:r>
          </a:p>
          <a:p>
            <a:pPr marL="0" indent="0">
              <a:buNone/>
            </a:pPr>
            <a:endParaRPr lang="en-US" sz="2800" dirty="0"/>
          </a:p>
          <a:p>
            <a:pPr marL="0" indent="0">
              <a:buNone/>
            </a:pPr>
            <a:r>
              <a:rPr lang="en-US" sz="2800" dirty="0" smtClean="0"/>
              <a:t>An </a:t>
            </a:r>
            <a:r>
              <a:rPr lang="en-US" sz="2800" dirty="0" smtClean="0">
                <a:solidFill>
                  <a:srgbClr val="FF0000"/>
                </a:solidFill>
              </a:rPr>
              <a:t>algorithm</a:t>
            </a:r>
            <a:r>
              <a:rPr lang="en-US" sz="2800" dirty="0" smtClean="0"/>
              <a:t> is a finite number of clearly described, unambiguous “doable” steps that can be systematically followed to produce a desired result for given input in a finite amount of time.</a:t>
            </a:r>
          </a:p>
          <a:p>
            <a:pPr marL="0" indent="0">
              <a:buNone/>
            </a:pPr>
            <a:endParaRPr lang="en-US" sz="2800" dirty="0"/>
          </a:p>
          <a:p>
            <a:pPr marL="0" indent="0">
              <a:buNone/>
            </a:pPr>
            <a:endParaRPr lang="en-SG" sz="2800" dirty="0"/>
          </a:p>
        </p:txBody>
      </p:sp>
    </p:spTree>
    <p:extLst>
      <p:ext uri="{BB962C8B-B14F-4D97-AF65-F5344CB8AC3E}">
        <p14:creationId xmlns:p14="http://schemas.microsoft.com/office/powerpoint/2010/main" val="229818452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Algorithms and Computers: </a:t>
            </a:r>
            <a:br>
              <a:rPr lang="en-US" dirty="0" smtClean="0"/>
            </a:br>
            <a:r>
              <a:rPr lang="en-US" dirty="0" smtClean="0"/>
              <a:t>A Perfect Match</a:t>
            </a:r>
            <a:endParaRPr lang="en-SG" dirty="0"/>
          </a:p>
        </p:txBody>
      </p:sp>
      <p:sp>
        <p:nvSpPr>
          <p:cNvPr id="3" name="Content Placeholder 2"/>
          <p:cNvSpPr>
            <a:spLocks noGrp="1"/>
          </p:cNvSpPr>
          <p:nvPr>
            <p:ph idx="1"/>
          </p:nvPr>
        </p:nvSpPr>
        <p:spPr>
          <a:xfrm>
            <a:off x="1371600" y="2766291"/>
            <a:ext cx="9601200" cy="2055091"/>
          </a:xfrm>
        </p:spPr>
        <p:txBody>
          <a:bodyPr>
            <a:normAutofit/>
          </a:bodyPr>
          <a:lstStyle/>
          <a:p>
            <a:r>
              <a:rPr lang="en-US" sz="2400" dirty="0" smtClean="0"/>
              <a:t>Because computers can execute instructions very quickly and reliably without error, algorithms and computers are a perfect match.</a:t>
            </a:r>
          </a:p>
          <a:p>
            <a:r>
              <a:rPr lang="en-US" sz="2400" dirty="0" smtClean="0"/>
              <a:t>Example: determining the day of the week for any date between January 1, 1800 and December 31, 2099.</a:t>
            </a:r>
            <a:endParaRPr lang="en-SG" sz="2400" dirty="0"/>
          </a:p>
        </p:txBody>
      </p:sp>
    </p:spTree>
    <p:extLst>
      <p:ext uri="{BB962C8B-B14F-4D97-AF65-F5344CB8AC3E}">
        <p14:creationId xmlns:p14="http://schemas.microsoft.com/office/powerpoint/2010/main" val="390200953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2855" y="76006"/>
            <a:ext cx="6062634" cy="6713652"/>
          </a:xfrm>
        </p:spPr>
      </p:pic>
      <p:sp>
        <p:nvSpPr>
          <p:cNvPr id="5" name="Rectangular Callout 4"/>
          <p:cNvSpPr/>
          <p:nvPr/>
        </p:nvSpPr>
        <p:spPr>
          <a:xfrm>
            <a:off x="7369308" y="422030"/>
            <a:ext cx="4241950" cy="1336431"/>
          </a:xfrm>
          <a:prstGeom prst="wedgeRectCallou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2060"/>
                </a:solidFill>
              </a:rPr>
              <a:t>Given that the year 2016 is a leap year, what day of the week does April 15</a:t>
            </a:r>
            <a:r>
              <a:rPr lang="en-US" baseline="30000" dirty="0" smtClean="0">
                <a:solidFill>
                  <a:srgbClr val="002060"/>
                </a:solidFill>
              </a:rPr>
              <a:t>th</a:t>
            </a:r>
            <a:r>
              <a:rPr lang="en-US" dirty="0" smtClean="0">
                <a:solidFill>
                  <a:srgbClr val="002060"/>
                </a:solidFill>
              </a:rPr>
              <a:t> of that year fall on?</a:t>
            </a:r>
            <a:endParaRPr lang="en-SG" dirty="0">
              <a:solidFill>
                <a:srgbClr val="002060"/>
              </a:solidFill>
            </a:endParaRPr>
          </a:p>
        </p:txBody>
      </p:sp>
      <p:sp>
        <p:nvSpPr>
          <p:cNvPr id="6" name="Rectangular Callout 5"/>
          <p:cNvSpPr/>
          <p:nvPr/>
        </p:nvSpPr>
        <p:spPr>
          <a:xfrm>
            <a:off x="7408084" y="4773095"/>
            <a:ext cx="4241950" cy="1336431"/>
          </a:xfrm>
          <a:prstGeom prst="wedgeRectCallou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2060"/>
                </a:solidFill>
              </a:rPr>
              <a:t>Possible to write it as a function in Python?</a:t>
            </a:r>
            <a:endParaRPr lang="en-SG" dirty="0">
              <a:solidFill>
                <a:srgbClr val="002060"/>
              </a:solidFill>
            </a:endParaRPr>
          </a:p>
        </p:txBody>
      </p:sp>
    </p:spTree>
    <p:extLst>
      <p:ext uri="{BB962C8B-B14F-4D97-AF65-F5344CB8AC3E}">
        <p14:creationId xmlns:p14="http://schemas.microsoft.com/office/powerpoint/2010/main" val="546231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Denary </a:t>
            </a:r>
            <a:r>
              <a:rPr lang="en-US" dirty="0" smtClean="0">
                <a:sym typeface="Wingdings" panose="05000000000000000000" pitchFamily="2" charset="2"/>
              </a:rPr>
              <a:t> Binary</a:t>
            </a:r>
            <a:endParaRPr lang="en-SG" dirty="0"/>
          </a:p>
        </p:txBody>
      </p:sp>
      <p:sp>
        <p:nvSpPr>
          <p:cNvPr id="3" name="Content Placeholder 2"/>
          <p:cNvSpPr>
            <a:spLocks noGrp="1"/>
          </p:cNvSpPr>
          <p:nvPr>
            <p:ph idx="1"/>
          </p:nvPr>
        </p:nvSpPr>
        <p:spPr>
          <a:xfrm>
            <a:off x="1371600" y="1536700"/>
            <a:ext cx="9601200" cy="1270000"/>
          </a:xfrm>
        </p:spPr>
        <p:txBody>
          <a:bodyPr>
            <a:normAutofit/>
          </a:bodyPr>
          <a:lstStyle/>
          <a:p>
            <a:r>
              <a:rPr lang="en-US" sz="2800" dirty="0" smtClean="0"/>
              <a:t>Base 10 to Base 2</a:t>
            </a:r>
          </a:p>
          <a:p>
            <a:r>
              <a:rPr lang="en-US" sz="2800" dirty="0" smtClean="0"/>
              <a:t>Division by 2 method</a:t>
            </a:r>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3077" y="2738243"/>
            <a:ext cx="9758341" cy="3879980"/>
          </a:xfrm>
          <a:prstGeom prst="rect">
            <a:avLst/>
          </a:prstGeom>
        </p:spPr>
      </p:pic>
    </p:spTree>
    <p:extLst>
      <p:ext uri="{BB962C8B-B14F-4D97-AF65-F5344CB8AC3E}">
        <p14:creationId xmlns:p14="http://schemas.microsoft.com/office/powerpoint/2010/main" val="13188565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Try now on a piece of paper (7 </a:t>
            </a:r>
            <a:r>
              <a:rPr lang="en-US" dirty="0" err="1" smtClean="0"/>
              <a:t>mins</a:t>
            </a:r>
            <a:r>
              <a:rPr lang="en-US" dirty="0" smtClean="0"/>
              <a:t>)</a:t>
            </a:r>
            <a:endParaRPr lang="en-SG" dirty="0"/>
          </a:p>
        </p:txBody>
      </p:sp>
      <p:sp>
        <p:nvSpPr>
          <p:cNvPr id="3" name="Content Placeholder 2"/>
          <p:cNvSpPr>
            <a:spLocks noGrp="1"/>
          </p:cNvSpPr>
          <p:nvPr>
            <p:ph idx="1"/>
          </p:nvPr>
        </p:nvSpPr>
        <p:spPr/>
        <p:txBody>
          <a:bodyPr>
            <a:normAutofit/>
          </a:bodyPr>
          <a:lstStyle/>
          <a:p>
            <a:r>
              <a:rPr lang="en-US" sz="2800" dirty="0" smtClean="0"/>
              <a:t>101010111 to denary</a:t>
            </a:r>
          </a:p>
          <a:p>
            <a:r>
              <a:rPr lang="en-US" sz="2800" dirty="0" smtClean="0"/>
              <a:t>6543 to binary</a:t>
            </a:r>
          </a:p>
          <a:p>
            <a:pPr marL="0" indent="0">
              <a:buNone/>
            </a:pPr>
            <a:endParaRPr lang="en-SG" sz="2800" dirty="0"/>
          </a:p>
        </p:txBody>
      </p:sp>
    </p:spTree>
    <p:extLst>
      <p:ext uri="{BB962C8B-B14F-4D97-AF65-F5344CB8AC3E}">
        <p14:creationId xmlns:p14="http://schemas.microsoft.com/office/powerpoint/2010/main" val="6376852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
            </a:r>
            <a:r>
              <a:rPr lang="en-US" dirty="0" smtClean="0"/>
              <a:t>rint() VS return</a:t>
            </a:r>
            <a:endParaRPr lang="en-SG" dirty="0"/>
          </a:p>
        </p:txBody>
      </p:sp>
      <p:sp>
        <p:nvSpPr>
          <p:cNvPr id="3" name="Content Placeholder 2"/>
          <p:cNvSpPr>
            <a:spLocks noGrp="1"/>
          </p:cNvSpPr>
          <p:nvPr>
            <p:ph idx="1"/>
          </p:nvPr>
        </p:nvSpPr>
        <p:spPr/>
        <p:txBody>
          <a:bodyPr>
            <a:normAutofit/>
          </a:bodyPr>
          <a:lstStyle/>
          <a:p>
            <a:r>
              <a:rPr lang="en-US" sz="2800" dirty="0" smtClean="0"/>
              <a:t>Once you print, cannot use</a:t>
            </a:r>
          </a:p>
          <a:p>
            <a:r>
              <a:rPr lang="en-US" sz="2800" dirty="0" smtClean="0"/>
              <a:t>output (return) of a function can be used as an input of another function </a:t>
            </a:r>
            <a:endParaRPr lang="en-SG" sz="2800" dirty="0"/>
          </a:p>
        </p:txBody>
      </p:sp>
    </p:spTree>
    <p:extLst>
      <p:ext uri="{BB962C8B-B14F-4D97-AF65-F5344CB8AC3E}">
        <p14:creationId xmlns:p14="http://schemas.microsoft.com/office/powerpoint/2010/main" val="2345266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a:t>
            </a:r>
            <a:r>
              <a:rPr lang="en-US" dirty="0" smtClean="0"/>
              <a:t>nput()</a:t>
            </a:r>
            <a:endParaRPr lang="en-SG"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8073" y="2082800"/>
            <a:ext cx="10413090" cy="3098800"/>
          </a:xfrm>
          <a:prstGeom prst="rect">
            <a:avLst/>
          </a:prstGeom>
        </p:spPr>
      </p:pic>
    </p:spTree>
    <p:extLst>
      <p:ext uri="{BB962C8B-B14F-4D97-AF65-F5344CB8AC3E}">
        <p14:creationId xmlns:p14="http://schemas.microsoft.com/office/powerpoint/2010/main" val="36261811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Useful operators</a:t>
            </a:r>
            <a:endParaRPr lang="en-SG"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6137" y="1667165"/>
            <a:ext cx="7472526" cy="4595090"/>
          </a:xfrm>
          <a:prstGeom prst="rect">
            <a:avLst/>
          </a:prstGeom>
        </p:spPr>
      </p:pic>
    </p:spTree>
    <p:extLst>
      <p:ext uri="{BB962C8B-B14F-4D97-AF65-F5344CB8AC3E}">
        <p14:creationId xmlns:p14="http://schemas.microsoft.com/office/powerpoint/2010/main" val="29535324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a:t>
            </a:r>
            <a:r>
              <a:rPr lang="en-US" dirty="0" smtClean="0"/>
              <a:t>n , not , and , or</a:t>
            </a:r>
            <a:endParaRPr lang="en-SG"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0958" y="2171700"/>
            <a:ext cx="9502774" cy="2781298"/>
          </a:xfrm>
          <a:prstGeom prst="rect">
            <a:avLst/>
          </a:prstGeom>
        </p:spPr>
      </p:pic>
    </p:spTree>
    <p:extLst>
      <p:ext uri="{BB962C8B-B14F-4D97-AF65-F5344CB8AC3E}">
        <p14:creationId xmlns:p14="http://schemas.microsoft.com/office/powerpoint/2010/main" val="21352595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7543" y="955964"/>
            <a:ext cx="8678734" cy="5186218"/>
          </a:xfrm>
          <a:prstGeom prst="rect">
            <a:avLst/>
          </a:prstGeom>
        </p:spPr>
      </p:pic>
    </p:spTree>
    <p:extLst>
      <p:ext uri="{BB962C8B-B14F-4D97-AF65-F5344CB8AC3E}">
        <p14:creationId xmlns:p14="http://schemas.microsoft.com/office/powerpoint/2010/main" val="356772884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742</Words>
  <Application>Microsoft Office PowerPoint</Application>
  <PresentationFormat>Widescreen</PresentationFormat>
  <Paragraphs>71</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Calibri Light</vt:lpstr>
      <vt:lpstr>Courier New</vt:lpstr>
      <vt:lpstr>Wingdings</vt:lpstr>
      <vt:lpstr>Office Theme</vt:lpstr>
      <vt:lpstr>Lesson 2</vt:lpstr>
      <vt:lpstr>Binary  Denary</vt:lpstr>
      <vt:lpstr>Denary  Binary</vt:lpstr>
      <vt:lpstr>Try now on a piece of paper (7 mins)</vt:lpstr>
      <vt:lpstr>print() VS return</vt:lpstr>
      <vt:lpstr>input()</vt:lpstr>
      <vt:lpstr>Useful operators</vt:lpstr>
      <vt:lpstr>in , not , and , or</vt:lpstr>
      <vt:lpstr>PowerPoint Presentation</vt:lpstr>
      <vt:lpstr>Selection</vt:lpstr>
      <vt:lpstr>PowerPoint Presentation</vt:lpstr>
      <vt:lpstr>We might want to provide a separate error message if the text entered is blank.</vt:lpstr>
      <vt:lpstr>Even / odd ? (demonstrate)</vt:lpstr>
      <vt:lpstr>Iteration – for loop</vt:lpstr>
      <vt:lpstr>Iteration – while loop</vt:lpstr>
      <vt:lpstr>for loop vs while loop (demonstrate)</vt:lpstr>
      <vt:lpstr>Problem Solving - Man, Cabbage, Goat, Wolf </vt:lpstr>
      <vt:lpstr>Abstraction – a representation that leaves out details of what is represented</vt:lpstr>
      <vt:lpstr>PowerPoint Presentation</vt:lpstr>
      <vt:lpstr>Limits of computational problem solving</vt:lpstr>
      <vt:lpstr>Travelling salesman Problem</vt:lpstr>
      <vt:lpstr>PowerPoint Presentation</vt:lpstr>
      <vt:lpstr>Algorithms and Computers:  A Perfect Match</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Lesson 2</dc:title>
  <dc:creator>Eugene Lim Xu Yang</dc:creator>
  <cp:lastModifiedBy>Eugene Lim Xu Yang</cp:lastModifiedBy>
  <cp:revision>1</cp:revision>
  <dcterms:created xsi:type="dcterms:W3CDTF">2020-02-11T07:34:23Z</dcterms:created>
  <dcterms:modified xsi:type="dcterms:W3CDTF">2020-02-11T07:34:30Z</dcterms:modified>
</cp:coreProperties>
</file>