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5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5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97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35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5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64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2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2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9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4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1AFC-2F65-4131-BD0F-C3F89AADD6DE}" type="datetimeFigureOut">
              <a:rPr lang="en-SG" smtClean="0"/>
              <a:t>18/2/2020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183B-00FC-4EFE-915B-26F0CB26E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77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Hexadecimal . Iterations . Array: list </a:t>
            </a:r>
            <a:r>
              <a:rPr lang="en-US" dirty="0"/>
              <a:t>.</a:t>
            </a:r>
            <a:r>
              <a:rPr lang="en-US" dirty="0" smtClean="0"/>
              <a:t> Useful functions</a:t>
            </a:r>
          </a:p>
          <a:p>
            <a:r>
              <a:rPr lang="en-US" dirty="0" smtClean="0"/>
              <a:t>Random Number Generator . Charles Babbage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86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(Lazy) Evaluation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824182"/>
            <a:ext cx="9601200" cy="42810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logical and, if the first operand evaluates to false, then regardless of the value of the second operand, the expression is false.</a:t>
            </a:r>
          </a:p>
          <a:p>
            <a:r>
              <a:rPr lang="en-US" dirty="0" smtClean="0"/>
              <a:t>For logical or, if the first operand evaluates to true, regardless of the value of the second operand, the expression is true.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 != 0 and 1/n &lt; tolerance: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 !=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1/n &lt; tolerance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In the Python programming language, short-circuit evaluation is used.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167419" y="2833254"/>
            <a:ext cx="2697018" cy="2262909"/>
          </a:xfrm>
          <a:prstGeom prst="cloudCallout">
            <a:avLst>
              <a:gd name="adj1" fmla="val -85902"/>
              <a:gd name="adj2" fmla="val -852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n = 0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8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386638"/>
            <a:ext cx="10820401" cy="50622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type for storing multiple values in a sequence</a:t>
            </a:r>
          </a:p>
          <a:p>
            <a:r>
              <a:rPr lang="en-US" dirty="0" smtClean="0"/>
              <a:t>list constructor [ ]</a:t>
            </a:r>
          </a:p>
          <a:p>
            <a:r>
              <a:rPr lang="en-US" dirty="0" smtClean="0"/>
              <a:t>list() : takes in a sequence type and converts it into a list</a:t>
            </a:r>
          </a:p>
          <a:p>
            <a:r>
              <a:rPr lang="en-US" dirty="0" smtClean="0"/>
              <a:t>common sequence operations: </a:t>
            </a:r>
            <a:r>
              <a:rPr lang="en-US" dirty="0" err="1" smtClean="0"/>
              <a:t>len</a:t>
            </a:r>
            <a:r>
              <a:rPr lang="en-US" dirty="0" smtClean="0"/>
              <a:t>() , max() , min()</a:t>
            </a:r>
          </a:p>
          <a:p>
            <a:r>
              <a:rPr lang="en-US" dirty="0" smtClean="0"/>
              <a:t>mutation operations for list,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 smtClean="0"/>
              <a:t>:</a:t>
            </a: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i="0" dirty="0" smtClean="0">
                <a:latin typeface="+mj-lt"/>
                <a:cs typeface="Courier New" panose="02070309020205020404" pitchFamily="49" charset="0"/>
              </a:rPr>
              <a:t>– adding an element x at the back</a:t>
            </a:r>
            <a:endParaRPr lang="en-US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lst.extend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i="0" dirty="0" smtClean="0">
                <a:latin typeface="+mj-lt"/>
                <a:cs typeface="Courier New" panose="02070309020205020404" pitchFamily="49" charset="0"/>
              </a:rPr>
              <a:t>– adding a list</a:t>
            </a: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lst.reverse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lst.insert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i,x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i="0" dirty="0" smtClean="0">
                <a:latin typeface="+mj-lt"/>
                <a:cs typeface="Courier New" panose="02070309020205020404" pitchFamily="49" charset="0"/>
              </a:rPr>
              <a:t>– removes the element at index I and returns it</a:t>
            </a: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i="0" dirty="0" smtClean="0">
                <a:latin typeface="+mj-lt"/>
                <a:cs typeface="Courier New" panose="02070309020205020404" pitchFamily="49" charset="0"/>
              </a:rPr>
              <a:t>– removes the first occurrence of the element x</a:t>
            </a:r>
          </a:p>
          <a:p>
            <a:pPr lvl="1"/>
            <a:r>
              <a:rPr lang="en-US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lst.clear</a:t>
            </a:r>
            <a:r>
              <a:rPr lang="en-US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0" dirty="0" smtClean="0">
                <a:latin typeface="+mj-lt"/>
                <a:cs typeface="Courier New" panose="02070309020205020404" pitchFamily="49" charset="0"/>
              </a:rPr>
              <a:t>– empties the list</a:t>
            </a:r>
            <a:endParaRPr lang="en-SG" i="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actorial</a:t>
            </a:r>
          </a:p>
          <a:p>
            <a:r>
              <a:rPr lang="en-US" dirty="0" smtClean="0"/>
              <a:t>factorial(1) = 1</a:t>
            </a:r>
          </a:p>
          <a:p>
            <a:r>
              <a:rPr lang="en-US" dirty="0" smtClean="0"/>
              <a:t>factorial(3) = 3! = 1 x 2 x 3</a:t>
            </a:r>
          </a:p>
          <a:p>
            <a:r>
              <a:rPr lang="en-US" dirty="0" smtClean="0"/>
              <a:t>factorial(n) = n! = 1 x 2 x 3 x 4 x … x n</a:t>
            </a:r>
          </a:p>
          <a:p>
            <a:endParaRPr lang="en-US" dirty="0"/>
          </a:p>
          <a:p>
            <a:r>
              <a:rPr lang="en-US" dirty="0" smtClean="0"/>
              <a:t>We can define a function factorial using loop.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32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964" y="2429164"/>
            <a:ext cx="5902036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using while loop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factorial(n):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counter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counter &lt;= 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result = result * counter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counter = counter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result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9127" y="2429164"/>
            <a:ext cx="496454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using for loop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factorial(n):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result = 1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range(2,n+1):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result = result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result</a:t>
            </a:r>
          </a:p>
        </p:txBody>
      </p:sp>
    </p:spTree>
    <p:extLst>
      <p:ext uri="{BB962C8B-B14F-4D97-AF65-F5344CB8AC3E}">
        <p14:creationId xmlns:p14="http://schemas.microsoft.com/office/powerpoint/2010/main" val="4644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random</a:t>
            </a:r>
          </a:p>
          <a:p>
            <a:r>
              <a:rPr lang="en-US" dirty="0" err="1" smtClean="0"/>
              <a:t>random.randint</a:t>
            </a:r>
            <a:r>
              <a:rPr lang="en-US" dirty="0" smtClean="0"/>
              <a:t>(num1 , num2)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82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Number Game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2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Exercise Program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implements an exercise for children to count change. It displays a random value between 1 and 99 cents and asks the user to enter a set of coins that sums exactly to the amount shown.</a:t>
            </a:r>
          </a:p>
          <a:p>
            <a:pPr marL="0" indent="0">
              <a:buNone/>
            </a:pPr>
            <a:r>
              <a:rPr lang="en-US" dirty="0" smtClean="0"/>
              <a:t>*change the coins denomination to 50 cents, 20 cents, 10 cents, 5 cents and 1 cent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13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8" y="-76776"/>
            <a:ext cx="6151420" cy="69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Charles Babbage 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facts or stories ?</a:t>
            </a:r>
          </a:p>
          <a:p>
            <a:r>
              <a:rPr lang="en-US" dirty="0" smtClean="0"/>
              <a:t>What is his most significant work or contribution to this field ?</a:t>
            </a:r>
          </a:p>
          <a:p>
            <a:pPr lvl="1"/>
            <a:r>
              <a:rPr lang="en-US" i="0" dirty="0" smtClean="0"/>
              <a:t>Contribute in the forum</a:t>
            </a:r>
          </a:p>
          <a:p>
            <a:endParaRPr lang="en-SG" dirty="0"/>
          </a:p>
        </p:txBody>
      </p:sp>
      <p:pic>
        <p:nvPicPr>
          <p:cNvPr id="1026" name="Picture 2" descr="Charles Babbage - 18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41" y="2425279"/>
            <a:ext cx="3172114" cy="41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6: Practical Test 1</a:t>
            </a:r>
          </a:p>
          <a:p>
            <a:r>
              <a:rPr lang="en-US" dirty="0" smtClean="0"/>
              <a:t>Release of CA1 (Project) – Due Lesson 13</a:t>
            </a:r>
          </a:p>
        </p:txBody>
      </p:sp>
    </p:spTree>
    <p:extLst>
      <p:ext uri="{BB962C8B-B14F-4D97-AF65-F5344CB8AC3E}">
        <p14:creationId xmlns:p14="http://schemas.microsoft.com/office/powerpoint/2010/main" val="6286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– base 16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48" y="1787236"/>
            <a:ext cx="8069650" cy="99291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23" y="3273136"/>
            <a:ext cx="7691754" cy="28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convert ? ( 16 </a:t>
            </a:r>
            <a:r>
              <a:rPr lang="en-US" dirty="0" smtClean="0">
                <a:sym typeface="Wingdings" panose="05000000000000000000" pitchFamily="2" charset="2"/>
              </a:rPr>
              <a:t> 10 )</a:t>
            </a: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48" y="1796473"/>
            <a:ext cx="6105904" cy="27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convert ? ( 2 </a:t>
            </a:r>
            <a:r>
              <a:rPr lang="en-US" dirty="0" smtClean="0">
                <a:sym typeface="Wingdings" panose="05000000000000000000" pitchFamily="2" charset="2"/>
              </a:rPr>
              <a:t> 16 )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68" y="2242126"/>
            <a:ext cx="8347464" cy="2246748"/>
          </a:xfrm>
        </p:spPr>
      </p:pic>
    </p:spTree>
    <p:extLst>
      <p:ext uri="{BB962C8B-B14F-4D97-AF65-F5344CB8AC3E}">
        <p14:creationId xmlns:p14="http://schemas.microsoft.com/office/powerpoint/2010/main" val="14859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. . 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(10101000111)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to hexadecimal.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467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ormat()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44" y="1669185"/>
            <a:ext cx="8280912" cy="139865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11" y="3692771"/>
            <a:ext cx="8238778" cy="14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rd</a:t>
            </a:r>
            <a:r>
              <a:rPr lang="en-US" dirty="0" smtClean="0"/>
              <a:t>() , </a:t>
            </a:r>
            <a:r>
              <a:rPr lang="en-US" dirty="0" err="1" smtClean="0"/>
              <a:t>chr</a:t>
            </a:r>
            <a:r>
              <a:rPr lang="en-US" dirty="0" smtClean="0"/>
              <a:t>()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32" y="1500908"/>
            <a:ext cx="7590336" cy="3856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709" y="5624945"/>
            <a:ext cx="948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65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 . . 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True or true: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print(‘true!’)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true or True: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print(‘true!’)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6493164" y="2872509"/>
            <a:ext cx="3334327" cy="2521527"/>
          </a:xfrm>
          <a:prstGeom prst="cloudCallout">
            <a:avLst>
              <a:gd name="adj1" fmla="val -73465"/>
              <a:gd name="adj2" fmla="val -213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What’s the difference 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Franklin Gothic Book</vt:lpstr>
      <vt:lpstr>Wingdings</vt:lpstr>
      <vt:lpstr>Office Theme</vt:lpstr>
      <vt:lpstr>Lesson 3</vt:lpstr>
      <vt:lpstr>Administrative</vt:lpstr>
      <vt:lpstr>Hexadecimal – base 16</vt:lpstr>
      <vt:lpstr>How to convert ? ( 16  10 ) </vt:lpstr>
      <vt:lpstr>How to convert ? ( 2  16 )</vt:lpstr>
      <vt:lpstr>Try . . .</vt:lpstr>
      <vt:lpstr>format()</vt:lpstr>
      <vt:lpstr>ord() , chr()</vt:lpstr>
      <vt:lpstr>Let’s think . . .</vt:lpstr>
      <vt:lpstr>Short-Circuit (Lazy) Evaluation</vt:lpstr>
      <vt:lpstr>List</vt:lpstr>
      <vt:lpstr>Loop examples</vt:lpstr>
      <vt:lpstr>factorial</vt:lpstr>
      <vt:lpstr>random number generator</vt:lpstr>
      <vt:lpstr>Guessing Number Game</vt:lpstr>
      <vt:lpstr>Coin Change Exercise Program</vt:lpstr>
      <vt:lpstr>PowerPoint Presentation</vt:lpstr>
      <vt:lpstr>Who is Charles Babbage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Eugene Lim Xu Yang</dc:creator>
  <cp:lastModifiedBy>Eugene Lim Xu Yang</cp:lastModifiedBy>
  <cp:revision>1</cp:revision>
  <dcterms:created xsi:type="dcterms:W3CDTF">2020-02-18T07:33:15Z</dcterms:created>
  <dcterms:modified xsi:type="dcterms:W3CDTF">2020-02-18T07:33:21Z</dcterms:modified>
</cp:coreProperties>
</file>