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3528" autoAdjust="0"/>
    <p:restoredTop sz="89858" autoAdjust="0"/>
  </p:normalViewPr>
  <p:slideViewPr>
    <p:cSldViewPr>
      <p:cViewPr>
        <p:scale>
          <a:sx n="85" d="100"/>
          <a:sy n="85"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501525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623752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329107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CBCBCB"/>
              <a:srgbClr val="FFFFFF"/>
            </a:duotone>
          </a:blip>
          <a:tile/>
        </a:blipFill>
      </p:bgPr>
    </p:bg>
    <p:spTree>
      <p:nvGrpSpPr>
        <p:cNvPr id="1" name=""/>
        <p:cNvGrpSpPr/>
        <p:nvPr/>
      </p:nvGrpSpPr>
      <p:grpSpPr>
        <a:xfrm xmlns:a="http://schemas.openxmlformats.org/drawingml/2006/main">
          <a:off x="0" y="0"/>
          <a:ext cx="0" cy="0"/>
          <a:chOff x="0" y="0"/>
          <a:chExt cx="0" cy="0"/>
        </a:xfrm>
      </p:grpSpPr>
      <p:sp>
        <p:nvSpPr>
          <p:cNvPr id="11" name="文本框"/>
          <p:cNvSpPr>
            <a:spLocks xmlns:a="http://schemas.openxmlformats.org/drawingml/2006/main" noGrp="1"/>
          </p:cNvSpPr>
          <p:nvPr>
            <p:ph type="title"/>
          </p:nvPr>
        </p:nvSpPr>
        <p:spPr>
          <a:xfrm xmlns:a="http://schemas.openxmlformats.org/drawingml/2006/main" rot="0">
            <a:off x="914400" y="4876800"/>
            <a:ext cx="7481776" cy="4572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r>
              <a:rPr lang="en-US" altLang="zh-CN" sz="2500" b="0">
                <a:solidFill>
                  <a:schemeClr val="accent1"/>
                </a:solidFill>
              </a:rPr>
              <a:t>Click to edit Master title style</a:t>
            </a:r>
            <a:endParaRPr lang="zh-CN" altLang="en-US" sz="2500" b="0">
              <a:solidFill>
                <a:schemeClr val="accent1"/>
              </a:solidFill>
            </a:endParaRPr>
          </a:p>
        </p:txBody>
      </p:sp>
      <p:sp>
        <p:nvSpPr>
          <p:cNvPr id="12" name="文本框"/>
          <p:cNvSpPr>
            <a:spLocks xmlns:a="http://schemas.openxmlformats.org/drawingml/2006/main" noGrp="1"/>
          </p:cNvSpPr>
          <p:nvPr>
            <p:ph type="body" idx="2"/>
          </p:nvPr>
        </p:nvSpPr>
        <p:spPr>
          <a:xfrm xmlns:a="http://schemas.openxmlformats.org/drawingml/2006/main" rot="0">
            <a:off x="4419600" y="5355102"/>
            <a:ext cx="3974591" cy="914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eaLnBrk="1" latinLnBrk="0" hangingPunct="1">
              <a:buNone/>
            </a:pPr>
            <a:r>
              <a:rPr lang="en-US" altLang="zh-CN" sz="1600"/>
              <a:t>Click to edit Master text styles</a:t>
            </a:r>
            <a:endParaRPr lang="zh-CN" altLang="en-US" sz="1600"/>
          </a:p>
        </p:txBody>
      </p:sp>
      <p:sp>
        <p:nvSpPr>
          <p:cNvPr id="13" name="文本框"/>
          <p:cNvSpPr>
            <a:spLocks xmlns:a="http://schemas.openxmlformats.org/drawingml/2006/main" noGrp="1"/>
          </p:cNvSpPr>
          <p:nvPr>
            <p:ph type="body" idx="1"/>
          </p:nvPr>
        </p:nvSpPr>
        <p:spPr>
          <a:xfrm xmlns:a="http://schemas.openxmlformats.org/drawingml/2006/main" rot="0">
            <a:off x="914400" y="274320"/>
            <a:ext cx="7479792" cy="4572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sz="3200"/>
              <a:t>Click to edit Master text styles</a:t>
            </a:r>
            <a:endParaRPr lang="en-US" altLang="zh-CN" sz="3200"/>
          </a:p>
          <a:p xmlns:a="http://schemas.openxmlformats.org/drawingml/2006/main">
            <a:pPr lvl="1" eaLnBrk="1" latinLnBrk="0" hangingPunct="1"/>
            <a:r>
              <a:rPr lang="en-US" altLang="zh-CN" sz="2800"/>
              <a:t>Second level</a:t>
            </a:r>
            <a:endParaRPr lang="en-US" altLang="zh-CN" sz="2800"/>
          </a:p>
          <a:p xmlns:a="http://schemas.openxmlformats.org/drawingml/2006/main">
            <a:pPr lvl="2" eaLnBrk="1" latinLnBrk="0" hangingPunct="1"/>
            <a:r>
              <a:rPr lang="en-US" altLang="zh-CN" sz="2400"/>
              <a:t>Third level</a:t>
            </a:r>
            <a:endParaRPr lang="en-US" altLang="zh-CN" sz="2400"/>
          </a:p>
          <a:p xmlns:a="http://schemas.openxmlformats.org/drawingml/2006/main">
            <a:pPr lvl="3" eaLnBrk="1" latinLnBrk="0" hangingPunct="1"/>
            <a:r>
              <a:rPr lang="en-US" altLang="zh-CN" sz="2000"/>
              <a:t>Fourth level</a:t>
            </a:r>
            <a:endParaRPr lang="en-US" altLang="zh-CN" sz="2000"/>
          </a:p>
          <a:p xmlns:a="http://schemas.openxmlformats.org/drawingml/2006/main">
            <a:pPr lvl="4" eaLnBrk="1" latinLnBrk="0" hangingPunct="1"/>
            <a:r>
              <a:rPr lang="en-US" altLang="zh-CN" sz="2000"/>
              <a:t>Fifth level</a:t>
            </a:r>
            <a:endParaRPr lang="zh-CN" altLang="en-US" sz="2000"/>
          </a:p>
        </p:txBody>
      </p:sp>
      <p:sp>
        <p:nvSpPr>
          <p:cNvPr id="14" name="文本框"/>
          <p:cNvSpPr>
            <a:spLocks xmlns:a="http://schemas.openxmlformats.org/drawingml/2006/main" noGrp="1"/>
          </p:cNvSpPr>
          <p:nvPr>
            <p:ph type="dt" idx="10"/>
          </p:nvPr>
        </p:nvSpPr>
        <p:spPr>
          <a:xfrm xmlns:a="http://schemas.openxmlformats.org/drawingml/2006/main" rot="0">
            <a:off x="6727032" y="6407943"/>
            <a:ext cx="1920240"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15" name="文本框"/>
          <p:cNvSpPr>
            <a:spLocks xmlns:a="http://schemas.openxmlformats.org/drawingml/2006/main" noGrp="1"/>
          </p:cNvSpPr>
          <p:nvPr>
            <p:ph type="ftr"/>
          </p:nvPr>
        </p:nvSpPr>
        <p:spPr>
          <a:xfrm xmlns:a="http://schemas.openxmlformats.org/drawingml/2006/main" rot="0">
            <a:off x="4380072" y="6407943"/>
            <a:ext cx="235068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16" name="文本框"/>
          <p:cNvSpPr>
            <a:spLocks xmlns:a="http://schemas.openxmlformats.org/drawingml/2006/main" noGrp="1"/>
          </p:cNvSpPr>
          <p:nvPr>
            <p:ph type="sldNum"/>
          </p:nvPr>
        </p:nvSpPr>
        <p:spPr>
          <a:xfrm xmlns:a="http://schemas.openxmlformats.org/drawingml/2006/main" rot="0">
            <a:off x="8647272" y="6407943"/>
            <a:ext cx="36575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81042367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9" name="曲线"/>
          <p:cNvSpPr>
            <a:spLocks xmlns:a="http://schemas.openxmlformats.org/drawingml/2006/main"/>
          </p:cNvSpPr>
          <p:nvPr/>
        </p:nvSpPr>
        <p:spPr>
          <a:xfrm xmlns:a="http://schemas.openxmlformats.org/drawingml/2006/main" rot="0">
            <a:off x="499273" y="5944936"/>
            <a:ext cx="4940623" cy="921076"/>
          </a:xfrm>
          <a:custGeom xmlns:a="http://schemas.openxmlformats.org/drawingml/2006/main">
            <a:gdLst>
              <a:gd name="T1" fmla="*/ 0 w 21600"/>
              <a:gd name="T2" fmla="*/ 0 h 21600"/>
              <a:gd name="T3" fmla="*/ 21600 w 21600"/>
              <a:gd name="T4" fmla="*/ 21600 h 21600"/>
            </a:gdLst>
            <a:rect l="T1" t="T2" r="T3" b="T4"/>
            <a:pathLst>
              <a:path w="21600" h="21600">
                <a:moveTo>
                  <a:pt x="0" y="128"/>
                </a:moveTo>
                <a:lnTo>
                  <a:pt x="21600" y="21600"/>
                </a:lnTo>
                <a:lnTo>
                  <a:pt x="16039" y="21600"/>
                </a:lnTo>
                <a:lnTo>
                  <a:pt x="2" y="0"/>
                </a:lnTo>
              </a:path>
            </a:pathLst>
          </a:custGeom>
          <a:solidFill xmlns:a="http://schemas.openxmlformats.org/drawingml/2006/main">
            <a:srgbClr val="9ECBDC">
              <a:alpha val="40000"/>
            </a:srgbClr>
          </a:solidFill>
          <a:ln xmlns:a="http://schemas.openxmlformats.org/drawingml/2006/main" w="9525" cmpd="sng" cap="flat">
            <a:noFill/>
            <a:prstDash val="solid"/>
            <a:round/>
          </a:ln>
        </p:spPr>
      </p:sp>
      <p:sp>
        <p:nvSpPr>
          <p:cNvPr id="28" name="曲线"/>
          <p:cNvSpPr>
            <a:spLocks xmlns:a="http://schemas.openxmlformats.org/drawingml/2006/main"/>
          </p:cNvSpPr>
          <p:nvPr/>
        </p:nvSpPr>
        <p:spPr>
          <a:xfrm xmlns:a="http://schemas.openxmlformats.org/drawingml/2006/main" rot="0">
            <a:off x="485716" y="5939011"/>
            <a:ext cx="3690451" cy="93344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21489"/>
                </a:lnTo>
                <a:lnTo>
                  <a:pt x="17056" y="21600"/>
                </a:lnTo>
                <a:lnTo>
                  <a:pt x="46" y="146"/>
                </a:lnTo>
              </a:path>
            </a:pathLst>
          </a:custGeom>
          <a:solidFill xmlns:a="http://schemas.openxmlformats.org/drawingml/2006/main">
            <a:srgbClr val="000000"/>
          </a:solidFill>
          <a:ln xmlns:a="http://schemas.openxmlformats.org/drawingml/2006/main" w="9525" cmpd="sng" cap="flat">
            <a:noFill/>
            <a:prstDash val="solid"/>
            <a:round/>
          </a:ln>
        </p:spPr>
      </p:sp>
      <p:sp>
        <p:nvSpPr>
          <p:cNvPr id="27" name="右三角"/>
          <p:cNvSpPr>
            <a:spLocks xmlns:a="http://schemas.openxmlformats.org/drawingml/2006/main"/>
          </p:cNvSpPr>
          <p:nvPr/>
        </p:nvSpPr>
        <p:spPr>
          <a:xfrm xmlns:a="http://schemas.openxmlformats.org/drawingml/2006/main" rot="0">
            <a:off x="-6042" y="5791253"/>
            <a:ext cx="3402314" cy="1080868"/>
          </a:xfrm>
          <a:prstGeom xmlns:a="http://schemas.openxmlformats.org/drawingml/2006/main" prst="rtTriangle"/>
          <a:blipFill xmlns:a="http://schemas.openxmlformats.org/drawingml/2006/main" rotWithShape="1">
            <a:blip xmlns:r="http://schemas.openxmlformats.org/officeDocument/2006/relationships" r:embed="rId2">
              <a:alphaModFix amt="50000"/>
            </a:blip>
            <a:tile tx="0" ty="0" sx="50000" sy="50000" flip="none" algn="t"/>
          </a:blipFill>
          <a:ln xmlns:a="http://schemas.openxmlformats.org/drawingml/2006/main" w="12700" cmpd="thickThin" cap="rnd">
            <a:noFill/>
            <a:prstDash val="solid"/>
            <a:round/>
          </a:ln>
          <a:effectLst xmlns:a="http://schemas.openxmlformats.org/drawingml/2006/main">
            <a:outerShdw sx="100000" sy="100000" algn="b" rotWithShape="0" blurRad="50800" dist="38100" dir="5400000">
              <a:srgbClr val="000000">
                <a:alpha val="34509"/>
              </a:srgbClr>
            </a:outerShdw>
          </a:effectLst>
        </p:spPr>
      </p:sp>
      <p:sp>
        <p:nvSpPr>
          <p:cNvPr id="26" name="直线"/>
          <p:cNvSpPr>
            <a:spLocks xmlns:a="http://schemas.openxmlformats.org/drawingml/2006/main"/>
          </p:cNvSpPr>
          <p:nvPr/>
        </p:nvSpPr>
        <p:spPr>
          <a:xfrm xmlns:a="http://schemas.openxmlformats.org/drawingml/2006/main" rot="0">
            <a:off x="-9237" y="5787738"/>
            <a:ext cx="3405509" cy="1084383"/>
          </a:xfrm>
          <a:prstGeom xmlns:a="http://schemas.openxmlformats.org/drawingml/2006/main" prst="line"/>
          <a:noFill xmlns:a="http://schemas.openxmlformats.org/drawingml/2006/main"/>
          <a:ln xmlns:a="http://schemas.openxmlformats.org/drawingml/2006/mai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21" name="文本框"/>
          <p:cNvSpPr>
            <a:spLocks xmlns:a="http://schemas.openxmlformats.org/drawingml/2006/main" noGrp="1"/>
          </p:cNvSpPr>
          <p:nvPr>
            <p:ph type="body" idx="1"/>
          </p:nvPr>
        </p:nvSpPr>
        <p:spPr>
          <a:xfrm xmlns:a="http://schemas.openxmlformats.org/drawingml/2006/main" rot="0">
            <a:off x="457200" y="1481328"/>
            <a:ext cx="82296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22" name="文本框"/>
          <p:cNvSpPr>
            <a:spLocks xmlns:a="http://schemas.openxmlformats.org/drawingml/2006/main" noGrp="1"/>
          </p:cNvSpPr>
          <p:nvPr>
            <p:ph type="dt" idx="10"/>
          </p:nvPr>
        </p:nvSpPr>
        <p:spPr>
          <a:xfrm xmlns:a="http://schemas.openxmlformats.org/drawingml/2006/main" rot="0">
            <a:off x="6727032" y="6407943"/>
            <a:ext cx="1920240"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23" name="文本框"/>
          <p:cNvSpPr>
            <a:spLocks xmlns:a="http://schemas.openxmlformats.org/drawingml/2006/main" noGrp="1"/>
          </p:cNvSpPr>
          <p:nvPr>
            <p:ph type="ftr"/>
          </p:nvPr>
        </p:nvSpPr>
        <p:spPr>
          <a:xfrm xmlns:a="http://schemas.openxmlformats.org/drawingml/2006/main" rot="0">
            <a:off x="4380072" y="6407943"/>
            <a:ext cx="235068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24" name="文本框"/>
          <p:cNvSpPr>
            <a:spLocks xmlns:a="http://schemas.openxmlformats.org/drawingml/2006/main" noGrp="1"/>
          </p:cNvSpPr>
          <p:nvPr>
            <p:ph type="sldNum"/>
          </p:nvPr>
        </p:nvSpPr>
        <p:spPr>
          <a:xfrm xmlns:a="http://schemas.openxmlformats.org/drawingml/2006/main" rot="0">
            <a:off x="8647272" y="6407943"/>
            <a:ext cx="36575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
        <p:nvSpPr>
          <p:cNvPr id="25" name="文本框"/>
          <p:cNvSpPr>
            <a:spLocks xmlns:a="http://schemas.openxmlformats.org/drawingml/2006/main" noGrp="1"/>
          </p:cNvSpPr>
          <p:nvPr>
            <p:ph type="title"/>
          </p:nvPr>
        </p:nvSpPr>
        <p:spPr>
          <a:xfrm xmlns:a="http://schemas.openxmlformats.org/drawingml/2006/main" rot="0">
            <a:off x="457200" y="27463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Tree>
    <p:extLst>
      <p:ext uri="{BB962C8B-B14F-4D97-AF65-F5344CB8AC3E}">
        <p14:creationId xmlns:p14="http://schemas.microsoft.com/office/powerpoint/2010/main" val="18308614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506420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25732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241818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101819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86518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34266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243934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532681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499273" y="5944936"/>
            <a:ext cx="4940623" cy="921076"/>
          </a:xfrm>
          <a:custGeom>
            <a:gdLst>
              <a:gd name="T1" fmla="*/ 0 w 21600"/>
              <a:gd name="T2" fmla="*/ 0 h 21600"/>
              <a:gd name="T3" fmla="*/ 21600 w 21600"/>
              <a:gd name="T4" fmla="*/ 21600 h 21600"/>
            </a:gdLst>
            <a:rect l="T1" t="T2" r="T3" b="T4"/>
            <a:pathLst>
              <a:path w="21600" h="21600">
                <a:moveTo>
                  <a:pt x="0" y="128"/>
                </a:moveTo>
                <a:lnTo>
                  <a:pt x="21600" y="21600"/>
                </a:lnTo>
                <a:lnTo>
                  <a:pt x="16039" y="21600"/>
                </a:lnTo>
                <a:lnTo>
                  <a:pt x="2" y="0"/>
                </a:lnTo>
              </a:path>
            </a:pathLst>
          </a:custGeom>
          <a:solidFill>
            <a:srgbClr val="9ECBDC">
              <a:alpha val="40000"/>
            </a:srgbClr>
          </a:solidFill>
          <a:ln w="9525" cmpd="sng" cap="flat">
            <a:noFill/>
            <a:prstDash val="solid"/>
            <a:round/>
          </a:ln>
        </p:spPr>
      </p:sp>
      <p:sp>
        <p:nvSpPr>
          <p:cNvPr id="3" name="曲线"/>
          <p:cNvSpPr>
            <a:spLocks/>
          </p:cNvSpPr>
          <p:nvPr/>
        </p:nvSpPr>
        <p:spPr>
          <a:xfrm rot="0">
            <a:off x="485716" y="5939011"/>
            <a:ext cx="3690451" cy="933449"/>
          </a:xfrm>
          <a:custGeom>
            <a:gdLst>
              <a:gd name="T1" fmla="*/ 0 w 21600"/>
              <a:gd name="T2" fmla="*/ 0 h 21600"/>
              <a:gd name="T3" fmla="*/ 21600 w 21600"/>
              <a:gd name="T4" fmla="*/ 21600 h 21600"/>
            </a:gdLst>
            <a:rect l="T1" t="T2" r="T3" b="T4"/>
            <a:pathLst>
              <a:path w="21600" h="21600">
                <a:moveTo>
                  <a:pt x="0" y="0"/>
                </a:moveTo>
                <a:lnTo>
                  <a:pt x="21600" y="21489"/>
                </a:lnTo>
                <a:lnTo>
                  <a:pt x="17056" y="21600"/>
                </a:lnTo>
                <a:lnTo>
                  <a:pt x="46" y="146"/>
                </a:lnTo>
              </a:path>
            </a:pathLst>
          </a:custGeom>
          <a:solidFill>
            <a:srgbClr val="000000"/>
          </a:solidFill>
          <a:ln w="9525" cmpd="sng" cap="flat">
            <a:noFill/>
            <a:prstDash val="solid"/>
            <a:round/>
          </a:ln>
        </p:spPr>
      </p:sp>
      <p:sp>
        <p:nvSpPr>
          <p:cNvPr id="4" name="右三角"/>
          <p:cNvSpPr>
            <a:spLocks/>
          </p:cNvSpPr>
          <p:nvPr/>
        </p:nvSpPr>
        <p:spPr>
          <a:xfrm rot="0">
            <a:off x="-6042" y="5791253"/>
            <a:ext cx="3402314" cy="1080868"/>
          </a:xfrm>
          <a:prstGeom prst="rtTriangle"/>
          <a:blipFill rotWithShape="1">
            <a:blip r:embed="rId1">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5" name="直线"/>
          <p:cNvSpPr>
            <a:spLocks/>
          </p:cNvSpPr>
          <p:nvPr/>
        </p:nvSpPr>
        <p:spPr>
          <a:xfrm rot="0">
            <a:off x="-9237" y="5787738"/>
            <a:ext cx="3405509" cy="1084383"/>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8" name="文本框"/>
          <p:cNvSpPr>
            <a:spLocks noGrp="1"/>
          </p:cNvSpPr>
          <p:nvPr>
            <p:ph type="dt" idx="2"/>
          </p:nvPr>
        </p:nvSpPr>
        <p:spPr>
          <a:xfrm rot="0">
            <a:off x="6727032" y="6407943"/>
            <a:ext cx="1920240" cy="365759"/>
          </a:xfrm>
          <a:prstGeom prst="rect"/>
          <a:noFill/>
          <a:ln w="12700" cmpd="sng" cap="flat">
            <a:noFill/>
            <a:prstDash val="solid"/>
            <a:miter/>
          </a:ln>
        </p:spPr>
        <p:txBody>
          <a:bodyPr vert="horz" wrap="square" lIns="91440" tIns="45720" rIns="91440" bIns="45720" anchor="b" anchorCtr="0">
            <a:prstTxWarp prst="textNoShape"/>
          </a:bodyPr>
          <a:lstStyle/>
          <a:p>
            <a:pPr algn="l" eaLnBrk="1" latinLnBrk="0" hangingPunct="1"/>
            <a:fld id="{CAD2D6BD-DE1B-4B5F-8B41-2702339687B9}" type="datetime1">
              <a:rPr lang="en-US" altLang="zh-CN" sz="1000">
                <a:solidFill>
                  <a:schemeClr val="tx1"/>
                </a:solidFill>
                <a:latin typeface="Lucida Sans Unicode" pitchFamily="0" charset="0"/>
                <a:ea typeface="黑体" pitchFamily="0" charset="0"/>
                <a:cs typeface="Lucida Sans Unicode" pitchFamily="0" charset="0"/>
              </a:rPr>
              <a:t>4/5/2024</a:t>
            </a:fld>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9" name="文本框"/>
          <p:cNvSpPr>
            <a:spLocks noGrp="1"/>
          </p:cNvSpPr>
          <p:nvPr>
            <p:ph type="ftr" idx="3"/>
          </p:nvPr>
        </p:nvSpPr>
        <p:spPr>
          <a:xfrm rot="0">
            <a:off x="4380072" y="6407943"/>
            <a:ext cx="2350681"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10" name="文本框"/>
          <p:cNvSpPr>
            <a:spLocks noGrp="1"/>
          </p:cNvSpPr>
          <p:nvPr>
            <p:ph type="sldNum" idx="4"/>
          </p:nvPr>
        </p:nvSpPr>
        <p:spPr>
          <a:xfrm rot="0">
            <a:off x="8647272" y="6407943"/>
            <a:ext cx="365759"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5499647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spcBef>
          <a:spcPts val="0"/>
        </a:spcBef>
        <a:buNone/>
        <a:defRPr sz="4100" b="1" kern="120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Unicode" pitchFamily="0" charset="0"/>
        </a:defRPr>
      </a:lvl1pPr>
    </p:titleStyle>
    <p:bodyStyle>
      <a:lvl1pPr marL="365633" indent="-256032" algn="l" defTabSz="914400" eaLnBrk="1" fontAlgn="auto" latinLnBrk="0" hangingPunct="1">
        <a:spcBef>
          <a:spcPts val="400"/>
        </a:spcBef>
        <a:spcAft>
          <a:spcPts val="0"/>
        </a:spcAft>
        <a:buClr>
          <a:schemeClr val="accent1"/>
        </a:buClr>
        <a:buSzPct val="68000"/>
        <a:buFont typeface="Wingdings 3" pitchFamily="0" charset="0"/>
        <a:buChar char=""/>
        <a:defRPr sz="2700" kern="1200">
          <a:solidFill>
            <a:schemeClr val="tx1"/>
          </a:solidFill>
          <a:latin typeface="Lucida Sans Unicode" pitchFamily="0" charset="0"/>
          <a:ea typeface="黑体" pitchFamily="0" charset="0"/>
          <a:cs typeface="Lucida Sans Unicode" pitchFamily="0" charset="0"/>
        </a:defRPr>
      </a:lvl1pPr>
      <a:lvl2pPr marL="621792" indent="-228600" algn="l" defTabSz="914400" eaLnBrk="1" fontAlgn="auto" latinLnBrk="0" hangingPunct="1">
        <a:spcBef>
          <a:spcPts val="324"/>
        </a:spcBef>
        <a:buClr>
          <a:schemeClr val="accent1"/>
        </a:buClr>
        <a:buFont typeface="Verdana" pitchFamily="0" charset="0"/>
        <a:buChar char="◦"/>
        <a:defRPr sz="2300" kern="1200">
          <a:solidFill>
            <a:schemeClr val="tx1"/>
          </a:solidFill>
          <a:latin typeface="Lucida Sans Unicode" pitchFamily="0" charset="0"/>
          <a:ea typeface="黑体" pitchFamily="0" charset="0"/>
          <a:cs typeface="Lucida Sans Unicode" pitchFamily="0" charset="0"/>
        </a:defRPr>
      </a:lvl2pPr>
      <a:lvl3pPr marL="859536" indent="-228600" algn="l" defTabSz="914400" eaLnBrk="1" fontAlgn="auto" latinLnBrk="0" hangingPunct="1">
        <a:spcBef>
          <a:spcPts val="350"/>
        </a:spcBef>
        <a:buClr>
          <a:schemeClr val="accent2"/>
        </a:buClr>
        <a:buSzPct val="100000"/>
        <a:buFont typeface="Wingdings 2" pitchFamily="0" charset="0"/>
        <a:buChar char=""/>
        <a:defRPr sz="2100" kern="1200">
          <a:solidFill>
            <a:schemeClr val="tx1"/>
          </a:solidFill>
          <a:latin typeface="Lucida Sans Unicode" pitchFamily="0" charset="0"/>
          <a:ea typeface="黑体" pitchFamily="0" charset="0"/>
          <a:cs typeface="Lucida Sans Unicode" pitchFamily="0" charset="0"/>
        </a:defRPr>
      </a:lvl3pPr>
      <a:lvl4pPr marL="1143000" indent="-228600" algn="l" defTabSz="914400" eaLnBrk="1" fontAlgn="auto" latinLnBrk="0" hangingPunct="1">
        <a:spcBef>
          <a:spcPts val="350"/>
        </a:spcBef>
        <a:buClr>
          <a:schemeClr val="accent2"/>
        </a:buClr>
        <a:buFont typeface="Wingdings 2" pitchFamily="0" charset="0"/>
        <a:buChar char=""/>
        <a:defRPr sz="1900" kern="1200">
          <a:solidFill>
            <a:schemeClr val="tx1"/>
          </a:solidFill>
          <a:latin typeface="Lucida Sans Unicode" pitchFamily="0" charset="0"/>
          <a:ea typeface="黑体" pitchFamily="0" charset="0"/>
          <a:cs typeface="Lucida Sans Unicode" pitchFamily="0" charset="0"/>
        </a:defRPr>
      </a:lvl4pPr>
      <a:lvl5pPr marL="1371600" indent="-228600" algn="l" defTabSz="914400" eaLnBrk="1" fontAlgn="auto" latinLnBrk="0" hangingPunct="1">
        <a:spcBef>
          <a:spcPts val="350"/>
        </a:spcBef>
        <a:buClr>
          <a:schemeClr val="accent2"/>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5pPr>
      <a:lvl6pPr marL="1600200" indent="-228600" algn="l" defTabSz="914400" eaLnBrk="1" fontAlgn="auto" latinLnBrk="0" hangingPunct="1">
        <a:spcBef>
          <a:spcPts val="350"/>
        </a:spcBef>
        <a:buClr>
          <a:schemeClr val="accent3"/>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6pPr>
      <a:lvl7pPr marL="18288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7pPr>
      <a:lvl8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8pPr>
      <a:lvl9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jpg"/><Relationship Id="rId3" Type="http://schemas.openxmlformats.org/officeDocument/2006/relationships/image" Target="../media/3.jpeg"/><Relationship Id="rId4" Type="http://schemas.openxmlformats.org/officeDocument/2006/relationships/image" Target="../media/4.png"/><Relationship Id="rId5" Type="http://schemas.openxmlformats.org/officeDocument/2006/relationships/image" Target="../media/5.jpg"/><Relationship Id="rId6"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image" Target="../media/9.png"/><Relationship Id="rId3"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0.png"/><Relationship Id="rId3"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1.png"/><Relationship Id="rId3"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image" Target="../media/12.png"/><Relationship Id="rId3"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image" Target="../media/15.png"/><Relationship Id="rId3"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image" Target="../media/16.png"/><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6.jpg"/><Relationship Id="rId2"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image" Target="../media/17.png"/><Relationship Id="rId2"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image" Target="../media/18.png"/><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19.png"/><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image" Target="../media/20.png"/><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image" Target="../media/21.png"/><Relationship Id="rId2"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image" Target="../media/22.png"/><Relationship Id="rId2"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image" Target="../media/23.png"/><Relationship Id="rId2"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image" Target="../media/24.png"/><Relationship Id="rId2"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image" Target="../media/8.png"/><Relationship Id="rId3"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CBCBCB"/>
              <a:srgbClr val="FFFFFF"/>
            </a:duotone>
          </a:blip>
          <a:tile/>
        </a:blipFill>
      </p:bgPr>
    </p:bg>
    <p:spTree>
      <p:nvGrpSpPr>
        <p:cNvPr id="1" name=""/>
        <p:cNvGrpSpPr/>
        <p:nvPr/>
      </p:nvGrpSpPr>
      <p:grpSpPr>
        <a:xfrm>
          <a:off x="0" y="0"/>
          <a:ext cx="0" cy="0"/>
          <a:chOff x="0" y="0"/>
          <a:chExt cx="0" cy="0"/>
        </a:xfrm>
      </p:grpSpPr>
      <p:sp>
        <p:nvSpPr>
          <p:cNvPr id="17" name="文本框"/>
          <p:cNvSpPr>
            <a:spLocks noGrp="1"/>
          </p:cNvSpPr>
          <p:nvPr>
            <p:ph type="body" idx="2"/>
          </p:nvPr>
        </p:nvSpPr>
        <p:spPr>
          <a:xfrm rot="0">
            <a:off x="2362200" y="3962400"/>
            <a:ext cx="6489192" cy="3373902"/>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400"/>
              </a:spcBef>
              <a:spcAft>
                <a:spcPts val="0"/>
              </a:spcAft>
              <a:buClr>
                <a:schemeClr val="accent1"/>
              </a:buClr>
              <a:buSzPct val="68000"/>
              <a:buFont typeface="Wingdings" pitchFamily="2" charset="2"/>
              <a:buChar char="Ø"/>
            </a:pPr>
            <a:r>
              <a:rPr lang="en-US" altLang="zh-CN" sz="1800" b="0" i="0" u="none" strike="noStrike" kern="1200" cap="none" spc="0" baseline="0">
                <a:solidFill>
                  <a:schemeClr val="tx1"/>
                </a:solidFill>
                <a:latin typeface="Arial Black" pitchFamily="34" charset="0"/>
                <a:ea typeface="黑体" pitchFamily="0" charset="0"/>
                <a:cs typeface="Lucida Sans"/>
              </a:rPr>
              <a:t>COURSE NAME </a:t>
            </a:r>
            <a:r>
              <a:rPr lang="en-US" altLang="zh-CN" sz="1800" b="0" i="0" u="none" strike="noStrike" kern="1200" cap="none" spc="0" baseline="0">
                <a:solidFill>
                  <a:schemeClr val="tx1"/>
                </a:solidFill>
                <a:latin typeface="Lucida Sans Unicode" pitchFamily="0" charset="0"/>
                <a:ea typeface="黑体" pitchFamily="0" charset="0"/>
                <a:cs typeface="Lucida Sans"/>
              </a:rPr>
              <a:t>: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Data science fundamentals program</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285750" indent="-285750" algn="l">
              <a:lnSpc>
                <a:spcPct val="100000"/>
              </a:lnSpc>
              <a:spcBef>
                <a:spcPts val="400"/>
              </a:spcBef>
              <a:spcAft>
                <a:spcPts val="0"/>
              </a:spcAft>
              <a:buClr>
                <a:schemeClr val="accent1"/>
              </a:buClr>
              <a:buSzPct val="68000"/>
              <a:buFont typeface="Wingdings" pitchFamily="2" charset="2"/>
              <a:buChar char="Ø"/>
            </a:pPr>
            <a:r>
              <a:rPr lang="en-US" altLang="zh-CN" sz="1800" b="0" i="0" u="none" strike="noStrike" kern="1200" cap="none" spc="0" baseline="0">
                <a:solidFill>
                  <a:schemeClr val="tx1"/>
                </a:solidFill>
                <a:latin typeface="Arial Black" pitchFamily="34" charset="0"/>
                <a:ea typeface="黑体" pitchFamily="0" charset="0"/>
                <a:cs typeface="Lucida Sans"/>
              </a:rPr>
              <a:t>PROJECT TITLE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Hotel Booking Analysis </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285750" indent="-285750" algn="l">
              <a:lnSpc>
                <a:spcPct val="100000"/>
              </a:lnSpc>
              <a:spcBef>
                <a:spcPts val="400"/>
              </a:spcBef>
              <a:spcAft>
                <a:spcPts val="0"/>
              </a:spcAft>
              <a:buClr>
                <a:schemeClr val="accent1"/>
              </a:buClr>
              <a:buSzPct val="68000"/>
              <a:buFont typeface="Wingdings" pitchFamily="2" charset="2"/>
              <a:buChar char="Ø"/>
            </a:pPr>
            <a:r>
              <a:rPr lang="en-US" altLang="zh-CN" sz="1800" b="0" i="0" u="none" strike="noStrike" kern="1200" cap="none" spc="0" baseline="0">
                <a:solidFill>
                  <a:schemeClr val="tx1"/>
                </a:solidFill>
                <a:latin typeface="Arial Black" pitchFamily="34" charset="0"/>
                <a:ea typeface="黑体" pitchFamily="0" charset="0"/>
                <a:cs typeface="Lucida Sans"/>
              </a:rPr>
              <a:t>PROJECT SUBMITTED TO</a:t>
            </a:r>
            <a:r>
              <a:rPr lang="en-US" altLang="zh-CN" sz="1800" b="0" i="0" u="none" strike="noStrike" kern="1200" cap="none" spc="0" baseline="0">
                <a:solidFill>
                  <a:schemeClr val="tx1"/>
                </a:solidFill>
                <a:latin typeface="Lucida Sans Unicode" pitchFamily="0" charset="0"/>
                <a:ea typeface="黑体" pitchFamily="0" charset="0"/>
                <a:cs typeface="Lucida Sans"/>
              </a:rPr>
              <a:t> :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Anna University </a:t>
            </a:r>
            <a:r>
              <a:rPr lang="en-US" altLang="zh-CN" sz="1800" b="0" i="0" u="none" strike="noStrike" kern="1200" cap="none" spc="0" baseline="0">
                <a:solidFill>
                  <a:schemeClr val="tx1"/>
                </a:solidFill>
                <a:latin typeface="Lucida Sans Unicode" pitchFamily="0" charset="0"/>
                <a:ea typeface="黑体" pitchFamily="0" charset="0"/>
                <a:cs typeface="Lucida Sans"/>
              </a:rPr>
              <a: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Naan</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Mudhalvan</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 IBM</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285750" indent="-285750" algn="l">
              <a:lnSpc>
                <a:spcPct val="100000"/>
              </a:lnSpc>
              <a:spcBef>
                <a:spcPts val="400"/>
              </a:spcBef>
              <a:spcAft>
                <a:spcPts val="0"/>
              </a:spcAft>
              <a:buClr>
                <a:schemeClr val="accent1"/>
              </a:buClr>
              <a:buSzPct val="68000"/>
              <a:buFont typeface="Wingdings" pitchFamily="2" charset="2"/>
              <a:buChar char="Ø"/>
            </a:pPr>
            <a:r>
              <a:rPr lang="en-US" altLang="zh-CN" sz="1800" b="0" i="0" u="none" strike="noStrike" kern="1200" cap="none" spc="0" baseline="0">
                <a:solidFill>
                  <a:schemeClr val="tx1"/>
                </a:solidFill>
                <a:latin typeface="Arial Black" pitchFamily="34" charset="0"/>
                <a:ea typeface="黑体" pitchFamily="0" charset="0"/>
                <a:cs typeface="Lucida Sans"/>
              </a:rPr>
              <a:t>YEAR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3</a:t>
            </a:r>
            <a:r>
              <a:rPr lang="en-US" altLang="zh-CN" sz="1800" b="0" i="0" u="none" strike="noStrike" kern="1200" cap="none" spc="0" baseline="30000">
                <a:solidFill>
                  <a:schemeClr val="tx1"/>
                </a:solidFill>
                <a:latin typeface="Times New Roman" pitchFamily="18" charset="0"/>
                <a:ea typeface="黑体" pitchFamily="0" charset="0"/>
                <a:cs typeface="Times New Roman" pitchFamily="18" charset="0"/>
              </a:rPr>
              <a:t>rd</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year</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285750" indent="-285750" algn="l">
              <a:lnSpc>
                <a:spcPct val="100000"/>
              </a:lnSpc>
              <a:spcBef>
                <a:spcPts val="400"/>
              </a:spcBef>
              <a:spcAft>
                <a:spcPts val="0"/>
              </a:spcAft>
              <a:buClr>
                <a:schemeClr val="accent1"/>
              </a:buClr>
              <a:buSzPct val="68000"/>
              <a:buFont typeface="Wingdings" pitchFamily="2" charset="2"/>
              <a:buChar char="Ø"/>
            </a:pPr>
            <a:r>
              <a:rPr lang="en-US" altLang="zh-CN" sz="1800" b="0" i="0" u="none" strike="noStrike" kern="1200" cap="none" spc="0" baseline="0">
                <a:solidFill>
                  <a:schemeClr val="tx1"/>
                </a:solidFill>
                <a:latin typeface="Arial Black" pitchFamily="34" charset="0"/>
                <a:ea typeface="黑体" pitchFamily="0" charset="0"/>
                <a:cs typeface="Lucida Sans"/>
              </a:rPr>
              <a:t>BRANCH\DEPARTMENT</a:t>
            </a:r>
            <a:r>
              <a:rPr lang="en-US" altLang="zh-CN" sz="1800" b="0" i="0" u="none" strike="noStrike" kern="1200" cap="none" spc="0" baseline="0">
                <a:solidFill>
                  <a:schemeClr val="tx1"/>
                </a:solidFill>
                <a:latin typeface="Lucida Sans Unicode" pitchFamily="0" charset="0"/>
                <a:ea typeface="黑体" pitchFamily="0" charset="0"/>
                <a:cs typeface="Lucida Sans"/>
              </a:rPr>
              <a:t> :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B.E. Mechanical Engineering</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285750" indent="-285750" algn="l">
              <a:lnSpc>
                <a:spcPct val="100000"/>
              </a:lnSpc>
              <a:spcBef>
                <a:spcPts val="400"/>
              </a:spcBef>
              <a:spcAft>
                <a:spcPts val="0"/>
              </a:spcAft>
              <a:buClr>
                <a:schemeClr val="accent1"/>
              </a:buClr>
              <a:buSzPct val="68000"/>
              <a:buFont typeface="Wingdings" pitchFamily="2" charset="2"/>
              <a:buChar char="Ø"/>
            </a:pPr>
            <a:r>
              <a:rPr lang="en-US" altLang="zh-CN" sz="1800" b="0" i="0" u="none" strike="noStrike" kern="1200" cap="none" spc="0" baseline="0">
                <a:solidFill>
                  <a:schemeClr val="tx1"/>
                </a:solidFill>
                <a:latin typeface="Arial Black" pitchFamily="34" charset="0"/>
                <a:ea typeface="黑体" pitchFamily="0" charset="0"/>
                <a:cs typeface="Lucida Sans"/>
              </a:rPr>
              <a:t>SEMESTER</a:t>
            </a:r>
            <a:r>
              <a:rPr lang="en-US" altLang="zh-CN" sz="1800" b="0" i="0" u="none" strike="noStrike" kern="1200" cap="none" spc="0" baseline="0">
                <a:solidFill>
                  <a:schemeClr val="tx1"/>
                </a:solidFill>
                <a:latin typeface="Lucida Sans Unicode" pitchFamily="0" charset="0"/>
                <a:ea typeface="黑体" pitchFamily="0" charset="0"/>
                <a:cs typeface="Lucida Sans"/>
              </a:rPr>
              <a:t> :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6</a:t>
            </a:r>
            <a:r>
              <a:rPr lang="en-US" altLang="zh-CN" sz="1800" b="0" i="0" u="none" strike="noStrike" kern="1200" cap="none" spc="0" baseline="30000">
                <a:solidFill>
                  <a:schemeClr val="tx1"/>
                </a:solidFill>
                <a:latin typeface="Times New Roman" pitchFamily="18" charset="0"/>
                <a:ea typeface="黑体" pitchFamily="0" charset="0"/>
                <a:cs typeface="Times New Roman" pitchFamily="18" charset="0"/>
              </a:rPr>
              <a:t>th</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285750" indent="-285750" algn="l">
              <a:lnSpc>
                <a:spcPct val="100000"/>
              </a:lnSpc>
              <a:spcBef>
                <a:spcPts val="400"/>
              </a:spcBef>
              <a:spcAft>
                <a:spcPts val="0"/>
              </a:spcAft>
              <a:buClr>
                <a:schemeClr val="accent1"/>
              </a:buClr>
              <a:buSzPct val="68000"/>
              <a:buFont typeface="Wingdings" pitchFamily="2" charset="2"/>
              <a:buChar char="Ø"/>
            </a:pPr>
            <a:r>
              <a:rPr lang="en-US" altLang="zh-CN" sz="1800" b="0" i="0" u="none" strike="noStrike" kern="1200" cap="none" spc="0" baseline="0">
                <a:solidFill>
                  <a:schemeClr val="tx1"/>
                </a:solidFill>
                <a:latin typeface="Arial Black" pitchFamily="34" charset="0"/>
                <a:ea typeface="黑体" pitchFamily="0" charset="0"/>
                <a:cs typeface="Lucida Sans"/>
              </a:rPr>
              <a:t>PROJECT SUBMITTED BY </a:t>
            </a:r>
            <a:r>
              <a:rPr lang="en-US" altLang="zh-CN" sz="1800" b="0" i="0" u="none" strike="noStrike" kern="1200" cap="none" spc="0" baseline="0">
                <a:solidFill>
                  <a:schemeClr val="tx1"/>
                </a:solidFill>
                <a:latin typeface="Lucida Sans Unicode" pitchFamily="0" charset="0"/>
                <a:ea typeface="黑体" pitchFamily="0" charset="0"/>
                <a:cs typeface="Lucida Sans"/>
              </a:rPr>
              <a: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D.Madhan</a:t>
            </a:r>
            <a:endParaRPr lang="zh-CN" altLang="en-US" sz="1800" b="0" i="0" u="none" strike="noStrike" kern="1200" cap="none" spc="0" baseline="0">
              <a:solidFill>
                <a:schemeClr val="tx1"/>
              </a:solidFill>
              <a:latin typeface="Times New Roman" pitchFamily="18" charset="0"/>
              <a:ea typeface="黑体" pitchFamily="0" charset="0"/>
              <a:cs typeface="Times New Roman" pitchFamily="18" charset="0"/>
            </a:endParaRPr>
          </a:p>
        </p:txBody>
      </p:sp>
      <p:pic>
        <p:nvPicPr>
          <p:cNvPr id="18" name="图片"/>
          <p:cNvPicPr>
            <a:picLocks noChangeAspect="1"/>
          </p:cNvPicPr>
          <p:nvPr/>
        </p:nvPicPr>
        <p:blipFill>
          <a:blip r:embed="rId2" cstate="print"/>
          <a:stretch>
            <a:fillRect/>
          </a:stretch>
        </p:blipFill>
        <p:spPr>
          <a:xfrm rot="0">
            <a:off x="3352800" y="58057"/>
            <a:ext cx="2743200" cy="2500077"/>
          </a:xfrm>
          <a:prstGeom prst="rect"/>
          <a:noFill/>
          <a:ln w="12700" cmpd="sng" cap="flat">
            <a:noFill/>
            <a:prstDash val="solid"/>
            <a:miter/>
          </a:ln>
        </p:spPr>
      </p:pic>
      <p:pic>
        <p:nvPicPr>
          <p:cNvPr id="19" name="图片"/>
          <p:cNvPicPr>
            <a:picLocks noChangeAspect="1"/>
          </p:cNvPicPr>
          <p:nvPr/>
        </p:nvPicPr>
        <p:blipFill>
          <a:blip r:embed="rId3" cstate="print"/>
          <a:srcRect t="17099" b="11537" l="9118" r="9841"/>
          <a:stretch>
            <a:fillRect/>
          </a:stretch>
        </p:blipFill>
        <p:spPr>
          <a:xfrm rot="0">
            <a:off x="6705600" y="228147"/>
            <a:ext cx="2314556" cy="2173514"/>
          </a:xfrm>
          <a:prstGeom prst="rect"/>
          <a:noFill/>
          <a:ln w="12700" cmpd="sng" cap="flat">
            <a:noFill/>
            <a:prstDash val="solid"/>
            <a:miter/>
          </a:ln>
        </p:spPr>
      </p:pic>
      <p:pic>
        <p:nvPicPr>
          <p:cNvPr id="20" name="图片"/>
          <p:cNvPicPr>
            <a:picLocks noChangeAspect="1"/>
          </p:cNvPicPr>
          <p:nvPr/>
        </p:nvPicPr>
        <p:blipFill>
          <a:blip r:embed="rId4" cstate="print"/>
          <a:stretch>
            <a:fillRect/>
          </a:stretch>
        </p:blipFill>
        <p:spPr>
          <a:xfrm rot="0">
            <a:off x="304800" y="228600"/>
            <a:ext cx="2133600" cy="2119376"/>
          </a:xfrm>
          <a:prstGeom prst="rect"/>
          <a:noFill/>
          <a:ln w="12700" cmpd="sng" cap="flat">
            <a:noFill/>
            <a:prstDash val="solid"/>
            <a:miter/>
          </a:ln>
        </p:spPr>
      </p:pic>
      <p:pic>
        <p:nvPicPr>
          <p:cNvPr id="104" name="图片"/>
          <p:cNvPicPr>
            <a:picLocks noChangeAspect="1"/>
          </p:cNvPicPr>
          <p:nvPr/>
        </p:nvPicPr>
        <p:blipFill>
          <a:blip r:embed="rId5" cstate="print"/>
          <a:stretch>
            <a:fillRect/>
          </a:stretch>
        </p:blipFill>
        <p:spPr>
          <a:xfrm rot="0">
            <a:off x="-323925" y="-3552343"/>
            <a:ext cx="9431856" cy="13821240"/>
          </a:xfrm>
          <a:prstGeom prst="rect"/>
          <a:noFill/>
          <a:ln w="12700" cmpd="sng" cap="flat">
            <a:noFill/>
            <a:prstDash val="solid"/>
            <a:miter/>
          </a:ln>
        </p:spPr>
      </p:pic>
    </p:spTree>
    <p:extLst>
      <p:ext uri="{BB962C8B-B14F-4D97-AF65-F5344CB8AC3E}">
        <p14:creationId xmlns:p14="http://schemas.microsoft.com/office/powerpoint/2010/main" val="201072527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body" idx="1"/>
          </p:nvPr>
        </p:nvSpPr>
        <p:spPr>
          <a:xfrm rot="0">
            <a:off x="381000" y="2566389"/>
            <a:ext cx="8305800" cy="3440901"/>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pitchFamily="2" charset="2"/>
              <a:buChar char="Ø"/>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Ø"/>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Most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of the customers from European countries like Portugal, Great Britain,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France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and Spain.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100000"/>
              </a:lnSpc>
              <a:spcBef>
                <a:spcPts val="400"/>
              </a:spcBef>
              <a:spcAft>
                <a:spcPts val="0"/>
              </a:spcAft>
              <a:buNone/>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Ø"/>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Most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preferred meal type is BB( Bed and breakfast).</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4100" b="1" i="0" u="none" strike="noStrike" kern="1200" cap="none" spc="0" baseline="0">
              <a:solidFill>
                <a:schemeClr val="tx2"/>
              </a:solidFill>
              <a:latin typeface="Lucida Sans Unicode" pitchFamily="0" charset="0"/>
              <a:ea typeface="黑体" pitchFamily="0" charset="0"/>
              <a:cs typeface="Lucida Sans"/>
            </a:endParaRPr>
          </a:p>
        </p:txBody>
      </p:sp>
      <p:pic>
        <p:nvPicPr>
          <p:cNvPr id="51" name="图片"/>
          <p:cNvPicPr>
            <a:picLocks noChangeAspect="1"/>
          </p:cNvPicPr>
          <p:nvPr/>
        </p:nvPicPr>
        <p:blipFill>
          <a:blip r:embed="rId1" cstate="print"/>
          <a:srcRect t="29960" b="38889" l="66596" r="5578"/>
          <a:stretch>
            <a:fillRect/>
          </a:stretch>
        </p:blipFill>
        <p:spPr>
          <a:xfrm rot="0">
            <a:off x="5153515" y="287647"/>
            <a:ext cx="3620405" cy="2278742"/>
          </a:xfrm>
          <a:prstGeom prst="rect"/>
          <a:noFill/>
          <a:ln w="12700" cmpd="sng" cap="flat">
            <a:noFill/>
            <a:prstDash val="solid"/>
            <a:round/>
          </a:ln>
        </p:spPr>
      </p:pic>
      <p:pic>
        <p:nvPicPr>
          <p:cNvPr id="52" name="图片"/>
          <p:cNvPicPr>
            <a:picLocks noChangeAspect="1"/>
          </p:cNvPicPr>
          <p:nvPr/>
        </p:nvPicPr>
        <p:blipFill>
          <a:blip r:embed="rId2" cstate="print"/>
          <a:srcRect t="25851" b="41052" l="26742" r="32050"/>
          <a:stretch>
            <a:fillRect/>
          </a:stretch>
        </p:blipFill>
        <p:spPr>
          <a:xfrm rot="0">
            <a:off x="152400" y="216477"/>
            <a:ext cx="5361586" cy="2421081"/>
          </a:xfrm>
          <a:prstGeom prst="rect"/>
          <a:noFill/>
          <a:ln w="12700" cmpd="sng" cap="flat">
            <a:noFill/>
            <a:prstDash val="solid"/>
            <a:round/>
          </a:ln>
        </p:spPr>
      </p:pic>
    </p:spTree>
    <p:extLst>
      <p:ext uri="{BB962C8B-B14F-4D97-AF65-F5344CB8AC3E}">
        <p14:creationId xmlns:p14="http://schemas.microsoft.com/office/powerpoint/2010/main" val="56049451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109728" indent="0" algn="ctr">
              <a:lnSpc>
                <a:spcPct val="100000"/>
              </a:lnSpc>
              <a:spcBef>
                <a:spcPts val="400"/>
              </a:spcBef>
              <a:spcAft>
                <a:spcPts val="0"/>
              </a:spcAft>
              <a:buNone/>
            </a:pPr>
            <a:r>
              <a:rPr lang="en-US" altLang="zh-CN" sz="2000" b="0" i="0" u="none" strike="noStrike" kern="1200" cap="none" spc="0" baseline="0">
                <a:solidFill>
                  <a:schemeClr val="tx1"/>
                </a:solidFill>
                <a:latin typeface="Arial Black" pitchFamily="34" charset="0"/>
                <a:ea typeface="黑体" pitchFamily="0" charset="0"/>
                <a:cs typeface="Lucida Sans"/>
              </a:rPr>
              <a:t>While doing hotel-wise analysis of given hotel booking dataset, we answered following questions: </a:t>
            </a:r>
            <a:endParaRPr lang="en-US" altLang="zh-CN" sz="2000" b="0" i="0" u="none" strike="noStrike" kern="1200" cap="none" spc="0" baseline="0">
              <a:solidFill>
                <a:schemeClr val="tx1"/>
              </a:solidFill>
              <a:latin typeface="Arial Black" pitchFamily="34" charset="0"/>
              <a:ea typeface="黑体" pitchFamily="0" charset="0"/>
              <a:cs typeface="Lucida Sans"/>
            </a:endParaRPr>
          </a:p>
          <a:p>
            <a:pPr marL="109728" indent="0" algn="l">
              <a:lnSpc>
                <a:spcPct val="100000"/>
              </a:lnSpc>
              <a:spcBef>
                <a:spcPts val="400"/>
              </a:spcBef>
              <a:spcAft>
                <a:spcPts val="0"/>
              </a:spcAft>
              <a:buNone/>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(1) Percentage of bookings in each hotels?</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100000"/>
              </a:lnSpc>
              <a:spcBef>
                <a:spcPts val="400"/>
              </a:spcBef>
              <a:spcAft>
                <a:spcPts val="0"/>
              </a:spcAft>
              <a:buNone/>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(2) Which hotel makes more revenue</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100000"/>
              </a:lnSpc>
              <a:spcBef>
                <a:spcPts val="400"/>
              </a:spcBef>
              <a:spcAft>
                <a:spcPts val="0"/>
              </a:spcAft>
              <a:buNone/>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3) Which hotel has higher lead time</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100000"/>
              </a:lnSpc>
              <a:spcBef>
                <a:spcPts val="400"/>
              </a:spcBef>
              <a:spcAft>
                <a:spcPts val="0"/>
              </a:spcAft>
              <a:buNone/>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4) What is most preferred stay length in each hotel? </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100000"/>
              </a:lnSpc>
              <a:spcBef>
                <a:spcPts val="400"/>
              </a:spcBef>
              <a:spcAft>
                <a:spcPts val="0"/>
              </a:spcAft>
              <a:buNone/>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5) For which hotel, does people have to wait longer to get a booking confirmed? </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100000"/>
              </a:lnSpc>
              <a:spcBef>
                <a:spcPts val="400"/>
              </a:spcBef>
              <a:spcAft>
                <a:spcPts val="0"/>
              </a:spcAft>
              <a:buNone/>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6) Which hotel has higher booking cancellations rate</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100000"/>
              </a:lnSpc>
              <a:spcBef>
                <a:spcPts val="400"/>
              </a:spcBef>
              <a:spcAft>
                <a:spcPts val="0"/>
              </a:spcAft>
              <a:buNone/>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7) Which hotel have higher and how much customer returning rate?</a:t>
            </a:r>
            <a:endParaRPr lang="zh-CN" altLang="en-US" sz="18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100" b="1" i="0" u="none" strike="noStrike" kern="1200" cap="none" spc="0" baseline="0">
                <a:solidFill>
                  <a:srgbClr val="00B0F0"/>
                </a:solidFill>
                <a:latin typeface="Lucida Sans Unicode" pitchFamily="0" charset="0"/>
                <a:ea typeface="黑体" pitchFamily="0" charset="0"/>
                <a:cs typeface="Lucida Sans"/>
              </a:rPr>
              <a:t>Hotel wise Analysis </a:t>
            </a:r>
            <a:endParaRPr lang="zh-CN" altLang="en-US" sz="4100" b="1" i="0" u="none" strike="noStrike" kern="1200" cap="none" spc="0" baseline="0">
              <a:solidFill>
                <a:srgbClr val="00B0F0"/>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40834400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body" idx="1"/>
          </p:nvPr>
        </p:nvSpPr>
        <p:spPr>
          <a:xfrm rot="0">
            <a:off x="457200" y="2743200"/>
            <a:ext cx="5181599" cy="3264090"/>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Around </a:t>
            </a: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60% bookings are for City hotel and 40% bookings are for Resort hotel. </a:t>
            </a:r>
            <a:endParaRPr lang="en-US" altLang="zh-CN" sz="16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Avg</a:t>
            </a: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 of Resort hotel is slightly lower than that of City hotel. </a:t>
            </a: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Hence</a:t>
            </a: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 City hotel seems to be making slightly more revenue</a:t>
            </a: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16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City </a:t>
            </a: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hotel has slightly higher median lead time. Also median lead time is significantly higher in each case, this means customers generally plan their hotel visits way to early</a:t>
            </a: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16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City </a:t>
            </a:r>
            <a:r>
              <a:rPr lang="en-US" altLang="zh-CN" sz="1600" b="0" i="0" u="none" strike="noStrike" kern="1200" cap="none" spc="0" baseline="0">
                <a:solidFill>
                  <a:schemeClr val="tx1"/>
                </a:solidFill>
                <a:latin typeface="Times New Roman" pitchFamily="18" charset="0"/>
                <a:ea typeface="黑体" pitchFamily="0" charset="0"/>
                <a:cs typeface="Times New Roman" pitchFamily="18" charset="0"/>
              </a:rPr>
              <a:t>hotel has significantly longer waiting time, hence City Hotel is much busier than Resort Hotel.</a:t>
            </a:r>
            <a:endParaRPr lang="zh-CN" altLang="en-US" sz="1600" b="0" i="0" u="none" strike="noStrike" kern="1200" cap="none" spc="0" baseline="0">
              <a:solidFill>
                <a:schemeClr val="tx1"/>
              </a:solidFill>
              <a:latin typeface="Times New Roman" pitchFamily="18" charset="0"/>
              <a:ea typeface="黑体" pitchFamily="0" charset="0"/>
              <a:cs typeface="Times New Roman" pitchFamily="18" charset="0"/>
            </a:endParaRPr>
          </a:p>
        </p:txBody>
      </p:sp>
      <p:pic>
        <p:nvPicPr>
          <p:cNvPr id="56" name="图片"/>
          <p:cNvPicPr>
            <a:picLocks noChangeAspect="1"/>
          </p:cNvPicPr>
          <p:nvPr/>
        </p:nvPicPr>
        <p:blipFill>
          <a:blip r:embed="rId1" cstate="print"/>
          <a:srcRect t="27778" b="42857" l="25434" r="9642"/>
          <a:stretch>
            <a:fillRect/>
          </a:stretch>
        </p:blipFill>
        <p:spPr>
          <a:xfrm rot="0">
            <a:off x="0" y="304800"/>
            <a:ext cx="8447315" cy="2148114"/>
          </a:xfrm>
          <a:prstGeom prst="rect"/>
          <a:noFill/>
          <a:ln w="12700" cmpd="sng" cap="flat">
            <a:noFill/>
            <a:prstDash val="solid"/>
            <a:round/>
          </a:ln>
        </p:spPr>
      </p:pic>
      <p:pic>
        <p:nvPicPr>
          <p:cNvPr id="57" name="图片"/>
          <p:cNvPicPr>
            <a:picLocks noChangeAspect="1"/>
          </p:cNvPicPr>
          <p:nvPr/>
        </p:nvPicPr>
        <p:blipFill>
          <a:blip r:embed="rId2" cstate="print"/>
          <a:srcRect t="57738" b="10913" l="68493" r="8750"/>
          <a:stretch>
            <a:fillRect/>
          </a:stretch>
        </p:blipFill>
        <p:spPr>
          <a:xfrm rot="0">
            <a:off x="5638800" y="2590799"/>
            <a:ext cx="2960916" cy="2293256"/>
          </a:xfrm>
          <a:prstGeom prst="rect"/>
          <a:noFill/>
          <a:ln w="12700" cmpd="sng" cap="flat">
            <a:noFill/>
            <a:prstDash val="solid"/>
            <a:round/>
          </a:ln>
        </p:spPr>
      </p:pic>
    </p:spTree>
    <p:extLst>
      <p:ext uri="{BB962C8B-B14F-4D97-AF65-F5344CB8AC3E}">
        <p14:creationId xmlns:p14="http://schemas.microsoft.com/office/powerpoint/2010/main" val="79326793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body" idx="1"/>
          </p:nvPr>
        </p:nvSpPr>
        <p:spPr>
          <a:xfrm rot="0">
            <a:off x="457200" y="2362200"/>
            <a:ext cx="4343400" cy="3645091"/>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Most of stays are less than 5 days. There are very few long stays at hotels but Resort Hotel is preferred for long stays</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Almost 30 % of City Hotel bookings and 25 % of Resort hotel bookings got canceled</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Both hotels have very small percentage that customer will repeat, but Resort hotel has slightly higher repeat % than City Hotel.</a:t>
            </a:r>
            <a:endParaRPr lang="zh-CN" altLang="en-US" sz="1800" b="0" i="0" u="none" strike="noStrike" kern="1200" cap="none" spc="0" baseline="0">
              <a:solidFill>
                <a:schemeClr val="tx1"/>
              </a:solidFill>
              <a:latin typeface="Times New Roman" pitchFamily="18" charset="0"/>
              <a:ea typeface="黑体" pitchFamily="0" charset="0"/>
              <a:cs typeface="Times New Roman" pitchFamily="18" charset="0"/>
            </a:endParaRPr>
          </a:p>
        </p:txBody>
      </p:sp>
      <p:pic>
        <p:nvPicPr>
          <p:cNvPr id="59" name="图片"/>
          <p:cNvPicPr>
            <a:picLocks noChangeAspect="1"/>
          </p:cNvPicPr>
          <p:nvPr/>
        </p:nvPicPr>
        <p:blipFill>
          <a:blip r:embed="rId1" cstate="print"/>
          <a:srcRect t="24405" b="46627" l="28334" r="10646"/>
          <a:stretch>
            <a:fillRect/>
          </a:stretch>
        </p:blipFill>
        <p:spPr>
          <a:xfrm rot="0">
            <a:off x="683816" y="304800"/>
            <a:ext cx="7939315" cy="2119087"/>
          </a:xfrm>
          <a:prstGeom prst="rect"/>
          <a:noFill/>
          <a:ln w="12700" cmpd="sng" cap="flat">
            <a:noFill/>
            <a:prstDash val="solid"/>
            <a:round/>
          </a:ln>
        </p:spPr>
      </p:pic>
      <p:pic>
        <p:nvPicPr>
          <p:cNvPr id="60" name="图片"/>
          <p:cNvPicPr>
            <a:picLocks noChangeAspect="1"/>
          </p:cNvPicPr>
          <p:nvPr/>
        </p:nvPicPr>
        <p:blipFill>
          <a:blip r:embed="rId2" cstate="print"/>
          <a:srcRect t="55776" b="15346" l="59801" r="11236"/>
          <a:stretch>
            <a:fillRect/>
          </a:stretch>
        </p:blipFill>
        <p:spPr>
          <a:xfrm rot="0">
            <a:off x="4953000" y="2667000"/>
            <a:ext cx="3670130" cy="2057400"/>
          </a:xfrm>
          <a:prstGeom prst="rect"/>
          <a:noFill/>
          <a:ln w="12700" cmpd="sng" cap="flat">
            <a:noFill/>
            <a:prstDash val="solid"/>
            <a:round/>
          </a:ln>
          <a:effectLst>
            <a:softEdge rad="112500"/>
          </a:effectLst>
        </p:spPr>
      </p:pic>
    </p:spTree>
    <p:extLst>
      <p:ext uri="{BB962C8B-B14F-4D97-AF65-F5344CB8AC3E}">
        <p14:creationId xmlns:p14="http://schemas.microsoft.com/office/powerpoint/2010/main" val="232182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109728" indent="0" algn="l">
              <a:lnSpc>
                <a:spcPct val="100000"/>
              </a:lnSpc>
              <a:spcBef>
                <a:spcPts val="400"/>
              </a:spcBef>
              <a:spcAft>
                <a:spcPts val="0"/>
              </a:spcAft>
              <a:buNone/>
            </a:pPr>
            <a:r>
              <a:rPr lang="en-US" altLang="zh-CN" sz="26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While </a:t>
            </a: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doing Distribution channel wise analysis of given hotel booking dataset, we answered following questions: </a:t>
            </a:r>
            <a:endParaRPr lang="en-US" altLang="zh-CN" sz="2000" b="0" i="0" u="none" strike="noStrike" kern="1200" cap="none" spc="0" baseline="0">
              <a:solidFill>
                <a:schemeClr val="tx1"/>
              </a:solidFill>
              <a:latin typeface="Arial Black" pitchFamily="34" charset="0"/>
              <a:ea typeface="黑体" pitchFamily="0" charset="0"/>
              <a:cs typeface="Times New Roman" pitchFamily="18" charset="0"/>
            </a:endParaRPr>
          </a:p>
          <a:p>
            <a:pPr marL="109728" indent="0" algn="l">
              <a:lnSpc>
                <a:spcPct val="100000"/>
              </a:lnSpc>
              <a:spcBef>
                <a:spcPts val="400"/>
              </a:spcBef>
              <a:spcAft>
                <a:spcPts val="0"/>
              </a:spcAft>
              <a:buNone/>
            </a:pPr>
            <a:endParaRPr lang="en-US" altLang="zh-CN" sz="24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Which is the most common channel for booking hotels</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Which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channel is mostly used for early booking of hotels</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Which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distribution channel brings better revenue generating deals for hotels?</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6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rgbClr val="00B0F0"/>
                </a:solidFill>
                <a:latin typeface="Lucida Sans Unicode" pitchFamily="0" charset="0"/>
                <a:ea typeface="黑体" pitchFamily="0" charset="0"/>
                <a:cs typeface="Lucida Sans"/>
              </a:rPr>
              <a:t>Distribution channel wise Analysis</a:t>
            </a:r>
            <a:endParaRPr lang="zh-CN" altLang="en-US" sz="3700" b="1" i="0" u="none" strike="noStrike" kern="1200" cap="none" spc="0" baseline="0">
              <a:solidFill>
                <a:srgbClr val="00B0F0"/>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172286497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body" idx="1"/>
          </p:nvPr>
        </p:nvSpPr>
        <p:spPr>
          <a:xfrm rot="0">
            <a:off x="457200" y="1481329"/>
            <a:ext cx="3886200" cy="2176272"/>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90000"/>
              </a:lnSpc>
              <a:spcBef>
                <a:spcPts val="400"/>
              </a:spcBef>
              <a:spcAft>
                <a:spcPts val="0"/>
              </a:spcAft>
              <a:buClr>
                <a:schemeClr val="accent1"/>
              </a:buClr>
              <a:buSzPct val="68000"/>
              <a:buFont typeface="Wingdings 3" pitchFamily="0" charset="0"/>
              <a:buChar char=""/>
            </a:pPr>
            <a:r>
              <a:rPr lang="en-US" altLang="zh-CN" sz="1700" b="0" i="0" u="none" strike="noStrike" kern="1200" cap="none" spc="0" baseline="0">
                <a:solidFill>
                  <a:schemeClr val="tx1"/>
                </a:solidFill>
                <a:latin typeface="Times New Roman" pitchFamily="18" charset="0"/>
                <a:ea typeface="黑体" pitchFamily="0" charset="0"/>
                <a:cs typeface="Times New Roman" pitchFamily="18" charset="0"/>
              </a:rPr>
              <a:t>Here </a:t>
            </a:r>
            <a:r>
              <a:rPr lang="en-US" altLang="zh-CN" sz="1700" b="0" i="0" u="none" strike="noStrike" kern="1200" cap="none" spc="0" baseline="0">
                <a:solidFill>
                  <a:schemeClr val="tx1"/>
                </a:solidFill>
                <a:latin typeface="Times New Roman" pitchFamily="18" charset="0"/>
                <a:ea typeface="黑体" pitchFamily="0" charset="0"/>
                <a:cs typeface="Times New Roman" pitchFamily="18" charset="0"/>
              </a:rPr>
              <a:t>we can see that the most of guest are making reservation through TA/TO channels which is travel agency and tour operator. </a:t>
            </a:r>
            <a:endParaRPr lang="en-US" altLang="zh-CN" sz="1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90000"/>
              </a:lnSpc>
              <a:spcBef>
                <a:spcPts val="400"/>
              </a:spcBef>
              <a:spcAft>
                <a:spcPts val="0"/>
              </a:spcAft>
              <a:buClr>
                <a:schemeClr val="accent1"/>
              </a:buClr>
              <a:buSzPct val="68000"/>
              <a:buFont typeface="Wingdings 3" pitchFamily="0" charset="0"/>
              <a:buChar char=""/>
            </a:pPr>
            <a:r>
              <a:rPr lang="en-US" altLang="zh-CN" sz="1700" b="0" i="0" u="none" strike="noStrike" kern="1200" cap="none" spc="0" baseline="0">
                <a:solidFill>
                  <a:schemeClr val="tx1"/>
                </a:solidFill>
                <a:latin typeface="Times New Roman" pitchFamily="18" charset="0"/>
                <a:ea typeface="黑体" pitchFamily="0" charset="0"/>
                <a:cs typeface="Times New Roman" pitchFamily="18" charset="0"/>
              </a:rPr>
              <a:t>Than </a:t>
            </a:r>
            <a:r>
              <a:rPr lang="en-US" altLang="zh-CN" sz="1700" b="0" i="0" u="none" strike="noStrike" kern="1200" cap="none" spc="0" baseline="0">
                <a:solidFill>
                  <a:schemeClr val="tx1"/>
                </a:solidFill>
                <a:latin typeface="Times New Roman" pitchFamily="18" charset="0"/>
                <a:ea typeface="黑体" pitchFamily="0" charset="0"/>
                <a:cs typeface="Times New Roman" pitchFamily="18" charset="0"/>
              </a:rPr>
              <a:t>the second most used channel is direct</a:t>
            </a:r>
            <a:r>
              <a:rPr lang="en-US" altLang="zh-CN" sz="17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1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90000"/>
              </a:lnSpc>
              <a:spcBef>
                <a:spcPts val="400"/>
              </a:spcBef>
              <a:spcAft>
                <a:spcPts val="0"/>
              </a:spcAft>
              <a:buClr>
                <a:schemeClr val="accent1"/>
              </a:buClr>
              <a:buSzPct val="68000"/>
              <a:buFont typeface="Wingdings 3" pitchFamily="0" charset="0"/>
              <a:buChar char=""/>
            </a:pPr>
            <a:r>
              <a:rPr lang="en-US" altLang="zh-CN" sz="1700" b="0" i="0" u="none" strike="noStrike" kern="1200" cap="none" spc="0" baseline="0">
                <a:solidFill>
                  <a:schemeClr val="tx1"/>
                </a:solidFill>
                <a:latin typeface="Times New Roman" pitchFamily="18" charset="0"/>
                <a:ea typeface="黑体" pitchFamily="0" charset="0"/>
                <a:cs typeface="Times New Roman" pitchFamily="18" charset="0"/>
              </a:rPr>
              <a:t>Channel </a:t>
            </a:r>
            <a:r>
              <a:rPr lang="en-US" altLang="zh-CN" sz="1700" b="0" i="0" u="none" strike="noStrike" kern="1200" cap="none" spc="0" baseline="0">
                <a:solidFill>
                  <a:schemeClr val="tx1"/>
                </a:solidFill>
                <a:latin typeface="Times New Roman" pitchFamily="18" charset="0"/>
                <a:ea typeface="黑体" pitchFamily="0" charset="0"/>
                <a:cs typeface="Times New Roman" pitchFamily="18" charset="0"/>
              </a:rPr>
              <a:t>which is mostly used for early booking of hotels is also TA/TO</a:t>
            </a:r>
            <a:endParaRPr lang="zh-CN" altLang="en-US" sz="1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6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rgbClr val="00B0F0"/>
                </a:solidFill>
                <a:latin typeface="Lucida Sans Unicode" pitchFamily="0" charset="0"/>
                <a:ea typeface="黑体" pitchFamily="0" charset="0"/>
                <a:cs typeface="Lucida Sans"/>
              </a:rPr>
              <a:t>Distribution channel wise Analysis </a:t>
            </a:r>
            <a:endParaRPr lang="zh-CN" altLang="en-US" sz="3700" b="1" i="0" u="none" strike="noStrike" kern="1200" cap="none" spc="0" baseline="0">
              <a:solidFill>
                <a:srgbClr val="00B0F0"/>
              </a:solidFill>
              <a:latin typeface="Lucida Sans Unicode" pitchFamily="0" charset="0"/>
              <a:ea typeface="黑体" pitchFamily="0" charset="0"/>
              <a:cs typeface="Lucida Sans"/>
            </a:endParaRPr>
          </a:p>
        </p:txBody>
      </p:sp>
      <p:pic>
        <p:nvPicPr>
          <p:cNvPr id="65" name="图片"/>
          <p:cNvPicPr>
            <a:picLocks noChangeAspect="1"/>
          </p:cNvPicPr>
          <p:nvPr/>
        </p:nvPicPr>
        <p:blipFill>
          <a:blip r:embed="rId1" cstate="print"/>
          <a:srcRect t="33049" b="16761" l="26787" r="39196"/>
          <a:stretch>
            <a:fillRect/>
          </a:stretch>
        </p:blipFill>
        <p:spPr>
          <a:xfrm rot="0">
            <a:off x="4419600" y="1447800"/>
            <a:ext cx="4644220" cy="4419600"/>
          </a:xfrm>
          <a:prstGeom prst="rect"/>
          <a:noFill/>
          <a:ln w="12700" cmpd="sng" cap="flat">
            <a:noFill/>
            <a:prstDash val="solid"/>
            <a:round/>
          </a:ln>
        </p:spPr>
      </p:pic>
      <p:pic>
        <p:nvPicPr>
          <p:cNvPr id="66" name="图片"/>
          <p:cNvPicPr>
            <a:picLocks noChangeAspect="1"/>
          </p:cNvPicPr>
          <p:nvPr/>
        </p:nvPicPr>
        <p:blipFill>
          <a:blip r:embed="rId2" cstate="print"/>
          <a:srcRect t="57292" b="12733" l="63843" r="10815"/>
          <a:stretch>
            <a:fillRect/>
          </a:stretch>
        </p:blipFill>
        <p:spPr>
          <a:xfrm rot="0">
            <a:off x="1143000" y="4191000"/>
            <a:ext cx="2891619" cy="1922911"/>
          </a:xfrm>
          <a:prstGeom prst="rect"/>
          <a:noFill/>
          <a:ln w="12700" cmpd="sng" cap="flat">
            <a:noFill/>
            <a:prstDash val="solid"/>
            <a:round/>
          </a:ln>
        </p:spPr>
      </p:pic>
    </p:spTree>
    <p:extLst>
      <p:ext uri="{BB962C8B-B14F-4D97-AF65-F5344CB8AC3E}">
        <p14:creationId xmlns:p14="http://schemas.microsoft.com/office/powerpoint/2010/main" val="203856488"/>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body" idx="1"/>
          </p:nvPr>
        </p:nvSpPr>
        <p:spPr>
          <a:xfrm rot="0">
            <a:off x="5029200" y="533400"/>
            <a:ext cx="3657600" cy="5473891"/>
          </a:xfrm>
          <a:prstGeom prst="rect"/>
          <a:noFill/>
          <a:ln w="12700" cmpd="sng" cap="flat">
            <a:noFill/>
            <a:prstDash val="solid"/>
            <a:miter/>
          </a:ln>
        </p:spPr>
        <p:txBody>
          <a:bodyPr vert="horz" wrap="square" lIns="91440" tIns="45720" rIns="91440" bIns="45720" anchor="t" anchorCtr="0">
            <a:prstTxWarp prst="textNoShape"/>
          </a:bodyPr>
          <a:lstStyle/>
          <a:p>
            <a:pPr marL="109728" indent="0" algn="l">
              <a:lnSpc>
                <a:spcPct val="100000"/>
              </a:lnSpc>
              <a:spcBef>
                <a:spcPts val="400"/>
              </a:spcBef>
              <a:spcAft>
                <a:spcPts val="0"/>
              </a:spcAft>
              <a:buNone/>
            </a:pPr>
            <a:r>
              <a:rPr lang="zh-CN" altLang="en-US" sz="1800" b="0" i="0" u="none" strike="noStrike" kern="1200" cap="none" spc="0" baseline="0">
                <a:solidFill>
                  <a:schemeClr val="tx1"/>
                </a:solidFill>
                <a:latin typeface="Times New Roman" pitchFamily="18" charset="0"/>
                <a:ea typeface="黑体" pitchFamily="0" charset="0"/>
                <a:cs typeface="Times New Roman" pitchFamily="18" charset="0"/>
              </a:rPr>
              <a:t>  ●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GDS channel brings higher revenue generating deals for City hotel, in contrast to that most bookings come via TA/TO. City Hotel can work to increase outreach on GDS channels to get more higher revenue generating deals. </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100000"/>
              </a:lnSpc>
              <a:spcBef>
                <a:spcPts val="400"/>
              </a:spcBef>
              <a:spcAft>
                <a:spcPts val="0"/>
              </a:spcAft>
              <a:buNone/>
            </a:pPr>
            <a:r>
              <a:rPr lang="zh-CN" altLang="en-US" sz="1800" b="0" i="0" u="none" strike="noStrike" kern="1200" cap="none" spc="0" baseline="0">
                <a:solidFill>
                  <a:schemeClr val="tx1"/>
                </a:solidFill>
                <a:latin typeface="Times New Roman" pitchFamily="18" charset="0"/>
                <a:ea typeface="黑体" pitchFamily="0" charset="0"/>
                <a:cs typeface="Times New Roman" pitchFamily="18" charset="0"/>
              </a:rPr>
              <a:t>  ●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Resort hotel has more revenue generating deals by direct and TA/TO channel. Resort Hotel need to increase outreach on GDS channel to increase revenue.</a:t>
            </a:r>
            <a:endParaRPr lang="zh-CN" altLang="en-US" sz="1800" b="0" i="0" u="none" strike="noStrike" kern="1200" cap="none" spc="0" baseline="0">
              <a:solidFill>
                <a:schemeClr val="tx1"/>
              </a:solidFill>
              <a:latin typeface="Times New Roman" pitchFamily="18" charset="0"/>
              <a:ea typeface="黑体" pitchFamily="0" charset="0"/>
              <a:cs typeface="Times New Roman" pitchFamily="18" charset="0"/>
            </a:endParaRPr>
          </a:p>
        </p:txBody>
      </p:sp>
      <p:pic>
        <p:nvPicPr>
          <p:cNvPr id="68" name="图片"/>
          <p:cNvPicPr>
            <a:picLocks noChangeAspect="1"/>
          </p:cNvPicPr>
          <p:nvPr/>
        </p:nvPicPr>
        <p:blipFill>
          <a:blip r:embed="rId1" cstate="print"/>
          <a:srcRect t="23828" b="16418" l="26326" r="40290"/>
          <a:stretch>
            <a:fillRect/>
          </a:stretch>
        </p:blipFill>
        <p:spPr>
          <a:xfrm rot="0">
            <a:off x="0" y="304800"/>
            <a:ext cx="4908561" cy="5257800"/>
          </a:xfrm>
          <a:prstGeom prst="rect"/>
          <a:noFill/>
          <a:ln w="12700" cmpd="sng" cap="flat">
            <a:noFill/>
            <a:prstDash val="solid"/>
            <a:round/>
          </a:ln>
        </p:spPr>
      </p:pic>
    </p:spTree>
    <p:extLst>
      <p:ext uri="{BB962C8B-B14F-4D97-AF65-F5344CB8AC3E}">
        <p14:creationId xmlns:p14="http://schemas.microsoft.com/office/powerpoint/2010/main" val="175906518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109728"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We </a:t>
            </a: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analyze the following possible reasons for booking cancellations</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 </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Which </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significant distribution channel has highest cancellation percentage? </a:t>
            </a:r>
            <a:endParaRPr lang="en-US" altLang="zh-CN" sz="24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2) Longer lead time</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3) Longer time (in days) in waiting list. </a:t>
            </a:r>
            <a:endParaRPr lang="en-US" altLang="zh-CN" sz="24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4) Not getting same room as reserved. </a:t>
            </a:r>
            <a:endParaRPr lang="en-US" altLang="zh-CN" sz="24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5) Does not getting same room as reserved effects </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t>
            </a:r>
            <a:endParaRPr lang="zh-CN" altLang="en-US" sz="24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7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rgbClr val="00B0F0"/>
                </a:solidFill>
                <a:latin typeface="Lucida Sans Unicode" pitchFamily="0" charset="0"/>
                <a:ea typeface="黑体" pitchFamily="0" charset="0"/>
                <a:cs typeface="Lucida Sans"/>
              </a:rPr>
              <a:t>Booking cancellation Analysis</a:t>
            </a:r>
            <a:endParaRPr lang="zh-CN" altLang="en-US" sz="4100" b="1" i="0" u="none" strike="noStrike" kern="1200" cap="none" spc="0" baseline="0">
              <a:solidFill>
                <a:srgbClr val="00B0F0"/>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1951338659"/>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body" idx="1"/>
          </p:nvPr>
        </p:nvSpPr>
        <p:spPr>
          <a:xfrm rot="0">
            <a:off x="457200" y="2438400"/>
            <a:ext cx="4216714" cy="3568891"/>
          </a:xfrm>
          <a:prstGeom prst="rect"/>
          <a:noFill/>
          <a:ln w="12700" cmpd="sng" cap="flat">
            <a:noFill/>
            <a:prstDash val="solid"/>
            <a:miter/>
          </a:ln>
        </p:spPr>
        <p:txBody>
          <a:bodyPr vert="horz" wrap="square" lIns="91440" tIns="45720" rIns="91440" bIns="45720" anchor="t" anchorCtr="0">
            <a:prstTxWarp prst="textNoShape"/>
          </a:bodyPr>
          <a:lstStyle/>
          <a:p>
            <a:pPr marL="109728" indent="0" algn="l">
              <a:lnSpc>
                <a:spcPct val="100000"/>
              </a:lnSpc>
              <a:spcBef>
                <a:spcPts val="400"/>
              </a:spcBef>
              <a:spcAft>
                <a:spcPts val="0"/>
              </a:spcAft>
              <a:buNone/>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TA/TO has highest booking cancellation %. Therefore, a booking via TA/TO is 30% likely to get cancelled</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100000"/>
              </a:lnSpc>
              <a:spcBef>
                <a:spcPts val="400"/>
              </a:spcBef>
              <a:spcAft>
                <a:spcPts val="0"/>
              </a:spcAft>
              <a:buNone/>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Not getting same room as demanded is not the case of cancellation of rooms. A significant percentage of bookings are not cancelled even after getting different room as demanded. </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100000"/>
              </a:lnSpc>
              <a:spcBef>
                <a:spcPts val="400"/>
              </a:spcBef>
              <a:spcAft>
                <a:spcPts val="0"/>
              </a:spcAft>
              <a:buNone/>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But, customers who didn't got same room have paid a little lower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except for few exceptions</a:t>
            </a:r>
            <a:endParaRPr lang="zh-CN" altLang="en-US" sz="1800" b="0" i="0" u="none" strike="noStrike" kern="1200" cap="none" spc="0" baseline="0">
              <a:solidFill>
                <a:schemeClr val="tx1"/>
              </a:solidFill>
              <a:latin typeface="Times New Roman" pitchFamily="18" charset="0"/>
              <a:ea typeface="黑体" pitchFamily="0" charset="0"/>
              <a:cs typeface="Times New Roman" pitchFamily="18" charset="0"/>
            </a:endParaRPr>
          </a:p>
        </p:txBody>
      </p:sp>
      <p:pic>
        <p:nvPicPr>
          <p:cNvPr id="72" name="图片"/>
          <p:cNvPicPr>
            <a:picLocks noChangeAspect="1"/>
          </p:cNvPicPr>
          <p:nvPr/>
        </p:nvPicPr>
        <p:blipFill>
          <a:blip r:embed="rId1" cstate="print"/>
          <a:srcRect t="25781" b="43097" l="30637" r="11493"/>
          <a:stretch>
            <a:fillRect/>
          </a:stretch>
        </p:blipFill>
        <p:spPr>
          <a:xfrm rot="0">
            <a:off x="432428" y="0"/>
            <a:ext cx="8482972" cy="2276617"/>
          </a:xfrm>
          <a:prstGeom prst="rect"/>
          <a:noFill/>
          <a:ln w="12700" cmpd="sng" cap="flat">
            <a:noFill/>
            <a:prstDash val="solid"/>
            <a:round/>
          </a:ln>
        </p:spPr>
      </p:pic>
      <p:pic>
        <p:nvPicPr>
          <p:cNvPr id="73" name="图片"/>
          <p:cNvPicPr>
            <a:picLocks noChangeAspect="1"/>
          </p:cNvPicPr>
          <p:nvPr/>
        </p:nvPicPr>
        <p:blipFill>
          <a:blip r:embed="rId2" cstate="print"/>
          <a:srcRect t="58535" b="11160" l="60070" r="12134"/>
          <a:stretch>
            <a:fillRect/>
          </a:stretch>
        </p:blipFill>
        <p:spPr>
          <a:xfrm rot="0">
            <a:off x="4876800" y="2590799"/>
            <a:ext cx="4038600" cy="2216787"/>
          </a:xfrm>
          <a:prstGeom prst="rect"/>
          <a:noFill/>
          <a:ln w="12700" cmpd="sng" cap="flat">
            <a:noFill/>
            <a:prstDash val="solid"/>
            <a:round/>
          </a:ln>
        </p:spPr>
      </p:pic>
    </p:spTree>
    <p:extLst>
      <p:ext uri="{BB962C8B-B14F-4D97-AF65-F5344CB8AC3E}">
        <p14:creationId xmlns:p14="http://schemas.microsoft.com/office/powerpoint/2010/main" val="2114934304"/>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09600" y="3664857"/>
            <a:ext cx="8077200" cy="2342434"/>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pitchFamily="2" charset="2"/>
              <a:buChar char="q"/>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Most of the bookings that are cancelled have waiting period of less 150 days but also most of bookings that are not cancelled also have waiting period of less than 150 days. Hence this shows that waiting period has no effect on cancellation of bookings</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q"/>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Also</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lead time has no effect on cancellation of bookings, as both curves of cancellation and not cancelation are similar for lead time too</a:t>
            </a:r>
            <a:endParaRPr lang="zh-CN" altLang="en-US" sz="18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75"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4100" b="1" i="0" u="none" strike="noStrike" kern="1200" cap="none" spc="0" baseline="0">
              <a:solidFill>
                <a:schemeClr val="tx2"/>
              </a:solidFill>
              <a:latin typeface="Lucida Sans Unicode" pitchFamily="0" charset="0"/>
              <a:ea typeface="黑体" pitchFamily="0" charset="0"/>
              <a:cs typeface="Lucida Sans"/>
            </a:endParaRPr>
          </a:p>
        </p:txBody>
      </p:sp>
      <p:pic>
        <p:nvPicPr>
          <p:cNvPr id="76" name="图片"/>
          <p:cNvPicPr>
            <a:picLocks noChangeAspect="1"/>
          </p:cNvPicPr>
          <p:nvPr/>
        </p:nvPicPr>
        <p:blipFill>
          <a:blip r:embed="rId1" cstate="print"/>
          <a:srcRect t="24355" b="27827" l="27244" r="12853"/>
          <a:stretch>
            <a:fillRect/>
          </a:stretch>
        </p:blipFill>
        <p:spPr>
          <a:xfrm rot="0">
            <a:off x="228600" y="166914"/>
            <a:ext cx="8458200" cy="3497943"/>
          </a:xfrm>
          <a:prstGeom prst="rect"/>
          <a:noFill/>
          <a:ln w="12700" cmpd="sng" cap="flat">
            <a:noFill/>
            <a:prstDash val="solid"/>
            <a:round/>
          </a:ln>
        </p:spPr>
      </p:pic>
    </p:spTree>
    <p:extLst>
      <p:ext uri="{BB962C8B-B14F-4D97-AF65-F5344CB8AC3E}">
        <p14:creationId xmlns:p14="http://schemas.microsoft.com/office/powerpoint/2010/main" val="92489965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0" name="图片"/>
          <p:cNvPicPr>
            <a:picLocks noChangeAspect="1"/>
          </p:cNvPicPr>
          <p:nvPr/>
        </p:nvPicPr>
        <p:blipFill>
          <a:blip r:embed="rId1" cstate="print"/>
          <a:stretch>
            <a:fillRect/>
          </a:stretch>
        </p:blipFill>
        <p:spPr>
          <a:xfrm rot="0">
            <a:off x="0" y="0"/>
            <a:ext cx="9144000" cy="6858000"/>
          </a:xfrm>
          <a:prstGeom prst="rect"/>
          <a:noFill/>
          <a:ln w="12700" cmpd="sng" cap="flat">
            <a:noFill/>
            <a:prstDash val="solid"/>
            <a:miter/>
          </a:ln>
        </p:spPr>
      </p:pic>
      <p:sp>
        <p:nvSpPr>
          <p:cNvPr id="31" name="文本框"/>
          <p:cNvSpPr>
            <a:spLocks noGrp="1"/>
          </p:cNvSpPr>
          <p:nvPr>
            <p:ph type="title"/>
          </p:nvPr>
        </p:nvSpPr>
        <p:spPr>
          <a:xfrm rot="0">
            <a:off x="533400" y="152400"/>
            <a:ext cx="8382000" cy="18288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800" b="1" i="0" u="none" strike="noStrike" kern="1200" cap="none" spc="0" baseline="0">
                <a:solidFill>
                  <a:srgbClr val="FFFF00"/>
                </a:solidFill>
                <a:latin typeface="Broadway" pitchFamily="82" charset="0"/>
                <a:ea typeface="黑体" pitchFamily="0" charset="0"/>
                <a:cs typeface="Lucida Sans"/>
              </a:rPr>
              <a:t>HOTEL BOOKING ANALYSIS</a:t>
            </a:r>
            <a:endParaRPr lang="zh-CN" altLang="en-US" sz="4800" b="1" i="0" u="none" strike="noStrike" kern="1200" cap="none" spc="0" baseline="0">
              <a:solidFill>
                <a:srgbClr val="FFFF00"/>
              </a:solidFill>
              <a:latin typeface="Broadway" pitchFamily="82" charset="0"/>
              <a:ea typeface="黑体" pitchFamily="0" charset="0"/>
              <a:cs typeface="Lucida Sans"/>
            </a:endParaRPr>
          </a:p>
        </p:txBody>
      </p:sp>
    </p:spTree>
    <p:extLst>
      <p:ext uri="{BB962C8B-B14F-4D97-AF65-F5344CB8AC3E}">
        <p14:creationId xmlns:p14="http://schemas.microsoft.com/office/powerpoint/2010/main" val="1665562397"/>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109728" indent="0" algn="l">
              <a:lnSpc>
                <a:spcPct val="100000"/>
              </a:lnSpc>
              <a:spcBef>
                <a:spcPts val="400"/>
              </a:spcBef>
              <a:spcAft>
                <a:spcPts val="0"/>
              </a:spcAft>
              <a:buNone/>
            </a:pP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While doing time-wise analysis of given hotel booking dataset, we answered following questions</a:t>
            </a: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a:t>
            </a:r>
            <a:endParaRPr lang="en-US" altLang="zh-CN" sz="2000" b="0" i="0" u="none" strike="noStrike" kern="1200" cap="none" spc="0" baseline="0">
              <a:solidFill>
                <a:schemeClr val="tx1"/>
              </a:solidFill>
              <a:latin typeface="Arial Black" pitchFamily="34" charset="0"/>
              <a:ea typeface="黑体" pitchFamily="0" charset="0"/>
              <a:cs typeface="Times New Roman" pitchFamily="18" charset="0"/>
            </a:endParaRPr>
          </a:p>
          <a:p>
            <a:pPr marL="109728" indent="0" algn="l">
              <a:lnSpc>
                <a:spcPct val="100000"/>
              </a:lnSpc>
              <a:spcBef>
                <a:spcPts val="400"/>
              </a:spcBef>
              <a:spcAft>
                <a:spcPts val="0"/>
              </a:spcAft>
              <a:buNone/>
            </a:pPr>
            <a:endParaRPr lang="en-US" altLang="zh-CN" sz="24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(1) What are the most busy months for hotels</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(2) In which months hotels charges higher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(3) How does booking numbers and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changes within a month?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4) How does bookings varies along year for different types of customers.</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78" name="文本框"/>
          <p:cNvSpPr>
            <a:spLocks noGrp="1"/>
          </p:cNvSpPr>
          <p:nvPr>
            <p:ph type="title"/>
          </p:nvPr>
        </p:nvSpPr>
        <p:spPr>
          <a:xfrm rot="0">
            <a:off x="533400" y="304800"/>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rgbClr val="00B0F0"/>
                </a:solidFill>
                <a:latin typeface="Lucida Sans Unicode" pitchFamily="0" charset="0"/>
                <a:ea typeface="黑体" pitchFamily="0" charset="0"/>
                <a:cs typeface="Lucida Sans"/>
              </a:rPr>
              <a:t>Time-wise Analysis</a:t>
            </a:r>
            <a:endParaRPr lang="zh-CN" altLang="en-US" sz="4100" b="1" i="0" u="none" strike="noStrike" kern="1200" cap="none" spc="0" baseline="0">
              <a:solidFill>
                <a:srgbClr val="00B0F0"/>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131200234"/>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body" idx="1"/>
          </p:nvPr>
        </p:nvSpPr>
        <p:spPr>
          <a:xfrm rot="0">
            <a:off x="6172200" y="1524000"/>
            <a:ext cx="2514600" cy="4483291"/>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pitchFamily="2" charset="2"/>
              <a:buChar char="q"/>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From the month of July to August the number of bookings increased and in August, City Hotel got most number of guests.</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pic>
        <p:nvPicPr>
          <p:cNvPr id="80" name="图片"/>
          <p:cNvPicPr>
            <a:picLocks noChangeAspect="1"/>
          </p:cNvPicPr>
          <p:nvPr/>
        </p:nvPicPr>
        <p:blipFill>
          <a:blip r:embed="rId1" cstate="print"/>
          <a:srcRect t="33607" b="10041" l="26038" r="24768"/>
          <a:stretch>
            <a:fillRect/>
          </a:stretch>
        </p:blipFill>
        <p:spPr>
          <a:xfrm rot="0">
            <a:off x="228600" y="381000"/>
            <a:ext cx="5715000" cy="5334000"/>
          </a:xfrm>
          <a:prstGeom prst="rect"/>
          <a:noFill/>
          <a:ln w="12700" cmpd="sng" cap="flat">
            <a:noFill/>
            <a:prstDash val="solid"/>
            <a:round/>
          </a:ln>
        </p:spPr>
      </p:pic>
    </p:spTree>
    <p:extLst>
      <p:ext uri="{BB962C8B-B14F-4D97-AF65-F5344CB8AC3E}">
        <p14:creationId xmlns:p14="http://schemas.microsoft.com/office/powerpoint/2010/main" val="1077645498"/>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body" idx="1"/>
          </p:nvPr>
        </p:nvSpPr>
        <p:spPr>
          <a:xfrm rot="0">
            <a:off x="6631898" y="1066800"/>
            <a:ext cx="2054902" cy="4940490"/>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The revenue aspect looks different, the Resort Hotels receives more revenue with respect to City Hotel. From May to August there was rapid increase in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August recorded the highest.</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pic>
        <p:nvPicPr>
          <p:cNvPr id="82" name="图片"/>
          <p:cNvPicPr>
            <a:picLocks noChangeAspect="1"/>
          </p:cNvPicPr>
          <p:nvPr/>
        </p:nvPicPr>
        <p:blipFill>
          <a:blip r:embed="rId1" cstate="print"/>
          <a:srcRect t="34221" b="11474" l="25345" r="26614"/>
          <a:stretch>
            <a:fillRect/>
          </a:stretch>
        </p:blipFill>
        <p:spPr>
          <a:xfrm rot="0">
            <a:off x="228600" y="914400"/>
            <a:ext cx="6403298" cy="4962994"/>
          </a:xfrm>
          <a:prstGeom prst="rect"/>
          <a:noFill/>
          <a:ln w="12700" cmpd="sng" cap="flat">
            <a:noFill/>
            <a:prstDash val="solid"/>
            <a:round/>
          </a:ln>
        </p:spPr>
      </p:pic>
    </p:spTree>
    <p:extLst>
      <p:ext uri="{BB962C8B-B14F-4D97-AF65-F5344CB8AC3E}">
        <p14:creationId xmlns:p14="http://schemas.microsoft.com/office/powerpoint/2010/main" val="51070749"/>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body" idx="1"/>
          </p:nvPr>
        </p:nvSpPr>
        <p:spPr>
          <a:xfrm rot="0">
            <a:off x="457200" y="3768777"/>
            <a:ext cx="8229600" cy="2238514"/>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We can see that graph </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Arrival_num</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 has small peaks at regular interval of days. This can be due to increase in arrival weekend. Also, the </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avg</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 tends to go up as month ends. Therefore charges are more at the end of month.</a:t>
            </a:r>
            <a:endParaRPr lang="zh-CN" altLang="en-US" sz="2400" b="0" i="0" u="none" strike="noStrike" kern="1200" cap="none" spc="0" baseline="0">
              <a:solidFill>
                <a:schemeClr val="tx1"/>
              </a:solidFill>
              <a:latin typeface="Times New Roman" pitchFamily="18" charset="0"/>
              <a:ea typeface="黑体" pitchFamily="0" charset="0"/>
              <a:cs typeface="Times New Roman" pitchFamily="18" charset="0"/>
            </a:endParaRPr>
          </a:p>
        </p:txBody>
      </p:sp>
      <p:pic>
        <p:nvPicPr>
          <p:cNvPr id="84" name="图片"/>
          <p:cNvPicPr>
            <a:picLocks noChangeAspect="1"/>
          </p:cNvPicPr>
          <p:nvPr/>
        </p:nvPicPr>
        <p:blipFill>
          <a:blip r:embed="rId1" cstate="print"/>
          <a:srcRect t="27254" b="26435" l="29032" r="12441"/>
          <a:stretch>
            <a:fillRect/>
          </a:stretch>
        </p:blipFill>
        <p:spPr>
          <a:xfrm rot="0">
            <a:off x="228600" y="381000"/>
            <a:ext cx="8458200" cy="3387777"/>
          </a:xfrm>
          <a:prstGeom prst="rect"/>
          <a:noFill/>
          <a:ln w="12700" cmpd="sng" cap="flat">
            <a:noFill/>
            <a:prstDash val="solid"/>
            <a:round/>
          </a:ln>
        </p:spPr>
      </p:pic>
    </p:spTree>
    <p:extLst>
      <p:ext uri="{BB962C8B-B14F-4D97-AF65-F5344CB8AC3E}">
        <p14:creationId xmlns:p14="http://schemas.microsoft.com/office/powerpoint/2010/main" val="187761201"/>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文本框"/>
          <p:cNvSpPr>
            <a:spLocks noGrp="1"/>
          </p:cNvSpPr>
          <p:nvPr>
            <p:ph type="body" idx="1"/>
          </p:nvPr>
        </p:nvSpPr>
        <p:spPr>
          <a:xfrm rot="0">
            <a:off x="304800" y="3762531"/>
            <a:ext cx="8382000" cy="2244760"/>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Mostly bookings are done by couples</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22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endParaRPr lang="en-US" altLang="zh-CN" sz="22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It </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is clear from graph that there is a sudden surge in arrival </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num</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 of couples and family in months of July and August. So better plans can be planned accordingly at that time for these type of customers.</a:t>
            </a:r>
            <a:endParaRPr lang="zh-CN" altLang="en-US" sz="2200" b="0" i="0" u="none" strike="noStrike" kern="1200" cap="none" spc="0" baseline="0">
              <a:solidFill>
                <a:schemeClr val="tx1"/>
              </a:solidFill>
              <a:latin typeface="Times New Roman" pitchFamily="18" charset="0"/>
              <a:ea typeface="黑体" pitchFamily="0" charset="0"/>
              <a:cs typeface="Times New Roman" pitchFamily="18" charset="0"/>
            </a:endParaRPr>
          </a:p>
        </p:txBody>
      </p:sp>
      <p:pic>
        <p:nvPicPr>
          <p:cNvPr id="86" name="图片"/>
          <p:cNvPicPr>
            <a:picLocks noChangeAspect="1"/>
          </p:cNvPicPr>
          <p:nvPr/>
        </p:nvPicPr>
        <p:blipFill>
          <a:blip r:embed="rId1" cstate="print"/>
          <a:srcRect t="24283" b="24283" l="29723" r="13365"/>
          <a:stretch>
            <a:fillRect/>
          </a:stretch>
        </p:blipFill>
        <p:spPr>
          <a:xfrm rot="0">
            <a:off x="152400" y="0"/>
            <a:ext cx="8839200" cy="3762531"/>
          </a:xfrm>
          <a:prstGeom prst="rect"/>
          <a:noFill/>
          <a:ln w="12700" cmpd="sng" cap="flat">
            <a:noFill/>
            <a:prstDash val="solid"/>
            <a:round/>
          </a:ln>
        </p:spPr>
      </p:pic>
    </p:spTree>
    <p:extLst>
      <p:ext uri="{BB962C8B-B14F-4D97-AF65-F5344CB8AC3E}">
        <p14:creationId xmlns:p14="http://schemas.microsoft.com/office/powerpoint/2010/main" val="860395047"/>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109728" indent="0" algn="l">
              <a:lnSpc>
                <a:spcPct val="100000"/>
              </a:lnSpc>
              <a:spcBef>
                <a:spcPts val="400"/>
              </a:spcBef>
              <a:spcAft>
                <a:spcPts val="0"/>
              </a:spcAft>
              <a:buNone/>
            </a:pP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Some other analysis are also done, which are as follows</a:t>
            </a: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a:t>
            </a:r>
            <a:endParaRPr lang="en-US" altLang="zh-CN" sz="2000" b="0" i="0" u="none" strike="noStrike" kern="1200" cap="none" spc="0" baseline="0">
              <a:solidFill>
                <a:schemeClr val="tx1"/>
              </a:solidFill>
              <a:latin typeface="Arial Black" pitchFamily="34"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What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are the different reason for special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requests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What is the optimal stay length for better deal for customers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100000"/>
              </a:lnSpc>
              <a:spcBef>
                <a:spcPts val="400"/>
              </a:spcBef>
              <a:spcAft>
                <a:spcPts val="0"/>
              </a:spcAft>
              <a:buNone/>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v"/>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How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is affected by total staying period in hotels.</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8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100" b="1" i="0" u="none" strike="noStrike" kern="1200" cap="none" spc="0" baseline="0">
                <a:solidFill>
                  <a:srgbClr val="00B0F0"/>
                </a:solidFill>
                <a:latin typeface="Lucida Sans Unicode" pitchFamily="0" charset="0"/>
                <a:ea typeface="黑体" pitchFamily="0" charset="0"/>
                <a:cs typeface="Lucida Sans"/>
              </a:rPr>
              <a:t>Some important questions </a:t>
            </a:r>
            <a:endParaRPr lang="zh-CN" altLang="en-US" sz="4100" b="1" i="0" u="none" strike="noStrike" kern="1200" cap="none" spc="0" baseline="0">
              <a:solidFill>
                <a:srgbClr val="00B0F0"/>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2087167142"/>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9" name="文本框"/>
          <p:cNvSpPr>
            <a:spLocks noGrp="1"/>
          </p:cNvSpPr>
          <p:nvPr>
            <p:ph type="body" idx="1"/>
          </p:nvPr>
        </p:nvSpPr>
        <p:spPr>
          <a:xfrm rot="0">
            <a:off x="381000" y="4624466"/>
            <a:ext cx="8305800" cy="1382824"/>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1900" b="0" i="0" u="none" strike="noStrike" kern="1200" cap="none" spc="0" baseline="0">
                <a:solidFill>
                  <a:schemeClr val="tx1"/>
                </a:solidFill>
                <a:latin typeface="Times New Roman" pitchFamily="18" charset="0"/>
                <a:ea typeface="黑体" pitchFamily="0" charset="0"/>
                <a:cs typeface="Times New Roman" pitchFamily="18" charset="0"/>
              </a:rPr>
              <a:t>The number of special request are almost the same in the kids section. But, we can see that if the adults are more than 2 there are more chances that hotels will receive more special requests.</a:t>
            </a:r>
            <a:endParaRPr lang="zh-CN" altLang="en-US" sz="19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9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100" b="1" i="0" u="none" strike="noStrike" kern="1200" cap="none" spc="0" baseline="0">
                <a:solidFill>
                  <a:srgbClr val="00B0F0"/>
                </a:solidFill>
                <a:latin typeface="Lucida Sans Unicode" pitchFamily="0" charset="0"/>
                <a:ea typeface="黑体" pitchFamily="0" charset="0"/>
                <a:cs typeface="Lucida Sans"/>
              </a:rPr>
              <a:t>Reasons for special requests</a:t>
            </a:r>
            <a:endParaRPr lang="zh-CN" altLang="en-US" sz="4100" b="1" i="0" u="none" strike="noStrike" kern="1200" cap="none" spc="0" baseline="0">
              <a:solidFill>
                <a:srgbClr val="00B0F0"/>
              </a:solidFill>
              <a:latin typeface="Lucida Sans Unicode" pitchFamily="0" charset="0"/>
              <a:ea typeface="黑体" pitchFamily="0" charset="0"/>
              <a:cs typeface="Lucida Sans"/>
            </a:endParaRPr>
          </a:p>
        </p:txBody>
      </p:sp>
      <p:pic>
        <p:nvPicPr>
          <p:cNvPr id="91" name="图片"/>
          <p:cNvPicPr>
            <a:picLocks noChangeAspect="1"/>
          </p:cNvPicPr>
          <p:nvPr/>
        </p:nvPicPr>
        <p:blipFill>
          <a:blip r:embed="rId1" cstate="print"/>
          <a:srcRect t="32992" b="22541" l="27075" r="9676"/>
          <a:stretch>
            <a:fillRect/>
          </a:stretch>
        </p:blipFill>
        <p:spPr>
          <a:xfrm rot="0">
            <a:off x="152400" y="1371600"/>
            <a:ext cx="8763000" cy="3252865"/>
          </a:xfrm>
          <a:prstGeom prst="rect"/>
          <a:noFill/>
          <a:ln w="12700" cmpd="sng" cap="flat">
            <a:noFill/>
            <a:prstDash val="solid"/>
            <a:round/>
          </a:ln>
        </p:spPr>
      </p:pic>
    </p:spTree>
    <p:extLst>
      <p:ext uri="{BB962C8B-B14F-4D97-AF65-F5344CB8AC3E}">
        <p14:creationId xmlns:p14="http://schemas.microsoft.com/office/powerpoint/2010/main" val="1781383300"/>
      </p:ext>
    </p:extLst>
  </p:cSld>
  <p:clrMapOvr>
    <a:masterClrMapping/>
  </p:clrMapOvr>
</p:sld>
</file>

<file path=ppt/slides/slide2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2" name="文本框"/>
          <p:cNvSpPr>
            <a:spLocks noGrp="1"/>
          </p:cNvSpPr>
          <p:nvPr>
            <p:ph type="body" idx="1"/>
          </p:nvPr>
        </p:nvSpPr>
        <p:spPr>
          <a:xfrm rot="0">
            <a:off x="609600" y="4951989"/>
            <a:ext cx="8077200" cy="1055302"/>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90000"/>
              </a:lnSpc>
              <a:spcBef>
                <a:spcPts val="400"/>
              </a:spcBef>
              <a:spcAft>
                <a:spcPts val="0"/>
              </a:spcAft>
              <a:buClr>
                <a:schemeClr val="accent1"/>
              </a:buClr>
              <a:buSzPct val="68000"/>
              <a:buFont typeface="Wingdings 3" pitchFamily="0" charset="0"/>
              <a:buChar char=""/>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Here we can see that all market segment mostly have special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request.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90000"/>
              </a:lnSpc>
              <a:spcBef>
                <a:spcPts val="400"/>
              </a:spcBef>
              <a:spcAft>
                <a:spcPts val="0"/>
              </a:spcAft>
              <a:buClr>
                <a:schemeClr val="accent1"/>
              </a:buClr>
              <a:buSzPct val="68000"/>
              <a:buFont typeface="Wingdings 3" pitchFamily="0" charset="0"/>
              <a:buChar char=""/>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There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is one segment which is complementary, having more than average number of special request.</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93"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700" b="1" i="0" u="none" strike="noStrike" kern="1200" cap="none" spc="0" baseline="0">
                <a:solidFill>
                  <a:srgbClr val="00B0F0"/>
                </a:solidFill>
                <a:latin typeface="Lucida Sans Unicode" pitchFamily="0" charset="0"/>
                <a:ea typeface="黑体" pitchFamily="0" charset="0"/>
                <a:cs typeface="Lucida Sans"/>
              </a:rPr>
              <a:t>Reasons for special requests(cont.)</a:t>
            </a:r>
            <a:endParaRPr lang="zh-CN" altLang="en-US" sz="3700" b="1" i="0" u="none" strike="noStrike" kern="1200" cap="none" spc="0" baseline="0">
              <a:solidFill>
                <a:srgbClr val="00B0F0"/>
              </a:solidFill>
              <a:latin typeface="Lucida Sans Unicode" pitchFamily="0" charset="0"/>
              <a:ea typeface="黑体" pitchFamily="0" charset="0"/>
              <a:cs typeface="Lucida Sans"/>
            </a:endParaRPr>
          </a:p>
        </p:txBody>
      </p:sp>
      <p:pic>
        <p:nvPicPr>
          <p:cNvPr id="94" name="图片"/>
          <p:cNvPicPr>
            <a:picLocks noChangeAspect="1"/>
          </p:cNvPicPr>
          <p:nvPr/>
        </p:nvPicPr>
        <p:blipFill>
          <a:blip r:embed="rId1" cstate="print"/>
          <a:srcRect t="30555" b="17623" l="32950" r="10828"/>
          <a:stretch>
            <a:fillRect/>
          </a:stretch>
        </p:blipFill>
        <p:spPr>
          <a:xfrm rot="0">
            <a:off x="163286" y="1161143"/>
            <a:ext cx="8534400" cy="3790846"/>
          </a:xfrm>
          <a:prstGeom prst="rect"/>
          <a:noFill/>
          <a:ln w="12700" cmpd="sng" cap="flat">
            <a:noFill/>
            <a:prstDash val="solid"/>
            <a:round/>
          </a:ln>
        </p:spPr>
      </p:pic>
    </p:spTree>
    <p:extLst>
      <p:ext uri="{BB962C8B-B14F-4D97-AF65-F5344CB8AC3E}">
        <p14:creationId xmlns:p14="http://schemas.microsoft.com/office/powerpoint/2010/main" val="288638479"/>
      </p:ext>
    </p:extLst>
  </p:cSld>
  <p:clrMapOvr>
    <a:masterClrMapping/>
  </p:clrMapOvr>
</p:sld>
</file>

<file path=ppt/slides/slide2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5" name="文本框"/>
          <p:cNvSpPr>
            <a:spLocks noGrp="1"/>
          </p:cNvSpPr>
          <p:nvPr>
            <p:ph type="body" idx="1"/>
          </p:nvPr>
        </p:nvSpPr>
        <p:spPr>
          <a:xfrm rot="0">
            <a:off x="5486400" y="1447800"/>
            <a:ext cx="3200400" cy="4559491"/>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Total stay length and lead time are slightly correlated. This may means that for longer hotel stays, people generally plan little before the actual arrival</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is slightly correlated with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total people</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which makes sense as more no. of people means more service to deliver, therefore more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t>
            </a:r>
            <a:endParaRPr lang="zh-CN" altLang="en-US" sz="18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9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100" b="1" i="0" u="none" strike="noStrike" kern="1200" cap="none" spc="0" baseline="0">
                <a:solidFill>
                  <a:srgbClr val="00B0F0"/>
                </a:solidFill>
                <a:latin typeface="Lucida Sans Unicode" pitchFamily="0" charset="0"/>
                <a:ea typeface="黑体" pitchFamily="0" charset="0"/>
                <a:cs typeface="Lucida Sans"/>
              </a:rPr>
              <a:t>Correlation </a:t>
            </a:r>
            <a:r>
              <a:rPr lang="en-US" altLang="zh-CN" sz="4100" b="1" i="0" u="none" strike="noStrike" kern="1200" cap="none" spc="0" baseline="0">
                <a:solidFill>
                  <a:srgbClr val="00B0F0"/>
                </a:solidFill>
                <a:latin typeface="Lucida Sans Unicode" pitchFamily="0" charset="0"/>
                <a:ea typeface="黑体" pitchFamily="0" charset="0"/>
                <a:cs typeface="Lucida Sans"/>
              </a:rPr>
              <a:t>Heatmap</a:t>
            </a:r>
            <a:endParaRPr lang="zh-CN" altLang="en-US" sz="4100" b="1" i="0" u="none" strike="noStrike" kern="1200" cap="none" spc="0" baseline="0">
              <a:solidFill>
                <a:srgbClr val="00B0F0"/>
              </a:solidFill>
              <a:latin typeface="Lucida Sans Unicode" pitchFamily="0" charset="0"/>
              <a:ea typeface="黑体" pitchFamily="0" charset="0"/>
              <a:cs typeface="Lucida Sans"/>
            </a:endParaRPr>
          </a:p>
        </p:txBody>
      </p:sp>
      <p:pic>
        <p:nvPicPr>
          <p:cNvPr id="97" name="图片"/>
          <p:cNvPicPr>
            <a:picLocks noChangeAspect="1"/>
          </p:cNvPicPr>
          <p:nvPr/>
        </p:nvPicPr>
        <p:blipFill>
          <a:blip r:embed="rId1" cstate="print"/>
          <a:srcRect t="36939" b="6216" l="28054" r="35194"/>
          <a:stretch>
            <a:fillRect/>
          </a:stretch>
        </p:blipFill>
        <p:spPr>
          <a:xfrm rot="0">
            <a:off x="152400" y="1295399"/>
            <a:ext cx="5334000" cy="4495800"/>
          </a:xfrm>
          <a:prstGeom prst="rect"/>
          <a:noFill/>
          <a:ln w="12700" cmpd="sng" cap="flat">
            <a:noFill/>
            <a:prstDash val="solid"/>
            <a:round/>
          </a:ln>
        </p:spPr>
      </p:pic>
    </p:spTree>
    <p:extLst>
      <p:ext uri="{BB962C8B-B14F-4D97-AF65-F5344CB8AC3E}">
        <p14:creationId xmlns:p14="http://schemas.microsoft.com/office/powerpoint/2010/main" val="655435873"/>
      </p:ext>
    </p:extLst>
  </p:cSld>
  <p:clrMapOvr>
    <a:masterClrMapping/>
  </p:clrMapOvr>
</p:sld>
</file>

<file path=ppt/slides/slide2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文本框"/>
          <p:cNvSpPr>
            <a:spLocks noGrp="1"/>
          </p:cNvSpPr>
          <p:nvPr>
            <p:ph type="body" idx="1"/>
          </p:nvPr>
        </p:nvSpPr>
        <p:spPr>
          <a:xfrm rot="0">
            <a:off x="685800" y="4800598"/>
            <a:ext cx="8000999" cy="1600201"/>
          </a:xfrm>
          <a:prstGeom prst="rect"/>
          <a:noFill/>
          <a:ln w="12700" cmpd="sng" cap="flat">
            <a:noFill/>
            <a:prstDash val="solid"/>
            <a:miter/>
          </a:ln>
        </p:spPr>
        <p:txBody>
          <a:bodyPr vert="horz" wrap="square" lIns="91440" tIns="45720" rIns="91440" bIns="45720" anchor="t" anchorCtr="0">
            <a:prstTxWarp prst="textNoShape"/>
          </a:bodyPr>
          <a:lstStyle/>
          <a:p>
            <a:pPr marL="109728" indent="0" algn="l">
              <a:lnSpc>
                <a:spcPct val="100000"/>
              </a:lnSpc>
              <a:spcBef>
                <a:spcPts val="400"/>
              </a:spcBef>
              <a:spcAft>
                <a:spcPts val="0"/>
              </a:spcAft>
              <a:buNone/>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For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shorter stays the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(average daily rate varies greatly) but for longer stays (&gt; 15 days)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 is comparatively very less. Therefore, customers can get better deal for longer stays more than 15 days.</a:t>
            </a:r>
            <a:endParaRPr lang="zh-CN" altLang="en-US" sz="18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99"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000" b="1" i="0" u="none" strike="noStrike" kern="1200" cap="none" spc="0" baseline="0">
                <a:solidFill>
                  <a:srgbClr val="00B0F0"/>
                </a:solidFill>
                <a:latin typeface="Lucida Sans Unicode" pitchFamily="0" charset="0"/>
                <a:ea typeface="黑体" pitchFamily="0" charset="0"/>
                <a:cs typeface="Lucida Sans"/>
              </a:rPr>
              <a:t>Optimal stay length for better deals in </a:t>
            </a:r>
            <a:r>
              <a:rPr lang="en-US" altLang="zh-CN" sz="3000" b="1" i="0" u="none" strike="noStrike" kern="1200" cap="none" spc="0" baseline="0">
                <a:solidFill>
                  <a:srgbClr val="00B0F0"/>
                </a:solidFill>
                <a:latin typeface="Lucida Sans Unicode" pitchFamily="0" charset="0"/>
                <a:ea typeface="黑体" pitchFamily="0" charset="0"/>
                <a:cs typeface="Lucida Sans"/>
              </a:rPr>
              <a:t>adr</a:t>
            </a:r>
            <a:endParaRPr lang="zh-CN" altLang="en-US" sz="3000" b="1" i="0" u="none" strike="noStrike" kern="1200" cap="none" spc="0" baseline="0">
              <a:solidFill>
                <a:srgbClr val="00B0F0"/>
              </a:solidFill>
              <a:latin typeface="Lucida Sans Unicode" pitchFamily="0" charset="0"/>
              <a:ea typeface="黑体" pitchFamily="0" charset="0"/>
              <a:cs typeface="Lucida Sans"/>
            </a:endParaRPr>
          </a:p>
        </p:txBody>
      </p:sp>
      <p:pic>
        <p:nvPicPr>
          <p:cNvPr id="100" name="图片"/>
          <p:cNvPicPr>
            <a:picLocks noChangeAspect="1"/>
          </p:cNvPicPr>
          <p:nvPr/>
        </p:nvPicPr>
        <p:blipFill>
          <a:blip r:embed="rId1" cstate="print"/>
          <a:srcRect t="37296" b="19876" l="31683" r="13015"/>
          <a:stretch>
            <a:fillRect/>
          </a:stretch>
        </p:blipFill>
        <p:spPr>
          <a:xfrm rot="0">
            <a:off x="381000" y="1219200"/>
            <a:ext cx="8382000" cy="3581399"/>
          </a:xfrm>
          <a:prstGeom prst="rect"/>
          <a:noFill/>
          <a:ln w="12700" cmpd="sng" cap="flat">
            <a:noFill/>
            <a:prstDash val="solid"/>
            <a:round/>
          </a:ln>
        </p:spPr>
      </p:pic>
    </p:spTree>
    <p:extLst>
      <p:ext uri="{BB962C8B-B14F-4D97-AF65-F5344CB8AC3E}">
        <p14:creationId xmlns:p14="http://schemas.microsoft.com/office/powerpoint/2010/main" val="50114542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文本框"/>
          <p:cNvSpPr>
            <a:spLocks noGrp="1"/>
          </p:cNvSpPr>
          <p:nvPr>
            <p:ph type="body" idx="1"/>
          </p:nvPr>
        </p:nvSpPr>
        <p:spPr>
          <a:xfrm rot="0">
            <a:off x="457200" y="838200"/>
            <a:ext cx="8229600" cy="5287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2700" b="0" i="0" u="none" strike="noStrike" kern="1200" cap="none" spc="0" baseline="0">
                <a:solidFill>
                  <a:schemeClr val="tx1"/>
                </a:solidFill>
                <a:latin typeface="Lucida Sans Unicode" pitchFamily="0" charset="0"/>
                <a:ea typeface="黑体" pitchFamily="0" charset="0"/>
                <a:cs typeface="Lucida Sans"/>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Agenda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Data summary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Univariate analysis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Hotel wise analysis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Distribution Channel wise analysis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Booking Cancellation analysis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Time wise analysis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Some important questions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Correlation heat map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pitchFamily="2" charset="2"/>
              <a:buChar char="ü"/>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Conclusion</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33" name="文本框"/>
          <p:cNvSpPr>
            <a:spLocks noGrp="1"/>
          </p:cNvSpPr>
          <p:nvPr>
            <p:ph type="title"/>
          </p:nvPr>
        </p:nvSpPr>
        <p:spPr>
          <a:xfrm rot="0">
            <a:off x="381000" y="533400"/>
            <a:ext cx="8229600" cy="7159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rgbClr val="00B0F0"/>
                </a:solidFill>
                <a:latin typeface="Lucida Sans Unicode" pitchFamily="0" charset="0"/>
                <a:ea typeface="黑体" pitchFamily="0" charset="0"/>
                <a:cs typeface="Lucida Sans"/>
              </a:rPr>
              <a:t>Points to </a:t>
            </a:r>
            <a:r>
              <a:rPr lang="en-US" altLang="zh-CN" sz="3700" b="1" i="0" u="none" strike="noStrike" kern="1200" cap="none" spc="0" baseline="0">
                <a:solidFill>
                  <a:srgbClr val="00B0F0"/>
                </a:solidFill>
                <a:latin typeface="Lucida Sans Unicode" pitchFamily="0" charset="0"/>
                <a:ea typeface="黑体" pitchFamily="0" charset="0"/>
                <a:cs typeface="Lucida Sans"/>
              </a:rPr>
              <a:t>Dicuss</a:t>
            </a:r>
            <a:r>
              <a:rPr lang="en-US" altLang="zh-CN" sz="3700" b="1" i="0" u="none" strike="noStrike" kern="1200" cap="none" spc="0" baseline="0">
                <a:solidFill>
                  <a:srgbClr val="00B0F0"/>
                </a:solidFill>
                <a:latin typeface="Lucida Sans Unicode" pitchFamily="0" charset="0"/>
                <a:ea typeface="黑体" pitchFamily="0" charset="0"/>
                <a:cs typeface="Lucida Sans"/>
              </a:rPr>
              <a:t>:</a:t>
            </a:r>
            <a:br>
              <a:rPr lang="zh-CN" altLang="en-US" sz="3700" b="1" i="0" u="none" strike="noStrike" kern="1200" cap="none" spc="0" baseline="0">
                <a:solidFill>
                  <a:schemeClr val="tx2"/>
                </a:solidFill>
                <a:latin typeface="Lucida Sans Unicode" pitchFamily="0" charset="0"/>
                <a:ea typeface="黑体" pitchFamily="0" charset="0"/>
                <a:cs typeface="Lucida Sans"/>
              </a:rPr>
            </a:br>
            <a:endParaRPr lang="zh-CN" altLang="en-US" sz="3700" b="1" i="0" u="none" strike="noStrike" kern="1200" cap="none" spc="0" baseline="0">
              <a:solidFill>
                <a:schemeClr val="tx2"/>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1520751571"/>
      </p:ext>
    </p:extLst>
  </p:cSld>
  <p:clrMapOvr>
    <a:masterClrMapping/>
  </p:clrMapOvr>
</p:sld>
</file>

<file path=ppt/slides/slide3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文本框"/>
          <p:cNvSpPr>
            <a:spLocks noGrp="1"/>
          </p:cNvSpPr>
          <p:nvPr>
            <p:ph type="body" idx="1"/>
          </p:nvPr>
        </p:nvSpPr>
        <p:spPr>
          <a:xfrm rot="0">
            <a:off x="457200" y="1143000"/>
            <a:ext cx="8229600" cy="4864290"/>
          </a:xfrm>
          <a:prstGeom prst="rect"/>
          <a:noFill/>
          <a:ln w="12700" cmpd="sng" cap="flat">
            <a:noFill/>
            <a:prstDash val="solid"/>
            <a:miter/>
          </a:ln>
        </p:spPr>
        <p:txBody>
          <a:bodyPr vert="horz" wrap="square" lIns="91440" tIns="45720" rIns="91440" bIns="45720" anchor="t" anchorCtr="0">
            <a:prstTxWarp prst="textNoShape"/>
          </a:bodyPr>
          <a:lstStyle/>
          <a:p>
            <a:pPr marL="109728" indent="0" algn="l">
              <a:lnSpc>
                <a:spcPct val="90000"/>
              </a:lnSpc>
              <a:spcBef>
                <a:spcPts val="400"/>
              </a:spcBef>
              <a:spcAft>
                <a:spcPts val="0"/>
              </a:spcAft>
              <a:buNone/>
            </a:pPr>
            <a:r>
              <a:rPr lang="zh-CN" altLang="en-US" sz="1300" b="0" i="0" u="none" strike="noStrike" kern="1200" cap="none" spc="0" baseline="0">
                <a:solidFill>
                  <a:schemeClr val="tx1"/>
                </a:solidFill>
                <a:latin typeface="Lucida Sans Unicode" pitchFamily="0" charset="0"/>
                <a:ea typeface="黑体" pitchFamily="0" charset="0"/>
                <a:cs typeface="Lucida Sans"/>
              </a:rPr>
              <a:t>● Around 60% bookings are for City hotel and 40% bookings are for Resort hotel, therefore City Hotel is busier than Resort hotel. Also the overall </a:t>
            </a:r>
            <a:r>
              <a:rPr lang="en-US" altLang="zh-CN" sz="1300" b="0" i="0" u="none" strike="noStrike" kern="1200" cap="none" spc="0" baseline="0">
                <a:solidFill>
                  <a:schemeClr val="tx1"/>
                </a:solidFill>
                <a:latin typeface="Lucida Sans Unicode" pitchFamily="0" charset="0"/>
                <a:ea typeface="黑体" pitchFamily="0" charset="0"/>
                <a:cs typeface="Lucida Sans"/>
              </a:rPr>
              <a:t>adr</a:t>
            </a:r>
            <a:r>
              <a:rPr lang="en-US" altLang="zh-CN" sz="1300" b="0" i="0" u="none" strike="noStrike" kern="1200" cap="none" spc="0" baseline="0">
                <a:solidFill>
                  <a:schemeClr val="tx1"/>
                </a:solidFill>
                <a:latin typeface="Lucida Sans Unicode" pitchFamily="0" charset="0"/>
                <a:ea typeface="黑体" pitchFamily="0" charset="0"/>
                <a:cs typeface="Lucida Sans"/>
              </a:rPr>
              <a:t> of City hotel is slightly higher than Resort hotel</a:t>
            </a:r>
            <a:r>
              <a:rPr lang="en-US" altLang="zh-CN" sz="1300" b="0" i="0" u="none" strike="noStrike" kern="1200" cap="none" spc="0" baseline="0">
                <a:solidFill>
                  <a:schemeClr val="tx1"/>
                </a:solidFill>
                <a:latin typeface="Lucida Sans Unicode" pitchFamily="0" charset="0"/>
                <a:ea typeface="黑体" pitchFamily="0" charset="0"/>
                <a:cs typeface="Lucida Sans"/>
              </a:rPr>
              <a:t>. </a:t>
            </a:r>
            <a:endParaRPr lang="en-US" altLang="zh-CN" sz="1300" b="0" i="0" u="none" strike="noStrike" kern="1200" cap="none" spc="0" baseline="0">
              <a:solidFill>
                <a:schemeClr val="tx1"/>
              </a:solidFill>
              <a:latin typeface="Lucida Sans Unicode" pitchFamily="0" charset="0"/>
              <a:ea typeface="黑体" pitchFamily="0" charset="0"/>
              <a:cs typeface="Lucida Sans"/>
            </a:endParaRPr>
          </a:p>
          <a:p>
            <a:pPr marL="109728" indent="0" algn="l">
              <a:lnSpc>
                <a:spcPct val="90000"/>
              </a:lnSpc>
              <a:spcBef>
                <a:spcPts val="400"/>
              </a:spcBef>
              <a:spcAft>
                <a:spcPts val="0"/>
              </a:spcAft>
              <a:buNone/>
            </a:pPr>
            <a:r>
              <a:rPr lang="zh-CN" altLang="en-US" sz="1300" b="0" i="0" u="none" strike="noStrike" kern="1200" cap="none" spc="0" baseline="0">
                <a:solidFill>
                  <a:schemeClr val="tx1"/>
                </a:solidFill>
                <a:latin typeface="Lucida Sans Unicode" pitchFamily="0" charset="0"/>
                <a:ea typeface="黑体" pitchFamily="0" charset="0"/>
                <a:cs typeface="Lucida Sans"/>
              </a:rPr>
              <a:t>● </a:t>
            </a:r>
            <a:r>
              <a:rPr lang="en-US" altLang="zh-CN" sz="1300" b="0" i="0" u="none" strike="noStrike" kern="1200" cap="none" spc="0" baseline="0">
                <a:solidFill>
                  <a:schemeClr val="tx1"/>
                </a:solidFill>
                <a:latin typeface="Lucida Sans Unicode" pitchFamily="0" charset="0"/>
                <a:ea typeface="黑体" pitchFamily="0" charset="0"/>
                <a:cs typeface="Lucida Sans"/>
              </a:rPr>
              <a:t>Mostly guests stay for less than 5 days in hotel and for longer stays Resort hotel is preferred. </a:t>
            </a:r>
            <a:endParaRPr lang="en-US" altLang="zh-CN" sz="1300" b="0" i="0" u="none" strike="noStrike" kern="1200" cap="none" spc="0" baseline="0">
              <a:solidFill>
                <a:schemeClr val="tx1"/>
              </a:solidFill>
              <a:latin typeface="Lucida Sans Unicode" pitchFamily="0" charset="0"/>
              <a:ea typeface="黑体" pitchFamily="0" charset="0"/>
              <a:cs typeface="Lucida Sans"/>
            </a:endParaRPr>
          </a:p>
          <a:p>
            <a:pPr marL="109728" indent="0" algn="l">
              <a:lnSpc>
                <a:spcPct val="90000"/>
              </a:lnSpc>
              <a:spcBef>
                <a:spcPts val="400"/>
              </a:spcBef>
              <a:spcAft>
                <a:spcPts val="0"/>
              </a:spcAft>
              <a:buNone/>
            </a:pPr>
            <a:r>
              <a:rPr lang="zh-CN" altLang="en-US" sz="1300" b="0" i="0" u="none" strike="noStrike" kern="1200" cap="none" spc="0" baseline="0">
                <a:solidFill>
                  <a:schemeClr val="tx1"/>
                </a:solidFill>
                <a:latin typeface="Lucida Sans Unicode" pitchFamily="0" charset="0"/>
                <a:ea typeface="黑体" pitchFamily="0" charset="0"/>
                <a:cs typeface="Lucida Sans"/>
              </a:rPr>
              <a:t>● </a:t>
            </a:r>
            <a:r>
              <a:rPr lang="en-US" altLang="zh-CN" sz="1300" b="0" i="0" u="none" strike="noStrike" kern="1200" cap="none" spc="0" baseline="0">
                <a:solidFill>
                  <a:schemeClr val="tx1"/>
                </a:solidFill>
                <a:latin typeface="Lucida Sans Unicode" pitchFamily="0" charset="0"/>
                <a:ea typeface="黑体" pitchFamily="0" charset="0"/>
                <a:cs typeface="Lucida Sans"/>
              </a:rPr>
              <a:t>Both hotels have significantly higher booking cancellation rates and very few guests less than 3 % return for another booking in City hotel. 5% guests return for stay in Resort hotel</a:t>
            </a:r>
            <a:r>
              <a:rPr lang="en-US" altLang="zh-CN" sz="1300" b="0" i="0" u="none" strike="noStrike" kern="1200" cap="none" spc="0" baseline="0">
                <a:solidFill>
                  <a:schemeClr val="tx1"/>
                </a:solidFill>
                <a:latin typeface="Lucida Sans Unicode" pitchFamily="0" charset="0"/>
                <a:ea typeface="黑体" pitchFamily="0" charset="0"/>
                <a:cs typeface="Lucida Sans"/>
              </a:rPr>
              <a:t>.</a:t>
            </a:r>
            <a:endParaRPr lang="en-US" altLang="zh-CN" sz="1300" b="0" i="0" u="none" strike="noStrike" kern="1200" cap="none" spc="0" baseline="0">
              <a:solidFill>
                <a:schemeClr val="tx1"/>
              </a:solidFill>
              <a:latin typeface="Lucida Sans Unicode" pitchFamily="0" charset="0"/>
              <a:ea typeface="黑体" pitchFamily="0" charset="0"/>
              <a:cs typeface="Lucida Sans"/>
            </a:endParaRPr>
          </a:p>
          <a:p>
            <a:pPr marL="109728" indent="0" algn="l">
              <a:lnSpc>
                <a:spcPct val="90000"/>
              </a:lnSpc>
              <a:spcBef>
                <a:spcPts val="400"/>
              </a:spcBef>
              <a:spcAft>
                <a:spcPts val="0"/>
              </a:spcAft>
              <a:buNone/>
            </a:pPr>
            <a:r>
              <a:rPr lang="zh-CN" altLang="en-US" sz="1300" b="0" i="0" u="none" strike="noStrike" kern="1200" cap="none" spc="0" baseline="0">
                <a:solidFill>
                  <a:schemeClr val="tx1"/>
                </a:solidFill>
                <a:latin typeface="Lucida Sans Unicode" pitchFamily="0" charset="0"/>
                <a:ea typeface="黑体" pitchFamily="0" charset="0"/>
                <a:cs typeface="Lucida Sans"/>
              </a:rPr>
              <a:t>● </a:t>
            </a:r>
            <a:r>
              <a:rPr lang="en-US" altLang="zh-CN" sz="1300" b="0" i="0" u="none" strike="noStrike" kern="1200" cap="none" spc="0" baseline="0">
                <a:solidFill>
                  <a:schemeClr val="tx1"/>
                </a:solidFill>
                <a:latin typeface="Lucida Sans Unicode" pitchFamily="0" charset="0"/>
                <a:ea typeface="黑体" pitchFamily="0" charset="0"/>
                <a:cs typeface="Lucida Sans"/>
              </a:rPr>
              <a:t>Most of the guests came from </a:t>
            </a:r>
            <a:r>
              <a:rPr lang="en-US" altLang="zh-CN" sz="1300" b="0" i="0" u="none" strike="noStrike" kern="1200" cap="none" spc="0" baseline="0">
                <a:solidFill>
                  <a:schemeClr val="tx1"/>
                </a:solidFill>
                <a:latin typeface="Lucida Sans Unicode" pitchFamily="0" charset="0"/>
                <a:ea typeface="黑体" pitchFamily="0" charset="0"/>
                <a:cs typeface="Lucida Sans"/>
              </a:rPr>
              <a:t>european</a:t>
            </a:r>
            <a:r>
              <a:rPr lang="en-US" altLang="zh-CN" sz="1300" b="0" i="0" u="none" strike="noStrike" kern="1200" cap="none" spc="0" baseline="0">
                <a:solidFill>
                  <a:schemeClr val="tx1"/>
                </a:solidFill>
                <a:latin typeface="Lucida Sans Unicode" pitchFamily="0" charset="0"/>
                <a:ea typeface="黑体" pitchFamily="0" charset="0"/>
                <a:cs typeface="Lucida Sans"/>
              </a:rPr>
              <a:t> countries, with most no. of guest coming from </a:t>
            </a:r>
            <a:r>
              <a:rPr lang="en-US" altLang="zh-CN" sz="1300" b="0" i="0" u="none" strike="noStrike" kern="1200" cap="none" spc="0" baseline="0">
                <a:solidFill>
                  <a:schemeClr val="tx1"/>
                </a:solidFill>
                <a:latin typeface="Lucida Sans Unicode" pitchFamily="0" charset="0"/>
                <a:ea typeface="黑体" pitchFamily="0" charset="0"/>
                <a:cs typeface="Lucida Sans"/>
              </a:rPr>
              <a:t>Portugal.</a:t>
            </a:r>
            <a:endParaRPr lang="en-US" altLang="zh-CN" sz="1300" b="0" i="0" u="none" strike="noStrike" kern="1200" cap="none" spc="0" baseline="0">
              <a:solidFill>
                <a:schemeClr val="tx1"/>
              </a:solidFill>
              <a:latin typeface="Lucida Sans Unicode" pitchFamily="0" charset="0"/>
              <a:ea typeface="黑体" pitchFamily="0" charset="0"/>
              <a:cs typeface="Lucida Sans"/>
            </a:endParaRPr>
          </a:p>
          <a:p>
            <a:pPr marL="109728" indent="0" algn="l">
              <a:lnSpc>
                <a:spcPct val="90000"/>
              </a:lnSpc>
              <a:spcBef>
                <a:spcPts val="400"/>
              </a:spcBef>
              <a:spcAft>
                <a:spcPts val="0"/>
              </a:spcAft>
              <a:buNone/>
            </a:pPr>
            <a:r>
              <a:rPr lang="zh-CN" altLang="en-US" sz="1300" b="0" i="0" u="none" strike="noStrike" kern="1200" cap="none" spc="0" baseline="0">
                <a:solidFill>
                  <a:schemeClr val="tx1"/>
                </a:solidFill>
                <a:latin typeface="Lucida Sans Unicode" pitchFamily="0" charset="0"/>
                <a:ea typeface="黑体" pitchFamily="0" charset="0"/>
                <a:cs typeface="Lucida Sans"/>
              </a:rPr>
              <a:t>● </a:t>
            </a:r>
            <a:r>
              <a:rPr lang="en-US" altLang="zh-CN" sz="1300" b="0" i="0" u="none" strike="noStrike" kern="1200" cap="none" spc="0" baseline="0">
                <a:solidFill>
                  <a:schemeClr val="tx1"/>
                </a:solidFill>
                <a:latin typeface="Lucida Sans Unicode" pitchFamily="0" charset="0"/>
                <a:ea typeface="黑体" pitchFamily="0" charset="0"/>
                <a:cs typeface="Lucida Sans"/>
              </a:rPr>
              <a:t>Guests use different channels for making bookings out of which most preferred way is TA/TO. </a:t>
            </a:r>
            <a:endParaRPr lang="en-US" altLang="zh-CN" sz="1300" b="0" i="0" u="none" strike="noStrike" kern="1200" cap="none" spc="0" baseline="0">
              <a:solidFill>
                <a:schemeClr val="tx1"/>
              </a:solidFill>
              <a:latin typeface="Lucida Sans Unicode" pitchFamily="0" charset="0"/>
              <a:ea typeface="黑体" pitchFamily="0" charset="0"/>
              <a:cs typeface="Lucida Sans"/>
            </a:endParaRPr>
          </a:p>
          <a:p>
            <a:pPr marL="109728" indent="0" algn="l">
              <a:lnSpc>
                <a:spcPct val="90000"/>
              </a:lnSpc>
              <a:spcBef>
                <a:spcPts val="400"/>
              </a:spcBef>
              <a:spcAft>
                <a:spcPts val="0"/>
              </a:spcAft>
              <a:buNone/>
            </a:pPr>
            <a:r>
              <a:rPr lang="zh-CN" altLang="en-US" sz="1300" b="0" i="0" u="none" strike="noStrike" kern="1200" cap="none" spc="0" baseline="0">
                <a:solidFill>
                  <a:schemeClr val="tx1"/>
                </a:solidFill>
                <a:latin typeface="Lucida Sans Unicode" pitchFamily="0" charset="0"/>
                <a:ea typeface="黑体" pitchFamily="0" charset="0"/>
                <a:cs typeface="Lucida Sans"/>
              </a:rPr>
              <a:t>● </a:t>
            </a:r>
            <a:r>
              <a:rPr lang="en-US" altLang="zh-CN" sz="1300" b="0" i="0" u="none" strike="noStrike" kern="1200" cap="none" spc="0" baseline="0">
                <a:solidFill>
                  <a:schemeClr val="tx1"/>
                </a:solidFill>
                <a:latin typeface="Lucida Sans Unicode" pitchFamily="0" charset="0"/>
                <a:ea typeface="黑体" pitchFamily="0" charset="0"/>
                <a:cs typeface="Lucida Sans"/>
              </a:rPr>
              <a:t>For hotels higher </a:t>
            </a:r>
            <a:r>
              <a:rPr lang="en-US" altLang="zh-CN" sz="1300" b="0" i="0" u="none" strike="noStrike" kern="1200" cap="none" spc="0" baseline="0">
                <a:solidFill>
                  <a:schemeClr val="tx1"/>
                </a:solidFill>
                <a:latin typeface="Lucida Sans Unicode" pitchFamily="0" charset="0"/>
                <a:ea typeface="黑体" pitchFamily="0" charset="0"/>
                <a:cs typeface="Lucida Sans"/>
              </a:rPr>
              <a:t>adr</a:t>
            </a:r>
            <a:r>
              <a:rPr lang="en-US" altLang="zh-CN" sz="1300" b="0" i="0" u="none" strike="noStrike" kern="1200" cap="none" spc="0" baseline="0">
                <a:solidFill>
                  <a:schemeClr val="tx1"/>
                </a:solidFill>
                <a:latin typeface="Lucida Sans Unicode" pitchFamily="0" charset="0"/>
                <a:ea typeface="黑体" pitchFamily="0" charset="0"/>
                <a:cs typeface="Lucida Sans"/>
              </a:rPr>
              <a:t> deals come via GDS channel, so hotels should increase their popularity on this channel</a:t>
            </a:r>
            <a:r>
              <a:rPr lang="en-US" altLang="zh-CN" sz="1300" b="0" i="0" u="none" strike="noStrike" kern="1200" cap="none" spc="0" baseline="0">
                <a:solidFill>
                  <a:schemeClr val="tx1"/>
                </a:solidFill>
                <a:latin typeface="Lucida Sans Unicode" pitchFamily="0" charset="0"/>
                <a:ea typeface="黑体" pitchFamily="0" charset="0"/>
                <a:cs typeface="Lucida Sans"/>
              </a:rPr>
              <a:t>.</a:t>
            </a:r>
            <a:endParaRPr lang="en-US" altLang="zh-CN" sz="1300" b="0" i="0" u="none" strike="noStrike" kern="1200" cap="none" spc="0" baseline="0">
              <a:solidFill>
                <a:schemeClr val="tx1"/>
              </a:solidFill>
              <a:latin typeface="Lucida Sans Unicode" pitchFamily="0" charset="0"/>
              <a:ea typeface="黑体" pitchFamily="0" charset="0"/>
              <a:cs typeface="Lucida Sans"/>
            </a:endParaRPr>
          </a:p>
          <a:p>
            <a:pPr marL="109728" indent="0" algn="l">
              <a:lnSpc>
                <a:spcPct val="90000"/>
              </a:lnSpc>
              <a:spcBef>
                <a:spcPts val="400"/>
              </a:spcBef>
              <a:spcAft>
                <a:spcPts val="0"/>
              </a:spcAft>
              <a:buNone/>
            </a:pPr>
            <a:r>
              <a:rPr lang="zh-CN" altLang="en-US" sz="1300" b="0" i="0" u="none" strike="noStrike" kern="1200" cap="none" spc="0" baseline="0">
                <a:solidFill>
                  <a:schemeClr val="tx1"/>
                </a:solidFill>
                <a:latin typeface="Lucida Sans Unicode" pitchFamily="0" charset="0"/>
                <a:ea typeface="黑体" pitchFamily="0" charset="0"/>
                <a:cs typeface="Lucida Sans"/>
              </a:rPr>
              <a:t>● </a:t>
            </a:r>
            <a:r>
              <a:rPr lang="en-US" altLang="zh-CN" sz="1300" b="0" i="0" u="none" strike="noStrike" kern="1200" cap="none" spc="0" baseline="0">
                <a:solidFill>
                  <a:schemeClr val="tx1"/>
                </a:solidFill>
                <a:latin typeface="Lucida Sans Unicode" pitchFamily="0" charset="0"/>
                <a:ea typeface="黑体" pitchFamily="0" charset="0"/>
                <a:cs typeface="Lucida Sans"/>
              </a:rPr>
              <a:t>Almost 30% of bookings via TA/TO are cancelled. </a:t>
            </a:r>
            <a:endParaRPr lang="en-US" altLang="zh-CN" sz="1300" b="0" i="0" u="none" strike="noStrike" kern="1200" cap="none" spc="0" baseline="0">
              <a:solidFill>
                <a:schemeClr val="tx1"/>
              </a:solidFill>
              <a:latin typeface="Lucida Sans Unicode" pitchFamily="0" charset="0"/>
              <a:ea typeface="黑体" pitchFamily="0" charset="0"/>
              <a:cs typeface="Lucida Sans"/>
            </a:endParaRPr>
          </a:p>
          <a:p>
            <a:pPr marL="109728" indent="0" algn="l">
              <a:lnSpc>
                <a:spcPct val="90000"/>
              </a:lnSpc>
              <a:spcBef>
                <a:spcPts val="400"/>
              </a:spcBef>
              <a:spcAft>
                <a:spcPts val="0"/>
              </a:spcAft>
              <a:buNone/>
            </a:pPr>
            <a:r>
              <a:rPr lang="zh-CN" altLang="en-US" sz="1300" b="0" i="0" u="none" strike="noStrike" kern="1200" cap="none" spc="0" baseline="0">
                <a:solidFill>
                  <a:schemeClr val="tx1"/>
                </a:solidFill>
                <a:latin typeface="Lucida Sans Unicode" pitchFamily="0" charset="0"/>
                <a:ea typeface="黑体" pitchFamily="0" charset="0"/>
                <a:cs typeface="Lucida Sans"/>
              </a:rPr>
              <a:t>● </a:t>
            </a:r>
            <a:r>
              <a:rPr lang="en-US" altLang="zh-CN" sz="1300" b="0" i="0" u="none" strike="noStrike" kern="1200" cap="none" spc="0" baseline="0">
                <a:solidFill>
                  <a:schemeClr val="tx1"/>
                </a:solidFill>
                <a:latin typeface="Lucida Sans Unicode" pitchFamily="0" charset="0"/>
                <a:ea typeface="黑体" pitchFamily="0" charset="0"/>
                <a:cs typeface="Lucida Sans"/>
              </a:rPr>
              <a:t>Not getting same room as reserved, longer lead time and waiting time do not affect cancellation of bookings. Although different room allotment do lowers the </a:t>
            </a:r>
            <a:r>
              <a:rPr lang="en-US" altLang="zh-CN" sz="1300" b="0" i="0" u="none" strike="noStrike" kern="1200" cap="none" spc="0" baseline="0">
                <a:solidFill>
                  <a:schemeClr val="tx1"/>
                </a:solidFill>
                <a:latin typeface="Lucida Sans Unicode" pitchFamily="0" charset="0"/>
                <a:ea typeface="黑体" pitchFamily="0" charset="0"/>
                <a:cs typeface="Lucida Sans"/>
              </a:rPr>
              <a:t>adr</a:t>
            </a:r>
            <a:r>
              <a:rPr lang="en-US" altLang="zh-CN" sz="1300" b="0" i="0" u="none" strike="noStrike" kern="1200" cap="none" spc="0" baseline="0">
                <a:solidFill>
                  <a:schemeClr val="tx1"/>
                </a:solidFill>
                <a:latin typeface="Lucida Sans Unicode" pitchFamily="0" charset="0"/>
                <a:ea typeface="黑体" pitchFamily="0" charset="0"/>
                <a:cs typeface="Lucida Sans"/>
              </a:rPr>
              <a:t>.</a:t>
            </a:r>
            <a:endParaRPr lang="en-US" altLang="zh-CN" sz="1300" b="0" i="0" u="none" strike="noStrike" kern="1200" cap="none" spc="0" baseline="0">
              <a:solidFill>
                <a:schemeClr val="tx1"/>
              </a:solidFill>
              <a:latin typeface="Lucida Sans Unicode" pitchFamily="0" charset="0"/>
              <a:ea typeface="黑体" pitchFamily="0" charset="0"/>
              <a:cs typeface="Lucida Sans"/>
            </a:endParaRPr>
          </a:p>
          <a:p>
            <a:pPr marL="109728" indent="0" algn="l">
              <a:lnSpc>
                <a:spcPct val="90000"/>
              </a:lnSpc>
              <a:spcBef>
                <a:spcPts val="400"/>
              </a:spcBef>
              <a:spcAft>
                <a:spcPts val="0"/>
              </a:spcAft>
              <a:buNone/>
            </a:pPr>
            <a:r>
              <a:rPr lang="zh-CN" altLang="en-US" sz="1300" b="0" i="0" u="none" strike="noStrike" kern="1200" cap="none" spc="0" baseline="0">
                <a:solidFill>
                  <a:schemeClr val="tx1"/>
                </a:solidFill>
                <a:latin typeface="Lucida Sans Unicode" pitchFamily="0" charset="0"/>
                <a:ea typeface="黑体" pitchFamily="0" charset="0"/>
                <a:cs typeface="Lucida Sans"/>
              </a:rPr>
              <a:t>● </a:t>
            </a:r>
            <a:r>
              <a:rPr lang="en-US" altLang="zh-CN" sz="1300" b="0" i="0" u="none" strike="noStrike" kern="1200" cap="none" spc="0" baseline="0">
                <a:solidFill>
                  <a:schemeClr val="tx1"/>
                </a:solidFill>
                <a:latin typeface="Lucida Sans Unicode" pitchFamily="0" charset="0"/>
                <a:ea typeface="黑体" pitchFamily="0" charset="0"/>
                <a:cs typeface="Lucida Sans"/>
              </a:rPr>
              <a:t>July- August are the most busier and profitable months for both of hotels</a:t>
            </a:r>
            <a:r>
              <a:rPr lang="en-US" altLang="zh-CN" sz="1300" b="0" i="0" u="none" strike="noStrike" kern="1200" cap="none" spc="0" baseline="0">
                <a:solidFill>
                  <a:schemeClr val="tx1"/>
                </a:solidFill>
                <a:latin typeface="Lucida Sans Unicode" pitchFamily="0" charset="0"/>
                <a:ea typeface="黑体" pitchFamily="0" charset="0"/>
                <a:cs typeface="Lucida Sans"/>
              </a:rPr>
              <a:t>.</a:t>
            </a:r>
            <a:endParaRPr lang="en-US" altLang="zh-CN" sz="1300" b="0" i="0" u="none" strike="noStrike" kern="1200" cap="none" spc="0" baseline="0">
              <a:solidFill>
                <a:schemeClr val="tx1"/>
              </a:solidFill>
              <a:latin typeface="Lucida Sans Unicode" pitchFamily="0" charset="0"/>
              <a:ea typeface="黑体" pitchFamily="0" charset="0"/>
              <a:cs typeface="Lucida Sans"/>
            </a:endParaRPr>
          </a:p>
          <a:p>
            <a:pPr marL="109728" indent="0" algn="l">
              <a:lnSpc>
                <a:spcPct val="90000"/>
              </a:lnSpc>
              <a:spcBef>
                <a:spcPts val="400"/>
              </a:spcBef>
              <a:spcAft>
                <a:spcPts val="0"/>
              </a:spcAft>
              <a:buNone/>
            </a:pPr>
            <a:r>
              <a:rPr lang="zh-CN" altLang="en-US" sz="1300" b="0" i="0" u="none" strike="noStrike" kern="1200" cap="none" spc="0" baseline="0">
                <a:solidFill>
                  <a:schemeClr val="tx1"/>
                </a:solidFill>
                <a:latin typeface="Lucida Sans Unicode" pitchFamily="0" charset="0"/>
                <a:ea typeface="黑体" pitchFamily="0" charset="0"/>
                <a:cs typeface="Lucida Sans"/>
              </a:rPr>
              <a:t>● </a:t>
            </a:r>
            <a:r>
              <a:rPr lang="en-US" altLang="zh-CN" sz="1300" b="0" i="0" u="none" strike="noStrike" kern="1200" cap="none" spc="0" baseline="0">
                <a:solidFill>
                  <a:schemeClr val="tx1"/>
                </a:solidFill>
                <a:latin typeface="Lucida Sans Unicode" pitchFamily="0" charset="0"/>
                <a:ea typeface="黑体" pitchFamily="0" charset="0"/>
                <a:cs typeface="Lucida Sans"/>
              </a:rPr>
              <a:t>Within a month, </a:t>
            </a:r>
            <a:r>
              <a:rPr lang="en-US" altLang="zh-CN" sz="1300" b="0" i="0" u="none" strike="noStrike" kern="1200" cap="none" spc="0" baseline="0">
                <a:solidFill>
                  <a:schemeClr val="tx1"/>
                </a:solidFill>
                <a:latin typeface="Lucida Sans Unicode" pitchFamily="0" charset="0"/>
                <a:ea typeface="黑体" pitchFamily="0" charset="0"/>
                <a:cs typeface="Lucida Sans"/>
              </a:rPr>
              <a:t>adr</a:t>
            </a:r>
            <a:r>
              <a:rPr lang="en-US" altLang="zh-CN" sz="1300" b="0" i="0" u="none" strike="noStrike" kern="1200" cap="none" spc="0" baseline="0">
                <a:solidFill>
                  <a:schemeClr val="tx1"/>
                </a:solidFill>
                <a:latin typeface="Lucida Sans Unicode" pitchFamily="0" charset="0"/>
                <a:ea typeface="黑体" pitchFamily="0" charset="0"/>
                <a:cs typeface="Lucida Sans"/>
              </a:rPr>
              <a:t> gradually increases as month ends, with small sudden rise on </a:t>
            </a:r>
            <a:r>
              <a:rPr lang="en-US" altLang="zh-CN" sz="1300" b="0" i="0" u="none" strike="noStrike" kern="1200" cap="none" spc="0" baseline="0">
                <a:solidFill>
                  <a:schemeClr val="tx1"/>
                </a:solidFill>
                <a:latin typeface="Lucida Sans Unicode" pitchFamily="0" charset="0"/>
                <a:ea typeface="黑体" pitchFamily="0" charset="0"/>
                <a:cs typeface="Lucida Sans"/>
              </a:rPr>
              <a:t>weekends. </a:t>
            </a:r>
            <a:r>
              <a:rPr lang="zh-CN" altLang="en-US" sz="1300" b="0" i="0" u="none" strike="noStrike" kern="1200" cap="none" spc="0" baseline="0">
                <a:solidFill>
                  <a:schemeClr val="tx1"/>
                </a:solidFill>
                <a:latin typeface="Lucida Sans Unicode" pitchFamily="0" charset="0"/>
                <a:ea typeface="黑体" pitchFamily="0" charset="0"/>
                <a:cs typeface="Lucida Sans"/>
              </a:rPr>
              <a:t>● Couples are the most common guests for hotels, hence hotels can plan services according to couples needs to increase revenue. </a:t>
            </a:r>
            <a:endParaRPr lang="en-US" altLang="zh-CN" sz="1300" b="0" i="0" u="none" strike="noStrike" kern="1200" cap="none" spc="0" baseline="0">
              <a:solidFill>
                <a:schemeClr val="tx1"/>
              </a:solidFill>
              <a:latin typeface="Lucida Sans Unicode" pitchFamily="0" charset="0"/>
              <a:ea typeface="黑体" pitchFamily="0" charset="0"/>
              <a:cs typeface="Lucida Sans"/>
            </a:endParaRPr>
          </a:p>
          <a:p>
            <a:pPr marL="109728" indent="0" algn="l">
              <a:lnSpc>
                <a:spcPct val="90000"/>
              </a:lnSpc>
              <a:spcBef>
                <a:spcPts val="400"/>
              </a:spcBef>
              <a:spcAft>
                <a:spcPts val="0"/>
              </a:spcAft>
              <a:buNone/>
            </a:pPr>
            <a:r>
              <a:rPr lang="zh-CN" altLang="en-US" sz="1300" b="0" i="0" u="none" strike="noStrike" kern="1200" cap="none" spc="0" baseline="0">
                <a:solidFill>
                  <a:schemeClr val="tx1"/>
                </a:solidFill>
                <a:latin typeface="Lucida Sans Unicode" pitchFamily="0" charset="0"/>
                <a:ea typeface="黑体" pitchFamily="0" charset="0"/>
                <a:cs typeface="Lucida Sans"/>
              </a:rPr>
              <a:t>● </a:t>
            </a:r>
            <a:r>
              <a:rPr lang="en-US" altLang="zh-CN" sz="1300" b="0" i="0" u="none" strike="noStrike" kern="1200" cap="none" spc="0" baseline="0">
                <a:solidFill>
                  <a:schemeClr val="tx1"/>
                </a:solidFill>
                <a:latin typeface="Lucida Sans Unicode" pitchFamily="0" charset="0"/>
                <a:ea typeface="黑体" pitchFamily="0" charset="0"/>
                <a:cs typeface="Lucida Sans"/>
              </a:rPr>
              <a:t>More number of people in guests results in more number of special requests. ● Bookings made via complementary market segment and adults have on average high no. of special request</a:t>
            </a:r>
            <a:r>
              <a:rPr lang="en-US" altLang="zh-CN" sz="1300" b="0" i="0" u="none" strike="noStrike" kern="1200" cap="none" spc="0" baseline="0">
                <a:solidFill>
                  <a:schemeClr val="tx1"/>
                </a:solidFill>
                <a:latin typeface="Lucida Sans Unicode" pitchFamily="0" charset="0"/>
                <a:ea typeface="黑体" pitchFamily="0" charset="0"/>
                <a:cs typeface="Lucida Sans"/>
              </a:rPr>
              <a:t>.</a:t>
            </a:r>
            <a:endParaRPr lang="en-US" altLang="zh-CN" sz="1300" b="0" i="0" u="none" strike="noStrike" kern="1200" cap="none" spc="0" baseline="0">
              <a:solidFill>
                <a:schemeClr val="tx1"/>
              </a:solidFill>
              <a:latin typeface="Lucida Sans Unicode" pitchFamily="0" charset="0"/>
              <a:ea typeface="黑体" pitchFamily="0" charset="0"/>
              <a:cs typeface="Lucida Sans"/>
            </a:endParaRPr>
          </a:p>
          <a:p>
            <a:pPr marL="109728" indent="0" algn="l">
              <a:lnSpc>
                <a:spcPct val="90000"/>
              </a:lnSpc>
              <a:spcBef>
                <a:spcPts val="400"/>
              </a:spcBef>
              <a:spcAft>
                <a:spcPts val="0"/>
              </a:spcAft>
              <a:buNone/>
            </a:pPr>
            <a:r>
              <a:rPr lang="zh-CN" altLang="en-US" sz="1300" b="0" i="0" u="none" strike="noStrike" kern="1200" cap="none" spc="0" baseline="0">
                <a:solidFill>
                  <a:schemeClr val="tx1"/>
                </a:solidFill>
                <a:latin typeface="Lucida Sans Unicode" pitchFamily="0" charset="0"/>
                <a:ea typeface="黑体" pitchFamily="0" charset="0"/>
                <a:cs typeface="Lucida Sans"/>
              </a:rPr>
              <a:t>● </a:t>
            </a:r>
            <a:r>
              <a:rPr lang="en-US" altLang="zh-CN" sz="1300" b="0" i="0" u="none" strike="noStrike" kern="1200" cap="none" spc="0" baseline="0">
                <a:solidFill>
                  <a:schemeClr val="tx1"/>
                </a:solidFill>
                <a:latin typeface="Lucida Sans Unicode" pitchFamily="0" charset="0"/>
                <a:ea typeface="黑体" pitchFamily="0" charset="0"/>
                <a:cs typeface="Lucida Sans"/>
              </a:rPr>
              <a:t>For customers, generally the longer stays (more than 15 days) can result in better deals in terms of low </a:t>
            </a:r>
            <a:r>
              <a:rPr lang="en-US" altLang="zh-CN" sz="1300" b="0" i="0" u="none" strike="noStrike" kern="1200" cap="none" spc="0" baseline="0">
                <a:solidFill>
                  <a:schemeClr val="tx1"/>
                </a:solidFill>
                <a:latin typeface="Lucida Sans Unicode" pitchFamily="0" charset="0"/>
                <a:ea typeface="黑体" pitchFamily="0" charset="0"/>
                <a:cs typeface="Lucida Sans"/>
              </a:rPr>
              <a:t>adr</a:t>
            </a:r>
            <a:r>
              <a:rPr lang="en-US" altLang="zh-CN" sz="1300" b="0" i="0" u="none" strike="noStrike" kern="1200" cap="none" spc="0" baseline="0">
                <a:solidFill>
                  <a:schemeClr val="tx1"/>
                </a:solidFill>
                <a:latin typeface="Lucida Sans Unicode" pitchFamily="0" charset="0"/>
                <a:ea typeface="黑体" pitchFamily="0" charset="0"/>
                <a:cs typeface="Lucida Sans"/>
              </a:rPr>
              <a:t>.</a:t>
            </a:r>
            <a:endParaRPr lang="zh-CN" altLang="en-US" sz="1300" b="0" i="0" u="none" strike="noStrike" kern="1200" cap="none" spc="0" baseline="0">
              <a:solidFill>
                <a:schemeClr val="tx1"/>
              </a:solidFill>
              <a:latin typeface="Lucida Sans Unicode" pitchFamily="0" charset="0"/>
              <a:ea typeface="黑体" pitchFamily="0" charset="0"/>
              <a:cs typeface="Lucida Sans"/>
            </a:endParaRPr>
          </a:p>
        </p:txBody>
      </p:sp>
      <p:sp>
        <p:nvSpPr>
          <p:cNvPr id="10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rgbClr val="00B0F0"/>
                </a:solidFill>
                <a:latin typeface="Lucida Sans Unicode" pitchFamily="0" charset="0"/>
                <a:ea typeface="黑体" pitchFamily="0" charset="0"/>
                <a:cs typeface="Lucida Sans"/>
              </a:rPr>
              <a:t>Conclusion</a:t>
            </a:r>
            <a:endParaRPr lang="zh-CN" altLang="en-US" sz="4100" b="1" i="0" u="none" strike="noStrike" kern="1200" cap="none" spc="0" baseline="0">
              <a:solidFill>
                <a:srgbClr val="00B0F0"/>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1830392029"/>
      </p:ext>
    </p:extLst>
  </p:cSld>
  <p:clrMapOvr>
    <a:masterClrMapping/>
  </p:clrMapOvr>
</p:sld>
</file>

<file path=ppt/slides/slide3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100000"/>
              </a:lnSpc>
              <a:spcBef>
                <a:spcPts val="400"/>
              </a:spcBef>
              <a:spcAft>
                <a:spcPts val="0"/>
              </a:spcAft>
              <a:buClr>
                <a:schemeClr val="accent1"/>
              </a:buClr>
              <a:buSzPct val="68000"/>
              <a:buFont typeface="Wingdings 3" pitchFamily="0" charset="0"/>
              <a:buChar char=""/>
            </a:pP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100000"/>
              </a:lnSpc>
              <a:spcBef>
                <a:spcPts val="400"/>
              </a:spcBef>
              <a:spcAft>
                <a:spcPts val="0"/>
              </a:spcAft>
              <a:buClr>
                <a:schemeClr val="accent1"/>
              </a:buClr>
              <a:buSzPct val="68000"/>
              <a:buFont typeface="Wingdings 3" pitchFamily="0" charset="0"/>
              <a:buChar char=""/>
            </a:pP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109728" indent="0" algn="l">
              <a:lnSpc>
                <a:spcPct val="100000"/>
              </a:lnSpc>
              <a:spcBef>
                <a:spcPts val="400"/>
              </a:spcBef>
              <a:spcAft>
                <a:spcPts val="0"/>
              </a:spcAft>
              <a:buNone/>
            </a:pPr>
            <a:r>
              <a:rPr lang="en-US" altLang="zh-CN" sz="6000" b="0" i="0" u="none" strike="noStrike" kern="1200" cap="none" spc="0" baseline="0">
                <a:solidFill>
                  <a:schemeClr val="tx1"/>
                </a:solidFill>
                <a:latin typeface="Lucida Sans Unicode" pitchFamily="0" charset="0"/>
                <a:ea typeface="黑体" pitchFamily="0" charset="0"/>
                <a:cs typeface="Lucida Sans"/>
              </a:rPr>
              <a:t>       </a:t>
            </a:r>
            <a:r>
              <a:rPr lang="en-US" altLang="zh-CN" sz="6000" b="0" i="0" u="none" strike="noStrike" kern="1200" cap="none" spc="0" baseline="0">
                <a:solidFill>
                  <a:srgbClr val="00B0F0"/>
                </a:solidFill>
                <a:latin typeface="Arial Black" pitchFamily="34" charset="0"/>
                <a:ea typeface="黑体" pitchFamily="0" charset="0"/>
                <a:cs typeface="Lucida Sans"/>
              </a:rPr>
              <a:t>Thank </a:t>
            </a:r>
            <a:r>
              <a:rPr lang="en-US" altLang="zh-CN" sz="6000" b="0" i="0" u="none" strike="noStrike" kern="1200" cap="none" spc="0" baseline="0">
                <a:solidFill>
                  <a:srgbClr val="00B0F0"/>
                </a:solidFill>
                <a:latin typeface="Arial Black" pitchFamily="34" charset="0"/>
                <a:ea typeface="黑体" pitchFamily="0" charset="0"/>
                <a:cs typeface="Lucida Sans"/>
              </a:rPr>
              <a:t>You</a:t>
            </a:r>
            <a:endParaRPr lang="zh-CN" altLang="en-US" sz="6000" b="0" i="0" u="none" strike="noStrike" kern="1200" cap="none" spc="0" baseline="0">
              <a:solidFill>
                <a:srgbClr val="00B0F0"/>
              </a:solidFill>
              <a:latin typeface="Arial Black" pitchFamily="34" charset="0"/>
              <a:ea typeface="黑体" pitchFamily="0" charset="0"/>
              <a:cs typeface="Lucida Sans"/>
            </a:endParaRPr>
          </a:p>
        </p:txBody>
      </p:sp>
    </p:spTree>
    <p:extLst>
      <p:ext uri="{BB962C8B-B14F-4D97-AF65-F5344CB8AC3E}">
        <p14:creationId xmlns:p14="http://schemas.microsoft.com/office/powerpoint/2010/main" val="118796561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109728" indent="0" algn="l">
              <a:lnSpc>
                <a:spcPct val="90000"/>
              </a:lnSpc>
              <a:spcBef>
                <a:spcPts val="400"/>
              </a:spcBef>
              <a:spcAft>
                <a:spcPts val="0"/>
              </a:spcAft>
              <a:buNone/>
            </a:pPr>
            <a:r>
              <a:rPr lang="en-US" altLang="zh-CN" sz="1600" b="0" i="0" u="none" strike="noStrike" kern="1200" cap="none" spc="0" baseline="0">
                <a:solidFill>
                  <a:schemeClr val="tx1"/>
                </a:solidFill>
                <a:latin typeface="Arial Black" pitchFamily="34" charset="0"/>
                <a:ea typeface="黑体" pitchFamily="0" charset="0"/>
                <a:cs typeface="Times New Roman" pitchFamily="18" charset="0"/>
              </a:rPr>
              <a:t>       </a:t>
            </a: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To </a:t>
            </a: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discuss the analysis of given hotel bookings data set from </a:t>
            </a: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2015-2017</a:t>
            </a:r>
            <a:endParaRPr lang="en-US" altLang="zh-CN" sz="2000" b="0" i="0" u="none" strike="noStrike" kern="1200" cap="none" spc="0" baseline="0">
              <a:solidFill>
                <a:schemeClr val="tx1"/>
              </a:solidFill>
              <a:latin typeface="Arial Black" pitchFamily="34" charset="0"/>
              <a:ea typeface="黑体" pitchFamily="0" charset="0"/>
              <a:cs typeface="Times New Roman" pitchFamily="18" charset="0"/>
            </a:endParaRPr>
          </a:p>
          <a:p>
            <a:pPr marL="109728" indent="0" algn="l">
              <a:lnSpc>
                <a:spcPct val="90000"/>
              </a:lnSpc>
              <a:spcBef>
                <a:spcPts val="400"/>
              </a:spcBef>
              <a:spcAft>
                <a:spcPts val="0"/>
              </a:spcAft>
              <a:buNone/>
            </a:pP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      We’ll </a:t>
            </a: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be doing analysis of given data set in following ways : </a:t>
            </a:r>
            <a:endParaRPr lang="en-US" altLang="zh-CN" sz="2000" b="0" i="0" u="none" strike="noStrike" kern="1200" cap="none" spc="0" baseline="0">
              <a:solidFill>
                <a:schemeClr val="tx1"/>
              </a:solidFill>
              <a:latin typeface="Arial Black" pitchFamily="34" charset="0"/>
              <a:ea typeface="黑体" pitchFamily="0" charset="0"/>
              <a:cs typeface="Times New Roman" pitchFamily="18" charset="0"/>
            </a:endParaRPr>
          </a:p>
          <a:p>
            <a:pPr marL="109728" indent="0" algn="l">
              <a:lnSpc>
                <a:spcPct val="90000"/>
              </a:lnSpc>
              <a:spcBef>
                <a:spcPts val="400"/>
              </a:spcBef>
              <a:spcAft>
                <a:spcPts val="0"/>
              </a:spcAft>
              <a:buNone/>
            </a:pPr>
            <a:endParaRPr lang="en-US" altLang="zh-CN" sz="2000" b="0" i="0" u="none" strike="noStrike" kern="1200" cap="none" spc="0" baseline="0">
              <a:solidFill>
                <a:schemeClr val="tx1"/>
              </a:solidFill>
              <a:latin typeface="Arial Black" pitchFamily="34" charset="0"/>
              <a:ea typeface="黑体" pitchFamily="0" charset="0"/>
              <a:cs typeface="Times New Roman" pitchFamily="18" charset="0"/>
            </a:endParaRPr>
          </a:p>
          <a:p>
            <a:pPr marL="365633" indent="-256032" algn="l">
              <a:lnSpc>
                <a:spcPct val="90000"/>
              </a:lnSpc>
              <a:spcBef>
                <a:spcPts val="400"/>
              </a:spcBef>
              <a:spcAft>
                <a:spcPts val="0"/>
              </a:spcAft>
              <a:buClr>
                <a:schemeClr val="accent1"/>
              </a:buClr>
              <a:buSzPct val="68000"/>
              <a:buFont typeface="Wingdings" pitchFamily="2" charset="2"/>
              <a:buChar char="Ø"/>
            </a:pP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Univariate</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analysis</a:t>
            </a:r>
            <a:endParaRPr lang="en-US" altLang="zh-CN" sz="24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90000"/>
              </a:lnSpc>
              <a:spcBef>
                <a:spcPts val="400"/>
              </a:spcBef>
              <a:spcAft>
                <a:spcPts val="0"/>
              </a:spcAft>
              <a:buClr>
                <a:schemeClr val="accent1"/>
              </a:buClr>
              <a:buSzPct val="68000"/>
              <a:buFont typeface="Wingdings" pitchFamily="2" charset="2"/>
              <a:buChar char="Ø"/>
            </a:pP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      Hotel </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wise analysis </a:t>
            </a:r>
            <a:endParaRPr lang="en-US" altLang="zh-CN" sz="24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90000"/>
              </a:lnSpc>
              <a:spcBef>
                <a:spcPts val="400"/>
              </a:spcBef>
              <a:spcAft>
                <a:spcPts val="0"/>
              </a:spcAft>
              <a:buClr>
                <a:schemeClr val="accent1"/>
              </a:buClr>
              <a:buSzPct val="68000"/>
              <a:buFont typeface="Wingdings" pitchFamily="2" charset="2"/>
              <a:buChar char="Ø"/>
            </a:pP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      Distribution </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Channel wise </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analysis</a:t>
            </a:r>
            <a:endParaRPr lang="en-US" altLang="zh-CN" sz="24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90000"/>
              </a:lnSpc>
              <a:spcBef>
                <a:spcPts val="400"/>
              </a:spcBef>
              <a:spcAft>
                <a:spcPts val="0"/>
              </a:spcAft>
              <a:buClr>
                <a:schemeClr val="accent1"/>
              </a:buClr>
              <a:buSzPct val="68000"/>
              <a:buFont typeface="Wingdings" pitchFamily="2" charset="2"/>
              <a:buChar char="Ø"/>
            </a:pP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      Booking </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cancellation analysis </a:t>
            </a:r>
            <a:endParaRPr lang="en-US" altLang="zh-CN" sz="24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90000"/>
              </a:lnSpc>
              <a:spcBef>
                <a:spcPts val="400"/>
              </a:spcBef>
              <a:spcAft>
                <a:spcPts val="0"/>
              </a:spcAft>
              <a:buClr>
                <a:schemeClr val="accent1"/>
              </a:buClr>
              <a:buSzPct val="68000"/>
              <a:buFont typeface="Wingdings" pitchFamily="2" charset="2"/>
              <a:buChar char="Ø"/>
            </a:pP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      Time wise </a:t>
            </a:r>
            <a:r>
              <a:rPr lang="en-US" altLang="zh-CN" sz="2400" b="0" i="0" u="none" strike="noStrike" kern="1200" cap="none" spc="0" baseline="0">
                <a:solidFill>
                  <a:schemeClr val="tx1"/>
                </a:solidFill>
                <a:latin typeface="Times New Roman" pitchFamily="18" charset="0"/>
                <a:ea typeface="黑体" pitchFamily="0" charset="0"/>
                <a:cs typeface="Times New Roman" pitchFamily="18" charset="0"/>
              </a:rPr>
              <a:t>analysis </a:t>
            </a:r>
            <a:endParaRPr lang="en-US" altLang="zh-CN" sz="24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90000"/>
              </a:lnSpc>
              <a:spcBef>
                <a:spcPts val="400"/>
              </a:spcBef>
              <a:spcAft>
                <a:spcPts val="0"/>
              </a:spcAft>
              <a:buNone/>
            </a:pPr>
            <a:endParaRPr lang="en-US" altLang="zh-CN" sz="24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90000"/>
              </a:lnSpc>
              <a:spcBef>
                <a:spcPts val="400"/>
              </a:spcBef>
              <a:spcAft>
                <a:spcPts val="0"/>
              </a:spcAft>
              <a:buNone/>
            </a:pPr>
            <a:r>
              <a:rPr lang="en-US" altLang="zh-CN" sz="1800" b="0" i="0" u="none" strike="noStrike" kern="1200" cap="none" spc="0" baseline="0">
                <a:solidFill>
                  <a:schemeClr val="tx1"/>
                </a:solidFill>
                <a:latin typeface="Arial Black" pitchFamily="34" charset="0"/>
                <a:ea typeface="黑体" pitchFamily="0" charset="0"/>
                <a:cs typeface="Times New Roman" pitchFamily="18" charset="0"/>
              </a:rPr>
              <a:t>     By </a:t>
            </a:r>
            <a:r>
              <a:rPr lang="en-US" altLang="zh-CN" sz="1800" b="0" i="0" u="none" strike="noStrike" kern="1200" cap="none" spc="0" baseline="0">
                <a:solidFill>
                  <a:schemeClr val="tx1"/>
                </a:solidFill>
                <a:latin typeface="Arial Black" pitchFamily="34" charset="0"/>
                <a:ea typeface="黑体" pitchFamily="0" charset="0"/>
                <a:cs typeface="Times New Roman" pitchFamily="18" charset="0"/>
              </a:rPr>
              <a:t>doing this we’ll try to find out key factors driving the hotel bookings </a:t>
            </a:r>
            <a:r>
              <a:rPr lang="en-US" altLang="zh-CN" sz="1800" b="0" i="0" u="none" strike="noStrike" kern="1200" cap="none" spc="0" baseline="0">
                <a:solidFill>
                  <a:schemeClr val="tx1"/>
                </a:solidFill>
                <a:latin typeface="Arial Black" pitchFamily="34" charset="0"/>
                <a:ea typeface="黑体" pitchFamily="0" charset="0"/>
                <a:cs typeface="Times New Roman" pitchFamily="18" charset="0"/>
              </a:rPr>
              <a:t>trends</a:t>
            </a:r>
            <a:endParaRPr lang="zh-CN" altLang="en-US" sz="1800" b="0" i="0" u="none" strike="noStrike" kern="1200" cap="none" spc="0" baseline="0">
              <a:solidFill>
                <a:schemeClr val="tx1"/>
              </a:solidFill>
              <a:latin typeface="Arial Black" pitchFamily="34" charset="0"/>
              <a:ea typeface="黑体" pitchFamily="0" charset="0"/>
              <a:cs typeface="Times New Roman" pitchFamily="18" charset="0"/>
            </a:endParaRPr>
          </a:p>
        </p:txBody>
      </p:sp>
      <p:sp>
        <p:nvSpPr>
          <p:cNvPr id="35"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rgbClr val="00B0F0"/>
                </a:solidFill>
                <a:latin typeface="Lucida Sans Unicode" pitchFamily="0" charset="0"/>
                <a:ea typeface="黑体" pitchFamily="0" charset="0"/>
                <a:cs typeface="Lucida Sans"/>
              </a:rPr>
              <a:t>Agenda </a:t>
            </a:r>
            <a:endParaRPr lang="zh-CN" altLang="en-US" sz="4100" b="1" i="0" u="none" strike="noStrike" kern="1200" cap="none" spc="0" baseline="0">
              <a:solidFill>
                <a:srgbClr val="00B0F0"/>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18422475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body" idx="1"/>
          </p:nvPr>
        </p:nvSpPr>
        <p:spPr>
          <a:xfrm rot="0">
            <a:off x="457200" y="1295399"/>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109728" indent="0" algn="l">
              <a:lnSpc>
                <a:spcPct val="80000"/>
              </a:lnSpc>
              <a:spcBef>
                <a:spcPts val="400"/>
              </a:spcBef>
              <a:spcAft>
                <a:spcPts val="0"/>
              </a:spcAft>
              <a:buNone/>
            </a:pPr>
            <a:r>
              <a:rPr lang="en-US" altLang="zh-CN" sz="25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000" b="0" i="0" u="none" strike="noStrike" kern="1200" cap="none" spc="0" baseline="0">
                <a:solidFill>
                  <a:schemeClr val="tx1"/>
                </a:solidFill>
                <a:latin typeface="Arial Black" pitchFamily="34" charset="0"/>
                <a:ea typeface="黑体" pitchFamily="0" charset="0"/>
                <a:cs typeface="Times New Roman" pitchFamily="18" charset="0"/>
              </a:rPr>
              <a:t>Given Data Set Has Different Columns Of Variables Crucial For Hotel Bookings. Some Of Them Are:</a:t>
            </a:r>
            <a:endParaRPr lang="en-US" altLang="zh-CN" sz="2000" b="0" i="0" u="none" strike="noStrike" kern="1200" cap="none" spc="0" baseline="0">
              <a:solidFill>
                <a:schemeClr val="tx1"/>
              </a:solidFill>
              <a:latin typeface="Arial Black" pitchFamily="34" charset="0"/>
              <a:ea typeface="黑体" pitchFamily="0" charset="0"/>
              <a:cs typeface="Times New Roman" pitchFamily="18" charset="0"/>
            </a:endParaRPr>
          </a:p>
          <a:p>
            <a:pPr marL="365633" indent="-256032" algn="l">
              <a:lnSpc>
                <a:spcPct val="80000"/>
              </a:lnSpc>
              <a:spcBef>
                <a:spcPts val="400"/>
              </a:spcBef>
              <a:spcAft>
                <a:spcPts val="0"/>
              </a:spcAft>
              <a:buClr>
                <a:schemeClr val="accent1"/>
              </a:buClr>
              <a:buSzPct val="68000"/>
              <a:buFont typeface="Wingdings" pitchFamily="2" charset="2"/>
              <a:buChar char="v"/>
            </a:pPr>
            <a:r>
              <a:rPr lang="en-US" altLang="zh-CN" sz="2200" b="0" i="0" u="none" strike="noStrike" kern="1200" cap="none" spc="0" baseline="0">
                <a:solidFill>
                  <a:srgbClr val="FF0000"/>
                </a:solidFill>
                <a:latin typeface="Times New Roman" pitchFamily="18" charset="0"/>
                <a:ea typeface="黑体" pitchFamily="0" charset="0"/>
                <a:cs typeface="Times New Roman" pitchFamily="18" charset="0"/>
              </a:rPr>
              <a:t> Hotel</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 The Category Of Hotels, Which Are Two Resort Hotel And City Hotel. </a:t>
            </a:r>
            <a:endParaRPr lang="en-US" altLang="zh-CN" sz="22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80000"/>
              </a:lnSpc>
              <a:spcBef>
                <a:spcPts val="400"/>
              </a:spcBef>
              <a:spcAft>
                <a:spcPts val="0"/>
              </a:spcAft>
              <a:buClr>
                <a:schemeClr val="accent1"/>
              </a:buClr>
              <a:buSzPct val="68000"/>
              <a:buFont typeface="Wingdings" pitchFamily="2" charset="2"/>
              <a:buChar char="v"/>
            </a:pPr>
            <a:r>
              <a:rPr lang="en-US" altLang="zh-CN" sz="2200" b="0" i="0" u="none" strike="noStrike" kern="1200" cap="none" spc="0" baseline="0">
                <a:solidFill>
                  <a:srgbClr val="FF0000"/>
                </a:solidFill>
                <a:latin typeface="Times New Roman" pitchFamily="18" charset="0"/>
                <a:ea typeface="黑体" pitchFamily="0" charset="0"/>
                <a:cs typeface="Times New Roman" pitchFamily="18" charset="0"/>
              </a:rPr>
              <a:t>Is_cancelled</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 : The Value Of Column Show The Cancellation Type. If The Booking Was Cancelled Or Not. Values[0,1], Where 0 Indicates Not Cancelled</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22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80000"/>
              </a:lnSpc>
              <a:spcBef>
                <a:spcPts val="400"/>
              </a:spcBef>
              <a:spcAft>
                <a:spcPts val="0"/>
              </a:spcAft>
              <a:buClr>
                <a:schemeClr val="accent1"/>
              </a:buClr>
              <a:buSzPct val="68000"/>
              <a:buFont typeface="Wingdings" pitchFamily="2" charset="2"/>
              <a:buChar char="v"/>
            </a:pPr>
            <a:r>
              <a:rPr lang="en-US" altLang="zh-CN" sz="2200" b="0" i="0" u="none" strike="noStrike" kern="1200" cap="none" spc="0" baseline="0">
                <a:solidFill>
                  <a:srgbClr val="FF0000"/>
                </a:solidFill>
                <a:latin typeface="Times New Roman" pitchFamily="18" charset="0"/>
                <a:ea typeface="黑体" pitchFamily="0" charset="0"/>
                <a:cs typeface="Times New Roman" pitchFamily="18" charset="0"/>
              </a:rPr>
              <a:t>Lead_time</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:The </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Time Between Reservation And Actual Arrival. </a:t>
            </a:r>
            <a:endParaRPr lang="en-US" altLang="zh-CN" sz="22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80000"/>
              </a:lnSpc>
              <a:spcBef>
                <a:spcPts val="400"/>
              </a:spcBef>
              <a:spcAft>
                <a:spcPts val="0"/>
              </a:spcAft>
              <a:buClr>
                <a:schemeClr val="accent1"/>
              </a:buClr>
              <a:buSzPct val="68000"/>
              <a:buFont typeface="Wingdings" pitchFamily="2" charset="2"/>
              <a:buChar char="v"/>
            </a:pPr>
            <a:r>
              <a:rPr lang="en-US" altLang="zh-CN" sz="2200" b="0" i="0" u="none" strike="noStrike" kern="1200" cap="none" spc="0" baseline="0">
                <a:solidFill>
                  <a:srgbClr val="FF0000"/>
                </a:solidFill>
                <a:latin typeface="Times New Roman" pitchFamily="18" charset="0"/>
                <a:ea typeface="黑体" pitchFamily="0" charset="0"/>
                <a:cs typeface="Times New Roman" pitchFamily="18" charset="0"/>
              </a:rPr>
              <a:t>Stayed_in_weekend_nights</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 The Number Of Weekend Nights Stay Per Reservation.</a:t>
            </a:r>
            <a:endParaRPr lang="en-US" altLang="zh-CN" sz="22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80000"/>
              </a:lnSpc>
              <a:spcBef>
                <a:spcPts val="400"/>
              </a:spcBef>
              <a:spcAft>
                <a:spcPts val="0"/>
              </a:spcAft>
              <a:buClr>
                <a:schemeClr val="accent1"/>
              </a:buClr>
              <a:buSzPct val="68000"/>
              <a:buFont typeface="Wingdings" pitchFamily="2" charset="2"/>
              <a:buChar char="v"/>
            </a:pPr>
            <a:r>
              <a:rPr lang="en-US" altLang="zh-CN" sz="2200" b="0" i="0" u="none" strike="noStrike" kern="1200" cap="none" spc="0" baseline="0">
                <a:solidFill>
                  <a:srgbClr val="FF0000"/>
                </a:solidFill>
                <a:latin typeface="Times New Roman" pitchFamily="18" charset="0"/>
                <a:ea typeface="黑体" pitchFamily="0" charset="0"/>
                <a:cs typeface="Times New Roman" pitchFamily="18" charset="0"/>
              </a:rPr>
              <a:t>Stayed_in_weekday_night</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s</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 The Number Of Weekday Nights Stay Per Reservation. </a:t>
            </a:r>
            <a:endParaRPr lang="en-US" altLang="zh-CN" sz="22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80000"/>
              </a:lnSpc>
              <a:spcBef>
                <a:spcPts val="400"/>
              </a:spcBef>
              <a:spcAft>
                <a:spcPts val="0"/>
              </a:spcAft>
              <a:buClr>
                <a:schemeClr val="accent1"/>
              </a:buClr>
              <a:buSzPct val="68000"/>
              <a:buFont typeface="Wingdings" pitchFamily="2" charset="2"/>
              <a:buChar char="v"/>
            </a:pPr>
            <a:r>
              <a:rPr lang="en-US" altLang="zh-CN" sz="2200" b="0" i="0" u="none" strike="noStrike" kern="1200" cap="none" spc="0" baseline="0">
                <a:solidFill>
                  <a:srgbClr val="FF0000"/>
                </a:solidFill>
                <a:latin typeface="Times New Roman" pitchFamily="18" charset="0"/>
                <a:ea typeface="黑体" pitchFamily="0" charset="0"/>
                <a:cs typeface="Times New Roman" pitchFamily="18" charset="0"/>
              </a:rPr>
              <a:t>Meal</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 Meal Preferences Per Reservation.[</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Bb,fb,hb,sc,undefined</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a:t>
            </a:r>
            <a:endParaRPr lang="en-US" altLang="zh-CN" sz="22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80000"/>
              </a:lnSpc>
              <a:spcBef>
                <a:spcPts val="400"/>
              </a:spcBef>
              <a:spcAft>
                <a:spcPts val="0"/>
              </a:spcAft>
              <a:buClr>
                <a:schemeClr val="accent1"/>
              </a:buClr>
              <a:buSzPct val="68000"/>
              <a:buFont typeface="Wingdings" pitchFamily="2" charset="2"/>
              <a:buChar char="v"/>
            </a:pP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200" b="0" i="0" u="none" strike="noStrike" kern="1200" cap="none" spc="0" baseline="0">
                <a:solidFill>
                  <a:srgbClr val="FF0000"/>
                </a:solidFill>
                <a:latin typeface="Times New Roman" pitchFamily="18" charset="0"/>
                <a:ea typeface="黑体" pitchFamily="0" charset="0"/>
                <a:cs typeface="Times New Roman" pitchFamily="18" charset="0"/>
              </a:rPr>
              <a:t>Country</a:t>
            </a:r>
            <a:r>
              <a:rPr lang="en-US" altLang="zh-CN" sz="2200" b="0" i="0" u="none" strike="noStrike" kern="1200" cap="none" spc="0" baseline="0">
                <a:solidFill>
                  <a:schemeClr val="tx1"/>
                </a:solidFill>
                <a:latin typeface="Times New Roman" pitchFamily="18" charset="0"/>
                <a:ea typeface="黑体" pitchFamily="0" charset="0"/>
                <a:cs typeface="Times New Roman" pitchFamily="18" charset="0"/>
              </a:rPr>
              <a:t>: The Origin Country Of Guest.</a:t>
            </a:r>
            <a:endParaRPr lang="zh-CN" altLang="en-US" sz="22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37"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rgbClr val="00B0F0"/>
                </a:solidFill>
                <a:latin typeface="Lucida Sans Unicode" pitchFamily="0" charset="0"/>
                <a:ea typeface="黑体" pitchFamily="0" charset="0"/>
                <a:cs typeface="Lucida Sans"/>
              </a:rPr>
              <a:t>Data Summary</a:t>
            </a:r>
            <a:endParaRPr lang="zh-CN" altLang="en-US" sz="4100" b="1" i="0" u="none" strike="noStrike" kern="1200" cap="none" spc="0" baseline="0">
              <a:solidFill>
                <a:srgbClr val="00B0F0"/>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102664318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body" idx="1"/>
          </p:nvPr>
        </p:nvSpPr>
        <p:spPr>
          <a:xfrm rot="0">
            <a:off x="457200" y="1371601"/>
            <a:ext cx="8229600" cy="4114800"/>
          </a:xfrm>
          <a:prstGeom prst="rect"/>
          <a:noFill/>
          <a:ln w="12700" cmpd="sng" cap="flat">
            <a:noFill/>
            <a:prstDash val="solid"/>
            <a:miter/>
          </a:ln>
        </p:spPr>
        <p:txBody>
          <a:bodyPr vert="horz" wrap="square" lIns="91440" tIns="45720" rIns="91440" bIns="45720" anchor="t" anchorCtr="0">
            <a:prstTxWarp prst="textNoShape"/>
          </a:bodyPr>
          <a:lstStyle/>
          <a:p>
            <a:pPr marL="109728" indent="0" algn="l">
              <a:lnSpc>
                <a:spcPct val="90000"/>
              </a:lnSpc>
              <a:spcBef>
                <a:spcPts val="400"/>
              </a:spcBef>
              <a:spcAft>
                <a:spcPts val="0"/>
              </a:spcAft>
              <a:buNone/>
            </a:pPr>
            <a:r>
              <a:rPr lang="en-US" altLang="zh-CN" sz="2000" b="0" i="0" u="none" strike="noStrike" kern="1200" cap="none" spc="0" baseline="0">
                <a:solidFill>
                  <a:srgbClr val="FF0000"/>
                </a:solidFill>
                <a:latin typeface="Times New Roman" pitchFamily="18" charset="0"/>
                <a:ea typeface="黑体" pitchFamily="0" charset="0"/>
                <a:cs typeface="Times New Roman" pitchFamily="18" charset="0"/>
              </a:rPr>
              <a:t>market_segment</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This column show how reservation was made and what is the purpose of reservation.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Eg</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corporate means corporate trip, TA for travel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agency.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90000"/>
              </a:lnSpc>
              <a:spcBef>
                <a:spcPts val="400"/>
              </a:spcBef>
              <a:spcAft>
                <a:spcPts val="0"/>
              </a:spcAft>
              <a:buNone/>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90000"/>
              </a:lnSpc>
              <a:spcBef>
                <a:spcPts val="400"/>
              </a:spcBef>
              <a:spcAft>
                <a:spcPts val="0"/>
              </a:spcAft>
              <a:buNone/>
            </a:pPr>
            <a:r>
              <a:rPr lang="en-US" altLang="zh-CN" sz="2000" b="0" i="0" u="none" strike="noStrike" kern="1200" cap="none" spc="0" baseline="0">
                <a:solidFill>
                  <a:srgbClr val="FF0000"/>
                </a:solidFill>
                <a:latin typeface="Times New Roman" pitchFamily="18" charset="0"/>
                <a:ea typeface="黑体" pitchFamily="0" charset="0"/>
                <a:cs typeface="Times New Roman" pitchFamily="18" charset="0"/>
              </a:rPr>
              <a:t>Distribution_channel</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The medium through booking was made.[</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Direct,Corporate,TA</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TO,undefined,GDS</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90000"/>
              </a:lnSpc>
              <a:spcBef>
                <a:spcPts val="400"/>
              </a:spcBef>
              <a:spcAft>
                <a:spcPts val="0"/>
              </a:spcAft>
              <a:buNone/>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90000"/>
              </a:lnSpc>
              <a:spcBef>
                <a:spcPts val="400"/>
              </a:spcBef>
              <a:spcAft>
                <a:spcPts val="0"/>
              </a:spcAft>
              <a:buNone/>
            </a:pPr>
            <a:r>
              <a:rPr lang="en-US" altLang="zh-CN" sz="2000" b="0" i="0" u="none" strike="noStrike" kern="1200" cap="none" spc="0" baseline="0">
                <a:solidFill>
                  <a:srgbClr val="FF0000"/>
                </a:solidFill>
                <a:latin typeface="Times New Roman" pitchFamily="18" charset="0"/>
                <a:ea typeface="黑体" pitchFamily="0" charset="0"/>
                <a:cs typeface="Times New Roman" pitchFamily="18" charset="0"/>
              </a:rPr>
              <a:t>Is_repeated_guest</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Shows if the guest is who has arrived earlier or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not.Values</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[0,1]--&gt;0 indicates no and 1 indicated yes person is repeated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guest.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90000"/>
              </a:lnSpc>
              <a:spcBef>
                <a:spcPts val="400"/>
              </a:spcBef>
              <a:spcAft>
                <a:spcPts val="0"/>
              </a:spcAft>
              <a:buNone/>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90000"/>
              </a:lnSpc>
              <a:spcBef>
                <a:spcPts val="400"/>
              </a:spcBef>
              <a:spcAft>
                <a:spcPts val="0"/>
              </a:spcAft>
              <a:buNone/>
            </a:pPr>
            <a:r>
              <a:rPr lang="en-US" altLang="zh-CN" sz="2000" b="0" i="0" u="none" strike="noStrike" kern="1200" cap="none" spc="0" baseline="0">
                <a:solidFill>
                  <a:srgbClr val="FF0000"/>
                </a:solidFill>
                <a:latin typeface="Times New Roman" pitchFamily="18" charset="0"/>
                <a:ea typeface="黑体" pitchFamily="0" charset="0"/>
                <a:cs typeface="Times New Roman" pitchFamily="18" charset="0"/>
              </a:rPr>
              <a:t> </a:t>
            </a:r>
            <a:r>
              <a:rPr lang="en-US" altLang="zh-CN" sz="2000" b="0" i="0" u="none" strike="noStrike" kern="1200" cap="none" spc="0" baseline="0">
                <a:solidFill>
                  <a:srgbClr val="FF0000"/>
                </a:solidFill>
                <a:latin typeface="Times New Roman" pitchFamily="18" charset="0"/>
                <a:ea typeface="黑体" pitchFamily="0" charset="0"/>
                <a:cs typeface="Times New Roman" pitchFamily="18" charset="0"/>
              </a:rPr>
              <a:t>D</a:t>
            </a:r>
            <a:r>
              <a:rPr lang="en-US" altLang="zh-CN" sz="2000" b="0" i="0" u="none" strike="noStrike" kern="1200" cap="none" spc="0" baseline="0">
                <a:solidFill>
                  <a:srgbClr val="FF0000"/>
                </a:solidFill>
                <a:latin typeface="Times New Roman" pitchFamily="18" charset="0"/>
                <a:ea typeface="黑体" pitchFamily="0" charset="0"/>
                <a:cs typeface="Times New Roman" pitchFamily="18" charset="0"/>
              </a:rPr>
              <a:t>ays_in_waiting_list</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Number of days between actual booking and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transact.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90000"/>
              </a:lnSpc>
              <a:spcBef>
                <a:spcPts val="400"/>
              </a:spcBef>
              <a:spcAft>
                <a:spcPts val="0"/>
              </a:spcAft>
              <a:buNone/>
            </a:pP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109728" indent="0" algn="l">
              <a:lnSpc>
                <a:spcPct val="90000"/>
              </a:lnSpc>
              <a:spcBef>
                <a:spcPts val="400"/>
              </a:spcBef>
              <a:spcAft>
                <a:spcPts val="0"/>
              </a:spcAft>
              <a:buNone/>
            </a:pPr>
            <a:r>
              <a:rPr lang="en-US" altLang="zh-CN" sz="2000" b="0" i="0" u="none" strike="noStrike" kern="1200" cap="none" spc="0" baseline="0">
                <a:solidFill>
                  <a:srgbClr val="FF0000"/>
                </a:solidFill>
                <a:latin typeface="Times New Roman" pitchFamily="18" charset="0"/>
                <a:ea typeface="黑体" pitchFamily="0" charset="0"/>
                <a:cs typeface="Times New Roman" pitchFamily="18" charset="0"/>
              </a:rPr>
              <a:t>C</a:t>
            </a:r>
            <a:r>
              <a:rPr lang="en-US" altLang="zh-CN" sz="2000" b="0" i="0" u="none" strike="noStrike" kern="1200" cap="none" spc="0" baseline="0">
                <a:solidFill>
                  <a:srgbClr val="FF0000"/>
                </a:solidFill>
                <a:latin typeface="Times New Roman" pitchFamily="18" charset="0"/>
                <a:ea typeface="黑体" pitchFamily="0" charset="0"/>
                <a:cs typeface="Times New Roman" pitchFamily="18" charset="0"/>
              </a:rPr>
              <a:t>ustomer_type</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Type of customers( Transient, group, etc.)</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39"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rgbClr val="00B0F0"/>
                </a:solidFill>
                <a:latin typeface="Lucida Sans Unicode" pitchFamily="0" charset="0"/>
                <a:ea typeface="黑体" pitchFamily="0" charset="0"/>
                <a:cs typeface="Lucida Sans"/>
              </a:rPr>
              <a:t>Data Summary(contd..)</a:t>
            </a:r>
            <a:endParaRPr lang="zh-CN" altLang="en-US" sz="4100" b="1" i="0" u="none" strike="noStrike" kern="1200" cap="none" spc="0" baseline="0">
              <a:solidFill>
                <a:srgbClr val="00B0F0"/>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207542270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152400" y="228600"/>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rgbClr val="00B0F0"/>
                </a:solidFill>
                <a:latin typeface="Lucida Sans Unicode" pitchFamily="0" charset="0"/>
                <a:ea typeface="黑体" pitchFamily="0" charset="0"/>
                <a:cs typeface="Lucida Sans"/>
              </a:rPr>
              <a:t>Data Summary</a:t>
            </a:r>
            <a:endParaRPr lang="zh-CN" altLang="en-US" sz="4100" b="1" i="0" u="none" strike="noStrike" kern="1200" cap="none" spc="0" baseline="0">
              <a:solidFill>
                <a:srgbClr val="00B0F0"/>
              </a:solidFill>
              <a:latin typeface="Lucida Sans Unicode" pitchFamily="0" charset="0"/>
              <a:ea typeface="黑体" pitchFamily="0" charset="0"/>
              <a:cs typeface="Lucida Sans"/>
            </a:endParaRPr>
          </a:p>
        </p:txBody>
      </p:sp>
      <p:pic>
        <p:nvPicPr>
          <p:cNvPr id="41" name="图片"/>
          <p:cNvPicPr>
            <a:picLocks noChangeAspect="1"/>
          </p:cNvPicPr>
          <p:nvPr/>
        </p:nvPicPr>
        <p:blipFill>
          <a:blip r:embed="rId1" cstate="print"/>
          <a:srcRect t="35872" b="16618" l="33521" r="15500"/>
          <a:stretch>
            <a:fillRect/>
          </a:stretch>
        </p:blipFill>
        <p:spPr>
          <a:xfrm rot="0">
            <a:off x="381000" y="1524000"/>
            <a:ext cx="8458200" cy="4383250"/>
          </a:xfrm>
          <a:prstGeom prst="rect"/>
          <a:noFill/>
          <a:ln w="12700" cmpd="sng" cap="flat">
            <a:noFill/>
            <a:prstDash val="solid"/>
            <a:round/>
          </a:ln>
        </p:spPr>
      </p:pic>
    </p:spTree>
    <p:extLst>
      <p:ext uri="{BB962C8B-B14F-4D97-AF65-F5344CB8AC3E}">
        <p14:creationId xmlns:p14="http://schemas.microsoft.com/office/powerpoint/2010/main" val="107344784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body" idx="1"/>
          </p:nvPr>
        </p:nvSpPr>
        <p:spPr>
          <a:xfrm rot="0">
            <a:off x="-381000" y="1295399"/>
            <a:ext cx="8229600" cy="4525963"/>
          </a:xfrm>
          <a:prstGeom prst="rect"/>
          <a:noFill/>
          <a:ln w="12700" cmpd="sng" cap="flat">
            <a:noFill/>
            <a:prstDash val="solid"/>
            <a:miter/>
          </a:ln>
        </p:spPr>
        <p:txBody>
          <a:bodyPr vert="horz" wrap="square" lIns="91440" tIns="45720" rIns="91440" bIns="45720" anchor="t" anchorCtr="0">
            <a:prstTxWarp prst="textNoShape"/>
          </a:bodyPr>
          <a:lstStyle/>
          <a:p>
            <a:pPr lvl="3" marL="914400" indent="0" algn="l">
              <a:lnSpc>
                <a:spcPct val="100000"/>
              </a:lnSpc>
              <a:spcBef>
                <a:spcPts val="350"/>
              </a:spcBef>
              <a:spcAft>
                <a:spcPts val="0"/>
              </a:spcAft>
              <a:buNone/>
            </a:pPr>
            <a:r>
              <a:rPr lang="en-US" altLang="zh-CN" sz="2800" b="0" i="0" u="none" strike="noStrike" kern="1200" cap="none" spc="0" baseline="0">
                <a:solidFill>
                  <a:schemeClr val="tx1"/>
                </a:solidFill>
                <a:latin typeface="Lucida Sans Unicode" pitchFamily="0" charset="0"/>
                <a:ea typeface="黑体" pitchFamily="0" charset="0"/>
                <a:cs typeface="Lucida Sans"/>
              </a:rPr>
              <a:t>      </a:t>
            </a:r>
            <a:r>
              <a:rPr lang="en-US" altLang="zh-CN" sz="2000" b="0" i="0" u="none" strike="noStrike" kern="1200" cap="none" spc="0" baseline="0">
                <a:solidFill>
                  <a:schemeClr val="tx1"/>
                </a:solidFill>
                <a:latin typeface="Arial Black" pitchFamily="34" charset="0"/>
                <a:ea typeface="黑体" pitchFamily="0" charset="0"/>
                <a:cs typeface="Lucida Sans"/>
              </a:rPr>
              <a:t>While </a:t>
            </a:r>
            <a:r>
              <a:rPr lang="en-US" altLang="zh-CN" sz="2000" b="0" i="0" u="none" strike="noStrike" kern="1200" cap="none" spc="0" baseline="0">
                <a:solidFill>
                  <a:schemeClr val="tx1"/>
                </a:solidFill>
                <a:latin typeface="Arial Black" pitchFamily="34" charset="0"/>
                <a:ea typeface="黑体" pitchFamily="0" charset="0"/>
                <a:cs typeface="Lucida Sans"/>
              </a:rPr>
              <a:t>doing </a:t>
            </a:r>
            <a:r>
              <a:rPr lang="en-US" altLang="zh-CN" sz="2000" b="0" i="0" u="none" strike="noStrike" kern="1200" cap="none" spc="0" baseline="0">
                <a:solidFill>
                  <a:schemeClr val="tx1"/>
                </a:solidFill>
                <a:latin typeface="Arial Black" pitchFamily="34" charset="0"/>
                <a:ea typeface="黑体" pitchFamily="0" charset="0"/>
                <a:cs typeface="Lucida Sans"/>
              </a:rPr>
              <a:t>univariate</a:t>
            </a:r>
            <a:r>
              <a:rPr lang="en-US" altLang="zh-CN" sz="2000" b="0" i="0" u="none" strike="noStrike" kern="1200" cap="none" spc="0" baseline="0">
                <a:solidFill>
                  <a:schemeClr val="tx1"/>
                </a:solidFill>
                <a:latin typeface="Arial Black" pitchFamily="34" charset="0"/>
                <a:ea typeface="黑体" pitchFamily="0" charset="0"/>
                <a:cs typeface="Lucida Sans"/>
              </a:rPr>
              <a:t> analysis of </a:t>
            </a:r>
            <a:r>
              <a:rPr lang="en-US" altLang="zh-CN" sz="2000" b="0" i="0" u="none" strike="noStrike" kern="1200" cap="none" spc="0" baseline="0">
                <a:solidFill>
                  <a:schemeClr val="tx1"/>
                </a:solidFill>
                <a:latin typeface="Arial Black" pitchFamily="34" charset="0"/>
                <a:ea typeface="黑体" pitchFamily="0" charset="0"/>
                <a:cs typeface="Lucida Sans"/>
              </a:rPr>
              <a:t>given hotel </a:t>
            </a:r>
            <a:r>
              <a:rPr lang="en-US" altLang="zh-CN" sz="2000" b="0" i="0" u="none" strike="noStrike" kern="1200" cap="none" spc="0" baseline="0">
                <a:solidFill>
                  <a:schemeClr val="tx1"/>
                </a:solidFill>
                <a:latin typeface="Arial Black" pitchFamily="34" charset="0"/>
                <a:ea typeface="黑体" pitchFamily="0" charset="0"/>
                <a:cs typeface="Lucida Sans"/>
              </a:rPr>
              <a:t>booking dataset, we answered following questions</a:t>
            </a:r>
            <a:r>
              <a:rPr lang="en-US" altLang="zh-CN" sz="2000" b="0" i="0" u="none" strike="noStrike" kern="1200" cap="none" spc="0" baseline="0">
                <a:solidFill>
                  <a:schemeClr val="tx1"/>
                </a:solidFill>
                <a:latin typeface="Arial Black" pitchFamily="34" charset="0"/>
                <a:ea typeface="黑体" pitchFamily="0" charset="0"/>
                <a:cs typeface="Lucida Sans"/>
              </a:rPr>
              <a:t>:</a:t>
            </a:r>
            <a:endParaRPr lang="en-US" altLang="zh-CN" sz="2000" b="0" i="0" u="none" strike="noStrike" kern="1200" cap="none" spc="0" baseline="0">
              <a:solidFill>
                <a:schemeClr val="tx1"/>
              </a:solidFill>
              <a:latin typeface="Arial Black" pitchFamily="34" charset="0"/>
              <a:ea typeface="黑体" pitchFamily="0" charset="0"/>
              <a:cs typeface="Lucida Sans"/>
            </a:endParaRPr>
          </a:p>
          <a:p>
            <a:pPr lvl="3" marL="914400" indent="0" algn="l">
              <a:lnSpc>
                <a:spcPct val="100000"/>
              </a:lnSpc>
              <a:spcBef>
                <a:spcPts val="350"/>
              </a:spcBef>
              <a:spcAft>
                <a:spcPts val="0"/>
              </a:spcAft>
              <a:buNone/>
            </a:pPr>
            <a:endParaRPr lang="en-US" altLang="zh-CN" sz="2000" b="0" i="0" u="none" strike="noStrike" kern="1200" cap="none" spc="0" baseline="0">
              <a:solidFill>
                <a:schemeClr val="tx1"/>
              </a:solidFill>
              <a:latin typeface="Arial Black" pitchFamily="34" charset="0"/>
              <a:ea typeface="黑体" pitchFamily="0" charset="0"/>
              <a:cs typeface="Times New Roman" pitchFamily="18" charset="0"/>
            </a:endParaRPr>
          </a:p>
          <a:p>
            <a:pPr lvl="3" marL="1371600" indent="-457200" algn="l">
              <a:lnSpc>
                <a:spcPct val="100000"/>
              </a:lnSpc>
              <a:spcBef>
                <a:spcPts val="350"/>
              </a:spcBef>
              <a:spcAft>
                <a:spcPts val="0"/>
              </a:spcAft>
              <a:buClr>
                <a:schemeClr val="accent2"/>
              </a:buClr>
              <a:buFontTx/>
              <a:buAutoNum type="arabicParenBoth"/>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Which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agent made most of bookings?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lvl="3" marL="1371600" indent="-457200" algn="l">
              <a:lnSpc>
                <a:spcPct val="100000"/>
              </a:lnSpc>
              <a:spcBef>
                <a:spcPts val="350"/>
              </a:spcBef>
              <a:spcAft>
                <a:spcPts val="0"/>
              </a:spcAft>
              <a:buClr>
                <a:schemeClr val="accent2"/>
              </a:buClr>
              <a:buFontTx/>
              <a:buAutoNum type="arabicParenBoth"/>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Which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room type is in most demand and which room type generates highest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lvl="3" marL="1371600" indent="-457200" algn="l">
              <a:lnSpc>
                <a:spcPct val="100000"/>
              </a:lnSpc>
              <a:spcBef>
                <a:spcPts val="350"/>
              </a:spcBef>
              <a:spcAft>
                <a:spcPts val="0"/>
              </a:spcAft>
              <a:buClr>
                <a:schemeClr val="accent2"/>
              </a:buClr>
              <a:buFontTx/>
              <a:buAutoNum type="arabicParenBoth"/>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From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which country most of the customers are coming?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lvl="3" marL="1371600" indent="-457200" algn="l">
              <a:lnSpc>
                <a:spcPct val="100000"/>
              </a:lnSpc>
              <a:spcBef>
                <a:spcPts val="350"/>
              </a:spcBef>
              <a:spcAft>
                <a:spcPts val="0"/>
              </a:spcAft>
              <a:buClr>
                <a:schemeClr val="accent2"/>
              </a:buClr>
              <a:buFontTx/>
              <a:buAutoNum type="arabicParenBoth"/>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What </a:t>
            </a: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is the most preferred meal by customers?</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3"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rgbClr val="FF0000"/>
                </a:solidFill>
                <a:latin typeface="Lucida Sans Unicode" pitchFamily="0" charset="0"/>
                <a:ea typeface="黑体" pitchFamily="0" charset="0"/>
                <a:cs typeface="Lucida Sans"/>
              </a:rPr>
              <a:t>Univariate</a:t>
            </a:r>
            <a:r>
              <a:rPr lang="en-US" altLang="zh-CN" sz="4100" b="1" i="0" u="none" strike="noStrike" kern="1200" cap="none" spc="0" baseline="0">
                <a:solidFill>
                  <a:srgbClr val="FF0000"/>
                </a:solidFill>
                <a:latin typeface="Lucida Sans Unicode" pitchFamily="0" charset="0"/>
                <a:ea typeface="黑体" pitchFamily="0" charset="0"/>
                <a:cs typeface="Lucida Sans"/>
              </a:rPr>
              <a:t> Analysis</a:t>
            </a:r>
            <a:endParaRPr lang="zh-CN" altLang="en-US" sz="4100" b="1" i="0" u="none" strike="noStrike" kern="1200" cap="none" spc="0" baseline="0">
              <a:solidFill>
                <a:srgbClr val="FF0000"/>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63972800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Lucida Sans Unicode" pitchFamily="0" charset="0"/>
                <a:ea typeface="黑体" pitchFamily="0" charset="0"/>
                <a:cs typeface="Lucida Sans"/>
              </a:rPr>
              <a:t>• Type A room is most demanded by customers. • Room types C, G and H are some of the highest </a:t>
            </a:r>
            <a:r>
              <a:rPr lang="en-US" altLang="zh-CN" sz="2700" b="0" i="0" u="none" strike="noStrike" kern="1200" cap="none" spc="0" baseline="0">
                <a:solidFill>
                  <a:schemeClr val="tx1"/>
                </a:solidFill>
                <a:latin typeface="Lucida Sans Unicode" pitchFamily="0" charset="0"/>
                <a:ea typeface="黑体" pitchFamily="0" charset="0"/>
                <a:cs typeface="Lucida Sans"/>
              </a:rPr>
              <a:t>adr</a:t>
            </a:r>
            <a:r>
              <a:rPr lang="en-US" altLang="zh-CN" sz="2700" b="0" i="0" u="none" strike="noStrike" kern="1200" cap="none" spc="0" baseline="0">
                <a:solidFill>
                  <a:schemeClr val="tx1"/>
                </a:solidFill>
                <a:latin typeface="Lucida Sans Unicode" pitchFamily="0" charset="0"/>
                <a:ea typeface="黑体" pitchFamily="0" charset="0"/>
                <a:cs typeface="Lucida Sans"/>
              </a:rPr>
              <a:t>(average daily rate) </a:t>
            </a:r>
            <a:r>
              <a:rPr lang="en-US" altLang="zh-CN" sz="2700" b="0" i="0" u="none" strike="noStrike" kern="1200" cap="none" spc="0" baseline="0">
                <a:solidFill>
                  <a:schemeClr val="tx1"/>
                </a:solidFill>
                <a:latin typeface="Lucida Sans Unicode" pitchFamily="0" charset="0"/>
                <a:ea typeface="黑体" pitchFamily="0" charset="0"/>
                <a:cs typeface="Lucida Sans"/>
              </a:rPr>
              <a:t>generating </a:t>
            </a:r>
            <a:r>
              <a:rPr lang="en-US" altLang="zh-CN" sz="2700" b="0" i="0" u="none" strike="noStrike" kern="1200" cap="none" spc="0" baseline="0">
                <a:solidFill>
                  <a:schemeClr val="tx1"/>
                </a:solidFill>
                <a:latin typeface="Lucida Sans Unicode" pitchFamily="0" charset="0"/>
                <a:ea typeface="黑体" pitchFamily="0" charset="0"/>
                <a:cs typeface="Lucida Sans"/>
              </a:rPr>
              <a:t>rooms. • Agent with id no. </a:t>
            </a:r>
            <a:r>
              <a:rPr lang="en-US" altLang="zh-CN" sz="2700" b="0" i="0" u="none" strike="noStrike" kern="1200" cap="none" spc="0" baseline="0">
                <a:solidFill>
                  <a:schemeClr val="tx1"/>
                </a:solidFill>
                <a:latin typeface="Lucida Sans Unicode" pitchFamily="0" charset="0"/>
                <a:ea typeface="黑体" pitchFamily="0" charset="0"/>
                <a:cs typeface="Lucida Sans"/>
              </a:rPr>
              <a:t>9.</a:t>
            </a:r>
            <a:endParaRPr lang="zh-CN" altLang="en-US" sz="2700" b="0" i="0" u="none" strike="noStrike" kern="1200" cap="none" spc="0" baseline="0">
              <a:solidFill>
                <a:schemeClr val="tx1"/>
              </a:solidFill>
              <a:latin typeface="Lucida Sans Unicode" pitchFamily="0" charset="0"/>
              <a:ea typeface="黑体" pitchFamily="0" charset="0"/>
              <a:cs typeface="Lucida Sans"/>
            </a:endParaRPr>
          </a:p>
        </p:txBody>
      </p:sp>
      <p:sp>
        <p:nvSpPr>
          <p:cNvPr id="45"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4100" b="1" i="0" u="none" strike="noStrike" kern="1200" cap="none" spc="0" baseline="0">
              <a:solidFill>
                <a:schemeClr val="tx2"/>
              </a:solidFill>
              <a:latin typeface="Lucida Sans Unicode" pitchFamily="0" charset="0"/>
              <a:ea typeface="黑体" pitchFamily="0" charset="0"/>
              <a:cs typeface="Lucida Sans"/>
            </a:endParaRPr>
          </a:p>
        </p:txBody>
      </p:sp>
      <p:pic>
        <p:nvPicPr>
          <p:cNvPr id="46" name="图片"/>
          <p:cNvPicPr>
            <a:picLocks noChangeAspect="1"/>
          </p:cNvPicPr>
          <p:nvPr/>
        </p:nvPicPr>
        <p:blipFill>
          <a:blip r:embed="rId1" cstate="print"/>
          <a:srcRect t="24494" b="38012" l="25533" r="9782"/>
          <a:stretch>
            <a:fillRect/>
          </a:stretch>
        </p:blipFill>
        <p:spPr>
          <a:xfrm rot="0">
            <a:off x="304800" y="256309"/>
            <a:ext cx="8416199" cy="2888342"/>
          </a:xfrm>
          <a:prstGeom prst="rect"/>
          <a:noFill/>
          <a:ln w="12700" cmpd="sng" cap="flat">
            <a:noFill/>
            <a:prstDash val="solid"/>
            <a:round/>
          </a:ln>
        </p:spPr>
      </p:pic>
      <p:pic>
        <p:nvPicPr>
          <p:cNvPr id="47" name="图片"/>
          <p:cNvPicPr>
            <a:picLocks noChangeAspect="1"/>
          </p:cNvPicPr>
          <p:nvPr/>
        </p:nvPicPr>
        <p:blipFill>
          <a:blip r:embed="rId2" cstate="print"/>
          <a:srcRect t="61210" b="8929" l="64749" r="10822"/>
          <a:stretch>
            <a:fillRect/>
          </a:stretch>
        </p:blipFill>
        <p:spPr>
          <a:xfrm rot="0">
            <a:off x="5410200" y="3385454"/>
            <a:ext cx="3178629" cy="2184401"/>
          </a:xfrm>
          <a:prstGeom prst="rect"/>
          <a:noFill/>
          <a:ln w="12700" cmpd="sng" cap="flat">
            <a:noFill/>
            <a:prstDash val="solid"/>
            <a:round/>
          </a:ln>
        </p:spPr>
      </p:pic>
      <p:sp>
        <p:nvSpPr>
          <p:cNvPr id="48" name="矩形"/>
          <p:cNvSpPr>
            <a:spLocks/>
          </p:cNvSpPr>
          <p:nvPr/>
        </p:nvSpPr>
        <p:spPr>
          <a:xfrm rot="0">
            <a:off x="457200" y="3505199"/>
            <a:ext cx="5105400" cy="175432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Type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 room is most demanded by customers. </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Room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types C, G and H are some of the highest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adr</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(average daily rate) generating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rooms</a:t>
            </a: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Times New Roman" pitchFamily="18" charset="0"/>
              <a:ea typeface="黑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Agent </a:t>
            </a:r>
            <a:r>
              <a:rPr lang="en-US" altLang="zh-CN" sz="1800" b="0" i="0" u="none" strike="noStrike" kern="1200" cap="none" spc="0" baseline="0">
                <a:solidFill>
                  <a:schemeClr val="tx1"/>
                </a:solidFill>
                <a:latin typeface="Times New Roman" pitchFamily="18" charset="0"/>
                <a:ea typeface="黑体" pitchFamily="0" charset="0"/>
                <a:cs typeface="Times New Roman" pitchFamily="18" charset="0"/>
              </a:rPr>
              <a:t>with id no. 9 made most of the bookings.</a:t>
            </a:r>
            <a:endParaRPr lang="zh-CN" altLang="en-US" sz="1800" b="0" i="0" u="none" strike="noStrike" kern="1200" cap="none" spc="0" baseline="0">
              <a:solidFill>
                <a:schemeClr val="tx1"/>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539356202"/>
      </p:ext>
    </p:extLst>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
        <a:ea typeface=""/>
        <a:cs typeface=""/>
      </a:majorFont>
      <a:minorFont>
        <a:latin typeface=""/>
        <a:ea typeface=""/>
        <a:cs typeface=""/>
      </a:minorFont>
    </a:fontScheme>
    <a:fmtScheme name="Concours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Hotel Booking Analysis</dc:title>
  <dc:creator>CAM LAB 2</dc:creator>
  <cp:lastModifiedBy>root</cp:lastModifiedBy>
  <cp:revision>26</cp:revision>
  <dcterms:created xsi:type="dcterms:W3CDTF">2024-04-02T07:13:38Z</dcterms:created>
  <dcterms:modified xsi:type="dcterms:W3CDTF">2024-04-05T04:01:11Z</dcterms:modified>
</cp:coreProperties>
</file>