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60" r:id="rId5"/>
    <p:sldId id="261" r:id="rId6"/>
    <p:sldId id="259" r:id="rId7"/>
    <p:sldId id="262" r:id="rId8"/>
    <p:sldId id="263" r:id="rId9"/>
    <p:sldId id="264"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2525B8-673A-4B1C-A115-59165BDA439A}"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66E289A-02D1-483C-AD25-F9D3D9B654C3}" type="slidenum">
              <a:rPr lang="en-IN" smtClean="0"/>
              <a:t>‹#›</a:t>
            </a:fld>
            <a:endParaRPr lang="en-IN"/>
          </a:p>
        </p:txBody>
      </p:sp>
    </p:spTree>
    <p:extLst>
      <p:ext uri="{BB962C8B-B14F-4D97-AF65-F5344CB8AC3E}">
        <p14:creationId xmlns:p14="http://schemas.microsoft.com/office/powerpoint/2010/main" val="928231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2525B8-673A-4B1C-A115-59165BDA439A}"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6E289A-02D1-483C-AD25-F9D3D9B654C3}" type="slidenum">
              <a:rPr lang="en-IN" smtClean="0"/>
              <a:t>‹#›</a:t>
            </a:fld>
            <a:endParaRPr lang="en-IN"/>
          </a:p>
        </p:txBody>
      </p:sp>
    </p:spTree>
    <p:extLst>
      <p:ext uri="{BB962C8B-B14F-4D97-AF65-F5344CB8AC3E}">
        <p14:creationId xmlns:p14="http://schemas.microsoft.com/office/powerpoint/2010/main" val="809089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2525B8-673A-4B1C-A115-59165BDA439A}"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6E289A-02D1-483C-AD25-F9D3D9B654C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086933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C2525B8-673A-4B1C-A115-59165BDA439A}"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6E289A-02D1-483C-AD25-F9D3D9B654C3}" type="slidenum">
              <a:rPr lang="en-IN" smtClean="0"/>
              <a:t>‹#›</a:t>
            </a:fld>
            <a:endParaRPr lang="en-IN"/>
          </a:p>
        </p:txBody>
      </p:sp>
    </p:spTree>
    <p:extLst>
      <p:ext uri="{BB962C8B-B14F-4D97-AF65-F5344CB8AC3E}">
        <p14:creationId xmlns:p14="http://schemas.microsoft.com/office/powerpoint/2010/main" val="2112154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C2525B8-673A-4B1C-A115-59165BDA439A}"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6E289A-02D1-483C-AD25-F9D3D9B654C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220922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C2525B8-673A-4B1C-A115-59165BDA439A}"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6E289A-02D1-483C-AD25-F9D3D9B654C3}" type="slidenum">
              <a:rPr lang="en-IN" smtClean="0"/>
              <a:t>‹#›</a:t>
            </a:fld>
            <a:endParaRPr lang="en-IN"/>
          </a:p>
        </p:txBody>
      </p:sp>
    </p:spTree>
    <p:extLst>
      <p:ext uri="{BB962C8B-B14F-4D97-AF65-F5344CB8AC3E}">
        <p14:creationId xmlns:p14="http://schemas.microsoft.com/office/powerpoint/2010/main" val="8777681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2525B8-673A-4B1C-A115-59165BDA439A}"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6E289A-02D1-483C-AD25-F9D3D9B654C3}" type="slidenum">
              <a:rPr lang="en-IN" smtClean="0"/>
              <a:t>‹#›</a:t>
            </a:fld>
            <a:endParaRPr lang="en-IN"/>
          </a:p>
        </p:txBody>
      </p:sp>
    </p:spTree>
    <p:extLst>
      <p:ext uri="{BB962C8B-B14F-4D97-AF65-F5344CB8AC3E}">
        <p14:creationId xmlns:p14="http://schemas.microsoft.com/office/powerpoint/2010/main" val="3229903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2525B8-673A-4B1C-A115-59165BDA439A}"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6E289A-02D1-483C-AD25-F9D3D9B654C3}" type="slidenum">
              <a:rPr lang="en-IN" smtClean="0"/>
              <a:t>‹#›</a:t>
            </a:fld>
            <a:endParaRPr lang="en-IN"/>
          </a:p>
        </p:txBody>
      </p:sp>
    </p:spTree>
    <p:extLst>
      <p:ext uri="{BB962C8B-B14F-4D97-AF65-F5344CB8AC3E}">
        <p14:creationId xmlns:p14="http://schemas.microsoft.com/office/powerpoint/2010/main" val="1389892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2525B8-673A-4B1C-A115-59165BDA439A}"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6E289A-02D1-483C-AD25-F9D3D9B654C3}" type="slidenum">
              <a:rPr lang="en-IN" smtClean="0"/>
              <a:t>‹#›</a:t>
            </a:fld>
            <a:endParaRPr lang="en-IN"/>
          </a:p>
        </p:txBody>
      </p:sp>
    </p:spTree>
    <p:extLst>
      <p:ext uri="{BB962C8B-B14F-4D97-AF65-F5344CB8AC3E}">
        <p14:creationId xmlns:p14="http://schemas.microsoft.com/office/powerpoint/2010/main" val="865011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2525B8-673A-4B1C-A115-59165BDA439A}"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6E289A-02D1-483C-AD25-F9D3D9B654C3}" type="slidenum">
              <a:rPr lang="en-IN" smtClean="0"/>
              <a:t>‹#›</a:t>
            </a:fld>
            <a:endParaRPr lang="en-IN"/>
          </a:p>
        </p:txBody>
      </p:sp>
    </p:spTree>
    <p:extLst>
      <p:ext uri="{BB962C8B-B14F-4D97-AF65-F5344CB8AC3E}">
        <p14:creationId xmlns:p14="http://schemas.microsoft.com/office/powerpoint/2010/main" val="538144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2525B8-673A-4B1C-A115-59165BDA439A}"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66E289A-02D1-483C-AD25-F9D3D9B654C3}" type="slidenum">
              <a:rPr lang="en-IN" smtClean="0"/>
              <a:t>‹#›</a:t>
            </a:fld>
            <a:endParaRPr lang="en-IN"/>
          </a:p>
        </p:txBody>
      </p:sp>
    </p:spTree>
    <p:extLst>
      <p:ext uri="{BB962C8B-B14F-4D97-AF65-F5344CB8AC3E}">
        <p14:creationId xmlns:p14="http://schemas.microsoft.com/office/powerpoint/2010/main" val="1461641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2525B8-673A-4B1C-A115-59165BDA439A}" type="datetimeFigureOut">
              <a:rPr lang="en-IN" smtClean="0"/>
              <a:t>11-10-2023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66E289A-02D1-483C-AD25-F9D3D9B654C3}" type="slidenum">
              <a:rPr lang="en-IN" smtClean="0"/>
              <a:t>‹#›</a:t>
            </a:fld>
            <a:endParaRPr lang="en-IN"/>
          </a:p>
        </p:txBody>
      </p:sp>
    </p:spTree>
    <p:extLst>
      <p:ext uri="{BB962C8B-B14F-4D97-AF65-F5344CB8AC3E}">
        <p14:creationId xmlns:p14="http://schemas.microsoft.com/office/powerpoint/2010/main" val="2032591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2525B8-673A-4B1C-A115-59165BDA439A}"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6E289A-02D1-483C-AD25-F9D3D9B654C3}" type="slidenum">
              <a:rPr lang="en-IN" smtClean="0"/>
              <a:t>‹#›</a:t>
            </a:fld>
            <a:endParaRPr lang="en-IN"/>
          </a:p>
        </p:txBody>
      </p:sp>
    </p:spTree>
    <p:extLst>
      <p:ext uri="{BB962C8B-B14F-4D97-AF65-F5344CB8AC3E}">
        <p14:creationId xmlns:p14="http://schemas.microsoft.com/office/powerpoint/2010/main" val="2310200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2525B8-673A-4B1C-A115-59165BDA439A}" type="datetimeFigureOut">
              <a:rPr lang="en-IN" smtClean="0"/>
              <a:t>11-10-2023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6E289A-02D1-483C-AD25-F9D3D9B654C3}" type="slidenum">
              <a:rPr lang="en-IN" smtClean="0"/>
              <a:t>‹#›</a:t>
            </a:fld>
            <a:endParaRPr lang="en-IN"/>
          </a:p>
        </p:txBody>
      </p:sp>
    </p:spTree>
    <p:extLst>
      <p:ext uri="{BB962C8B-B14F-4D97-AF65-F5344CB8AC3E}">
        <p14:creationId xmlns:p14="http://schemas.microsoft.com/office/powerpoint/2010/main" val="1921812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2525B8-673A-4B1C-A115-59165BDA439A}"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6E289A-02D1-483C-AD25-F9D3D9B654C3}" type="slidenum">
              <a:rPr lang="en-IN" smtClean="0"/>
              <a:t>‹#›</a:t>
            </a:fld>
            <a:endParaRPr lang="en-IN"/>
          </a:p>
        </p:txBody>
      </p:sp>
    </p:spTree>
    <p:extLst>
      <p:ext uri="{BB962C8B-B14F-4D97-AF65-F5344CB8AC3E}">
        <p14:creationId xmlns:p14="http://schemas.microsoft.com/office/powerpoint/2010/main" val="2015242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2525B8-673A-4B1C-A115-59165BDA439A}"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6E289A-02D1-483C-AD25-F9D3D9B654C3}" type="slidenum">
              <a:rPr lang="en-IN" smtClean="0"/>
              <a:t>‹#›</a:t>
            </a:fld>
            <a:endParaRPr lang="en-IN"/>
          </a:p>
        </p:txBody>
      </p:sp>
    </p:spTree>
    <p:extLst>
      <p:ext uri="{BB962C8B-B14F-4D97-AF65-F5344CB8AC3E}">
        <p14:creationId xmlns:p14="http://schemas.microsoft.com/office/powerpoint/2010/main" val="3433587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C2525B8-673A-4B1C-A115-59165BDA439A}" type="datetimeFigureOut">
              <a:rPr lang="en-IN" smtClean="0"/>
              <a:t>11-10-2023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66E289A-02D1-483C-AD25-F9D3D9B654C3}" type="slidenum">
              <a:rPr lang="en-IN" smtClean="0"/>
              <a:t>‹#›</a:t>
            </a:fld>
            <a:endParaRPr lang="en-IN"/>
          </a:p>
        </p:txBody>
      </p:sp>
    </p:spTree>
    <p:extLst>
      <p:ext uri="{BB962C8B-B14F-4D97-AF65-F5344CB8AC3E}">
        <p14:creationId xmlns:p14="http://schemas.microsoft.com/office/powerpoint/2010/main" val="367605516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mlg-ulb/creditcardfraud" TargetMode="Externa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E9128-454E-4A56-91F9-BB0A2F6D087E}"/>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6CC08D15-E6E0-5BF4-9CFC-511B2796EE22}"/>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FC91D2FE-9724-DB7C-6E74-49C1601E19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AE0CB3AB-0A56-BB31-855F-4918A4E64B58}"/>
              </a:ext>
            </a:extLst>
          </p:cNvPr>
          <p:cNvSpPr txBox="1"/>
          <p:nvPr/>
        </p:nvSpPr>
        <p:spPr>
          <a:xfrm>
            <a:off x="789709" y="1219200"/>
            <a:ext cx="9615367" cy="1938992"/>
          </a:xfrm>
          <a:prstGeom prst="rect">
            <a:avLst/>
          </a:prstGeom>
          <a:noFill/>
        </p:spPr>
        <p:txBody>
          <a:bodyPr wrap="square">
            <a:spAutoFit/>
          </a:bodyPr>
          <a:lstStyle/>
          <a:p>
            <a:r>
              <a:rPr lang="en-IN" sz="6000" dirty="0">
                <a:solidFill>
                  <a:srgbClr val="FF0000"/>
                </a:solidFill>
                <a:latin typeface="Algerian" panose="04020705040A02060702" pitchFamily="82" charset="0"/>
              </a:rPr>
              <a:t>Credit card fraud detection</a:t>
            </a:r>
          </a:p>
        </p:txBody>
      </p:sp>
    </p:spTree>
    <p:extLst>
      <p:ext uri="{BB962C8B-B14F-4D97-AF65-F5344CB8AC3E}">
        <p14:creationId xmlns:p14="http://schemas.microsoft.com/office/powerpoint/2010/main" val="918405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7B9F7-F817-1CBE-981A-8CF3DBEAA10C}"/>
              </a:ext>
            </a:extLst>
          </p:cNvPr>
          <p:cNvSpPr>
            <a:spLocks noGrp="1"/>
          </p:cNvSpPr>
          <p:nvPr>
            <p:ph type="title"/>
          </p:nvPr>
        </p:nvSpPr>
        <p:spPr/>
        <p:txBody>
          <a:bodyPr/>
          <a:lstStyle/>
          <a:p>
            <a:r>
              <a:rPr lang="en-IN" b="1" dirty="0">
                <a:solidFill>
                  <a:srgbClr val="002060"/>
                </a:solidFill>
              </a:rPr>
              <a:t>METRICS USED FOR CHECKING ACCURACY</a:t>
            </a:r>
            <a:endParaRPr lang="en-US" b="1" dirty="0">
              <a:solidFill>
                <a:srgbClr val="002060"/>
              </a:solidFill>
            </a:endParaRPr>
          </a:p>
        </p:txBody>
      </p:sp>
      <p:sp>
        <p:nvSpPr>
          <p:cNvPr id="3" name="Content Placeholder 2">
            <a:extLst>
              <a:ext uri="{FF2B5EF4-FFF2-40B4-BE49-F238E27FC236}">
                <a16:creationId xmlns:a16="http://schemas.microsoft.com/office/drawing/2014/main" id="{A0888B61-650F-24AD-933C-5B0E162103A2}"/>
              </a:ext>
            </a:extLst>
          </p:cNvPr>
          <p:cNvSpPr>
            <a:spLocks noGrp="1"/>
          </p:cNvSpPr>
          <p:nvPr>
            <p:ph idx="1"/>
          </p:nvPr>
        </p:nvSpPr>
        <p:spPr/>
        <p:txBody>
          <a:bodyPr/>
          <a:lstStyle/>
          <a:p>
            <a:r>
              <a:rPr lang="en-IN" dirty="0"/>
              <a:t> Accuracy </a:t>
            </a:r>
          </a:p>
          <a:p>
            <a:r>
              <a:rPr lang="en-IN" dirty="0"/>
              <a:t>Precision</a:t>
            </a:r>
          </a:p>
          <a:p>
            <a:r>
              <a:rPr lang="en-IN" dirty="0"/>
              <a:t>Recall</a:t>
            </a:r>
          </a:p>
          <a:p>
            <a:r>
              <a:rPr lang="en-IN" dirty="0"/>
              <a:t>F1-score</a:t>
            </a:r>
          </a:p>
          <a:p>
            <a:r>
              <a:rPr lang="en-IN" dirty="0"/>
              <a:t>AUC-ROC are commonly </a:t>
            </a:r>
          </a:p>
          <a:p>
            <a:pPr marL="0" indent="0">
              <a:buNone/>
            </a:pPr>
            <a:r>
              <a:rPr lang="en-IN" dirty="0"/>
              <a:t>used for evaluation.</a:t>
            </a:r>
            <a:endParaRPr lang="en-US" dirty="0"/>
          </a:p>
        </p:txBody>
      </p:sp>
    </p:spTree>
    <p:extLst>
      <p:ext uri="{BB962C8B-B14F-4D97-AF65-F5344CB8AC3E}">
        <p14:creationId xmlns:p14="http://schemas.microsoft.com/office/powerpoint/2010/main" val="3023032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4666B-403B-8DB8-0D9E-FEAE7045822E}"/>
              </a:ext>
            </a:extLst>
          </p:cNvPr>
          <p:cNvSpPr>
            <a:spLocks noGrp="1"/>
          </p:cNvSpPr>
          <p:nvPr>
            <p:ph type="title"/>
          </p:nvPr>
        </p:nvSpPr>
        <p:spPr/>
        <p:txBody>
          <a:bodyPr/>
          <a:lstStyle/>
          <a:p>
            <a:r>
              <a:rPr lang="en-IN" b="1" dirty="0" err="1">
                <a:solidFill>
                  <a:srgbClr val="002060"/>
                </a:solidFill>
              </a:rPr>
              <a:t>Creditcard</a:t>
            </a:r>
            <a:r>
              <a:rPr lang="en-IN" b="1" dirty="0">
                <a:solidFill>
                  <a:srgbClr val="002060"/>
                </a:solidFill>
              </a:rPr>
              <a:t> fraud detection Techniques of Anomaly detection Algorithms: </a:t>
            </a:r>
            <a:endParaRPr lang="en-US" b="1" dirty="0">
              <a:solidFill>
                <a:srgbClr val="002060"/>
              </a:solidFill>
            </a:endParaRPr>
          </a:p>
        </p:txBody>
      </p:sp>
      <p:sp>
        <p:nvSpPr>
          <p:cNvPr id="3" name="Content Placeholder 2">
            <a:extLst>
              <a:ext uri="{FF2B5EF4-FFF2-40B4-BE49-F238E27FC236}">
                <a16:creationId xmlns:a16="http://schemas.microsoft.com/office/drawing/2014/main" id="{AFCEDC5C-78B3-DCC5-7D38-9C5F0C56F4EF}"/>
              </a:ext>
            </a:extLst>
          </p:cNvPr>
          <p:cNvSpPr>
            <a:spLocks noGrp="1"/>
          </p:cNvSpPr>
          <p:nvPr>
            <p:ph idx="1"/>
          </p:nvPr>
        </p:nvSpPr>
        <p:spPr/>
        <p:txBody>
          <a:bodyPr/>
          <a:lstStyle/>
          <a:p>
            <a:r>
              <a:rPr lang="en-IN" dirty="0"/>
              <a:t>Isolation Forest </a:t>
            </a:r>
          </a:p>
          <a:p>
            <a:r>
              <a:rPr lang="en-IN" dirty="0"/>
              <a:t>Local outlier factor</a:t>
            </a:r>
          </a:p>
          <a:p>
            <a:r>
              <a:rPr lang="en-IN"/>
              <a:t> One-class SVM</a:t>
            </a:r>
            <a:endParaRPr lang="en-US" dirty="0"/>
          </a:p>
        </p:txBody>
      </p:sp>
    </p:spTree>
    <p:extLst>
      <p:ext uri="{BB962C8B-B14F-4D97-AF65-F5344CB8AC3E}">
        <p14:creationId xmlns:p14="http://schemas.microsoft.com/office/powerpoint/2010/main" val="3004407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A4DA9-E62B-4A49-E531-8A0B728363F2}"/>
              </a:ext>
            </a:extLst>
          </p:cNvPr>
          <p:cNvSpPr>
            <a:spLocks noGrp="1"/>
          </p:cNvSpPr>
          <p:nvPr>
            <p:ph type="title"/>
          </p:nvPr>
        </p:nvSpPr>
        <p:spPr/>
        <p:txBody>
          <a:bodyPr>
            <a:noAutofit/>
          </a:bodyPr>
          <a:lstStyle/>
          <a:p>
            <a:r>
              <a:rPr lang="en-IN" sz="4400" dirty="0">
                <a:solidFill>
                  <a:srgbClr val="002060"/>
                </a:solidFill>
                <a:latin typeface="Arial Black" panose="020B0A04020102020204" pitchFamily="34" charset="0"/>
              </a:rPr>
              <a:t>What is credit card fraud detection:</a:t>
            </a:r>
          </a:p>
        </p:txBody>
      </p:sp>
      <p:sp>
        <p:nvSpPr>
          <p:cNvPr id="3" name="Content Placeholder 2">
            <a:extLst>
              <a:ext uri="{FF2B5EF4-FFF2-40B4-BE49-F238E27FC236}">
                <a16:creationId xmlns:a16="http://schemas.microsoft.com/office/drawing/2014/main" id="{8607E1CC-BAB0-8288-CC4E-4378970608FA}"/>
              </a:ext>
            </a:extLst>
          </p:cNvPr>
          <p:cNvSpPr>
            <a:spLocks noGrp="1"/>
          </p:cNvSpPr>
          <p:nvPr>
            <p:ph idx="1"/>
          </p:nvPr>
        </p:nvSpPr>
        <p:spPr>
          <a:xfrm>
            <a:off x="2589212" y="2514600"/>
            <a:ext cx="8915400" cy="3813464"/>
          </a:xfrm>
        </p:spPr>
        <p:txBody>
          <a:bodyPr>
            <a:normAutofit/>
          </a:bodyPr>
          <a:lstStyle/>
          <a:p>
            <a:r>
              <a:rPr lang="en-US" sz="2400" dirty="0">
                <a:latin typeface="Arial Black" panose="020B0A04020102020204" pitchFamily="34" charset="0"/>
              </a:rPr>
              <a:t>Credit card fraud is an inclusive term for fraud committed using a payment card, such as a credit card or debit </a:t>
            </a:r>
            <a:r>
              <a:rPr lang="en-US" sz="2400" dirty="0" err="1">
                <a:latin typeface="Arial Black" panose="020B0A04020102020204" pitchFamily="34" charset="0"/>
              </a:rPr>
              <a:t>card.The</a:t>
            </a:r>
            <a:r>
              <a:rPr lang="en-US" sz="2400" dirty="0">
                <a:latin typeface="Arial Black" panose="020B0A04020102020204" pitchFamily="34" charset="0"/>
              </a:rPr>
              <a:t> purpose may be to obtain goods or services or to make payment to another account, which is controlled by a criminal. The Payment Card Industry Data Security Standard (PCI DSS) is the data security standard created to help financial institutions process card payments securely and reduce card fraud.</a:t>
            </a:r>
            <a:endParaRPr lang="en-IN" sz="2400" dirty="0">
              <a:latin typeface="Arial Black" panose="020B0A04020102020204" pitchFamily="34" charset="0"/>
            </a:endParaRPr>
          </a:p>
        </p:txBody>
      </p:sp>
    </p:spTree>
    <p:extLst>
      <p:ext uri="{BB962C8B-B14F-4D97-AF65-F5344CB8AC3E}">
        <p14:creationId xmlns:p14="http://schemas.microsoft.com/office/powerpoint/2010/main" val="114300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7A0CB-4965-D67D-C1D3-F974054B1F2F}"/>
              </a:ext>
            </a:extLst>
          </p:cNvPr>
          <p:cNvSpPr>
            <a:spLocks noGrp="1"/>
          </p:cNvSpPr>
          <p:nvPr>
            <p:ph type="title"/>
          </p:nvPr>
        </p:nvSpPr>
        <p:spPr/>
        <p:txBody>
          <a:bodyPr>
            <a:noAutofit/>
          </a:bodyPr>
          <a:lstStyle/>
          <a:p>
            <a:r>
              <a:rPr lang="en-US" sz="4000" dirty="0">
                <a:solidFill>
                  <a:srgbClr val="002060"/>
                </a:solidFill>
                <a:latin typeface="Arial Black" panose="020B0A04020102020204" pitchFamily="34" charset="0"/>
              </a:rPr>
              <a:t>Credit</a:t>
            </a:r>
            <a:r>
              <a:rPr lang="en-US" sz="4400" dirty="0">
                <a:solidFill>
                  <a:srgbClr val="002060"/>
                </a:solidFill>
                <a:latin typeface="Arial Black" panose="020B0A04020102020204" pitchFamily="34" charset="0"/>
              </a:rPr>
              <a:t> Card Fraud Detection Dataset:</a:t>
            </a:r>
            <a:endParaRPr lang="en-IN" sz="4400" dirty="0">
              <a:solidFill>
                <a:srgbClr val="00206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20C27110-28FE-F91C-7488-97A530892A78}"/>
              </a:ext>
            </a:extLst>
          </p:cNvPr>
          <p:cNvSpPr>
            <a:spLocks noGrp="1"/>
          </p:cNvSpPr>
          <p:nvPr>
            <p:ph idx="1"/>
          </p:nvPr>
        </p:nvSpPr>
        <p:spPr>
          <a:xfrm>
            <a:off x="2192482" y="2389908"/>
            <a:ext cx="9312130" cy="3521313"/>
          </a:xfrm>
        </p:spPr>
        <p:txBody>
          <a:bodyPr>
            <a:normAutofit/>
          </a:bodyPr>
          <a:lstStyle/>
          <a:p>
            <a:r>
              <a:rPr lang="en-US" sz="2000" dirty="0">
                <a:latin typeface="Arial Rounded MT Bold" panose="020F0704030504030204" pitchFamily="34" charset="0"/>
              </a:rPr>
              <a:t>We will be using the Credit Card Fraud Detection Dataset from Kaggle. The dataset utilized covers credit card transactions done by European cardholders in September 2013. This dataset contains 492 frauds out of 284,807 transactions over two days. </a:t>
            </a:r>
          </a:p>
          <a:p>
            <a:r>
              <a:rPr lang="en-US" sz="2000" dirty="0">
                <a:latin typeface="Arial Rounded MT Bold" panose="020F0704030504030204" pitchFamily="34" charset="0"/>
              </a:rPr>
              <a:t>The dataset is unbalanced, with the positive class (frauds) accounting for 0.172 percent of all transactions. You will need to create a Kaggle account to download the dataset. I've also uploaded the dataset to Google Drive that you can access here.</a:t>
            </a:r>
            <a:endParaRPr lang="en-IN" sz="2000" dirty="0">
              <a:latin typeface="Arial Rounded MT Bold" panose="020F0704030504030204" pitchFamily="34" charset="0"/>
            </a:endParaRPr>
          </a:p>
          <a:p>
            <a:pPr marL="0" indent="0">
              <a:buNone/>
            </a:pPr>
            <a:r>
              <a:rPr lang="en-US" sz="2000" dirty="0">
                <a:latin typeface="Arial Rounded MT Bold" panose="020F0704030504030204" pitchFamily="34" charset="0"/>
                <a:hlinkClick r:id="rId2"/>
              </a:rPr>
              <a:t>Dataset link: https://www.kaggle.com/datasets/mlg-ulb/creditcardfraud</a:t>
            </a:r>
            <a:endParaRPr lang="en-US" sz="2000" dirty="0">
              <a:latin typeface="Arial Rounded MT Bold" panose="020F0704030504030204" pitchFamily="34" charset="0"/>
            </a:endParaRPr>
          </a:p>
        </p:txBody>
      </p:sp>
    </p:spTree>
    <p:extLst>
      <p:ext uri="{BB962C8B-B14F-4D97-AF65-F5344CB8AC3E}">
        <p14:creationId xmlns:p14="http://schemas.microsoft.com/office/powerpoint/2010/main" val="1740367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3924A-40DE-9BE8-2DC1-976B1804495F}"/>
              </a:ext>
            </a:extLst>
          </p:cNvPr>
          <p:cNvSpPr>
            <a:spLocks noGrp="1"/>
          </p:cNvSpPr>
          <p:nvPr>
            <p:ph type="title"/>
          </p:nvPr>
        </p:nvSpPr>
        <p:spPr/>
        <p:txBody>
          <a:bodyPr>
            <a:noAutofit/>
          </a:bodyPr>
          <a:lstStyle/>
          <a:p>
            <a:r>
              <a:rPr lang="en-US" sz="4000" dirty="0">
                <a:solidFill>
                  <a:srgbClr val="002060"/>
                </a:solidFill>
                <a:latin typeface="Sitka Small Semibold" pitchFamily="2" charset="0"/>
              </a:rPr>
              <a:t>D</a:t>
            </a:r>
            <a:r>
              <a:rPr lang="en-US" sz="4000" b="0" i="0" dirty="0">
                <a:solidFill>
                  <a:srgbClr val="002060"/>
                </a:solidFill>
                <a:effectLst/>
                <a:latin typeface="Sitka Small Semibold" pitchFamily="2" charset="0"/>
              </a:rPr>
              <a:t>etails about </a:t>
            </a:r>
            <a:r>
              <a:rPr lang="en-US" sz="4000" b="0" i="0" dirty="0" err="1">
                <a:solidFill>
                  <a:srgbClr val="002060"/>
                </a:solidFill>
                <a:effectLst/>
                <a:latin typeface="Sitka Small Semibold" pitchFamily="2" charset="0"/>
              </a:rPr>
              <a:t>coloums</a:t>
            </a:r>
            <a:r>
              <a:rPr lang="en-US" sz="4000" b="0" i="0" dirty="0">
                <a:solidFill>
                  <a:srgbClr val="002060"/>
                </a:solidFill>
                <a:effectLst/>
                <a:latin typeface="Sitka Small Semibold" pitchFamily="2" charset="0"/>
              </a:rPr>
              <a:t> in credit card fraud detection:</a:t>
            </a:r>
            <a:endParaRPr lang="en-IN" sz="4000" dirty="0">
              <a:solidFill>
                <a:srgbClr val="002060"/>
              </a:solidFill>
              <a:latin typeface="Sitka Small Semibold" pitchFamily="2" charset="0"/>
            </a:endParaRPr>
          </a:p>
        </p:txBody>
      </p:sp>
      <p:sp>
        <p:nvSpPr>
          <p:cNvPr id="3" name="Content Placeholder 2">
            <a:extLst>
              <a:ext uri="{FF2B5EF4-FFF2-40B4-BE49-F238E27FC236}">
                <a16:creationId xmlns:a16="http://schemas.microsoft.com/office/drawing/2014/main" id="{AEDEE9B8-AE33-92C9-4EA3-AC05715C9E7A}"/>
              </a:ext>
            </a:extLst>
          </p:cNvPr>
          <p:cNvSpPr>
            <a:spLocks noGrp="1"/>
          </p:cNvSpPr>
          <p:nvPr>
            <p:ph idx="1"/>
          </p:nvPr>
        </p:nvSpPr>
        <p:spPr/>
        <p:txBody>
          <a:bodyPr>
            <a:normAutofit lnSpcReduction="10000"/>
          </a:bodyPr>
          <a:lstStyle/>
          <a:p>
            <a:r>
              <a:rPr lang="en-US" sz="2000" b="0" i="0" dirty="0">
                <a:solidFill>
                  <a:schemeClr val="tx1"/>
                </a:solidFill>
                <a:effectLst/>
                <a:latin typeface="Söhne"/>
              </a:rPr>
              <a:t>Credit card fraud detection is a critical aspect of financial security, and it relies on various data columns and features to identify potentially fraudulent transactions. These columns or features are essential for building machine learning models and implementing fraud detection algorithms. Here are some of the key details about columns commonly used in credit card fraud detection:</a:t>
            </a:r>
          </a:p>
          <a:p>
            <a:endParaRPr lang="en-US" sz="2000" dirty="0">
              <a:solidFill>
                <a:schemeClr val="tx1"/>
              </a:solidFill>
              <a:latin typeface="Söhne"/>
            </a:endParaRPr>
          </a:p>
          <a:p>
            <a:pPr algn="l">
              <a:buFont typeface="+mj-lt"/>
              <a:buAutoNum type="arabicPeriod"/>
            </a:pPr>
            <a:r>
              <a:rPr lang="en-US" sz="2000" b="0" i="0" dirty="0">
                <a:solidFill>
                  <a:schemeClr val="tx1"/>
                </a:solidFill>
                <a:effectLst/>
                <a:latin typeface="Söhne"/>
              </a:rPr>
              <a:t>Transaction Amount:</a:t>
            </a:r>
          </a:p>
          <a:p>
            <a:pPr marL="457200" lvl="1" indent="0" algn="l">
              <a:buNone/>
            </a:pPr>
            <a:r>
              <a:rPr lang="en-US" sz="2000" b="0" i="0" dirty="0">
                <a:solidFill>
                  <a:schemeClr val="tx1"/>
                </a:solidFill>
                <a:effectLst/>
                <a:latin typeface="Söhne"/>
              </a:rPr>
              <a:t> This column records the monetary value of the transaction.</a:t>
            </a:r>
          </a:p>
          <a:p>
            <a:pPr algn="l">
              <a:buFont typeface="+mj-lt"/>
              <a:buAutoNum type="arabicPeriod"/>
            </a:pPr>
            <a:r>
              <a:rPr lang="en-US" sz="2000" b="0" i="0" dirty="0">
                <a:solidFill>
                  <a:schemeClr val="tx1"/>
                </a:solidFill>
                <a:effectLst/>
                <a:latin typeface="Söhne"/>
              </a:rPr>
              <a:t>Transaction Date and Time:</a:t>
            </a:r>
          </a:p>
          <a:p>
            <a:pPr marL="457200" lvl="1" indent="0" algn="l">
              <a:buNone/>
            </a:pPr>
            <a:r>
              <a:rPr lang="en-US" sz="2000" b="0" i="0" dirty="0">
                <a:solidFill>
                  <a:schemeClr val="tx1"/>
                </a:solidFill>
                <a:effectLst/>
                <a:latin typeface="Söhne"/>
              </a:rPr>
              <a:t> The date and time when the transaction occurred are crucial for analyzing patterns and identifying anomalies.</a:t>
            </a:r>
          </a:p>
          <a:p>
            <a:pPr marL="0" indent="0" algn="l">
              <a:buNone/>
            </a:pPr>
            <a:endParaRPr lang="en-US" b="0" i="0" dirty="0">
              <a:solidFill>
                <a:schemeClr val="tx1"/>
              </a:solidFill>
              <a:effectLst/>
              <a:latin typeface="Söhne"/>
            </a:endParaRPr>
          </a:p>
          <a:p>
            <a:pPr marL="0" indent="0">
              <a:buNone/>
            </a:pPr>
            <a:endParaRPr lang="en-IN" sz="2000" dirty="0">
              <a:solidFill>
                <a:schemeClr val="tx1"/>
              </a:solidFill>
            </a:endParaRPr>
          </a:p>
        </p:txBody>
      </p:sp>
    </p:spTree>
    <p:extLst>
      <p:ext uri="{BB962C8B-B14F-4D97-AF65-F5344CB8AC3E}">
        <p14:creationId xmlns:p14="http://schemas.microsoft.com/office/powerpoint/2010/main" val="1033425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4B935C-1460-29D5-FF82-923D8C4B3270}"/>
              </a:ext>
            </a:extLst>
          </p:cNvPr>
          <p:cNvSpPr>
            <a:spLocks noGrp="1"/>
          </p:cNvSpPr>
          <p:nvPr>
            <p:ph idx="1"/>
          </p:nvPr>
        </p:nvSpPr>
        <p:spPr>
          <a:xfrm>
            <a:off x="2223655" y="997527"/>
            <a:ext cx="9280957" cy="5101937"/>
          </a:xfrm>
        </p:spPr>
        <p:txBody>
          <a:bodyPr>
            <a:normAutofit lnSpcReduction="10000"/>
          </a:bodyPr>
          <a:lstStyle/>
          <a:p>
            <a:pPr marL="0" indent="0" algn="l">
              <a:buNone/>
            </a:pPr>
            <a:r>
              <a:rPr lang="en-US" b="0" i="0" dirty="0">
                <a:solidFill>
                  <a:schemeClr val="tx1"/>
                </a:solidFill>
                <a:effectLst/>
                <a:latin typeface="Söhne"/>
              </a:rPr>
              <a:t>3. </a:t>
            </a:r>
            <a:r>
              <a:rPr lang="en-US" sz="2000" b="0" i="0" dirty="0">
                <a:solidFill>
                  <a:schemeClr val="tx1"/>
                </a:solidFill>
                <a:effectLst/>
                <a:latin typeface="Söhne"/>
              </a:rPr>
              <a:t>Cardholder Information</a:t>
            </a:r>
            <a:r>
              <a:rPr lang="en-US" b="0" i="0" dirty="0">
                <a:solidFill>
                  <a:schemeClr val="tx1"/>
                </a:solidFill>
                <a:effectLst/>
                <a:latin typeface="Söhne"/>
              </a:rPr>
              <a:t>:</a:t>
            </a:r>
          </a:p>
          <a:p>
            <a:pPr marL="742950" lvl="1" indent="-285750" algn="l">
              <a:buFont typeface="+mj-lt"/>
              <a:buAutoNum type="arabicPeriod"/>
            </a:pPr>
            <a:r>
              <a:rPr lang="en-US" sz="1800" b="0" i="0" dirty="0">
                <a:solidFill>
                  <a:schemeClr val="tx1"/>
                </a:solidFill>
                <a:effectLst/>
                <a:latin typeface="Söhne"/>
              </a:rPr>
              <a:t>Cardholder name: The name of the cardholder associated with the credit card.</a:t>
            </a:r>
          </a:p>
          <a:p>
            <a:pPr marL="742950" lvl="1" indent="-285750" algn="l">
              <a:buFont typeface="+mj-lt"/>
              <a:buAutoNum type="arabicPeriod"/>
            </a:pPr>
            <a:r>
              <a:rPr lang="en-US" sz="1800" b="0" i="0" dirty="0">
                <a:solidFill>
                  <a:schemeClr val="tx1"/>
                </a:solidFill>
                <a:effectLst/>
                <a:latin typeface="Söhne"/>
              </a:rPr>
              <a:t>Cardholder address: The billing address of the cardholder.</a:t>
            </a:r>
          </a:p>
          <a:p>
            <a:pPr marL="0" indent="0" algn="l">
              <a:buNone/>
            </a:pPr>
            <a:r>
              <a:rPr lang="en-US" b="0" i="0" dirty="0">
                <a:solidFill>
                  <a:schemeClr val="tx1"/>
                </a:solidFill>
                <a:effectLst/>
                <a:latin typeface="Söhne"/>
              </a:rPr>
              <a:t>4. </a:t>
            </a:r>
            <a:r>
              <a:rPr lang="en-US" sz="2000" b="0" i="0" dirty="0">
                <a:solidFill>
                  <a:schemeClr val="tx1"/>
                </a:solidFill>
                <a:effectLst/>
                <a:latin typeface="Söhne"/>
              </a:rPr>
              <a:t>Card Information</a:t>
            </a:r>
            <a:r>
              <a:rPr lang="en-US" b="0" i="0" dirty="0">
                <a:solidFill>
                  <a:schemeClr val="tx1"/>
                </a:solidFill>
                <a:effectLst/>
                <a:latin typeface="Söhne"/>
              </a:rPr>
              <a:t>:</a:t>
            </a:r>
          </a:p>
          <a:p>
            <a:pPr marL="742950" lvl="1" indent="-285750" algn="l">
              <a:buFont typeface="+mj-lt"/>
              <a:buAutoNum type="arabicPeriod"/>
            </a:pPr>
            <a:r>
              <a:rPr lang="en-US" sz="1800" b="0" i="0" dirty="0">
                <a:solidFill>
                  <a:schemeClr val="tx1"/>
                </a:solidFill>
                <a:effectLst/>
                <a:latin typeface="Söhne"/>
              </a:rPr>
              <a:t>Card number: The unique identifier of the credit card.</a:t>
            </a:r>
          </a:p>
          <a:p>
            <a:pPr marL="742950" lvl="1" indent="-285750" algn="l">
              <a:buFont typeface="+mj-lt"/>
              <a:buAutoNum type="arabicPeriod"/>
            </a:pPr>
            <a:r>
              <a:rPr lang="en-US" sz="1800" b="0" i="0" dirty="0">
                <a:solidFill>
                  <a:schemeClr val="tx1"/>
                </a:solidFill>
                <a:effectLst/>
                <a:latin typeface="Söhne"/>
              </a:rPr>
              <a:t>Card expiration date: The date until which the card is valid.</a:t>
            </a:r>
          </a:p>
          <a:p>
            <a:pPr marL="0" indent="0" algn="l">
              <a:buNone/>
            </a:pPr>
            <a:r>
              <a:rPr lang="en-US" b="0" i="0" dirty="0">
                <a:solidFill>
                  <a:schemeClr val="tx1"/>
                </a:solidFill>
                <a:effectLst/>
                <a:latin typeface="Söhne"/>
              </a:rPr>
              <a:t>5</a:t>
            </a:r>
            <a:r>
              <a:rPr lang="en-US" sz="2000" b="0" i="0" dirty="0">
                <a:solidFill>
                  <a:schemeClr val="tx1"/>
                </a:solidFill>
                <a:effectLst/>
                <a:latin typeface="Söhne"/>
              </a:rPr>
              <a:t>. Merchant Information:</a:t>
            </a:r>
          </a:p>
          <a:p>
            <a:pPr marL="742950" lvl="1" indent="-285750" algn="l">
              <a:buFont typeface="+mj-lt"/>
              <a:buAutoNum type="arabicPeriod"/>
            </a:pPr>
            <a:r>
              <a:rPr lang="en-US" sz="1800" b="0" i="0" dirty="0">
                <a:solidFill>
                  <a:schemeClr val="tx1"/>
                </a:solidFill>
                <a:effectLst/>
                <a:latin typeface="Söhne"/>
              </a:rPr>
              <a:t>Merchant name: The name of the business or entity where the transaction took place.</a:t>
            </a:r>
          </a:p>
          <a:p>
            <a:pPr marL="742950" lvl="1" indent="-285750" algn="l">
              <a:buFont typeface="+mj-lt"/>
              <a:buAutoNum type="arabicPeriod"/>
            </a:pPr>
            <a:r>
              <a:rPr lang="en-US" sz="1800" b="0" i="0" dirty="0">
                <a:solidFill>
                  <a:schemeClr val="tx1"/>
                </a:solidFill>
                <a:effectLst/>
                <a:latin typeface="Söhne"/>
              </a:rPr>
              <a:t>Merchant category code (MCC): A code that categorizes the type of business or merchant.</a:t>
            </a:r>
          </a:p>
          <a:p>
            <a:pPr marL="0" indent="0" algn="l">
              <a:buNone/>
            </a:pPr>
            <a:r>
              <a:rPr lang="en-US" b="0" i="0" dirty="0">
                <a:solidFill>
                  <a:schemeClr val="tx1"/>
                </a:solidFill>
                <a:effectLst/>
                <a:latin typeface="Söhne"/>
              </a:rPr>
              <a:t>6. </a:t>
            </a:r>
            <a:r>
              <a:rPr lang="en-US" sz="2000" b="0" i="0" dirty="0">
                <a:solidFill>
                  <a:schemeClr val="tx1"/>
                </a:solidFill>
                <a:effectLst/>
                <a:latin typeface="Söhne"/>
              </a:rPr>
              <a:t>Location Information:</a:t>
            </a:r>
          </a:p>
          <a:p>
            <a:pPr marL="742950" lvl="1" indent="-285750" algn="l">
              <a:buFont typeface="+mj-lt"/>
              <a:buAutoNum type="arabicPeriod"/>
            </a:pPr>
            <a:r>
              <a:rPr lang="en-US" sz="1800" b="0" i="0" dirty="0">
                <a:solidFill>
                  <a:schemeClr val="tx1"/>
                </a:solidFill>
                <a:effectLst/>
                <a:latin typeface="Söhne"/>
              </a:rPr>
              <a:t>Merchant location: The geographical location (city, state, country) of the merchant.</a:t>
            </a:r>
          </a:p>
          <a:p>
            <a:pPr marL="742950" lvl="1" indent="-285750" algn="l">
              <a:buFont typeface="+mj-lt"/>
              <a:buAutoNum type="arabicPeriod"/>
            </a:pPr>
            <a:r>
              <a:rPr lang="en-US" sz="1800" b="0" i="0" dirty="0">
                <a:solidFill>
                  <a:schemeClr val="tx1"/>
                </a:solidFill>
                <a:effectLst/>
                <a:latin typeface="Söhne"/>
              </a:rPr>
              <a:t>Cardholder location: The geographical location of the cardholder at the time of the transaction.</a:t>
            </a:r>
          </a:p>
          <a:p>
            <a:endParaRPr lang="en-IN" dirty="0"/>
          </a:p>
        </p:txBody>
      </p:sp>
    </p:spTree>
    <p:extLst>
      <p:ext uri="{BB962C8B-B14F-4D97-AF65-F5344CB8AC3E}">
        <p14:creationId xmlns:p14="http://schemas.microsoft.com/office/powerpoint/2010/main" val="1724946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11319-58F0-F350-677A-3D6089E263FC}"/>
              </a:ext>
            </a:extLst>
          </p:cNvPr>
          <p:cNvSpPr>
            <a:spLocks noGrp="1"/>
          </p:cNvSpPr>
          <p:nvPr>
            <p:ph type="title"/>
          </p:nvPr>
        </p:nvSpPr>
        <p:spPr/>
        <p:txBody>
          <a:bodyPr>
            <a:normAutofit fontScale="90000"/>
          </a:bodyPr>
          <a:lstStyle/>
          <a:p>
            <a:r>
              <a:rPr lang="en-IN" sz="4900" dirty="0">
                <a:solidFill>
                  <a:srgbClr val="002060"/>
                </a:solidFill>
                <a:latin typeface="Arial Black" panose="020B0A04020102020204" pitchFamily="34" charset="0"/>
              </a:rPr>
              <a:t>Install data science libraries</a:t>
            </a:r>
            <a:r>
              <a:rPr lang="en-IN" dirty="0"/>
              <a:t>:</a:t>
            </a:r>
          </a:p>
        </p:txBody>
      </p:sp>
      <p:sp>
        <p:nvSpPr>
          <p:cNvPr id="3" name="Content Placeholder 2">
            <a:extLst>
              <a:ext uri="{FF2B5EF4-FFF2-40B4-BE49-F238E27FC236}">
                <a16:creationId xmlns:a16="http://schemas.microsoft.com/office/drawing/2014/main" id="{9134417F-7F6C-1616-BEE9-0ABA724FE621}"/>
              </a:ext>
            </a:extLst>
          </p:cNvPr>
          <p:cNvSpPr>
            <a:spLocks noGrp="1"/>
          </p:cNvSpPr>
          <p:nvPr>
            <p:ph idx="1"/>
          </p:nvPr>
        </p:nvSpPr>
        <p:spPr>
          <a:xfrm>
            <a:off x="2589212" y="2161308"/>
            <a:ext cx="8915400" cy="3749913"/>
          </a:xfrm>
        </p:spPr>
        <p:txBody>
          <a:bodyPr>
            <a:noAutofit/>
          </a:bodyPr>
          <a:lstStyle/>
          <a:p>
            <a:r>
              <a:rPr lang="en-US" sz="2800" dirty="0">
                <a:latin typeface="Arial Rounded MT Bold" panose="020F0704030504030204" pitchFamily="34" charset="0"/>
              </a:rPr>
              <a:t>We use the  libraries and frameworks in credit card fraud detection project.</a:t>
            </a:r>
          </a:p>
          <a:p>
            <a:r>
              <a:rPr lang="en-US" sz="2800" dirty="0">
                <a:latin typeface="Arial Rounded MT Bold" panose="020F0704030504030204" pitchFamily="34" charset="0"/>
              </a:rPr>
              <a:t>Python – 3.x</a:t>
            </a:r>
          </a:p>
          <a:p>
            <a:r>
              <a:rPr lang="en-US" sz="2800" dirty="0" err="1">
                <a:latin typeface="Arial Rounded MT Bold" panose="020F0704030504030204" pitchFamily="34" charset="0"/>
              </a:rPr>
              <a:t>Numpy</a:t>
            </a:r>
            <a:r>
              <a:rPr lang="en-US" sz="2800" dirty="0">
                <a:latin typeface="Arial Rounded MT Bold" panose="020F0704030504030204" pitchFamily="34" charset="0"/>
              </a:rPr>
              <a:t> – 1.19.2</a:t>
            </a:r>
          </a:p>
          <a:p>
            <a:r>
              <a:rPr lang="en-US" sz="2800" dirty="0">
                <a:latin typeface="Arial Rounded MT Bold" panose="020F0704030504030204" pitchFamily="34" charset="0"/>
              </a:rPr>
              <a:t>Scikit-learn – 0.24.1</a:t>
            </a:r>
          </a:p>
          <a:p>
            <a:r>
              <a:rPr lang="en-US" sz="2800" dirty="0">
                <a:latin typeface="Arial Rounded MT Bold" panose="020F0704030504030204" pitchFamily="34" charset="0"/>
              </a:rPr>
              <a:t>Matplotlib – 3.3.4</a:t>
            </a:r>
          </a:p>
          <a:p>
            <a:r>
              <a:rPr lang="en-US" sz="2800" dirty="0" err="1">
                <a:latin typeface="Arial Rounded MT Bold" panose="020F0704030504030204" pitchFamily="34" charset="0"/>
              </a:rPr>
              <a:t>Imblearn</a:t>
            </a:r>
            <a:r>
              <a:rPr lang="en-US" sz="2800" dirty="0">
                <a:latin typeface="Arial Rounded MT Bold" panose="020F0704030504030204" pitchFamily="34" charset="0"/>
              </a:rPr>
              <a:t> – 0.8.0</a:t>
            </a:r>
          </a:p>
          <a:p>
            <a:r>
              <a:rPr lang="en-US" sz="2800" dirty="0">
                <a:latin typeface="Arial Rounded MT Bold" panose="020F0704030504030204" pitchFamily="34" charset="0"/>
              </a:rPr>
              <a:t>Collections, </a:t>
            </a:r>
            <a:r>
              <a:rPr lang="en-US" sz="2800" dirty="0" err="1">
                <a:latin typeface="Arial Rounded MT Bold" panose="020F0704030504030204" pitchFamily="34" charset="0"/>
              </a:rPr>
              <a:t>Itertools</a:t>
            </a:r>
            <a:endParaRPr lang="en-IN" sz="2800" dirty="0">
              <a:latin typeface="Arial Rounded MT Bold" panose="020F0704030504030204" pitchFamily="34" charset="0"/>
            </a:endParaRPr>
          </a:p>
        </p:txBody>
      </p:sp>
    </p:spTree>
    <p:extLst>
      <p:ext uri="{BB962C8B-B14F-4D97-AF65-F5344CB8AC3E}">
        <p14:creationId xmlns:p14="http://schemas.microsoft.com/office/powerpoint/2010/main" val="2695673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DA860-C013-DB8E-3C9C-9D0B3DE907DD}"/>
              </a:ext>
            </a:extLst>
          </p:cNvPr>
          <p:cNvSpPr>
            <a:spLocks noGrp="1"/>
          </p:cNvSpPr>
          <p:nvPr>
            <p:ph type="title"/>
          </p:nvPr>
        </p:nvSpPr>
        <p:spPr/>
        <p:txBody>
          <a:bodyPr>
            <a:noAutofit/>
          </a:bodyPr>
          <a:lstStyle/>
          <a:p>
            <a:r>
              <a:rPr lang="en-US" sz="4000" dirty="0">
                <a:solidFill>
                  <a:srgbClr val="002060"/>
                </a:solidFill>
                <a:latin typeface="Arial Rounded MT Bold" panose="020F0704030504030204" pitchFamily="34" charset="0"/>
              </a:rPr>
              <a:t>How to Train and test credit card Fraud detection project :</a:t>
            </a:r>
            <a:endParaRPr lang="en-IN" sz="4000" dirty="0">
              <a:solidFill>
                <a:srgbClr val="002060"/>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FF64A623-2D2C-58F3-3FC3-468295CE8037}"/>
              </a:ext>
            </a:extLst>
          </p:cNvPr>
          <p:cNvSpPr>
            <a:spLocks noGrp="1"/>
          </p:cNvSpPr>
          <p:nvPr>
            <p:ph idx="1"/>
          </p:nvPr>
        </p:nvSpPr>
        <p:spPr>
          <a:xfrm>
            <a:off x="1330036" y="2133600"/>
            <a:ext cx="10174576" cy="3777622"/>
          </a:xfrm>
        </p:spPr>
        <p:txBody>
          <a:bodyPr/>
          <a:lstStyle/>
          <a:p>
            <a:pPr marL="0" indent="0">
              <a:buNone/>
            </a:pPr>
            <a:r>
              <a:rPr lang="en-US" sz="2000" dirty="0">
                <a:solidFill>
                  <a:schemeClr val="tx1"/>
                </a:solidFill>
                <a:latin typeface="Arial" panose="020B0604020202020204" pitchFamily="34" charset="0"/>
                <a:cs typeface="Arial" panose="020B0604020202020204" pitchFamily="34" charset="0"/>
              </a:rPr>
              <a:t>Training and testing a credit card fraud detection project typically involves using machine learning techniques. Here are the steps you can follow:</a:t>
            </a:r>
          </a:p>
          <a:p>
            <a:r>
              <a:rPr lang="en-US" dirty="0">
                <a:solidFill>
                  <a:schemeClr val="tx1">
                    <a:lumMod val="95000"/>
                    <a:lumOff val="5000"/>
                  </a:schemeClr>
                </a:solidFill>
                <a:latin typeface="Arial" panose="020B0604020202020204" pitchFamily="34" charset="0"/>
                <a:cs typeface="Arial" panose="020B0604020202020204" pitchFamily="34" charset="0"/>
              </a:rPr>
              <a:t>Data Collection: Gather a dataset that contains credit card transaction data. This dataset should include labeled examples of both legitimate and fraudulent transactions.</a:t>
            </a:r>
          </a:p>
          <a:p>
            <a:r>
              <a:rPr lang="en-US" dirty="0">
                <a:solidFill>
                  <a:schemeClr val="tx1">
                    <a:lumMod val="95000"/>
                    <a:lumOff val="5000"/>
                  </a:schemeClr>
                </a:solidFill>
                <a:latin typeface="Arial" panose="020B0604020202020204" pitchFamily="34" charset="0"/>
                <a:cs typeface="Arial" panose="020B0604020202020204" pitchFamily="34" charset="0"/>
              </a:rPr>
              <a:t>Data </a:t>
            </a:r>
            <a:r>
              <a:rPr lang="en-US" dirty="0" err="1">
                <a:solidFill>
                  <a:schemeClr val="tx1">
                    <a:lumMod val="95000"/>
                    <a:lumOff val="5000"/>
                  </a:schemeClr>
                </a:solidFill>
                <a:latin typeface="Arial" panose="020B0604020202020204" pitchFamily="34" charset="0"/>
                <a:cs typeface="Arial" panose="020B0604020202020204" pitchFamily="34" charset="0"/>
              </a:rPr>
              <a:t>Preprocessing:a</a:t>
            </a:r>
            <a:r>
              <a:rPr lang="en-US" dirty="0">
                <a:solidFill>
                  <a:schemeClr val="tx1">
                    <a:lumMod val="95000"/>
                    <a:lumOff val="5000"/>
                  </a:schemeClr>
                </a:solidFill>
                <a:latin typeface="Arial" panose="020B0604020202020204" pitchFamily="34" charset="0"/>
                <a:cs typeface="Arial" panose="020B0604020202020204" pitchFamily="34" charset="0"/>
              </a:rPr>
              <a:t>. Explore the data to understand its distribution and </a:t>
            </a:r>
            <a:r>
              <a:rPr lang="en-US" dirty="0" err="1">
                <a:solidFill>
                  <a:schemeClr val="tx1">
                    <a:lumMod val="95000"/>
                    <a:lumOff val="5000"/>
                  </a:schemeClr>
                </a:solidFill>
                <a:latin typeface="Arial" panose="020B0604020202020204" pitchFamily="34" charset="0"/>
                <a:cs typeface="Arial" panose="020B0604020202020204" pitchFamily="34" charset="0"/>
              </a:rPr>
              <a:t>features.b</a:t>
            </a:r>
            <a:r>
              <a:rPr lang="en-US" dirty="0">
                <a:solidFill>
                  <a:schemeClr val="tx1">
                    <a:lumMod val="95000"/>
                    <a:lumOff val="5000"/>
                  </a:schemeClr>
                </a:solidFill>
                <a:latin typeface="Arial" panose="020B0604020202020204" pitchFamily="34" charset="0"/>
                <a:cs typeface="Arial" panose="020B0604020202020204" pitchFamily="34" charset="0"/>
              </a:rPr>
              <a:t>. Handle missing data, outliers, and </a:t>
            </a:r>
            <a:r>
              <a:rPr lang="en-US" dirty="0" err="1">
                <a:solidFill>
                  <a:schemeClr val="tx1">
                    <a:lumMod val="95000"/>
                    <a:lumOff val="5000"/>
                  </a:schemeClr>
                </a:solidFill>
                <a:latin typeface="Arial" panose="020B0604020202020204" pitchFamily="34" charset="0"/>
                <a:cs typeface="Arial" panose="020B0604020202020204" pitchFamily="34" charset="0"/>
              </a:rPr>
              <a:t>anomalies.c</a:t>
            </a:r>
            <a:r>
              <a:rPr lang="en-US" dirty="0">
                <a:solidFill>
                  <a:schemeClr val="tx1">
                    <a:lumMod val="95000"/>
                    <a:lumOff val="5000"/>
                  </a:schemeClr>
                </a:solidFill>
                <a:latin typeface="Arial" panose="020B0604020202020204" pitchFamily="34" charset="0"/>
                <a:cs typeface="Arial" panose="020B0604020202020204" pitchFamily="34" charset="0"/>
              </a:rPr>
              <a:t>. Normalize or scale numerical </a:t>
            </a:r>
            <a:r>
              <a:rPr lang="en-US" dirty="0" err="1">
                <a:solidFill>
                  <a:schemeClr val="tx1">
                    <a:lumMod val="95000"/>
                    <a:lumOff val="5000"/>
                  </a:schemeClr>
                </a:solidFill>
                <a:latin typeface="Arial" panose="020B0604020202020204" pitchFamily="34" charset="0"/>
                <a:cs typeface="Arial" panose="020B0604020202020204" pitchFamily="34" charset="0"/>
              </a:rPr>
              <a:t>features.d</a:t>
            </a:r>
            <a:r>
              <a:rPr lang="en-US" dirty="0">
                <a:solidFill>
                  <a:schemeClr val="tx1">
                    <a:lumMod val="95000"/>
                    <a:lumOff val="5000"/>
                  </a:schemeClr>
                </a:solidFill>
                <a:latin typeface="Arial" panose="020B0604020202020204" pitchFamily="34" charset="0"/>
                <a:cs typeface="Arial" panose="020B0604020202020204" pitchFamily="34" charset="0"/>
              </a:rPr>
              <a:t>. Encode categorical features if necessary.</a:t>
            </a:r>
          </a:p>
          <a:p>
            <a:r>
              <a:rPr lang="en-US" dirty="0">
                <a:solidFill>
                  <a:schemeClr val="tx1">
                    <a:lumMod val="95000"/>
                    <a:lumOff val="5000"/>
                  </a:schemeClr>
                </a:solidFill>
                <a:latin typeface="Arial" panose="020B0604020202020204" pitchFamily="34" charset="0"/>
                <a:cs typeface="Arial" panose="020B0604020202020204" pitchFamily="34" charset="0"/>
              </a:rPr>
              <a:t>Data Splitting: Split your dataset into two parts: a training set and a testing set. A common split is 70-30 or 80-20, where the larger portion is used for training.</a:t>
            </a:r>
          </a:p>
          <a:p>
            <a:r>
              <a:rPr lang="en-US" dirty="0">
                <a:solidFill>
                  <a:schemeClr val="tx1">
                    <a:lumMod val="95000"/>
                    <a:lumOff val="5000"/>
                  </a:schemeClr>
                </a:solidFill>
                <a:latin typeface="Arial" panose="020B0604020202020204" pitchFamily="34" charset="0"/>
                <a:cs typeface="Arial" panose="020B0604020202020204" pitchFamily="34" charset="0"/>
              </a:rPr>
              <a:t>Feature Selection/Engineering: Identify relevant features and potentially create new ones that might improve the model's performance.</a:t>
            </a:r>
            <a:endParaRPr lang="en-IN"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3113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2C429-2F68-1288-7C4A-73B237711B31}"/>
              </a:ext>
            </a:extLst>
          </p:cNvPr>
          <p:cNvSpPr>
            <a:spLocks noGrp="1"/>
          </p:cNvSpPr>
          <p:nvPr>
            <p:ph idx="1"/>
          </p:nvPr>
        </p:nvSpPr>
        <p:spPr>
          <a:xfrm>
            <a:off x="1839191" y="1527464"/>
            <a:ext cx="9665421" cy="4374572"/>
          </a:xfrm>
        </p:spPr>
        <p:txBody>
          <a:bodyPr>
            <a:noAutofit/>
          </a:bodyPr>
          <a:lstStyle/>
          <a:p>
            <a:r>
              <a:rPr lang="en-IN" dirty="0">
                <a:latin typeface="Arial" panose="020B0604020202020204" pitchFamily="34" charset="0"/>
                <a:cs typeface="Arial" panose="020B0604020202020204" pitchFamily="34" charset="0"/>
              </a:rPr>
              <a:t>Model Selection:</a:t>
            </a:r>
          </a:p>
          <a:p>
            <a:pPr marL="0" indent="0">
              <a:buNone/>
            </a:pPr>
            <a:r>
              <a:rPr lang="en-IN" dirty="0">
                <a:latin typeface="Arial" panose="020B0604020202020204" pitchFamily="34" charset="0"/>
                <a:cs typeface="Arial" panose="020B0604020202020204" pitchFamily="34" charset="0"/>
              </a:rPr>
              <a:t>        a. Choose a machine learning algorithm suitable for classification, such as logistic regression, random forest, or support vector machines.</a:t>
            </a:r>
          </a:p>
          <a:p>
            <a:pPr marL="0" indent="0">
              <a:buNone/>
            </a:pPr>
            <a:r>
              <a:rPr lang="en-IN" dirty="0">
                <a:latin typeface="Arial" panose="020B0604020202020204" pitchFamily="34" charset="0"/>
                <a:cs typeface="Arial" panose="020B0604020202020204" pitchFamily="34" charset="0"/>
              </a:rPr>
              <a:t>        b. Consider using ensemble methods for better performance.</a:t>
            </a:r>
          </a:p>
          <a:p>
            <a:r>
              <a:rPr lang="en-IN" dirty="0">
                <a:latin typeface="Arial" panose="020B0604020202020204" pitchFamily="34" charset="0"/>
                <a:cs typeface="Arial" panose="020B0604020202020204" pitchFamily="34" charset="0"/>
              </a:rPr>
              <a:t>Training:</a:t>
            </a:r>
          </a:p>
          <a:p>
            <a:pPr marL="0" indent="0">
              <a:buNone/>
            </a:pPr>
            <a:r>
              <a:rPr lang="en-IN" dirty="0">
                <a:latin typeface="Arial" panose="020B0604020202020204" pitchFamily="34" charset="0"/>
                <a:cs typeface="Arial" panose="020B0604020202020204" pitchFamily="34" charset="0"/>
              </a:rPr>
              <a:t>        a. Train your chosen model on the training dataset.</a:t>
            </a:r>
          </a:p>
          <a:p>
            <a:pPr marL="0" indent="0">
              <a:buNone/>
            </a:pPr>
            <a:r>
              <a:rPr lang="en-IN" dirty="0">
                <a:latin typeface="Arial" panose="020B0604020202020204" pitchFamily="34" charset="0"/>
                <a:cs typeface="Arial" panose="020B0604020202020204" pitchFamily="34" charset="0"/>
              </a:rPr>
              <a:t>        b. Tune hyperparameters through cross-validation to optimize model performance.</a:t>
            </a:r>
          </a:p>
          <a:p>
            <a:r>
              <a:rPr lang="en-IN" dirty="0">
                <a:latin typeface="Arial" panose="020B0604020202020204" pitchFamily="34" charset="0"/>
                <a:cs typeface="Arial" panose="020B0604020202020204" pitchFamily="34" charset="0"/>
              </a:rPr>
              <a:t>Testing:</a:t>
            </a:r>
          </a:p>
          <a:p>
            <a:pPr marL="0" indent="0">
              <a:buNone/>
            </a:pPr>
            <a:r>
              <a:rPr lang="en-IN" dirty="0">
                <a:latin typeface="Arial" panose="020B0604020202020204" pitchFamily="34" charset="0"/>
                <a:cs typeface="Arial" panose="020B0604020202020204" pitchFamily="34" charset="0"/>
              </a:rPr>
              <a:t>        a. Use the testing dataset to evaluate the model's performance.</a:t>
            </a:r>
          </a:p>
          <a:p>
            <a:pPr marL="0" indent="0">
              <a:buNone/>
            </a:pPr>
            <a:r>
              <a:rPr lang="en-IN" dirty="0">
                <a:latin typeface="Arial" panose="020B0604020202020204" pitchFamily="34" charset="0"/>
                <a:cs typeface="Arial" panose="020B0604020202020204" pitchFamily="34" charset="0"/>
              </a:rPr>
              <a:t>        b. Calculate metrics like accuracy, precision, recall, F1-score, and AUC-ROC to assess how well the model is identifying fraud.</a:t>
            </a:r>
          </a:p>
          <a:p>
            <a:pPr marL="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1851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F896C94-AEE7-E015-6EA9-39F8822AFDB6}"/>
              </a:ext>
            </a:extLst>
          </p:cNvPr>
          <p:cNvSpPr>
            <a:spLocks noGrp="1"/>
          </p:cNvSpPr>
          <p:nvPr>
            <p:ph idx="1"/>
          </p:nvPr>
        </p:nvSpPr>
        <p:spPr>
          <a:xfrm>
            <a:off x="1766455" y="1091045"/>
            <a:ext cx="9738158" cy="4820805"/>
          </a:xfrm>
        </p:spPr>
        <p:txBody>
          <a:bodyPr/>
          <a:lstStyle/>
          <a:p>
            <a:r>
              <a:rPr lang="en-IN" dirty="0">
                <a:latin typeface="Arial" panose="020B0604020202020204" pitchFamily="34" charset="0"/>
                <a:cs typeface="Arial" panose="020B0604020202020204" pitchFamily="34" charset="0"/>
              </a:rPr>
              <a:t>Evaluation and Improvement:</a:t>
            </a:r>
          </a:p>
          <a:p>
            <a:pPr marL="0" indent="0">
              <a:buNone/>
            </a:pPr>
            <a:r>
              <a:rPr lang="en-IN" dirty="0">
                <a:latin typeface="Arial" panose="020B0604020202020204" pitchFamily="34" charset="0"/>
                <a:cs typeface="Arial" panose="020B0604020202020204" pitchFamily="34" charset="0"/>
              </a:rPr>
              <a:t>        a. </a:t>
            </a:r>
            <a:r>
              <a:rPr lang="en-IN" dirty="0" err="1">
                <a:latin typeface="Arial" panose="020B0604020202020204" pitchFamily="34" charset="0"/>
                <a:cs typeface="Arial" panose="020B0604020202020204" pitchFamily="34" charset="0"/>
              </a:rPr>
              <a:t>Analyze</a:t>
            </a:r>
            <a:r>
              <a:rPr lang="en-IN" dirty="0">
                <a:latin typeface="Arial" panose="020B0604020202020204" pitchFamily="34" charset="0"/>
                <a:cs typeface="Arial" panose="020B0604020202020204" pitchFamily="34" charset="0"/>
              </a:rPr>
              <a:t> the model's performance and consider adjusting the model or data preprocessing steps.</a:t>
            </a:r>
          </a:p>
          <a:p>
            <a:pPr marL="0" indent="0">
              <a:buNone/>
            </a:pPr>
            <a:r>
              <a:rPr lang="en-IN" dirty="0">
                <a:latin typeface="Arial" panose="020B0604020202020204" pitchFamily="34" charset="0"/>
                <a:cs typeface="Arial" panose="020B0604020202020204" pitchFamily="34" charset="0"/>
              </a:rPr>
              <a:t>        b. Experiment with different algorithms and techniques to improve results</a:t>
            </a:r>
            <a:endParaRPr lang="en-US" dirty="0"/>
          </a:p>
          <a:p>
            <a:r>
              <a:rPr lang="en-US" dirty="0">
                <a:latin typeface="Arial" panose="020B0604020202020204" pitchFamily="34" charset="0"/>
                <a:cs typeface="Arial" panose="020B0604020202020204" pitchFamily="34" charset="0"/>
              </a:rPr>
              <a:t>Deployment:</a:t>
            </a:r>
          </a:p>
          <a:p>
            <a:pPr marL="0" indent="0">
              <a:buNone/>
            </a:pPr>
            <a:r>
              <a:rPr lang="en-US" dirty="0">
                <a:latin typeface="Arial" panose="020B0604020202020204" pitchFamily="34" charset="0"/>
                <a:cs typeface="Arial" panose="020B0604020202020204" pitchFamily="34" charset="0"/>
              </a:rPr>
              <a:t>      If the model performs well in testing, deploy it in a real-time environment to monitor credit card transactions for fraud.</a:t>
            </a:r>
          </a:p>
          <a:p>
            <a:r>
              <a:rPr lang="en-US" dirty="0">
                <a:latin typeface="Arial" panose="020B0604020202020204" pitchFamily="34" charset="0"/>
                <a:cs typeface="Arial" panose="020B0604020202020204" pitchFamily="34" charset="0"/>
              </a:rPr>
              <a:t>Continuous Monitoring: Continuously monitor the model's performance in the production environment and update it as needed with new data.</a:t>
            </a:r>
          </a:p>
          <a:p>
            <a:r>
              <a:rPr lang="en-US" dirty="0" err="1">
                <a:latin typeface="Arial" panose="020B0604020202020204" pitchFamily="34" charset="0"/>
                <a:cs typeface="Arial" panose="020B0604020202020204" pitchFamily="34" charset="0"/>
              </a:rPr>
              <a:t>Explainability</a:t>
            </a:r>
            <a:r>
              <a:rPr lang="en-US" dirty="0">
                <a:latin typeface="Arial" panose="020B0604020202020204" pitchFamily="34" charset="0"/>
                <a:cs typeface="Arial" panose="020B0604020202020204" pitchFamily="34" charset="0"/>
              </a:rPr>
              <a:t>: Ensure that the model's decisions can be explained, as this is often necessary for regulatory and compliance reasons.</a:t>
            </a:r>
          </a:p>
          <a:p>
            <a:r>
              <a:rPr lang="en-US" dirty="0">
                <a:latin typeface="Arial" panose="020B0604020202020204" pitchFamily="34" charset="0"/>
                <a:cs typeface="Arial" panose="020B0604020202020204" pitchFamily="34" charset="0"/>
              </a:rPr>
              <a:t>Security: Implement security measures to protect both the model and the data it's processing, as fraud detection systems are sensitive and can be targets for attacks.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83947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90</TotalTime>
  <Words>921</Words>
  <Application>Microsoft Office PowerPoint</Application>
  <PresentationFormat>Widescreen</PresentationFormat>
  <Paragraphs>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Wisp</vt:lpstr>
      <vt:lpstr>PowerPoint Presentation</vt:lpstr>
      <vt:lpstr>What is credit card fraud detection:</vt:lpstr>
      <vt:lpstr>Credit Card Fraud Detection Dataset:</vt:lpstr>
      <vt:lpstr>Details about coloums in credit card fraud detection:</vt:lpstr>
      <vt:lpstr>PowerPoint Presentation</vt:lpstr>
      <vt:lpstr>Install data science libraries:</vt:lpstr>
      <vt:lpstr>How to Train and test credit card Fraud detection project :</vt:lpstr>
      <vt:lpstr>PowerPoint Presentation</vt:lpstr>
      <vt:lpstr>PowerPoint Presentation</vt:lpstr>
      <vt:lpstr>METRICS USED FOR CHECKING ACCURACY</vt:lpstr>
      <vt:lpstr>Creditcard fraud detection Techniques of Anomaly detection Algorithms: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sabari rajan</dc:creator>
  <cp:lastModifiedBy>porselvikandavel@gmail.com</cp:lastModifiedBy>
  <cp:revision>32</cp:revision>
  <dcterms:created xsi:type="dcterms:W3CDTF">2023-10-10T15:11:29Z</dcterms:created>
  <dcterms:modified xsi:type="dcterms:W3CDTF">2023-10-11T14:23:47Z</dcterms:modified>
</cp:coreProperties>
</file>