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9" r:id="rId5"/>
    <p:sldId id="815" r:id="rId6"/>
    <p:sldId id="816" r:id="rId7"/>
    <p:sldId id="814" r:id="rId8"/>
    <p:sldId id="817" r:id="rId9"/>
    <p:sldId id="818" r:id="rId10"/>
    <p:sldId id="819" r:id="rId11"/>
    <p:sldId id="820" r:id="rId12"/>
    <p:sldId id="821" r:id="rId13"/>
    <p:sldId id="822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5015"/>
    <a:srgbClr val="77AC30"/>
    <a:srgbClr val="EEB62F"/>
    <a:srgbClr val="7B2A8B"/>
    <a:srgbClr val="0072BD"/>
    <a:srgbClr val="D95319"/>
    <a:srgbClr val="F0C14D"/>
    <a:srgbClr val="7B2B8C"/>
    <a:srgbClr val="2986E2"/>
    <a:srgbClr val="F2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7861" autoAdjust="0"/>
  </p:normalViewPr>
  <p:slideViewPr>
    <p:cSldViewPr snapToGrid="0">
      <p:cViewPr varScale="1">
        <p:scale>
          <a:sx n="188" d="100"/>
          <a:sy n="188" d="100"/>
        </p:scale>
        <p:origin x="91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3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6E35E4-1A63-4588-96AB-6417BC257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07D44-5757-4A67-99EF-BD91A9FC05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EF0D91-7CAF-404A-BB6B-13B28966495B}" type="datetimeFigureOut">
              <a:rPr lang="en-US" altLang="en-US"/>
              <a:pPr/>
              <a:t>7/21/2023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3D9C-6E60-4BB9-85DB-22F113D41B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D58C3-DEEE-48B2-8DE7-6AB3CD574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BF45B70-E6C8-44E2-A5D6-BC3B4B53E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30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F8926C-9AF8-4961-B603-F78A6A3111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FD023-B01D-464E-8B8D-C5A53F09EF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E55CBB4-6C00-4799-9064-1E399A61CA5B}" type="datetimeFigureOut">
              <a:rPr lang="en-US" altLang="en-US"/>
              <a:pPr/>
              <a:t>7/21/2023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4C70F2-FD26-4F98-8E2D-E2A6E572F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F1C6FE-E6AE-46D8-8BB0-54AF2DE47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699E-7C00-4A1C-A153-F9777127B4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8CC8-95AA-4A55-89C7-6B286BE4B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D6723E4-2A34-42A0-8DA7-44E8A522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870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5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2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C7A11-D80D-4F33-ADD7-B9524FE945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C4B76A-CDC2-4DC5-A0AA-8123800DBA16}"/>
              </a:ext>
            </a:extLst>
          </p:cNvPr>
          <p:cNvSpPr/>
          <p:nvPr/>
        </p:nvSpPr>
        <p:spPr>
          <a:xfrm>
            <a:off x="363538" y="0"/>
            <a:ext cx="153987" cy="1268413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401FC-DDA8-4922-A262-091386826271}"/>
              </a:ext>
            </a:extLst>
          </p:cNvPr>
          <p:cNvSpPr/>
          <p:nvPr/>
        </p:nvSpPr>
        <p:spPr>
          <a:xfrm>
            <a:off x="363538" y="1268413"/>
            <a:ext cx="153987" cy="1354137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72DC4-D968-4E82-AB61-045FC7A6020B}"/>
              </a:ext>
            </a:extLst>
          </p:cNvPr>
          <p:cNvSpPr/>
          <p:nvPr/>
        </p:nvSpPr>
        <p:spPr>
          <a:xfrm>
            <a:off x="363538" y="2622550"/>
            <a:ext cx="153987" cy="19113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EA22D6-8590-4F8F-86E9-2BC8CBB0D3ED}"/>
              </a:ext>
            </a:extLst>
          </p:cNvPr>
          <p:cNvSpPr/>
          <p:nvPr/>
        </p:nvSpPr>
        <p:spPr>
          <a:xfrm>
            <a:off x="6391275" y="4689475"/>
            <a:ext cx="2316163" cy="454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46150E20-CA81-47FA-A8F9-7291BC0D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44488"/>
            <a:ext cx="348932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421" y="1646172"/>
            <a:ext cx="6949679" cy="1102519"/>
          </a:xfrm>
        </p:spPr>
        <p:txBody>
          <a:bodyPr>
            <a:normAutofit/>
          </a:bodyPr>
          <a:lstStyle>
            <a:lvl1pPr algn="l">
              <a:defRPr sz="3000" b="1" i="0">
                <a:latin typeface="+mj-lt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610" y="3219449"/>
            <a:ext cx="6949490" cy="1314451"/>
          </a:xfrm>
        </p:spPr>
        <p:txBody>
          <a:bodyPr>
            <a:normAutofit/>
          </a:bodyPr>
          <a:lstStyle>
            <a:lvl1pPr marL="0" indent="0" algn="l">
              <a:buNone/>
              <a:defRPr sz="1350" b="0" i="0">
                <a:solidFill>
                  <a:srgbClr val="000000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5DA59D-3E9D-4365-84B7-65371D06D92F}"/>
              </a:ext>
            </a:extLst>
          </p:cNvPr>
          <p:cNvSpPr/>
          <p:nvPr/>
        </p:nvSpPr>
        <p:spPr>
          <a:xfrm>
            <a:off x="363538" y="0"/>
            <a:ext cx="153987" cy="728663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49F1A-72DE-4B86-A13E-0E1043F6D8B4}"/>
              </a:ext>
            </a:extLst>
          </p:cNvPr>
          <p:cNvSpPr/>
          <p:nvPr/>
        </p:nvSpPr>
        <p:spPr>
          <a:xfrm>
            <a:off x="363538" y="728663"/>
            <a:ext cx="153987" cy="301625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A8D3E-8008-49A3-810B-B2494368420E}"/>
              </a:ext>
            </a:extLst>
          </p:cNvPr>
          <p:cNvSpPr/>
          <p:nvPr/>
        </p:nvSpPr>
        <p:spPr>
          <a:xfrm>
            <a:off x="363538" y="1030288"/>
            <a:ext cx="153987" cy="5270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30" y="223243"/>
            <a:ext cx="7679871" cy="586997"/>
          </a:xfrm>
        </p:spPr>
        <p:txBody>
          <a:bodyPr/>
          <a:lstStyle>
            <a:lvl1pPr algn="l">
              <a:defRPr sz="3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30" y="902225"/>
            <a:ext cx="7679871" cy="33944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69FAAB-B935-465B-9A1A-2F08F8E424DE}"/>
              </a:ext>
            </a:extLst>
          </p:cNvPr>
          <p:cNvSpPr/>
          <p:nvPr userDrawn="1"/>
        </p:nvSpPr>
        <p:spPr>
          <a:xfrm>
            <a:off x="6334812" y="4656841"/>
            <a:ext cx="2337848" cy="458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AB977-F473-4E06-8A07-8A2972580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0" b="25897"/>
          <a:stretch/>
        </p:blipFill>
        <p:spPr bwMode="auto">
          <a:xfrm>
            <a:off x="6985261" y="4692922"/>
            <a:ext cx="2092751" cy="37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7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9211E1-8740-4079-937C-4A276467F7F8}"/>
              </a:ext>
            </a:extLst>
          </p:cNvPr>
          <p:cNvSpPr/>
          <p:nvPr/>
        </p:nvSpPr>
        <p:spPr>
          <a:xfrm>
            <a:off x="363538" y="0"/>
            <a:ext cx="153987" cy="728663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223C6-1338-4404-8D9D-E0BA3A0A4F02}"/>
              </a:ext>
            </a:extLst>
          </p:cNvPr>
          <p:cNvSpPr/>
          <p:nvPr/>
        </p:nvSpPr>
        <p:spPr>
          <a:xfrm>
            <a:off x="363538" y="728663"/>
            <a:ext cx="153987" cy="301625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94547-555A-4CB0-9B01-FAE9B12B4162}"/>
              </a:ext>
            </a:extLst>
          </p:cNvPr>
          <p:cNvSpPr/>
          <p:nvPr/>
        </p:nvSpPr>
        <p:spPr>
          <a:xfrm>
            <a:off x="363538" y="1030288"/>
            <a:ext cx="153987" cy="5270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4" y="248025"/>
            <a:ext cx="7649030" cy="56395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184" y="917588"/>
            <a:ext cx="371203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7588"/>
            <a:ext cx="3761014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30" y="192030"/>
            <a:ext cx="7647214" cy="60842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30" y="1071755"/>
            <a:ext cx="374445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930" y="1551577"/>
            <a:ext cx="374445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71755"/>
            <a:ext cx="375511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51577"/>
            <a:ext cx="375511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55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7535"/>
            <a:ext cx="7647214" cy="71130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06911"/>
            <a:ext cx="7647214" cy="1394837"/>
          </a:xfrm>
        </p:spPr>
        <p:txBody>
          <a:bodyPr anchor="t">
            <a:noAutofit/>
          </a:bodyPr>
          <a:lstStyle>
            <a:lvl1pPr>
              <a:defRPr sz="3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8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0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F4E2934-22B5-46BC-B568-C23A3D559E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87313"/>
            <a:ext cx="7494588" cy="730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E566742-AA0B-47E4-9D9C-363848A9AC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917575"/>
            <a:ext cx="7494588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EDD6B-2A7F-4321-AFC4-E5B26AB5D35E}"/>
              </a:ext>
            </a:extLst>
          </p:cNvPr>
          <p:cNvSpPr/>
          <p:nvPr/>
        </p:nvSpPr>
        <p:spPr>
          <a:xfrm>
            <a:off x="363538" y="0"/>
            <a:ext cx="153987" cy="728663"/>
          </a:xfrm>
          <a:prstGeom prst="rect">
            <a:avLst/>
          </a:prstGeom>
          <a:solidFill>
            <a:srgbClr val="2986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294F4-8CA4-45AA-A090-77A03178B498}"/>
              </a:ext>
            </a:extLst>
          </p:cNvPr>
          <p:cNvSpPr/>
          <p:nvPr/>
        </p:nvSpPr>
        <p:spPr>
          <a:xfrm>
            <a:off x="363538" y="728663"/>
            <a:ext cx="153987" cy="301625"/>
          </a:xfrm>
          <a:prstGeom prst="rect">
            <a:avLst/>
          </a:prstGeom>
          <a:solidFill>
            <a:srgbClr val="F265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5B0CD6-DA1B-49F9-B7F8-CA4687CC3E13}"/>
              </a:ext>
            </a:extLst>
          </p:cNvPr>
          <p:cNvSpPr/>
          <p:nvPr/>
        </p:nvSpPr>
        <p:spPr>
          <a:xfrm>
            <a:off x="363538" y="1030288"/>
            <a:ext cx="153987" cy="5270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2A75E516-851A-4FE3-8B2D-13111155C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4519613"/>
            <a:ext cx="204152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Georgia"/>
          <a:ea typeface="MS PGothic" panose="020B0600070205080204" pitchFamily="34" charset="-128"/>
          <a:cs typeface="Georgia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Georgia" charset="0"/>
          <a:ea typeface="MS PGothic" panose="020B0600070205080204" pitchFamily="34" charset="-128"/>
          <a:cs typeface="Georgia" panose="02040502050405020303" pitchFamily="18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Georgia" charset="0"/>
          <a:ea typeface="MS PGothic" panose="020B0600070205080204" pitchFamily="34" charset="-128"/>
          <a:cs typeface="Georgia" panose="02040502050405020303" pitchFamily="18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Georgia" charset="0"/>
          <a:ea typeface="MS PGothic" panose="020B0600070205080204" pitchFamily="34" charset="-128"/>
          <a:cs typeface="Georgia" panose="02040502050405020303" pitchFamily="18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Georgia" charset="0"/>
          <a:ea typeface="MS PGothic" panose="020B0600070205080204" pitchFamily="34" charset="-128"/>
          <a:cs typeface="Georgia" panose="02040502050405020303" pitchFamily="18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Georgia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Georgia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Georgia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Georgia" charset="0"/>
          <a:ea typeface="ＭＳ Ｐゴシック" charset="0"/>
        </a:defRPr>
      </a:lvl9pPr>
    </p:titleStyle>
    <p:bodyStyle>
      <a:lvl1pPr marL="169863" indent="-169863" algn="l" defTabSz="3429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Clr>
          <a:srgbClr val="2986E2"/>
        </a:buClr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opscience.iop.org/article/10.1088/1361-6560/ace09e/meta" TargetMode="External"/><Relationship Id="rId13" Type="http://schemas.openxmlformats.org/officeDocument/2006/relationships/hyperlink" Target="https://iopscience.iop.org/article/10.1088/1361-6560/acbefe/pdf" TargetMode="External"/><Relationship Id="rId3" Type="http://schemas.openxmlformats.org/officeDocument/2006/relationships/hyperlink" Target="https://aapm.onlinelibrary.wiley.com/doi/full/10.1002/mp.13572" TargetMode="External"/><Relationship Id="rId7" Type="http://schemas.openxmlformats.org/officeDocument/2006/relationships/hyperlink" Target="https://iopscience.iop.org/article/10.1088/1361-6560/abee58" TargetMode="External"/><Relationship Id="rId12" Type="http://schemas.openxmlformats.org/officeDocument/2006/relationships/hyperlink" Target="https://aapm.onlinelibrary.wiley.com/doi/10.1002/mp.1589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apm.onlinelibrary.wiley.com/doi/full/10.1002/mp.13908" TargetMode="External"/><Relationship Id="rId11" Type="http://schemas.openxmlformats.org/officeDocument/2006/relationships/hyperlink" Target="https://iopscience.iop.org/article/10.1088/1361-6560/ac8d45" TargetMode="External"/><Relationship Id="rId5" Type="http://schemas.openxmlformats.org/officeDocument/2006/relationships/hyperlink" Target="https://www.sciencedirect.com/science/article/pii/S2452109419301691" TargetMode="External"/><Relationship Id="rId10" Type="http://schemas.openxmlformats.org/officeDocument/2006/relationships/hyperlink" Target="https://aapm.onlinelibrary.wiley.com/doi/full/10.1002/mp.14148" TargetMode="External"/><Relationship Id="rId4" Type="http://schemas.openxmlformats.org/officeDocument/2006/relationships/hyperlink" Target="https://pubsonline.informs.org/doi/abs/10.1287/inte.2021.1095" TargetMode="External"/><Relationship Id="rId9" Type="http://schemas.openxmlformats.org/officeDocument/2006/relationships/hyperlink" Target="https://aapm.onlinelibrary.wiley.com/doi/full/10.1002/mp.142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653" y="331265"/>
            <a:ext cx="7780564" cy="1542234"/>
          </a:xfrm>
        </p:spPr>
        <p:txBody>
          <a:bodyPr>
            <a:noAutofit/>
          </a:bodyPr>
          <a:lstStyle/>
          <a:p>
            <a:pPr algn="ctr">
              <a:spcAft>
                <a:spcPts val="1500"/>
              </a:spcAft>
            </a:pPr>
            <a:r>
              <a:rPr lang="en-US" sz="2000" dirty="0"/>
              <a:t>Automated VMAT Treatment Planning Using Sequential Convex Programming: Algorithm Development and Clinical Implementation</a:t>
            </a:r>
            <a:br>
              <a:rPr lang="en-US" sz="1600" i="1" dirty="0"/>
            </a:b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3BD8-A227-4D6F-A74E-204BB6E9C2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8653" y="3141079"/>
            <a:ext cx="7196380" cy="14369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1875" b="1" dirty="0"/>
              <a:t>Masoud Zarepisheh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1400" i="1" dirty="0"/>
              <a:t>Department of Medical Physics, Memorial Sloan-Kettering Cancer Center, New York</a:t>
            </a:r>
          </a:p>
          <a:p>
            <a:pPr lvl="0" algn="ctr">
              <a:spcBef>
                <a:spcPct val="0"/>
              </a:spcBef>
              <a:defRPr/>
            </a:pPr>
            <a:endParaRPr lang="en-US" sz="1400" i="1" dirty="0"/>
          </a:p>
          <a:p>
            <a:pPr lvl="0" algn="ctr">
              <a:spcBef>
                <a:spcPct val="0"/>
              </a:spcBef>
              <a:defRPr/>
            </a:pPr>
            <a:r>
              <a:rPr lang="en-US" sz="1400" i="1" dirty="0"/>
              <a:t>Pinar Dursun, Linda Hong, Gourav Jhanwar, Qijie Huang, Ying Zhou, Jie Yang, Hai Pham, Laura Cervino, Jean M. Moran, Joseph O. Deasy</a:t>
            </a:r>
          </a:p>
          <a:p>
            <a:pPr algn="ctr" defTabSz="685800" eaLnBrk="1" fontAlgn="auto" hangingPunct="1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43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8" y="0"/>
            <a:ext cx="8454252" cy="863326"/>
          </a:xfrm>
        </p:spPr>
        <p:txBody>
          <a:bodyPr>
            <a:normAutofit/>
          </a:bodyPr>
          <a:lstStyle/>
          <a:p>
            <a:r>
              <a:rPr lang="en-US" sz="4050" dirty="0"/>
              <a:t>Summary </a:t>
            </a:r>
            <a:endParaRPr lang="en-US" sz="4050" b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EFA6E-D1AF-4E70-BF7F-E693A1CC0EFB}"/>
              </a:ext>
            </a:extLst>
          </p:cNvPr>
          <p:cNvSpPr txBox="1">
            <a:spLocks/>
          </p:cNvSpPr>
          <p:nvPr/>
        </p:nvSpPr>
        <p:spPr>
          <a:xfrm>
            <a:off x="643302" y="1007767"/>
            <a:ext cx="8033338" cy="340167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rgbClr val="333333"/>
                </a:solidFill>
                <a:latin typeface="+mn-lt"/>
                <a:ea typeface="Arial" charset="0"/>
                <a:cs typeface="Arial" charset="0"/>
              </a:defRPr>
            </a:lvl1pPr>
            <a:lvl2pPr marL="740664" indent="-282575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2pPr>
            <a:lvl3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3pPr>
            <a:lvl4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4pPr>
            <a:lvl5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5pPr>
            <a:lvl6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6pPr>
            <a:lvl7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7pPr>
            <a:lvl8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8pPr>
            <a:lvl9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9pPr>
          </a:lstStyle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Developed an in-house automated planning system (ECHO)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ECHO is clinically deployed and integrated with Eclipse via API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Treated &gt; 8000 patients 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Can handle complex re-treat Spine cases 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ECHO-VMAT developed and clinically deployed </a:t>
            </a:r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Code would be shared in Python open-source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PortPy</a:t>
            </a:r>
            <a:endParaRPr lang="en-US" sz="2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7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Automated Planning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BC99C7-E9ED-4FD5-AE3A-829177534CB0}"/>
              </a:ext>
            </a:extLst>
          </p:cNvPr>
          <p:cNvSpPr txBox="1">
            <a:spLocks/>
          </p:cNvSpPr>
          <p:nvPr/>
        </p:nvSpPr>
        <p:spPr>
          <a:xfrm>
            <a:off x="704262" y="941727"/>
            <a:ext cx="7735476" cy="14471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rgbClr val="333333"/>
                </a:solidFill>
                <a:latin typeface="+mn-lt"/>
                <a:ea typeface="Arial" charset="0"/>
                <a:cs typeface="Arial" charset="0"/>
              </a:defRPr>
            </a:lvl1pPr>
            <a:lvl2pPr marL="740664" indent="-282575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2pPr>
            <a:lvl3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3pPr>
            <a:lvl4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4pPr>
            <a:lvl5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5pPr>
            <a:lvl6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6pPr>
            <a:lvl7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7pPr>
            <a:lvl8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8pPr>
            <a:lvl9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ECHO: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Expedited Constrained Hierarchical Optimization</a:t>
            </a:r>
          </a:p>
          <a:p>
            <a:pPr marL="1083564" lvl="1" indent="-34290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Step-1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Best PTV coverage,  given all max/mean/DVH hard constraints</a:t>
            </a:r>
          </a:p>
          <a:p>
            <a:pPr marL="1083564" lvl="1" indent="-34290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Step-2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Relax PTV coverage to improve normal structure dose</a:t>
            </a:r>
            <a:endParaRPr lang="en-U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2AE0A-CAB9-478E-908C-35F24A59709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t="4007" r="7979"/>
          <a:stretch/>
        </p:blipFill>
        <p:spPr>
          <a:xfrm>
            <a:off x="1598360" y="2236978"/>
            <a:ext cx="5293360" cy="257556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67ED66A-463A-4B91-B29C-99C4A4A1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158" y="4157573"/>
            <a:ext cx="246792" cy="352560"/>
          </a:xfrm>
          <a:prstGeom prst="rect">
            <a:avLst/>
          </a:prstGeom>
          <a:noFill/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623BF4AE-8985-42FF-A6C0-A0AD9D24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488" y="4157573"/>
            <a:ext cx="246792" cy="352560"/>
          </a:xfrm>
          <a:prstGeom prst="rect">
            <a:avLst/>
          </a:prstGeom>
          <a:noFill/>
        </p:spPr>
      </p:pic>
      <p:pic>
        <p:nvPicPr>
          <p:cNvPr id="9" name="Picture 4" descr="https://www.stickpng.com/assets/images/588891e5bc2fc2ef3a1860a3.png">
            <a:extLst>
              <a:ext uri="{FF2B5EF4-FFF2-40B4-BE49-F238E27FC236}">
                <a16:creationId xmlns:a16="http://schemas.microsoft.com/office/drawing/2014/main" id="{6BCDA7A5-3C85-4D2D-BD32-09F3C090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05" y="3376108"/>
            <a:ext cx="373791" cy="3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Automated Planning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3BC99C7-E9ED-4FD5-AE3A-829177534CB0}"/>
              </a:ext>
            </a:extLst>
          </p:cNvPr>
          <p:cNvSpPr txBox="1">
            <a:spLocks/>
          </p:cNvSpPr>
          <p:nvPr/>
        </p:nvSpPr>
        <p:spPr>
          <a:xfrm>
            <a:off x="704262" y="941727"/>
            <a:ext cx="7735476" cy="14471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rgbClr val="333333"/>
                </a:solidFill>
                <a:latin typeface="+mn-lt"/>
                <a:ea typeface="Arial" charset="0"/>
                <a:cs typeface="Arial" charset="0"/>
              </a:defRPr>
            </a:lvl1pPr>
            <a:lvl2pPr marL="740664" indent="-282575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2pPr>
            <a:lvl3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3pPr>
            <a:lvl4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4pPr>
            <a:lvl5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5pPr>
            <a:lvl6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6pPr>
            <a:lvl7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7pPr>
            <a:lvl8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8pPr>
            <a:lvl9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ECHO: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Expedited Constrained Hierarchical Optimization</a:t>
            </a:r>
          </a:p>
          <a:p>
            <a:pPr marL="1083564" lvl="1" indent="-34290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Step-1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Best PTV coverage,  given all max/mean/DVH hard constraints</a:t>
            </a:r>
          </a:p>
          <a:p>
            <a:pPr marL="1083564" lvl="1" indent="-34290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Step-2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Relax PTV coverage to improve normal structure dose</a:t>
            </a:r>
            <a:endParaRPr lang="en-U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770B0-C543-4DF7-805E-2A49754A170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5113" r="8333"/>
          <a:stretch/>
        </p:blipFill>
        <p:spPr>
          <a:xfrm>
            <a:off x="1776868" y="2275677"/>
            <a:ext cx="5157332" cy="2621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6B24F-42E9-48DE-B8FE-E7AF46E2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1060" y="4300539"/>
            <a:ext cx="201458" cy="287798"/>
          </a:xfrm>
          <a:prstGeom prst="rect">
            <a:avLst/>
          </a:prstGeom>
          <a:noFill/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F08C6E63-631C-419A-AEEB-BE50F1AE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5051" y="4300539"/>
            <a:ext cx="201458" cy="287798"/>
          </a:xfrm>
          <a:prstGeom prst="rect">
            <a:avLst/>
          </a:prstGeom>
          <a:noFill/>
        </p:spPr>
      </p:pic>
      <p:pic>
        <p:nvPicPr>
          <p:cNvPr id="13" name="Picture 4" descr="https://www.stickpng.com/assets/images/588891e5bc2fc2ef3a1860a3.png">
            <a:extLst>
              <a:ext uri="{FF2B5EF4-FFF2-40B4-BE49-F238E27FC236}">
                <a16:creationId xmlns:a16="http://schemas.microsoft.com/office/drawing/2014/main" id="{CB926C19-85BB-418E-A18B-C96B4B66D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88" y="3490430"/>
            <a:ext cx="305129" cy="30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ECHO-Workflow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A660F-BC3C-4B30-91F8-6ED519AFC93C}"/>
              </a:ext>
            </a:extLst>
          </p:cNvPr>
          <p:cNvSpPr/>
          <p:nvPr/>
        </p:nvSpPr>
        <p:spPr>
          <a:xfrm>
            <a:off x="3531179" y="2260617"/>
            <a:ext cx="1942135" cy="325596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015722-E7EA-4C64-BA57-AA899F38A47A}"/>
              </a:ext>
            </a:extLst>
          </p:cNvPr>
          <p:cNvGrpSpPr/>
          <p:nvPr/>
        </p:nvGrpSpPr>
        <p:grpSpPr>
          <a:xfrm>
            <a:off x="881209" y="959253"/>
            <a:ext cx="1626188" cy="933725"/>
            <a:chOff x="574396" y="2301422"/>
            <a:chExt cx="1581892" cy="717641"/>
          </a:xfrm>
        </p:grpSpPr>
        <p:pic>
          <p:nvPicPr>
            <p:cNvPr id="8" name="Picture 2" descr="Image result for eclipse radiotherapy treatment planning">
              <a:extLst>
                <a:ext uri="{FF2B5EF4-FFF2-40B4-BE49-F238E27FC236}">
                  <a16:creationId xmlns:a16="http://schemas.microsoft.com/office/drawing/2014/main" id="{89053B96-FE75-4B05-841A-B687586C0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96" y="2301422"/>
              <a:ext cx="1581892" cy="71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E074B1-E57D-4B96-87F4-DF4A90124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30860">
              <a:off x="680842" y="2413485"/>
              <a:ext cx="828400" cy="367716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BC6C0-05DE-4643-9BA4-57E2CDA46324}"/>
              </a:ext>
            </a:extLst>
          </p:cNvPr>
          <p:cNvCxnSpPr>
            <a:cxnSpLocks/>
          </p:cNvCxnSpPr>
          <p:nvPr/>
        </p:nvCxnSpPr>
        <p:spPr>
          <a:xfrm>
            <a:off x="2507128" y="2016304"/>
            <a:ext cx="739608" cy="731186"/>
          </a:xfrm>
          <a:prstGeom prst="straightConnector1">
            <a:avLst/>
          </a:prstGeom>
          <a:noFill/>
          <a:ln w="152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A59666-922F-41BC-927D-F58CA6588C77}"/>
              </a:ext>
            </a:extLst>
          </p:cNvPr>
          <p:cNvSpPr txBox="1"/>
          <p:nvPr/>
        </p:nvSpPr>
        <p:spPr>
          <a:xfrm>
            <a:off x="3531179" y="2269762"/>
            <a:ext cx="194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MSK ECHO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A28D9-4D3B-467C-A0DA-89E2E1AC97CE}"/>
              </a:ext>
            </a:extLst>
          </p:cNvPr>
          <p:cNvSpPr txBox="1"/>
          <p:nvPr/>
        </p:nvSpPr>
        <p:spPr>
          <a:xfrm>
            <a:off x="2145067" y="932884"/>
            <a:ext cx="298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Planner runs ECHO plug-in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5A3D2-D748-4F96-B91E-BB60ACDC98A7}"/>
              </a:ext>
            </a:extLst>
          </p:cNvPr>
          <p:cNvSpPr txBox="1"/>
          <p:nvPr/>
        </p:nvSpPr>
        <p:spPr>
          <a:xfrm>
            <a:off x="7388817" y="887791"/>
            <a:ext cx="298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Planner notified,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evaluates the plan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4A8DE5E-BE8B-4CEC-BCD9-2CB75D4C4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41" y="929426"/>
            <a:ext cx="2046476" cy="9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E52B6-8447-4566-A999-DB7F01DF3286}"/>
              </a:ext>
            </a:extLst>
          </p:cNvPr>
          <p:cNvCxnSpPr>
            <a:cxnSpLocks/>
          </p:cNvCxnSpPr>
          <p:nvPr/>
        </p:nvCxnSpPr>
        <p:spPr>
          <a:xfrm>
            <a:off x="4502247" y="2584078"/>
            <a:ext cx="0" cy="40658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E2523D-D7AD-4961-A3A1-30B62E38853F}"/>
              </a:ext>
            </a:extLst>
          </p:cNvPr>
          <p:cNvCxnSpPr>
            <a:cxnSpLocks/>
          </p:cNvCxnSpPr>
          <p:nvPr/>
        </p:nvCxnSpPr>
        <p:spPr>
          <a:xfrm flipV="1">
            <a:off x="5660164" y="2016304"/>
            <a:ext cx="733163" cy="722428"/>
          </a:xfrm>
          <a:prstGeom prst="straightConnector1">
            <a:avLst/>
          </a:prstGeom>
          <a:noFill/>
          <a:ln w="15240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9A6BF1-B26C-4992-96E8-4C4E949F57E0}"/>
              </a:ext>
            </a:extLst>
          </p:cNvPr>
          <p:cNvSpPr txBox="1"/>
          <p:nvPr/>
        </p:nvSpPr>
        <p:spPr>
          <a:xfrm>
            <a:off x="3517348" y="1836798"/>
            <a:ext cx="194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~30 min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5C54621-A776-490F-B5F6-BFDA2C45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9" y="3262496"/>
            <a:ext cx="926061" cy="10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E04744D7-8BE9-42E2-B014-2125EA360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4" b="27514"/>
          <a:stretch/>
        </p:blipFill>
        <p:spPr bwMode="auto">
          <a:xfrm rot="841402">
            <a:off x="1464744" y="4135479"/>
            <a:ext cx="458663" cy="1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>
            <a:extLst>
              <a:ext uri="{FF2B5EF4-FFF2-40B4-BE49-F238E27FC236}">
                <a16:creationId xmlns:a16="http://schemas.microsoft.com/office/drawing/2014/main" id="{A6E2AB64-A193-48D6-ABE7-9B33010D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6" y="3269890"/>
            <a:ext cx="1407261" cy="106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7D440C-6332-4573-A114-415D7B717635}"/>
              </a:ext>
            </a:extLst>
          </p:cNvPr>
          <p:cNvSpPr txBox="1"/>
          <p:nvPr/>
        </p:nvSpPr>
        <p:spPr>
          <a:xfrm>
            <a:off x="1928881" y="4155694"/>
            <a:ext cx="21619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Extract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patient</a:t>
            </a: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17837-8F04-4E7B-B98A-6EAD4CC6C373}"/>
              </a:ext>
            </a:extLst>
          </p:cNvPr>
          <p:cNvSpPr txBox="1"/>
          <p:nvPr/>
        </p:nvSpPr>
        <p:spPr>
          <a:xfrm>
            <a:off x="5102411" y="4121437"/>
            <a:ext cx="11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Output optimal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setting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1FDE63D-2112-4CCE-981F-A608282C1678}"/>
              </a:ext>
            </a:extLst>
          </p:cNvPr>
          <p:cNvSpPr/>
          <p:nvPr/>
        </p:nvSpPr>
        <p:spPr>
          <a:xfrm>
            <a:off x="2559363" y="3644215"/>
            <a:ext cx="964007" cy="485110"/>
          </a:xfrm>
          <a:prstGeom prst="rightArrow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C5BEC-8402-4343-884B-15B1BF5F5D5F}"/>
              </a:ext>
            </a:extLst>
          </p:cNvPr>
          <p:cNvSpPr txBox="1"/>
          <p:nvPr/>
        </p:nvSpPr>
        <p:spPr>
          <a:xfrm>
            <a:off x="6213558" y="4467108"/>
            <a:ext cx="148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Final calculation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(FDA-approved system)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88F7DD-C85B-40E6-9D05-2B29ACA99C77}"/>
              </a:ext>
            </a:extLst>
          </p:cNvPr>
          <p:cNvSpPr txBox="1"/>
          <p:nvPr/>
        </p:nvSpPr>
        <p:spPr>
          <a:xfrm>
            <a:off x="3771339" y="4468517"/>
            <a:ext cx="140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ECHO Optimization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C35704-CCC4-4D63-A57F-11722CC9D341}"/>
              </a:ext>
            </a:extLst>
          </p:cNvPr>
          <p:cNvSpPr/>
          <p:nvPr/>
        </p:nvSpPr>
        <p:spPr>
          <a:xfrm>
            <a:off x="1121303" y="2993481"/>
            <a:ext cx="6759022" cy="200060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EE8BFD8-5232-4CCA-9694-CFE39039E8E1}"/>
              </a:ext>
            </a:extLst>
          </p:cNvPr>
          <p:cNvSpPr/>
          <p:nvPr/>
        </p:nvSpPr>
        <p:spPr>
          <a:xfrm>
            <a:off x="5225508" y="3627276"/>
            <a:ext cx="919767" cy="485110"/>
          </a:xfrm>
          <a:prstGeom prst="rightArrow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API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8603E1A-092E-4A24-A04C-D1D65819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6" y="3317727"/>
            <a:ext cx="926061" cy="10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59C80E66-690E-493F-AA4E-4C06813D2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4" b="27514"/>
          <a:stretch/>
        </p:blipFill>
        <p:spPr bwMode="auto">
          <a:xfrm rot="841402">
            <a:off x="6430440" y="4168555"/>
            <a:ext cx="458663" cy="1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Memorial Sloan Kettering Cancer Center (@sloan_kettering) | Twitter">
            <a:extLst>
              <a:ext uri="{FF2B5EF4-FFF2-40B4-BE49-F238E27FC236}">
                <a16:creationId xmlns:a16="http://schemas.microsoft.com/office/drawing/2014/main" id="{CA520E51-8CB2-4BD0-94F4-41426211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2155">
            <a:off x="4008255" y="4100167"/>
            <a:ext cx="258030" cy="2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5237A606-8C18-4D7C-AF73-1150C564F35F}"/>
              </a:ext>
            </a:extLst>
          </p:cNvPr>
          <p:cNvSpPr/>
          <p:nvPr/>
        </p:nvSpPr>
        <p:spPr>
          <a:xfrm>
            <a:off x="4949890" y="3079845"/>
            <a:ext cx="1708646" cy="605556"/>
          </a:xfrm>
          <a:prstGeom prst="arc">
            <a:avLst>
              <a:gd name="adj1" fmla="val 11358022"/>
              <a:gd name="adj2" fmla="val 21130713"/>
            </a:avLst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D388717-A645-499E-9087-F57C96798CFA}"/>
              </a:ext>
            </a:extLst>
          </p:cNvPr>
          <p:cNvSpPr/>
          <p:nvPr/>
        </p:nvSpPr>
        <p:spPr bwMode="auto">
          <a:xfrm rot="16200000">
            <a:off x="5695575" y="3027557"/>
            <a:ext cx="172471" cy="127572"/>
          </a:xfrm>
          <a:prstGeom prst="triangle">
            <a:avLst/>
          </a:pr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CF4D7-6901-4EF4-8C48-8B72E82081B4}"/>
              </a:ext>
            </a:extLst>
          </p:cNvPr>
          <p:cNvSpPr txBox="1"/>
          <p:nvPr/>
        </p:nvSpPr>
        <p:spPr>
          <a:xfrm>
            <a:off x="5167698" y="3182105"/>
            <a:ext cx="11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Correction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Step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8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ECHO in Clinic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5BEF75C-BD4D-46DD-99E6-8A9D07FB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53" y="1858529"/>
            <a:ext cx="5364767" cy="2958502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94C9EB3-6206-43BB-9AE4-664FDA47D011}"/>
              </a:ext>
            </a:extLst>
          </p:cNvPr>
          <p:cNvSpPr txBox="1">
            <a:spLocks/>
          </p:cNvSpPr>
          <p:nvPr/>
        </p:nvSpPr>
        <p:spPr>
          <a:xfrm>
            <a:off x="502264" y="828251"/>
            <a:ext cx="7007942" cy="102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&gt; 8000 plans to-date (2017-2023)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~ 200 plans per month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ECHO VMAT: Key Idea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3BF55-6E16-4256-9D02-1100B00B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1014583"/>
            <a:ext cx="3220720" cy="1490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525C3-DCDE-4D96-A5D2-A824CCFB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7" y="1535073"/>
            <a:ext cx="4502583" cy="1036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8075E5-6A71-477A-8ED1-8C1ACB358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32" t="-917" r="9610" b="3834"/>
          <a:stretch/>
        </p:blipFill>
        <p:spPr>
          <a:xfrm>
            <a:off x="543560" y="2891075"/>
            <a:ext cx="2606040" cy="2150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C3E72-4CFB-4703-BB32-5F1A7DF48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486" y="2891075"/>
            <a:ext cx="2981374" cy="11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08" y="193802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ECHO VMAT: Results</a:t>
            </a:r>
          </a:p>
        </p:txBody>
      </p:sp>
      <p:pic>
        <p:nvPicPr>
          <p:cNvPr id="11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859E24C8-22C8-4815-AA65-8B889A402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7" r="7202" b="35888"/>
          <a:stretch/>
        </p:blipFill>
        <p:spPr>
          <a:xfrm>
            <a:off x="382256" y="1808480"/>
            <a:ext cx="4723400" cy="2636520"/>
          </a:xfrm>
          <a:prstGeom prst="rect">
            <a:avLst/>
          </a:prstGeom>
        </p:spPr>
      </p:pic>
      <p:pic>
        <p:nvPicPr>
          <p:cNvPr id="13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B3CFFC7A-C6F3-45F5-A0B5-B47CC53E2F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" r="8193" b="6011"/>
          <a:stretch/>
        </p:blipFill>
        <p:spPr>
          <a:xfrm>
            <a:off x="5486400" y="1565848"/>
            <a:ext cx="3657600" cy="3097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854FC6-2A8D-4B7E-9B25-4B4A11ACDA36}"/>
              </a:ext>
            </a:extLst>
          </p:cNvPr>
          <p:cNvSpPr txBox="1"/>
          <p:nvPr/>
        </p:nvSpPr>
        <p:spPr>
          <a:xfrm>
            <a:off x="2213610" y="1381182"/>
            <a:ext cx="172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Coverage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B4E3C-0A5C-46C1-9E7A-87A317BAF3F5}"/>
              </a:ext>
            </a:extLst>
          </p:cNvPr>
          <p:cNvSpPr txBox="1"/>
          <p:nvPr/>
        </p:nvSpPr>
        <p:spPr>
          <a:xfrm>
            <a:off x="6765290" y="1147502"/>
            <a:ext cx="1723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OAR Sparing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6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48" y="45997"/>
            <a:ext cx="5715000" cy="634449"/>
          </a:xfrm>
        </p:spPr>
        <p:txBody>
          <a:bodyPr>
            <a:normAutofit fontScale="90000"/>
          </a:bodyPr>
          <a:lstStyle/>
          <a:p>
            <a:r>
              <a:rPr lang="en-US" sz="4050" dirty="0"/>
              <a:t>ECHO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4091D5B-ADFF-4FAF-B159-D9F66954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20191"/>
              </p:ext>
            </p:extLst>
          </p:nvPr>
        </p:nvGraphicFramePr>
        <p:xfrm>
          <a:off x="670561" y="1317982"/>
          <a:ext cx="6746240" cy="3860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503">
                  <a:extLst>
                    <a:ext uri="{9D8B030D-6E8A-4147-A177-3AD203B41FA5}">
                      <a16:colId xmlns:a16="http://schemas.microsoft.com/office/drawing/2014/main" val="122662981"/>
                    </a:ext>
                  </a:extLst>
                </a:gridCol>
                <a:gridCol w="1292824">
                  <a:extLst>
                    <a:ext uri="{9D8B030D-6E8A-4147-A177-3AD203B41FA5}">
                      <a16:colId xmlns:a16="http://schemas.microsoft.com/office/drawing/2014/main" val="4257756930"/>
                    </a:ext>
                  </a:extLst>
                </a:gridCol>
                <a:gridCol w="1759750">
                  <a:extLst>
                    <a:ext uri="{9D8B030D-6E8A-4147-A177-3AD203B41FA5}">
                      <a16:colId xmlns:a16="http://schemas.microsoft.com/office/drawing/2014/main" val="1686400665"/>
                    </a:ext>
                  </a:extLst>
                </a:gridCol>
                <a:gridCol w="2120163">
                  <a:extLst>
                    <a:ext uri="{9D8B030D-6E8A-4147-A177-3AD203B41FA5}">
                      <a16:colId xmlns:a16="http://schemas.microsoft.com/office/drawing/2014/main" val="3380090037"/>
                    </a:ext>
                  </a:extLst>
                </a:gridCol>
              </a:tblGrid>
              <a:tr h="264867">
                <a:tc>
                  <a:txBody>
                    <a:bodyPr/>
                    <a:lstStyle/>
                    <a:p>
                      <a:r>
                        <a:rPr lang="en-US" sz="900" dirty="0"/>
                        <a:t>Implementation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88908"/>
                  </a:ext>
                </a:extLst>
              </a:tr>
              <a:tr h="424327">
                <a:tc rowSpan="4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b="1" dirty="0"/>
                        <a:t>Clinically</a:t>
                      </a:r>
                    </a:p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 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Multi-Criteria Challenge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Constrained Nonlinear Optimization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Zarepisheh et al.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(2019)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Zarepisheh et al. (2021)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(INFORMS)</a:t>
                      </a:r>
                      <a:endParaRPr lang="da-DK" sz="700" b="0" i="1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Hong et al. (2020) 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(Advances in RO)</a:t>
                      </a:r>
                      <a:endParaRPr lang="en-US" sz="7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32572"/>
                  </a:ext>
                </a:extLst>
              </a:tr>
              <a:tr h="28966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Dose Discrepancy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Lagrangian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Methods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Zarepisheh et al. (2019)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30001"/>
                  </a:ext>
                </a:extLst>
              </a:tr>
              <a:tr h="318628">
                <a:tc vMerge="1">
                  <a:txBody>
                    <a:bodyPr/>
                    <a:lstStyle/>
                    <a:p>
                      <a:r>
                        <a:rPr lang="en-US" sz="1000" dirty="0"/>
                        <a:t>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Hard constrained DVH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Mixed Integer Programming, Convex Relaxation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Mukherjee et al. (2020)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3675"/>
                  </a:ext>
                </a:extLst>
              </a:tr>
              <a:tr h="434493">
                <a:tc vMerge="1">
                  <a:txBody>
                    <a:bodyPr/>
                    <a:lstStyle/>
                    <a:p>
                      <a:r>
                        <a:rPr lang="en-US" sz="1000" dirty="0"/>
                        <a:t>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Non-convexity in Machine Parameters (VMAT)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Convex Programming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Dursun et al. (2021)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PMB)</a:t>
                      </a:r>
                      <a:endParaRPr lang="da-DK" sz="700" b="0" i="1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Dursun et al. (2023)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(PMB)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55616"/>
                  </a:ext>
                </a:extLst>
              </a:tr>
              <a:tr h="318628">
                <a:tc rowSpan="5">
                  <a:txBody>
                    <a:bodyPr/>
                    <a:lstStyle/>
                    <a:p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</a:t>
                      </a:r>
                    </a:p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Proton: Beam Angle Selection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Bayesian Optimization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sng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Taasti et al. (2020)</a:t>
                      </a:r>
                      <a:r>
                        <a:rPr lang="en-US" sz="700" b="0" i="0" u="sng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55160"/>
                  </a:ext>
                </a:extLst>
              </a:tr>
              <a:tr h="3186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R&amp;D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Proton: Uncertainty Management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 Optimization (P-Norm Function)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Taasti et al. (2020)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15358"/>
                  </a:ext>
                </a:extLst>
              </a:tr>
              <a:tr h="3667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R&amp;D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Multi-Criteria Challenge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Predictions (Moment-Based Loss Functions)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Jhanwar et al. (2022)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PMB)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946278"/>
                  </a:ext>
                </a:extLst>
              </a:tr>
              <a:tr h="666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R&amp;D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Proton: Increasing Computational Complexity With Uncertainty Managements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Optimization (ADMM)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Fu et al. (2022)</a:t>
                      </a:r>
                      <a:r>
                        <a:rPr lang="en-US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7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da-DK" sz="7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Medical Physics)</a:t>
                      </a:r>
                      <a:endParaRPr lang="da-DK" sz="700" b="0" i="0" u="none" strike="noStrike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014472"/>
                  </a:ext>
                </a:extLst>
              </a:tr>
              <a:tr h="3186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R&amp;D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Reducing IMRT plan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Wavelet-induced smoothness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0070C0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Tefagh, Zarepisheh (2023) (PMB)</a:t>
                      </a:r>
                      <a:endParaRPr 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5075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E2FFE3-6423-4C97-8CF2-F9690FB068DC}"/>
              </a:ext>
            </a:extLst>
          </p:cNvPr>
          <p:cNvSpPr txBox="1"/>
          <p:nvPr/>
        </p:nvSpPr>
        <p:spPr>
          <a:xfrm>
            <a:off x="562748" y="608217"/>
            <a:ext cx="6096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12 Publications (10 in PMB/Medical Physics)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INFORMS Edelman award finalist (2022)</a:t>
            </a:r>
          </a:p>
        </p:txBody>
      </p:sp>
    </p:spTree>
    <p:extLst>
      <p:ext uri="{BB962C8B-B14F-4D97-AF65-F5344CB8AC3E}">
        <p14:creationId xmlns:p14="http://schemas.microsoft.com/office/powerpoint/2010/main" val="27800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C124-9C3B-4A26-A5D0-EB56BE27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" y="-371475"/>
            <a:ext cx="0" cy="0"/>
          </a:xfrm>
        </p:spPr>
        <p:txBody>
          <a:bodyPr/>
          <a:lstStyle/>
          <a:p>
            <a:fld id="{09803BD8-A227-4D6F-A74E-204BB6E9C2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5B78ECF-2570-4F13-89F8-5F48A2F7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8" y="421917"/>
            <a:ext cx="8454252" cy="634449"/>
          </a:xfrm>
        </p:spPr>
        <p:txBody>
          <a:bodyPr>
            <a:normAutofit fontScale="90000"/>
          </a:bodyPr>
          <a:lstStyle/>
          <a:p>
            <a:r>
              <a:rPr lang="en-US" sz="4050" dirty="0" err="1"/>
              <a:t>PortPy</a:t>
            </a:r>
            <a:r>
              <a:rPr lang="en-US" sz="4050" dirty="0"/>
              <a:t>: </a:t>
            </a:r>
            <a:br>
              <a:rPr lang="en-US" sz="4050" dirty="0"/>
            </a:br>
            <a:r>
              <a:rPr lang="en-US" sz="2200" dirty="0"/>
              <a:t>P</a:t>
            </a:r>
            <a:r>
              <a:rPr lang="en-US" sz="2200" b="0" dirty="0"/>
              <a:t>lanning and </a:t>
            </a:r>
            <a:r>
              <a:rPr lang="en-US" sz="2200" dirty="0"/>
              <a:t>O</a:t>
            </a:r>
            <a:r>
              <a:rPr lang="en-US" sz="2200" b="0" dirty="0"/>
              <a:t>ptimization for </a:t>
            </a:r>
            <a:r>
              <a:rPr lang="en-US" sz="2200" dirty="0"/>
              <a:t>R</a:t>
            </a:r>
            <a:r>
              <a:rPr lang="en-US" sz="2200" b="0" dirty="0"/>
              <a:t>adiation </a:t>
            </a:r>
            <a:r>
              <a:rPr lang="en-US" sz="2200" dirty="0"/>
              <a:t>T</a:t>
            </a:r>
            <a:r>
              <a:rPr lang="en-US" sz="2200" b="0" dirty="0"/>
              <a:t>herapy in </a:t>
            </a:r>
            <a:r>
              <a:rPr lang="en-US" sz="2200" dirty="0"/>
              <a:t>Py</a:t>
            </a:r>
            <a:r>
              <a:rPr lang="en-US" sz="2200" b="0" dirty="0"/>
              <a:t>thon  </a:t>
            </a:r>
            <a:endParaRPr lang="en-US" sz="4050" b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EFA6E-D1AF-4E70-BF7F-E693A1CC0EFB}"/>
              </a:ext>
            </a:extLst>
          </p:cNvPr>
          <p:cNvSpPr txBox="1">
            <a:spLocks/>
          </p:cNvSpPr>
          <p:nvPr/>
        </p:nvSpPr>
        <p:spPr>
          <a:xfrm>
            <a:off x="292782" y="1510687"/>
            <a:ext cx="6549978" cy="233995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rgbClr val="333333"/>
                </a:solidFill>
                <a:latin typeface="+mn-lt"/>
                <a:ea typeface="Arial" charset="0"/>
                <a:cs typeface="Arial" charset="0"/>
              </a:defRPr>
            </a:lvl1pPr>
            <a:lvl2pPr marL="740664" indent="-282575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2pPr>
            <a:lvl3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3pPr>
            <a:lvl4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4pPr>
            <a:lvl5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5pPr>
            <a:lvl6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6pPr>
            <a:lvl7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7pPr>
            <a:lvl8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8pPr>
            <a:lvl9pPr marL="1197864" indent="-283464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tabLst/>
              <a:defRPr sz="1800" b="0" i="0" kern="1200">
                <a:solidFill>
                  <a:srgbClr val="333333"/>
                </a:solidFill>
                <a:latin typeface="+mn-lt"/>
                <a:ea typeface="Corbel" charset="0"/>
                <a:cs typeface="Corbel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Benchmark Data (e.g., 100 lung patients, planner beams, ECHO plan)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Benchmark algorithms (e.g., VMAT, DVH, Beam selection)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Interfaces to:</a:t>
            </a:r>
          </a:p>
          <a:p>
            <a:pPr marL="1026414" lvl="1" indent="-285750"/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Eclipse (final evaluation)</a:t>
            </a:r>
          </a:p>
          <a:p>
            <a:pPr marL="1026414" lvl="1" indent="-285750"/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3D-Slicer (enhanced visualization)</a:t>
            </a:r>
          </a:p>
          <a:p>
            <a:pPr marL="1026414" lvl="1" indent="-285750"/>
            <a:r>
              <a:rPr lang="en-US" sz="2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CVXPy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(high-level optimization)</a:t>
            </a:r>
          </a:p>
          <a:p>
            <a:pPr marL="1026414" lvl="1" indent="-285750"/>
            <a:endParaRPr lang="en-US" sz="2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6C8C3-18C4-4B90-A0C1-16B1370C0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4"/>
          <a:stretch/>
        </p:blipFill>
        <p:spPr>
          <a:xfrm>
            <a:off x="4186119" y="2386883"/>
            <a:ext cx="4957881" cy="2702490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9A2D238-DE7F-40FB-8816-54A10BA2A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93" y="4318000"/>
            <a:ext cx="620407" cy="7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313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1">
  <a:themeElements>
    <a:clrScheme name="MSK color palle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1Template (16-9)" id="{5E6515F4-2CCF-3541-B2E6-BCF60BFCE92D}" vid="{4AC2FDE3-029D-3144-AB33-2E4FF9D43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36EEE-1F8F-40BA-94D1-2AEBB5A659C6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EF2F4C5-9A7E-4A5A-9FE9-90F621D08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37099-4C66-4484-834A-0D397A0FD7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Slide1Template (16-9)</Template>
  <TotalTime>31882</TotalTime>
  <Words>547</Words>
  <Application>Microsoft Office PowerPoint</Application>
  <PresentationFormat>On-screen Show (16:9)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Slide Template 1</vt:lpstr>
      <vt:lpstr>Automated VMAT Treatment Planning Using Sequential Convex Programming: Algorithm Development and Clinical Implementation </vt:lpstr>
      <vt:lpstr>Automated Planning</vt:lpstr>
      <vt:lpstr>Automated Planning</vt:lpstr>
      <vt:lpstr>ECHO-Workflow</vt:lpstr>
      <vt:lpstr>ECHO in Clinic</vt:lpstr>
      <vt:lpstr>ECHO VMAT: Key Idea</vt:lpstr>
      <vt:lpstr>ECHO VMAT: Results</vt:lpstr>
      <vt:lpstr>ECHO</vt:lpstr>
      <vt:lpstr>PortPy:  Planning and Optimization for Radiation Therapy in Python 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Here (Arial Bold 30 pt)</dc:title>
  <dc:creator>Taasti, Vicki T./Sloan Kettering Institute</dc:creator>
  <cp:lastModifiedBy>Zarepisheh, Masoud</cp:lastModifiedBy>
  <cp:revision>561</cp:revision>
  <dcterms:created xsi:type="dcterms:W3CDTF">2018-06-08T18:43:59Z</dcterms:created>
  <dcterms:modified xsi:type="dcterms:W3CDTF">2023-07-21T21:15:11Z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</Properties>
</file>