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8" r:id="rId3"/>
    <p:sldId id="257" r:id="rId4"/>
    <p:sldId id="286" r:id="rId5"/>
    <p:sldId id="258" r:id="rId6"/>
    <p:sldId id="285" r:id="rId7"/>
    <p:sldId id="287" r:id="rId8"/>
    <p:sldId id="293" r:id="rId9"/>
    <p:sldId id="291" r:id="rId10"/>
    <p:sldId id="290" r:id="rId11"/>
    <p:sldId id="289" r:id="rId12"/>
    <p:sldId id="292" r:id="rId13"/>
    <p:sldId id="284" r:id="rId14"/>
  </p:sldIdLst>
  <p:sldSz cx="18288000" cy="10287000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TT Rounds Condensed" panose="020B0604020202020204" charset="0"/>
      <p:regular r:id="rId16"/>
    </p:embeddedFont>
    <p:embeddedFont>
      <p:font typeface="TT Rounds Condensed Bold" panose="020B0604020202020204" charset="0"/>
      <p:regular r:id="rId17"/>
    </p:embeddedFont>
    <p:embeddedFont>
      <p:font typeface="TT Rounds Condensed Bold Italics" panose="020B0604020202020204" charset="0"/>
      <p:regular r:id="rId18"/>
    </p:embeddedFont>
    <p:embeddedFont>
      <p:font typeface="TT Rounds Condensed Italics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42451" y="0"/>
            <a:ext cx="2539149" cy="6032588"/>
          </a:xfrm>
          <a:custGeom>
            <a:avLst/>
            <a:gdLst/>
            <a:ahLst/>
            <a:cxnLst/>
            <a:rect l="l" t="t" r="r" b="b"/>
            <a:pathLst>
              <a:path w="2539149" h="6032588">
                <a:moveTo>
                  <a:pt x="0" y="0"/>
                </a:moveTo>
                <a:lnTo>
                  <a:pt x="2539149" y="0"/>
                </a:lnTo>
                <a:lnTo>
                  <a:pt x="2539149" y="6032588"/>
                </a:lnTo>
                <a:lnTo>
                  <a:pt x="0" y="60325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1733" t="-96237" r="-417430" b="-49674"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3" name="Group 3"/>
          <p:cNvGrpSpPr/>
          <p:nvPr/>
        </p:nvGrpSpPr>
        <p:grpSpPr>
          <a:xfrm>
            <a:off x="2642451" y="6143202"/>
            <a:ext cx="2539149" cy="4143798"/>
            <a:chOff x="0" y="0"/>
            <a:chExt cx="3385532" cy="55250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85566" cy="5525008"/>
            </a:xfrm>
            <a:custGeom>
              <a:avLst/>
              <a:gdLst/>
              <a:ahLst/>
              <a:cxnLst/>
              <a:rect l="l" t="t" r="r" b="b"/>
              <a:pathLst>
                <a:path w="3385566" h="5525008">
                  <a:moveTo>
                    <a:pt x="0" y="0"/>
                  </a:moveTo>
                  <a:lnTo>
                    <a:pt x="3385566" y="0"/>
                  </a:lnTo>
                  <a:lnTo>
                    <a:pt x="3385566" y="5525008"/>
                  </a:lnTo>
                  <a:lnTo>
                    <a:pt x="0" y="552500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5" name="Freeform 5"/>
          <p:cNvSpPr/>
          <p:nvPr/>
        </p:nvSpPr>
        <p:spPr>
          <a:xfrm>
            <a:off x="1" y="4358146"/>
            <a:ext cx="2539149" cy="5928854"/>
          </a:xfrm>
          <a:custGeom>
            <a:avLst/>
            <a:gdLst/>
            <a:ahLst/>
            <a:cxnLst/>
            <a:rect l="l" t="t" r="r" b="b"/>
            <a:pathLst>
              <a:path w="2539149" h="5928854">
                <a:moveTo>
                  <a:pt x="0" y="0"/>
                </a:moveTo>
                <a:lnTo>
                  <a:pt x="2539149" y="0"/>
                </a:lnTo>
                <a:lnTo>
                  <a:pt x="2539149" y="5928854"/>
                </a:lnTo>
                <a:lnTo>
                  <a:pt x="0" y="59288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23190" t="-95860" r="-393404" b="-48919"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2539148" cy="4249290"/>
            <a:chOff x="0" y="0"/>
            <a:chExt cx="3385531" cy="56657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85566" cy="5665724"/>
            </a:xfrm>
            <a:custGeom>
              <a:avLst/>
              <a:gdLst/>
              <a:ahLst/>
              <a:cxnLst/>
              <a:rect l="l" t="t" r="r" b="b"/>
              <a:pathLst>
                <a:path w="3385566" h="5665724">
                  <a:moveTo>
                    <a:pt x="0" y="0"/>
                  </a:moveTo>
                  <a:lnTo>
                    <a:pt x="3385566" y="0"/>
                  </a:lnTo>
                  <a:lnTo>
                    <a:pt x="3385566" y="5665724"/>
                  </a:lnTo>
                  <a:lnTo>
                    <a:pt x="0" y="566572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891385" y="778589"/>
            <a:ext cx="12904588" cy="176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i="1" spc="33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Facultad de Ingeniería Económica, Estadística</a:t>
            </a:r>
          </a:p>
          <a:p>
            <a:pPr algn="ctr">
              <a:lnSpc>
                <a:spcPts val="4320"/>
              </a:lnSpc>
            </a:pPr>
            <a:r>
              <a:rPr lang="en-US" sz="3600" i="1" spc="33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y Ciencias Sociales</a:t>
            </a:r>
          </a:p>
          <a:p>
            <a:pPr algn="ctr">
              <a:lnSpc>
                <a:spcPts val="6480"/>
              </a:lnSpc>
            </a:pPr>
            <a:r>
              <a:rPr lang="en-US" sz="3600" i="1" spc="33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Escuela Profesional de Ingeniería Estadística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946866" y="3156366"/>
            <a:ext cx="11312435" cy="4321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b="1" spc="44" dirty="0" err="1">
                <a:solidFill>
                  <a:srgbClr val="C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Análisis</a:t>
            </a:r>
            <a:r>
              <a:rPr lang="en-US" sz="4800" b="1" spc="44" dirty="0">
                <a:solidFill>
                  <a:srgbClr val="C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de </a:t>
            </a:r>
            <a:r>
              <a:rPr lang="en-US" sz="4800" b="1" spc="44" dirty="0" err="1">
                <a:solidFill>
                  <a:srgbClr val="C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Regresión</a:t>
            </a:r>
            <a:endParaRPr lang="en-US" sz="4800" b="1" spc="44" dirty="0">
              <a:solidFill>
                <a:srgbClr val="C00000"/>
              </a:solidFill>
              <a:latin typeface="TT Rounds Condensed Bold"/>
              <a:ea typeface="TT Rounds Condensed Bold"/>
              <a:cs typeface="TT Rounds Condensed Bold"/>
              <a:sym typeface="TT Rounds Condensed Bold"/>
            </a:endParaRPr>
          </a:p>
          <a:p>
            <a:pPr algn="ctr">
              <a:lnSpc>
                <a:spcPts val="5040"/>
              </a:lnSpc>
            </a:pPr>
            <a:r>
              <a:rPr lang="en-US" sz="4200" b="1" i="1" spc="37" dirty="0">
                <a:solidFill>
                  <a:srgbClr val="C00000"/>
                </a:solidFill>
                <a:latin typeface="TT Rounds Condensed Bold Italics"/>
                <a:ea typeface="TT Rounds Condensed Bold Italics"/>
                <a:cs typeface="TT Rounds Condensed Bold Italics"/>
                <a:sym typeface="TT Rounds Condensed Bold Italics"/>
              </a:rPr>
              <a:t> </a:t>
            </a:r>
          </a:p>
          <a:p>
            <a:pPr algn="ctr">
              <a:lnSpc>
                <a:spcPts val="5040"/>
              </a:lnSpc>
            </a:pPr>
            <a:r>
              <a:rPr lang="es-PE" sz="4200" i="1" spc="37" dirty="0">
                <a:solidFill>
                  <a:srgbClr val="C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Modelos</a:t>
            </a:r>
            <a:r>
              <a:rPr lang="en-US" sz="4200" i="1" spc="37" dirty="0">
                <a:solidFill>
                  <a:srgbClr val="C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</a:t>
            </a:r>
            <a:r>
              <a:rPr lang="en-US" sz="4200" i="1" spc="37" dirty="0" err="1">
                <a:solidFill>
                  <a:srgbClr val="C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Polinomiales</a:t>
            </a:r>
            <a:endParaRPr lang="en-US" sz="4200" i="1" spc="37" dirty="0">
              <a:solidFill>
                <a:srgbClr val="C00000"/>
              </a:solidFill>
              <a:latin typeface="TT Rounds Condensed Italics"/>
              <a:ea typeface="TT Rounds Condensed Italics"/>
              <a:cs typeface="TT Rounds Condensed Italics"/>
              <a:sym typeface="TT Rounds Condensed Italics"/>
            </a:endParaRPr>
          </a:p>
          <a:p>
            <a:pPr algn="ctr">
              <a:lnSpc>
                <a:spcPts val="5040"/>
              </a:lnSpc>
            </a:pPr>
            <a:endParaRPr lang="en-US" sz="4200" i="1" spc="37" dirty="0">
              <a:solidFill>
                <a:srgbClr val="C00000"/>
              </a:solidFill>
              <a:latin typeface="TT Rounds Condensed Italics"/>
              <a:ea typeface="TT Rounds Condensed Italics"/>
              <a:cs typeface="TT Rounds Condensed Italics"/>
              <a:sym typeface="TT Rounds Condensed Italics"/>
            </a:endParaRPr>
          </a:p>
          <a:p>
            <a:pPr algn="ctr">
              <a:lnSpc>
                <a:spcPts val="4320"/>
              </a:lnSpc>
            </a:pPr>
            <a:r>
              <a:rPr lang="en-US" sz="3600" spc="32" dirty="0" err="1">
                <a:solidFill>
                  <a:srgbClr val="0D0D0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Presentado</a:t>
            </a:r>
            <a:r>
              <a:rPr lang="en-US" sz="3600" spc="32" dirty="0">
                <a:solidFill>
                  <a:srgbClr val="0D0D0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3600" spc="32" dirty="0" err="1">
                <a:solidFill>
                  <a:srgbClr val="0D0D0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por</a:t>
            </a:r>
            <a:r>
              <a:rPr lang="en-US" sz="3600" spc="32" dirty="0">
                <a:solidFill>
                  <a:srgbClr val="0D0D0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:</a:t>
            </a:r>
          </a:p>
          <a:p>
            <a:pPr algn="ctr">
              <a:lnSpc>
                <a:spcPts val="4320"/>
              </a:lnSpc>
            </a:pPr>
            <a:endParaRPr lang="en-US" sz="3600" spc="32" dirty="0">
              <a:solidFill>
                <a:srgbClr val="0D0D0D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  <a:p>
            <a:pPr algn="ctr">
              <a:lnSpc>
                <a:spcPts val="4320"/>
              </a:lnSpc>
            </a:pPr>
            <a:r>
              <a:rPr lang="en-US" sz="3600" spc="33" dirty="0">
                <a:solidFill>
                  <a:srgbClr val="0D0D0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Christian Orihuela Porta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20231" y="8657243"/>
            <a:ext cx="9504045" cy="601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2024</a:t>
            </a:r>
          </a:p>
        </p:txBody>
      </p:sp>
      <p:sp>
        <p:nvSpPr>
          <p:cNvPr id="11" name="Freeform 11"/>
          <p:cNvSpPr/>
          <p:nvPr/>
        </p:nvSpPr>
        <p:spPr>
          <a:xfrm>
            <a:off x="281344" y="802430"/>
            <a:ext cx="1976460" cy="2644431"/>
          </a:xfrm>
          <a:custGeom>
            <a:avLst/>
            <a:gdLst/>
            <a:ahLst/>
            <a:cxnLst/>
            <a:rect l="l" t="t" r="r" b="b"/>
            <a:pathLst>
              <a:path w="1976460" h="2644431">
                <a:moveTo>
                  <a:pt x="0" y="0"/>
                </a:moveTo>
                <a:lnTo>
                  <a:pt x="1976460" y="0"/>
                </a:lnTo>
                <a:lnTo>
                  <a:pt x="1976460" y="2644430"/>
                </a:lnTo>
                <a:lnTo>
                  <a:pt x="0" y="26444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E9E1D-8B80-2190-73A8-B6E99C80E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BF8746B-9B37-6BB2-7A46-526D5D8EE1E7}"/>
              </a:ext>
            </a:extLst>
          </p:cNvPr>
          <p:cNvSpPr/>
          <p:nvPr/>
        </p:nvSpPr>
        <p:spPr>
          <a:xfrm>
            <a:off x="13908882" y="0"/>
            <a:ext cx="2143609" cy="6032588"/>
          </a:xfrm>
          <a:custGeom>
            <a:avLst/>
            <a:gdLst/>
            <a:ahLst/>
            <a:cxnLst/>
            <a:rect l="l" t="t" r="r" b="b"/>
            <a:pathLst>
              <a:path w="2143609" h="6032588">
                <a:moveTo>
                  <a:pt x="0" y="0"/>
                </a:moveTo>
                <a:lnTo>
                  <a:pt x="2143609" y="0"/>
                </a:lnTo>
                <a:lnTo>
                  <a:pt x="2143609" y="6032588"/>
                </a:lnTo>
                <a:lnTo>
                  <a:pt x="0" y="60325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8003" t="-96237" r="-512907" b="-49674"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701B9F4-1F8C-3533-E4A7-9C318E136F48}"/>
              </a:ext>
            </a:extLst>
          </p:cNvPr>
          <p:cNvGrpSpPr/>
          <p:nvPr/>
        </p:nvGrpSpPr>
        <p:grpSpPr>
          <a:xfrm>
            <a:off x="13908882" y="6143202"/>
            <a:ext cx="2143609" cy="4143798"/>
            <a:chOff x="0" y="0"/>
            <a:chExt cx="2858146" cy="5525064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1A51712-5AEF-61BF-D918-E5B105122516}"/>
                </a:ext>
              </a:extLst>
            </p:cNvPr>
            <p:cNvSpPr/>
            <p:nvPr/>
          </p:nvSpPr>
          <p:spPr>
            <a:xfrm>
              <a:off x="0" y="0"/>
              <a:ext cx="2858135" cy="5525008"/>
            </a:xfrm>
            <a:custGeom>
              <a:avLst/>
              <a:gdLst/>
              <a:ahLst/>
              <a:cxnLst/>
              <a:rect l="l" t="t" r="r" b="b"/>
              <a:pathLst>
                <a:path w="2858135" h="5525008">
                  <a:moveTo>
                    <a:pt x="0" y="0"/>
                  </a:moveTo>
                  <a:lnTo>
                    <a:pt x="2858135" y="0"/>
                  </a:lnTo>
                  <a:lnTo>
                    <a:pt x="2858135" y="5525008"/>
                  </a:lnTo>
                  <a:lnTo>
                    <a:pt x="0" y="552500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DED6E058-9BB4-7884-A3DF-49FC1350DF3B}"/>
              </a:ext>
            </a:extLst>
          </p:cNvPr>
          <p:cNvSpPr/>
          <p:nvPr/>
        </p:nvSpPr>
        <p:spPr>
          <a:xfrm>
            <a:off x="16144390" y="4358146"/>
            <a:ext cx="2143610" cy="5928854"/>
          </a:xfrm>
          <a:custGeom>
            <a:avLst/>
            <a:gdLst/>
            <a:ahLst/>
            <a:cxnLst/>
            <a:rect l="l" t="t" r="r" b="b"/>
            <a:pathLst>
              <a:path w="2143610" h="5928854">
                <a:moveTo>
                  <a:pt x="0" y="0"/>
                </a:moveTo>
                <a:lnTo>
                  <a:pt x="2143610" y="0"/>
                </a:lnTo>
                <a:lnTo>
                  <a:pt x="2143610" y="5928854"/>
                </a:lnTo>
                <a:lnTo>
                  <a:pt x="0" y="59288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19729" t="-95860" r="-484447" b="-48919"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F34345C1-A7B2-BCC5-0673-6D806284629E}"/>
              </a:ext>
            </a:extLst>
          </p:cNvPr>
          <p:cNvGrpSpPr/>
          <p:nvPr/>
        </p:nvGrpSpPr>
        <p:grpSpPr>
          <a:xfrm>
            <a:off x="16144389" y="0"/>
            <a:ext cx="2143609" cy="4249290"/>
            <a:chOff x="0" y="0"/>
            <a:chExt cx="2858145" cy="566572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806BB2A-A72B-12F3-86C8-B9AEC1BE5D1F}"/>
                </a:ext>
              </a:extLst>
            </p:cNvPr>
            <p:cNvSpPr/>
            <p:nvPr/>
          </p:nvSpPr>
          <p:spPr>
            <a:xfrm>
              <a:off x="0" y="0"/>
              <a:ext cx="2858135" cy="5665724"/>
            </a:xfrm>
            <a:custGeom>
              <a:avLst/>
              <a:gdLst/>
              <a:ahLst/>
              <a:cxnLst/>
              <a:rect l="l" t="t" r="r" b="b"/>
              <a:pathLst>
                <a:path w="2858135" h="5665724">
                  <a:moveTo>
                    <a:pt x="0" y="0"/>
                  </a:moveTo>
                  <a:lnTo>
                    <a:pt x="2858135" y="0"/>
                  </a:lnTo>
                  <a:lnTo>
                    <a:pt x="2858135" y="5665724"/>
                  </a:lnTo>
                  <a:lnTo>
                    <a:pt x="0" y="566572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8747E79D-A3DE-204F-C37F-A2049D6095C5}"/>
              </a:ext>
            </a:extLst>
          </p:cNvPr>
          <p:cNvSpPr/>
          <p:nvPr/>
        </p:nvSpPr>
        <p:spPr>
          <a:xfrm>
            <a:off x="16352862" y="838404"/>
            <a:ext cx="1726662" cy="2310210"/>
          </a:xfrm>
          <a:custGeom>
            <a:avLst/>
            <a:gdLst/>
            <a:ahLst/>
            <a:cxnLst/>
            <a:rect l="l" t="t" r="r" b="b"/>
            <a:pathLst>
              <a:path w="1726662" h="2310210">
                <a:moveTo>
                  <a:pt x="0" y="0"/>
                </a:moveTo>
                <a:lnTo>
                  <a:pt x="1726662" y="0"/>
                </a:lnTo>
                <a:lnTo>
                  <a:pt x="1726662" y="2310210"/>
                </a:lnTo>
                <a:lnTo>
                  <a:pt x="0" y="23102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072FE993-CDAC-AFFE-FF0E-394F26CD6842}"/>
              </a:ext>
            </a:extLst>
          </p:cNvPr>
          <p:cNvGrpSpPr/>
          <p:nvPr/>
        </p:nvGrpSpPr>
        <p:grpSpPr>
          <a:xfrm>
            <a:off x="13908880" y="0"/>
            <a:ext cx="4379118" cy="10287000"/>
            <a:chOff x="0" y="0"/>
            <a:chExt cx="5838824" cy="137160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4F4D8DA3-3530-A651-0205-3A9AB3E63D08}"/>
                </a:ext>
              </a:extLst>
            </p:cNvPr>
            <p:cNvSpPr/>
            <p:nvPr/>
          </p:nvSpPr>
          <p:spPr>
            <a:xfrm>
              <a:off x="0" y="0"/>
              <a:ext cx="5838825" cy="13716000"/>
            </a:xfrm>
            <a:custGeom>
              <a:avLst/>
              <a:gdLst/>
              <a:ahLst/>
              <a:cxnLst/>
              <a:rect l="l" t="t" r="r" b="b"/>
              <a:pathLst>
                <a:path w="5838825" h="13716000">
                  <a:moveTo>
                    <a:pt x="0" y="0"/>
                  </a:moveTo>
                  <a:lnTo>
                    <a:pt x="5838825" y="0"/>
                  </a:lnTo>
                  <a:lnTo>
                    <a:pt x="5838825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2F2F2">
                <a:alpha val="69804"/>
              </a:srgbClr>
            </a:solidFill>
          </p:spPr>
          <p:txBody>
            <a:bodyPr/>
            <a:lstStyle/>
            <a:p>
              <a:endParaRPr lang="es-PE"/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BA0A8430-6B82-84EE-0CDF-E87EB55DF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4553" y="412827"/>
            <a:ext cx="10606572" cy="946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6550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44CDB-AAD8-6450-A4ED-6C62A9398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43B2784-7459-90E7-05D9-010964901333}"/>
              </a:ext>
            </a:extLst>
          </p:cNvPr>
          <p:cNvSpPr/>
          <p:nvPr/>
        </p:nvSpPr>
        <p:spPr>
          <a:xfrm>
            <a:off x="13908882" y="0"/>
            <a:ext cx="2143609" cy="6032588"/>
          </a:xfrm>
          <a:custGeom>
            <a:avLst/>
            <a:gdLst/>
            <a:ahLst/>
            <a:cxnLst/>
            <a:rect l="l" t="t" r="r" b="b"/>
            <a:pathLst>
              <a:path w="2143609" h="6032588">
                <a:moveTo>
                  <a:pt x="0" y="0"/>
                </a:moveTo>
                <a:lnTo>
                  <a:pt x="2143609" y="0"/>
                </a:lnTo>
                <a:lnTo>
                  <a:pt x="2143609" y="6032588"/>
                </a:lnTo>
                <a:lnTo>
                  <a:pt x="0" y="60325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8003" t="-96237" r="-512907" b="-49674"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9206709-6C1A-4F3A-3D33-3BD4BD4CB0D2}"/>
              </a:ext>
            </a:extLst>
          </p:cNvPr>
          <p:cNvGrpSpPr/>
          <p:nvPr/>
        </p:nvGrpSpPr>
        <p:grpSpPr>
          <a:xfrm>
            <a:off x="13908882" y="6143202"/>
            <a:ext cx="2143609" cy="4143798"/>
            <a:chOff x="0" y="0"/>
            <a:chExt cx="2858146" cy="5525064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F6C5966-4811-5D5C-4B39-3F212EC80862}"/>
                </a:ext>
              </a:extLst>
            </p:cNvPr>
            <p:cNvSpPr/>
            <p:nvPr/>
          </p:nvSpPr>
          <p:spPr>
            <a:xfrm>
              <a:off x="0" y="0"/>
              <a:ext cx="2858135" cy="5525008"/>
            </a:xfrm>
            <a:custGeom>
              <a:avLst/>
              <a:gdLst/>
              <a:ahLst/>
              <a:cxnLst/>
              <a:rect l="l" t="t" r="r" b="b"/>
              <a:pathLst>
                <a:path w="2858135" h="5525008">
                  <a:moveTo>
                    <a:pt x="0" y="0"/>
                  </a:moveTo>
                  <a:lnTo>
                    <a:pt x="2858135" y="0"/>
                  </a:lnTo>
                  <a:lnTo>
                    <a:pt x="2858135" y="5525008"/>
                  </a:lnTo>
                  <a:lnTo>
                    <a:pt x="0" y="552500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FA5ADCBE-334D-7AC6-660A-8ED77E61FDE6}"/>
              </a:ext>
            </a:extLst>
          </p:cNvPr>
          <p:cNvSpPr/>
          <p:nvPr/>
        </p:nvSpPr>
        <p:spPr>
          <a:xfrm>
            <a:off x="16144390" y="4358146"/>
            <a:ext cx="2143610" cy="5928854"/>
          </a:xfrm>
          <a:custGeom>
            <a:avLst/>
            <a:gdLst/>
            <a:ahLst/>
            <a:cxnLst/>
            <a:rect l="l" t="t" r="r" b="b"/>
            <a:pathLst>
              <a:path w="2143610" h="5928854">
                <a:moveTo>
                  <a:pt x="0" y="0"/>
                </a:moveTo>
                <a:lnTo>
                  <a:pt x="2143610" y="0"/>
                </a:lnTo>
                <a:lnTo>
                  <a:pt x="2143610" y="5928854"/>
                </a:lnTo>
                <a:lnTo>
                  <a:pt x="0" y="59288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19729" t="-95860" r="-484447" b="-48919"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029595A2-3351-FA43-D6BC-75079B369879}"/>
              </a:ext>
            </a:extLst>
          </p:cNvPr>
          <p:cNvGrpSpPr/>
          <p:nvPr/>
        </p:nvGrpSpPr>
        <p:grpSpPr>
          <a:xfrm>
            <a:off x="16144389" y="0"/>
            <a:ext cx="2143609" cy="4249290"/>
            <a:chOff x="0" y="0"/>
            <a:chExt cx="2858145" cy="566572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4A81EA5-FEB6-30DC-32D7-F93EC3A9FC13}"/>
                </a:ext>
              </a:extLst>
            </p:cNvPr>
            <p:cNvSpPr/>
            <p:nvPr/>
          </p:nvSpPr>
          <p:spPr>
            <a:xfrm>
              <a:off x="0" y="0"/>
              <a:ext cx="2858135" cy="5665724"/>
            </a:xfrm>
            <a:custGeom>
              <a:avLst/>
              <a:gdLst/>
              <a:ahLst/>
              <a:cxnLst/>
              <a:rect l="l" t="t" r="r" b="b"/>
              <a:pathLst>
                <a:path w="2858135" h="5665724">
                  <a:moveTo>
                    <a:pt x="0" y="0"/>
                  </a:moveTo>
                  <a:lnTo>
                    <a:pt x="2858135" y="0"/>
                  </a:lnTo>
                  <a:lnTo>
                    <a:pt x="2858135" y="5665724"/>
                  </a:lnTo>
                  <a:lnTo>
                    <a:pt x="0" y="566572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B181E7C4-BF78-3F27-6A1A-338E60569315}"/>
              </a:ext>
            </a:extLst>
          </p:cNvPr>
          <p:cNvSpPr/>
          <p:nvPr/>
        </p:nvSpPr>
        <p:spPr>
          <a:xfrm>
            <a:off x="16352862" y="838404"/>
            <a:ext cx="1726662" cy="2310210"/>
          </a:xfrm>
          <a:custGeom>
            <a:avLst/>
            <a:gdLst/>
            <a:ahLst/>
            <a:cxnLst/>
            <a:rect l="l" t="t" r="r" b="b"/>
            <a:pathLst>
              <a:path w="1726662" h="2310210">
                <a:moveTo>
                  <a:pt x="0" y="0"/>
                </a:moveTo>
                <a:lnTo>
                  <a:pt x="1726662" y="0"/>
                </a:lnTo>
                <a:lnTo>
                  <a:pt x="1726662" y="2310210"/>
                </a:lnTo>
                <a:lnTo>
                  <a:pt x="0" y="23102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0325E9BE-5673-FF8B-B981-FAF774A34AA5}"/>
              </a:ext>
            </a:extLst>
          </p:cNvPr>
          <p:cNvGrpSpPr/>
          <p:nvPr/>
        </p:nvGrpSpPr>
        <p:grpSpPr>
          <a:xfrm>
            <a:off x="13908880" y="0"/>
            <a:ext cx="4379118" cy="10287000"/>
            <a:chOff x="0" y="0"/>
            <a:chExt cx="5838824" cy="137160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DF1EC2C7-3225-DD49-7938-E3DF13073C1B}"/>
                </a:ext>
              </a:extLst>
            </p:cNvPr>
            <p:cNvSpPr/>
            <p:nvPr/>
          </p:nvSpPr>
          <p:spPr>
            <a:xfrm>
              <a:off x="0" y="0"/>
              <a:ext cx="5838825" cy="13716000"/>
            </a:xfrm>
            <a:custGeom>
              <a:avLst/>
              <a:gdLst/>
              <a:ahLst/>
              <a:cxnLst/>
              <a:rect l="l" t="t" r="r" b="b"/>
              <a:pathLst>
                <a:path w="5838825" h="13716000">
                  <a:moveTo>
                    <a:pt x="0" y="0"/>
                  </a:moveTo>
                  <a:lnTo>
                    <a:pt x="5838825" y="0"/>
                  </a:lnTo>
                  <a:lnTo>
                    <a:pt x="5838825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2F2F2">
                <a:alpha val="69804"/>
              </a:srgbClr>
            </a:solidFill>
          </p:spPr>
          <p:txBody>
            <a:bodyPr/>
            <a:lstStyle/>
            <a:p>
              <a:endParaRPr lang="es-PE"/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E0EA43D2-0F3C-419E-9A8A-8ED54F1E9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9325" y="387817"/>
            <a:ext cx="10591800" cy="951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7107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503BE-F6F0-26EA-CBF4-B4130B1EB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731373D-BE29-858E-9ACC-6F8318E38F86}"/>
              </a:ext>
            </a:extLst>
          </p:cNvPr>
          <p:cNvSpPr/>
          <p:nvPr/>
        </p:nvSpPr>
        <p:spPr>
          <a:xfrm>
            <a:off x="13908882" y="0"/>
            <a:ext cx="2143609" cy="6032588"/>
          </a:xfrm>
          <a:custGeom>
            <a:avLst/>
            <a:gdLst/>
            <a:ahLst/>
            <a:cxnLst/>
            <a:rect l="l" t="t" r="r" b="b"/>
            <a:pathLst>
              <a:path w="2143609" h="6032588">
                <a:moveTo>
                  <a:pt x="0" y="0"/>
                </a:moveTo>
                <a:lnTo>
                  <a:pt x="2143609" y="0"/>
                </a:lnTo>
                <a:lnTo>
                  <a:pt x="2143609" y="6032588"/>
                </a:lnTo>
                <a:lnTo>
                  <a:pt x="0" y="60325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8003" t="-96237" r="-512907" b="-49674"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B00EDC60-2EC8-4935-0A99-6AAD6E6ABEDD}"/>
              </a:ext>
            </a:extLst>
          </p:cNvPr>
          <p:cNvGrpSpPr/>
          <p:nvPr/>
        </p:nvGrpSpPr>
        <p:grpSpPr>
          <a:xfrm>
            <a:off x="13908882" y="6143202"/>
            <a:ext cx="2143609" cy="4143798"/>
            <a:chOff x="0" y="0"/>
            <a:chExt cx="2858146" cy="5525064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EAEC485-B6AD-4E0D-EDA5-5A89E7FEE6D2}"/>
                </a:ext>
              </a:extLst>
            </p:cNvPr>
            <p:cNvSpPr/>
            <p:nvPr/>
          </p:nvSpPr>
          <p:spPr>
            <a:xfrm>
              <a:off x="0" y="0"/>
              <a:ext cx="2858135" cy="5525008"/>
            </a:xfrm>
            <a:custGeom>
              <a:avLst/>
              <a:gdLst/>
              <a:ahLst/>
              <a:cxnLst/>
              <a:rect l="l" t="t" r="r" b="b"/>
              <a:pathLst>
                <a:path w="2858135" h="5525008">
                  <a:moveTo>
                    <a:pt x="0" y="0"/>
                  </a:moveTo>
                  <a:lnTo>
                    <a:pt x="2858135" y="0"/>
                  </a:lnTo>
                  <a:lnTo>
                    <a:pt x="2858135" y="5525008"/>
                  </a:lnTo>
                  <a:lnTo>
                    <a:pt x="0" y="552500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17404CBA-8E7E-51ED-17AE-E5B8337329C9}"/>
              </a:ext>
            </a:extLst>
          </p:cNvPr>
          <p:cNvSpPr/>
          <p:nvPr/>
        </p:nvSpPr>
        <p:spPr>
          <a:xfrm>
            <a:off x="16144390" y="4358146"/>
            <a:ext cx="2143610" cy="5928854"/>
          </a:xfrm>
          <a:custGeom>
            <a:avLst/>
            <a:gdLst/>
            <a:ahLst/>
            <a:cxnLst/>
            <a:rect l="l" t="t" r="r" b="b"/>
            <a:pathLst>
              <a:path w="2143610" h="5928854">
                <a:moveTo>
                  <a:pt x="0" y="0"/>
                </a:moveTo>
                <a:lnTo>
                  <a:pt x="2143610" y="0"/>
                </a:lnTo>
                <a:lnTo>
                  <a:pt x="2143610" y="5928854"/>
                </a:lnTo>
                <a:lnTo>
                  <a:pt x="0" y="59288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19729" t="-95860" r="-484447" b="-48919"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D128B81C-759E-91EB-1E26-97B5FDAC5E64}"/>
              </a:ext>
            </a:extLst>
          </p:cNvPr>
          <p:cNvGrpSpPr/>
          <p:nvPr/>
        </p:nvGrpSpPr>
        <p:grpSpPr>
          <a:xfrm>
            <a:off x="16144389" y="0"/>
            <a:ext cx="2143609" cy="4249290"/>
            <a:chOff x="0" y="0"/>
            <a:chExt cx="2858145" cy="566572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47D5C45-41A9-08C8-7F45-749542BBB280}"/>
                </a:ext>
              </a:extLst>
            </p:cNvPr>
            <p:cNvSpPr/>
            <p:nvPr/>
          </p:nvSpPr>
          <p:spPr>
            <a:xfrm>
              <a:off x="0" y="0"/>
              <a:ext cx="2858135" cy="5665724"/>
            </a:xfrm>
            <a:custGeom>
              <a:avLst/>
              <a:gdLst/>
              <a:ahLst/>
              <a:cxnLst/>
              <a:rect l="l" t="t" r="r" b="b"/>
              <a:pathLst>
                <a:path w="2858135" h="5665724">
                  <a:moveTo>
                    <a:pt x="0" y="0"/>
                  </a:moveTo>
                  <a:lnTo>
                    <a:pt x="2858135" y="0"/>
                  </a:lnTo>
                  <a:lnTo>
                    <a:pt x="2858135" y="5665724"/>
                  </a:lnTo>
                  <a:lnTo>
                    <a:pt x="0" y="566572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B8C39216-ACD2-1BD3-3123-CFFBF5F88384}"/>
              </a:ext>
            </a:extLst>
          </p:cNvPr>
          <p:cNvSpPr/>
          <p:nvPr/>
        </p:nvSpPr>
        <p:spPr>
          <a:xfrm>
            <a:off x="16352862" y="838404"/>
            <a:ext cx="1726662" cy="2310210"/>
          </a:xfrm>
          <a:custGeom>
            <a:avLst/>
            <a:gdLst/>
            <a:ahLst/>
            <a:cxnLst/>
            <a:rect l="l" t="t" r="r" b="b"/>
            <a:pathLst>
              <a:path w="1726662" h="2310210">
                <a:moveTo>
                  <a:pt x="0" y="0"/>
                </a:moveTo>
                <a:lnTo>
                  <a:pt x="1726662" y="0"/>
                </a:lnTo>
                <a:lnTo>
                  <a:pt x="1726662" y="2310210"/>
                </a:lnTo>
                <a:lnTo>
                  <a:pt x="0" y="23102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ECB47AB8-5EE8-4260-29D9-30CF657D662D}"/>
              </a:ext>
            </a:extLst>
          </p:cNvPr>
          <p:cNvGrpSpPr/>
          <p:nvPr/>
        </p:nvGrpSpPr>
        <p:grpSpPr>
          <a:xfrm>
            <a:off x="13908880" y="0"/>
            <a:ext cx="4379118" cy="10287000"/>
            <a:chOff x="0" y="0"/>
            <a:chExt cx="5838824" cy="137160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9A618358-7509-54DC-76F3-2FBFE70EF71E}"/>
                </a:ext>
              </a:extLst>
            </p:cNvPr>
            <p:cNvSpPr/>
            <p:nvPr/>
          </p:nvSpPr>
          <p:spPr>
            <a:xfrm>
              <a:off x="0" y="0"/>
              <a:ext cx="5838825" cy="13716000"/>
            </a:xfrm>
            <a:custGeom>
              <a:avLst/>
              <a:gdLst/>
              <a:ahLst/>
              <a:cxnLst/>
              <a:rect l="l" t="t" r="r" b="b"/>
              <a:pathLst>
                <a:path w="5838825" h="13716000">
                  <a:moveTo>
                    <a:pt x="0" y="0"/>
                  </a:moveTo>
                  <a:lnTo>
                    <a:pt x="5838825" y="0"/>
                  </a:lnTo>
                  <a:lnTo>
                    <a:pt x="5838825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2F2F2">
                <a:alpha val="69804"/>
              </a:srgbClr>
            </a:solidFill>
          </p:spPr>
          <p:txBody>
            <a:bodyPr/>
            <a:lstStyle/>
            <a:p>
              <a:endParaRPr lang="es-PE"/>
            </a:p>
          </p:txBody>
        </p:sp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CBDF20B7-626E-6EBA-FE92-4411AEE0C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242958"/>
            <a:ext cx="7924800" cy="424221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3769548-99AB-2EDB-68FD-87DA8C5AC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4495205"/>
            <a:ext cx="5101692" cy="517283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78DBFF3-3A67-A8D7-4BBF-0C9A804B4F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6753" y="4853878"/>
            <a:ext cx="4096494" cy="18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432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41873"/>
            <a:ext cx="18288000" cy="10370745"/>
          </a:xfrm>
          <a:custGeom>
            <a:avLst/>
            <a:gdLst/>
            <a:ahLst/>
            <a:cxnLst/>
            <a:rect l="l" t="t" r="r" b="b"/>
            <a:pathLst>
              <a:path w="18288000" h="10370745">
                <a:moveTo>
                  <a:pt x="0" y="0"/>
                </a:moveTo>
                <a:lnTo>
                  <a:pt x="18288000" y="0"/>
                </a:lnTo>
                <a:lnTo>
                  <a:pt x="18288000" y="10370745"/>
                </a:lnTo>
                <a:lnTo>
                  <a:pt x="0" y="103707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2338" t="-96510" r="-77561" b="-51250"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3" name="Freeform 3"/>
          <p:cNvSpPr/>
          <p:nvPr/>
        </p:nvSpPr>
        <p:spPr>
          <a:xfrm>
            <a:off x="882171" y="2389922"/>
            <a:ext cx="3747406" cy="5004594"/>
          </a:xfrm>
          <a:custGeom>
            <a:avLst/>
            <a:gdLst/>
            <a:ahLst/>
            <a:cxnLst/>
            <a:rect l="l" t="t" r="r" b="b"/>
            <a:pathLst>
              <a:path w="3747406" h="5004594">
                <a:moveTo>
                  <a:pt x="0" y="0"/>
                </a:moveTo>
                <a:lnTo>
                  <a:pt x="3747407" y="0"/>
                </a:lnTo>
                <a:lnTo>
                  <a:pt x="3747407" y="5004594"/>
                </a:lnTo>
                <a:lnTo>
                  <a:pt x="0" y="50045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167" r="-3167"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4" name="TextBox 4"/>
          <p:cNvSpPr txBox="1"/>
          <p:nvPr/>
        </p:nvSpPr>
        <p:spPr>
          <a:xfrm>
            <a:off x="4451060" y="3981450"/>
            <a:ext cx="12254390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7600" i="1" spc="71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MUCHAS GRACIAS 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6423D-F51D-52F4-3D99-083CAB2C8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0330032-9B77-B0D1-8E8E-1F77CEE931AB}"/>
              </a:ext>
            </a:extLst>
          </p:cNvPr>
          <p:cNvSpPr/>
          <p:nvPr/>
        </p:nvSpPr>
        <p:spPr>
          <a:xfrm>
            <a:off x="13908882" y="0"/>
            <a:ext cx="2143609" cy="6032588"/>
          </a:xfrm>
          <a:custGeom>
            <a:avLst/>
            <a:gdLst/>
            <a:ahLst/>
            <a:cxnLst/>
            <a:rect l="l" t="t" r="r" b="b"/>
            <a:pathLst>
              <a:path w="2143609" h="6032588">
                <a:moveTo>
                  <a:pt x="0" y="0"/>
                </a:moveTo>
                <a:lnTo>
                  <a:pt x="2143609" y="0"/>
                </a:lnTo>
                <a:lnTo>
                  <a:pt x="2143609" y="6032588"/>
                </a:lnTo>
                <a:lnTo>
                  <a:pt x="0" y="60325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8003" t="-96237" r="-512907" b="-49674"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570D04D2-19E6-CC65-F548-7F0FE26E9D6E}"/>
              </a:ext>
            </a:extLst>
          </p:cNvPr>
          <p:cNvGrpSpPr/>
          <p:nvPr/>
        </p:nvGrpSpPr>
        <p:grpSpPr>
          <a:xfrm>
            <a:off x="13908882" y="6143202"/>
            <a:ext cx="2143609" cy="4143798"/>
            <a:chOff x="0" y="0"/>
            <a:chExt cx="2858146" cy="5525064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80BF0C8-FD89-CF77-7D27-0DC223CDC07D}"/>
                </a:ext>
              </a:extLst>
            </p:cNvPr>
            <p:cNvSpPr/>
            <p:nvPr/>
          </p:nvSpPr>
          <p:spPr>
            <a:xfrm>
              <a:off x="0" y="0"/>
              <a:ext cx="2858135" cy="5525008"/>
            </a:xfrm>
            <a:custGeom>
              <a:avLst/>
              <a:gdLst/>
              <a:ahLst/>
              <a:cxnLst/>
              <a:rect l="l" t="t" r="r" b="b"/>
              <a:pathLst>
                <a:path w="2858135" h="5525008">
                  <a:moveTo>
                    <a:pt x="0" y="0"/>
                  </a:moveTo>
                  <a:lnTo>
                    <a:pt x="2858135" y="0"/>
                  </a:lnTo>
                  <a:lnTo>
                    <a:pt x="2858135" y="5525008"/>
                  </a:lnTo>
                  <a:lnTo>
                    <a:pt x="0" y="552500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CBC73893-9325-AFE8-B660-99D42A81A375}"/>
              </a:ext>
            </a:extLst>
          </p:cNvPr>
          <p:cNvSpPr/>
          <p:nvPr/>
        </p:nvSpPr>
        <p:spPr>
          <a:xfrm>
            <a:off x="16144390" y="4358146"/>
            <a:ext cx="2143610" cy="5928854"/>
          </a:xfrm>
          <a:custGeom>
            <a:avLst/>
            <a:gdLst/>
            <a:ahLst/>
            <a:cxnLst/>
            <a:rect l="l" t="t" r="r" b="b"/>
            <a:pathLst>
              <a:path w="2143610" h="5928854">
                <a:moveTo>
                  <a:pt x="0" y="0"/>
                </a:moveTo>
                <a:lnTo>
                  <a:pt x="2143610" y="0"/>
                </a:lnTo>
                <a:lnTo>
                  <a:pt x="2143610" y="5928854"/>
                </a:lnTo>
                <a:lnTo>
                  <a:pt x="0" y="59288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19729" t="-95860" r="-484447" b="-48919"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A34AD018-28DE-2A82-88B4-5D5A827CFB40}"/>
              </a:ext>
            </a:extLst>
          </p:cNvPr>
          <p:cNvGrpSpPr/>
          <p:nvPr/>
        </p:nvGrpSpPr>
        <p:grpSpPr>
          <a:xfrm>
            <a:off x="16144389" y="0"/>
            <a:ext cx="2143609" cy="4249290"/>
            <a:chOff x="0" y="0"/>
            <a:chExt cx="2858145" cy="566572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909C27D-04AD-29C3-4087-BC2343A9EAA7}"/>
                </a:ext>
              </a:extLst>
            </p:cNvPr>
            <p:cNvSpPr/>
            <p:nvPr/>
          </p:nvSpPr>
          <p:spPr>
            <a:xfrm>
              <a:off x="0" y="0"/>
              <a:ext cx="2858135" cy="5665724"/>
            </a:xfrm>
            <a:custGeom>
              <a:avLst/>
              <a:gdLst/>
              <a:ahLst/>
              <a:cxnLst/>
              <a:rect l="l" t="t" r="r" b="b"/>
              <a:pathLst>
                <a:path w="2858135" h="5665724">
                  <a:moveTo>
                    <a:pt x="0" y="0"/>
                  </a:moveTo>
                  <a:lnTo>
                    <a:pt x="2858135" y="0"/>
                  </a:lnTo>
                  <a:lnTo>
                    <a:pt x="2858135" y="5665724"/>
                  </a:lnTo>
                  <a:lnTo>
                    <a:pt x="0" y="566572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6ADE907C-0C32-F3EC-E144-A7645AFEF1F4}"/>
              </a:ext>
            </a:extLst>
          </p:cNvPr>
          <p:cNvSpPr/>
          <p:nvPr/>
        </p:nvSpPr>
        <p:spPr>
          <a:xfrm>
            <a:off x="16352862" y="838404"/>
            <a:ext cx="1726662" cy="2310210"/>
          </a:xfrm>
          <a:custGeom>
            <a:avLst/>
            <a:gdLst/>
            <a:ahLst/>
            <a:cxnLst/>
            <a:rect l="l" t="t" r="r" b="b"/>
            <a:pathLst>
              <a:path w="1726662" h="2310210">
                <a:moveTo>
                  <a:pt x="0" y="0"/>
                </a:moveTo>
                <a:lnTo>
                  <a:pt x="1726662" y="0"/>
                </a:lnTo>
                <a:lnTo>
                  <a:pt x="1726662" y="2310210"/>
                </a:lnTo>
                <a:lnTo>
                  <a:pt x="0" y="23102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5C638BDC-1E40-2CA2-171E-BF2EBD1D0478}"/>
              </a:ext>
            </a:extLst>
          </p:cNvPr>
          <p:cNvGrpSpPr/>
          <p:nvPr/>
        </p:nvGrpSpPr>
        <p:grpSpPr>
          <a:xfrm>
            <a:off x="13908880" y="0"/>
            <a:ext cx="4379118" cy="10287000"/>
            <a:chOff x="0" y="0"/>
            <a:chExt cx="5838824" cy="137160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C3A2377B-2985-51DD-F2C1-F85886977D0D}"/>
                </a:ext>
              </a:extLst>
            </p:cNvPr>
            <p:cNvSpPr/>
            <p:nvPr/>
          </p:nvSpPr>
          <p:spPr>
            <a:xfrm>
              <a:off x="0" y="0"/>
              <a:ext cx="5838825" cy="13716000"/>
            </a:xfrm>
            <a:custGeom>
              <a:avLst/>
              <a:gdLst/>
              <a:ahLst/>
              <a:cxnLst/>
              <a:rect l="l" t="t" r="r" b="b"/>
              <a:pathLst>
                <a:path w="5838825" h="13716000">
                  <a:moveTo>
                    <a:pt x="0" y="0"/>
                  </a:moveTo>
                  <a:lnTo>
                    <a:pt x="5838825" y="0"/>
                  </a:lnTo>
                  <a:lnTo>
                    <a:pt x="5838825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2F2F2">
                <a:alpha val="69804"/>
              </a:srgbClr>
            </a:solidFill>
          </p:spPr>
          <p:txBody>
            <a:bodyPr/>
            <a:lstStyle/>
            <a:p>
              <a:endParaRPr lang="es-PE"/>
            </a:p>
          </p:txBody>
        </p:sp>
      </p:grpSp>
      <p:pic>
        <p:nvPicPr>
          <p:cNvPr id="15" name="Imagen 14">
            <a:extLst>
              <a:ext uri="{FF2B5EF4-FFF2-40B4-BE49-F238E27FC236}">
                <a16:creationId xmlns:a16="http://schemas.microsoft.com/office/drawing/2014/main" id="{C294A63C-746E-243C-7C88-7D69A3B68C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077" y="3467100"/>
            <a:ext cx="10304464" cy="5860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F910D0-BD70-F2D5-C0FB-160482C05CC4}"/>
              </a:ext>
            </a:extLst>
          </p:cNvPr>
          <p:cNvSpPr txBox="1"/>
          <p:nvPr/>
        </p:nvSpPr>
        <p:spPr>
          <a:xfrm>
            <a:off x="938018" y="838404"/>
            <a:ext cx="9729982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39"/>
              </a:lnSpc>
            </a:pPr>
            <a:r>
              <a:rPr lang="es-PE" sz="3699" b="1" i="1" spc="34" dirty="0">
                <a:solidFill>
                  <a:srgbClr val="FF5757"/>
                </a:solidFill>
                <a:latin typeface="TT Rounds Condensed Bold Italics"/>
                <a:ea typeface="TT Rounds Condensed Bold Italics"/>
                <a:cs typeface="TT Rounds Condensed Bold Italics"/>
                <a:sym typeface="TT Rounds Condensed Bold Italics"/>
              </a:rPr>
              <a:t>Modelos de Regresión Polinomial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8789F04-B78A-88A3-6F44-C7F91E67E201}"/>
              </a:ext>
            </a:extLst>
          </p:cNvPr>
          <p:cNvSpPr txBox="1"/>
          <p:nvPr/>
        </p:nvSpPr>
        <p:spPr>
          <a:xfrm>
            <a:off x="938018" y="1607529"/>
            <a:ext cx="122445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Un modelo de regresión polinomial es una extensión de la regresión lineal en el que la relación entre la variable independiente x, y la dependiente y se modela como un polinomio de x </a:t>
            </a:r>
            <a:endParaRPr lang="es-PE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B75DBE4C-AD55-7342-7365-800F12B8AA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077" y="8005308"/>
            <a:ext cx="5105400" cy="702230"/>
          </a:xfrm>
          <a:prstGeom prst="rect">
            <a:avLst/>
          </a:prstGeom>
        </p:spPr>
      </p:pic>
      <p:sp>
        <p:nvSpPr>
          <p:cNvPr id="23" name="TextBox 15">
            <a:extLst>
              <a:ext uri="{FF2B5EF4-FFF2-40B4-BE49-F238E27FC236}">
                <a16:creationId xmlns:a16="http://schemas.microsoft.com/office/drawing/2014/main" id="{7E704148-FAE0-6D3B-DA51-09CF733C9A02}"/>
              </a:ext>
            </a:extLst>
          </p:cNvPr>
          <p:cNvSpPr txBox="1"/>
          <p:nvPr/>
        </p:nvSpPr>
        <p:spPr>
          <a:xfrm>
            <a:off x="906423" y="5933730"/>
            <a:ext cx="9729982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39"/>
              </a:lnSpc>
            </a:pPr>
            <a:r>
              <a:rPr lang="es-PE" sz="3200" b="1" i="1" spc="34" dirty="0">
                <a:solidFill>
                  <a:schemeClr val="tx1">
                    <a:lumMod val="65000"/>
                    <a:lumOff val="35000"/>
                  </a:schemeClr>
                </a:solidFill>
                <a:latin typeface="TT Rounds Condensed Bold Italics"/>
                <a:ea typeface="TT Rounds Condensed Bold Italics"/>
                <a:cs typeface="TT Rounds Condensed Bold Italics"/>
                <a:sym typeface="TT Rounds Condensed Bold Italics"/>
              </a:rPr>
              <a:t>Estimación de parámetros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8C27C69-CC32-AA9D-0F8E-1F7B2B1175B2}"/>
              </a:ext>
            </a:extLst>
          </p:cNvPr>
          <p:cNvSpPr txBox="1"/>
          <p:nvPr/>
        </p:nvSpPr>
        <p:spPr>
          <a:xfrm>
            <a:off x="938018" y="6576859"/>
            <a:ext cx="127280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Como el modelo sigue siendo lineal en los coeficientes β, el estimador de mínimos cuadrados para β es:</a:t>
            </a:r>
            <a:endParaRPr lang="es-PE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4039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08882" y="0"/>
            <a:ext cx="2143609" cy="6032588"/>
          </a:xfrm>
          <a:custGeom>
            <a:avLst/>
            <a:gdLst/>
            <a:ahLst/>
            <a:cxnLst/>
            <a:rect l="l" t="t" r="r" b="b"/>
            <a:pathLst>
              <a:path w="2143609" h="6032588">
                <a:moveTo>
                  <a:pt x="0" y="0"/>
                </a:moveTo>
                <a:lnTo>
                  <a:pt x="2143609" y="0"/>
                </a:lnTo>
                <a:lnTo>
                  <a:pt x="2143609" y="6032588"/>
                </a:lnTo>
                <a:lnTo>
                  <a:pt x="0" y="60325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8003" t="-96237" r="-512907" b="-49674"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3" name="Group 3"/>
          <p:cNvGrpSpPr/>
          <p:nvPr/>
        </p:nvGrpSpPr>
        <p:grpSpPr>
          <a:xfrm>
            <a:off x="13908882" y="6143202"/>
            <a:ext cx="2143609" cy="4143798"/>
            <a:chOff x="0" y="0"/>
            <a:chExt cx="2858146" cy="55250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58135" cy="5525008"/>
            </a:xfrm>
            <a:custGeom>
              <a:avLst/>
              <a:gdLst/>
              <a:ahLst/>
              <a:cxnLst/>
              <a:rect l="l" t="t" r="r" b="b"/>
              <a:pathLst>
                <a:path w="2858135" h="5525008">
                  <a:moveTo>
                    <a:pt x="0" y="0"/>
                  </a:moveTo>
                  <a:lnTo>
                    <a:pt x="2858135" y="0"/>
                  </a:lnTo>
                  <a:lnTo>
                    <a:pt x="2858135" y="5525008"/>
                  </a:lnTo>
                  <a:lnTo>
                    <a:pt x="0" y="552500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5" name="Freeform 5"/>
          <p:cNvSpPr/>
          <p:nvPr/>
        </p:nvSpPr>
        <p:spPr>
          <a:xfrm>
            <a:off x="16144390" y="4358146"/>
            <a:ext cx="2143610" cy="5928854"/>
          </a:xfrm>
          <a:custGeom>
            <a:avLst/>
            <a:gdLst/>
            <a:ahLst/>
            <a:cxnLst/>
            <a:rect l="l" t="t" r="r" b="b"/>
            <a:pathLst>
              <a:path w="2143610" h="5928854">
                <a:moveTo>
                  <a:pt x="0" y="0"/>
                </a:moveTo>
                <a:lnTo>
                  <a:pt x="2143610" y="0"/>
                </a:lnTo>
                <a:lnTo>
                  <a:pt x="2143610" y="5928854"/>
                </a:lnTo>
                <a:lnTo>
                  <a:pt x="0" y="59288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19729" t="-95860" r="-484447" b="-48919"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6" name="Group 6"/>
          <p:cNvGrpSpPr/>
          <p:nvPr/>
        </p:nvGrpSpPr>
        <p:grpSpPr>
          <a:xfrm>
            <a:off x="16144389" y="0"/>
            <a:ext cx="2143609" cy="4249290"/>
            <a:chOff x="0" y="0"/>
            <a:chExt cx="2858145" cy="56657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58135" cy="5665724"/>
            </a:xfrm>
            <a:custGeom>
              <a:avLst/>
              <a:gdLst/>
              <a:ahLst/>
              <a:cxnLst/>
              <a:rect l="l" t="t" r="r" b="b"/>
              <a:pathLst>
                <a:path w="2858135" h="5665724">
                  <a:moveTo>
                    <a:pt x="0" y="0"/>
                  </a:moveTo>
                  <a:lnTo>
                    <a:pt x="2858135" y="0"/>
                  </a:lnTo>
                  <a:lnTo>
                    <a:pt x="2858135" y="5665724"/>
                  </a:lnTo>
                  <a:lnTo>
                    <a:pt x="0" y="566572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8" name="Freeform 8"/>
          <p:cNvSpPr/>
          <p:nvPr/>
        </p:nvSpPr>
        <p:spPr>
          <a:xfrm>
            <a:off x="16352862" y="838404"/>
            <a:ext cx="1726662" cy="2310210"/>
          </a:xfrm>
          <a:custGeom>
            <a:avLst/>
            <a:gdLst/>
            <a:ahLst/>
            <a:cxnLst/>
            <a:rect l="l" t="t" r="r" b="b"/>
            <a:pathLst>
              <a:path w="1726662" h="2310210">
                <a:moveTo>
                  <a:pt x="0" y="0"/>
                </a:moveTo>
                <a:lnTo>
                  <a:pt x="1726662" y="0"/>
                </a:lnTo>
                <a:lnTo>
                  <a:pt x="1726662" y="2310210"/>
                </a:lnTo>
                <a:lnTo>
                  <a:pt x="0" y="23102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9" name="Group 9"/>
          <p:cNvGrpSpPr/>
          <p:nvPr/>
        </p:nvGrpSpPr>
        <p:grpSpPr>
          <a:xfrm>
            <a:off x="13908880" y="0"/>
            <a:ext cx="4379118" cy="10287000"/>
            <a:chOff x="0" y="0"/>
            <a:chExt cx="5838824" cy="13716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838825" cy="13716000"/>
            </a:xfrm>
            <a:custGeom>
              <a:avLst/>
              <a:gdLst/>
              <a:ahLst/>
              <a:cxnLst/>
              <a:rect l="l" t="t" r="r" b="b"/>
              <a:pathLst>
                <a:path w="5838825" h="13716000">
                  <a:moveTo>
                    <a:pt x="0" y="0"/>
                  </a:moveTo>
                  <a:lnTo>
                    <a:pt x="5838825" y="0"/>
                  </a:lnTo>
                  <a:lnTo>
                    <a:pt x="5838825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2F2F2">
                <a:alpha val="69804"/>
              </a:srgbClr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1EE382C-82B6-C063-487A-F647D408A75A}"/>
              </a:ext>
            </a:extLst>
          </p:cNvPr>
          <p:cNvSpPr txBox="1"/>
          <p:nvPr/>
        </p:nvSpPr>
        <p:spPr>
          <a:xfrm>
            <a:off x="1219200" y="1993509"/>
            <a:ext cx="96774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PE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Linealidad en los coeficientes: </a:t>
            </a:r>
            <a:r>
              <a:rPr lang="es-PE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aun que el modelo es polinomial en x, es lineal en términos de los coeficientes parametrales.</a:t>
            </a:r>
            <a:endParaRPr lang="es-PE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PE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Independencia de los errores</a:t>
            </a:r>
            <a:endParaRPr lang="es-PE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PE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Distribución normal de los errores</a:t>
            </a:r>
          </a:p>
          <a:p>
            <a:pPr marL="514350" indent="-514350">
              <a:buFont typeface="+mj-lt"/>
              <a:buAutoNum type="arabicPeriod"/>
            </a:pPr>
            <a:endParaRPr lang="es-PE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s-PE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PE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Homocedasticidad</a:t>
            </a:r>
          </a:p>
          <a:p>
            <a:pPr marL="514350" indent="-514350">
              <a:buFont typeface="+mj-lt"/>
              <a:buAutoNum type="arabicPeriod"/>
            </a:pPr>
            <a:endParaRPr lang="es-PE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s-PE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PE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No multicolinealidad severa: </a:t>
            </a:r>
            <a:r>
              <a:rPr lang="es-PE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aun que se incluyen términos polinomiales, la multicolinealidad entre ellos debe ser limitada.</a:t>
            </a:r>
            <a:endParaRPr lang="es-PE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177D9B16-14DD-F1D7-8766-392469BF622F}"/>
              </a:ext>
            </a:extLst>
          </p:cNvPr>
          <p:cNvSpPr txBox="1"/>
          <p:nvPr/>
        </p:nvSpPr>
        <p:spPr>
          <a:xfrm>
            <a:off x="938018" y="838404"/>
            <a:ext cx="9729982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39"/>
              </a:lnSpc>
            </a:pPr>
            <a:r>
              <a:rPr lang="es-PE" sz="3699" b="1" i="1" spc="34" dirty="0">
                <a:solidFill>
                  <a:srgbClr val="FF5757"/>
                </a:solidFill>
                <a:latin typeface="TT Rounds Condensed Bold Italics"/>
                <a:ea typeface="TT Rounds Condensed Bold Italics"/>
                <a:cs typeface="TT Rounds Condensed Bold Italics"/>
                <a:sym typeface="TT Rounds Condensed Bold Italics"/>
              </a:rPr>
              <a:t>Supuestos del modelo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8C2F2BB6-4AC2-0BD9-8926-735BD90C0B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429" y="4558314"/>
            <a:ext cx="3595571" cy="68223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0AAF798-3CC5-9ACF-8366-7EE03981FC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254" y="6072401"/>
            <a:ext cx="3392746" cy="68223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0039E-86A9-8DD9-9CB3-E09E4AF1F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84C68A1-6F9A-A4E5-E935-EC9BA5B2789D}"/>
              </a:ext>
            </a:extLst>
          </p:cNvPr>
          <p:cNvSpPr/>
          <p:nvPr/>
        </p:nvSpPr>
        <p:spPr>
          <a:xfrm>
            <a:off x="13908882" y="0"/>
            <a:ext cx="2143609" cy="6032588"/>
          </a:xfrm>
          <a:custGeom>
            <a:avLst/>
            <a:gdLst/>
            <a:ahLst/>
            <a:cxnLst/>
            <a:rect l="l" t="t" r="r" b="b"/>
            <a:pathLst>
              <a:path w="2143609" h="6032588">
                <a:moveTo>
                  <a:pt x="0" y="0"/>
                </a:moveTo>
                <a:lnTo>
                  <a:pt x="2143609" y="0"/>
                </a:lnTo>
                <a:lnTo>
                  <a:pt x="2143609" y="6032588"/>
                </a:lnTo>
                <a:lnTo>
                  <a:pt x="0" y="60325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8003" t="-96237" r="-512907" b="-49674"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D435F46A-66B9-93B5-554C-1A918F1C2B43}"/>
              </a:ext>
            </a:extLst>
          </p:cNvPr>
          <p:cNvGrpSpPr/>
          <p:nvPr/>
        </p:nvGrpSpPr>
        <p:grpSpPr>
          <a:xfrm>
            <a:off x="13908882" y="6143202"/>
            <a:ext cx="2143609" cy="4143798"/>
            <a:chOff x="0" y="0"/>
            <a:chExt cx="2858146" cy="5525064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0471E1B-E9B5-E213-80D0-0D5ECC942BD0}"/>
                </a:ext>
              </a:extLst>
            </p:cNvPr>
            <p:cNvSpPr/>
            <p:nvPr/>
          </p:nvSpPr>
          <p:spPr>
            <a:xfrm>
              <a:off x="0" y="0"/>
              <a:ext cx="2858135" cy="5525008"/>
            </a:xfrm>
            <a:custGeom>
              <a:avLst/>
              <a:gdLst/>
              <a:ahLst/>
              <a:cxnLst/>
              <a:rect l="l" t="t" r="r" b="b"/>
              <a:pathLst>
                <a:path w="2858135" h="5525008">
                  <a:moveTo>
                    <a:pt x="0" y="0"/>
                  </a:moveTo>
                  <a:lnTo>
                    <a:pt x="2858135" y="0"/>
                  </a:lnTo>
                  <a:lnTo>
                    <a:pt x="2858135" y="5525008"/>
                  </a:lnTo>
                  <a:lnTo>
                    <a:pt x="0" y="552500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E9456482-E303-543C-E8F4-BDB6957F1543}"/>
              </a:ext>
            </a:extLst>
          </p:cNvPr>
          <p:cNvSpPr/>
          <p:nvPr/>
        </p:nvSpPr>
        <p:spPr>
          <a:xfrm>
            <a:off x="16144390" y="4358146"/>
            <a:ext cx="2143610" cy="5928854"/>
          </a:xfrm>
          <a:custGeom>
            <a:avLst/>
            <a:gdLst/>
            <a:ahLst/>
            <a:cxnLst/>
            <a:rect l="l" t="t" r="r" b="b"/>
            <a:pathLst>
              <a:path w="2143610" h="5928854">
                <a:moveTo>
                  <a:pt x="0" y="0"/>
                </a:moveTo>
                <a:lnTo>
                  <a:pt x="2143610" y="0"/>
                </a:lnTo>
                <a:lnTo>
                  <a:pt x="2143610" y="5928854"/>
                </a:lnTo>
                <a:lnTo>
                  <a:pt x="0" y="59288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19729" t="-95860" r="-484447" b="-48919"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40B1D884-3B78-699D-F0DF-7AAFCE111B82}"/>
              </a:ext>
            </a:extLst>
          </p:cNvPr>
          <p:cNvGrpSpPr/>
          <p:nvPr/>
        </p:nvGrpSpPr>
        <p:grpSpPr>
          <a:xfrm>
            <a:off x="16144389" y="0"/>
            <a:ext cx="2143609" cy="4249290"/>
            <a:chOff x="0" y="0"/>
            <a:chExt cx="2858145" cy="566572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2D294C2-74A1-976D-84FC-3B9CC239F765}"/>
                </a:ext>
              </a:extLst>
            </p:cNvPr>
            <p:cNvSpPr/>
            <p:nvPr/>
          </p:nvSpPr>
          <p:spPr>
            <a:xfrm>
              <a:off x="0" y="0"/>
              <a:ext cx="2858135" cy="5665724"/>
            </a:xfrm>
            <a:custGeom>
              <a:avLst/>
              <a:gdLst/>
              <a:ahLst/>
              <a:cxnLst/>
              <a:rect l="l" t="t" r="r" b="b"/>
              <a:pathLst>
                <a:path w="2858135" h="5665724">
                  <a:moveTo>
                    <a:pt x="0" y="0"/>
                  </a:moveTo>
                  <a:lnTo>
                    <a:pt x="2858135" y="0"/>
                  </a:lnTo>
                  <a:lnTo>
                    <a:pt x="2858135" y="5665724"/>
                  </a:lnTo>
                  <a:lnTo>
                    <a:pt x="0" y="566572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CB66DE9A-B7E2-2878-B393-89ECDD87603E}"/>
              </a:ext>
            </a:extLst>
          </p:cNvPr>
          <p:cNvSpPr/>
          <p:nvPr/>
        </p:nvSpPr>
        <p:spPr>
          <a:xfrm>
            <a:off x="16352862" y="838404"/>
            <a:ext cx="1726662" cy="2310210"/>
          </a:xfrm>
          <a:custGeom>
            <a:avLst/>
            <a:gdLst/>
            <a:ahLst/>
            <a:cxnLst/>
            <a:rect l="l" t="t" r="r" b="b"/>
            <a:pathLst>
              <a:path w="1726662" h="2310210">
                <a:moveTo>
                  <a:pt x="0" y="0"/>
                </a:moveTo>
                <a:lnTo>
                  <a:pt x="1726662" y="0"/>
                </a:lnTo>
                <a:lnTo>
                  <a:pt x="1726662" y="2310210"/>
                </a:lnTo>
                <a:lnTo>
                  <a:pt x="0" y="23102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C1215030-B48F-CDE1-AB9A-91571A6ECFCD}"/>
              </a:ext>
            </a:extLst>
          </p:cNvPr>
          <p:cNvSpPr/>
          <p:nvPr/>
        </p:nvSpPr>
        <p:spPr>
          <a:xfrm>
            <a:off x="13908882" y="0"/>
            <a:ext cx="4379117" cy="10287000"/>
          </a:xfrm>
          <a:custGeom>
            <a:avLst/>
            <a:gdLst/>
            <a:ahLst/>
            <a:cxnLst/>
            <a:rect l="l" t="t" r="r" b="b"/>
            <a:pathLst>
              <a:path w="5838825" h="13716000">
                <a:moveTo>
                  <a:pt x="0" y="0"/>
                </a:moveTo>
                <a:lnTo>
                  <a:pt x="5838825" y="0"/>
                </a:lnTo>
                <a:lnTo>
                  <a:pt x="5838825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2F2F2">
              <a:alpha val="69804"/>
            </a:srgbClr>
          </a:solidFill>
        </p:spPr>
        <p:txBody>
          <a:bodyPr/>
          <a:lstStyle/>
          <a:p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8D6358C-29DD-E450-774D-836490688AC7}"/>
              </a:ext>
            </a:extLst>
          </p:cNvPr>
          <p:cNvSpPr txBox="1"/>
          <p:nvPr/>
        </p:nvSpPr>
        <p:spPr>
          <a:xfrm>
            <a:off x="541243" y="2222686"/>
            <a:ext cx="5023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3200" dirty="0"/>
              <a:t>Versatilidad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3200" dirty="0"/>
              <a:t>Captura relaciones no lineales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3200" dirty="0"/>
              <a:t>Adecuado para el Diseño de experimentos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3200" dirty="0"/>
              <a:t>Análisis de interacciones complejas.</a:t>
            </a:r>
          </a:p>
        </p:txBody>
      </p:sp>
      <p:pic>
        <p:nvPicPr>
          <p:cNvPr id="1026" name="Picture 2" descr="Imagen de salida">
            <a:extLst>
              <a:ext uri="{FF2B5EF4-FFF2-40B4-BE49-F238E27FC236}">
                <a16:creationId xmlns:a16="http://schemas.microsoft.com/office/drawing/2014/main" id="{36511D6D-5B7E-DE06-4FE4-01F20B10A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490" y="1919371"/>
            <a:ext cx="8135198" cy="441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5">
            <a:extLst>
              <a:ext uri="{FF2B5EF4-FFF2-40B4-BE49-F238E27FC236}">
                <a16:creationId xmlns:a16="http://schemas.microsoft.com/office/drawing/2014/main" id="{5FB69E9F-8A15-241A-4252-B65968F9F98C}"/>
              </a:ext>
            </a:extLst>
          </p:cNvPr>
          <p:cNvSpPr txBox="1"/>
          <p:nvPr/>
        </p:nvSpPr>
        <p:spPr>
          <a:xfrm>
            <a:off x="760466" y="1409429"/>
            <a:ext cx="9729982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39"/>
              </a:lnSpc>
            </a:pPr>
            <a:r>
              <a:rPr lang="es-PE" sz="3699" b="1" i="1" spc="34" dirty="0">
                <a:solidFill>
                  <a:srgbClr val="FF5757"/>
                </a:solidFill>
                <a:latin typeface="TT Rounds Condensed Bold Italics"/>
                <a:ea typeface="TT Rounds Condensed Bold Italics"/>
                <a:cs typeface="TT Rounds Condensed Bold Italics"/>
                <a:sym typeface="TT Rounds Condensed Bold Italics"/>
              </a:rPr>
              <a:t>Ventajas</a:t>
            </a: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73CDC784-CDB6-E052-9C78-1ADCC36134D6}"/>
              </a:ext>
            </a:extLst>
          </p:cNvPr>
          <p:cNvSpPr txBox="1"/>
          <p:nvPr/>
        </p:nvSpPr>
        <p:spPr>
          <a:xfrm>
            <a:off x="700225" y="6050164"/>
            <a:ext cx="9729982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39"/>
              </a:lnSpc>
            </a:pPr>
            <a:r>
              <a:rPr lang="es-PE" sz="3699" b="1" i="1" spc="34" dirty="0">
                <a:solidFill>
                  <a:srgbClr val="FF5757"/>
                </a:solidFill>
                <a:latin typeface="TT Rounds Condensed Bold Italics"/>
                <a:ea typeface="TT Rounds Condensed Bold Italics"/>
                <a:cs typeface="TT Rounds Condensed Bold Italics"/>
                <a:sym typeface="TT Rounds Condensed Bold Italics"/>
              </a:rPr>
              <a:t>Desventajas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509A090-3184-4B91-20E8-41A90085AD5A}"/>
              </a:ext>
            </a:extLst>
          </p:cNvPr>
          <p:cNvSpPr txBox="1"/>
          <p:nvPr/>
        </p:nvSpPr>
        <p:spPr>
          <a:xfrm>
            <a:off x="541243" y="7025782"/>
            <a:ext cx="5986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3200" dirty="0"/>
              <a:t>Sobreajuste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3200" dirty="0"/>
              <a:t>Interpretación complicada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3200" dirty="0"/>
              <a:t>Multicolinealidad</a:t>
            </a:r>
          </a:p>
        </p:txBody>
      </p:sp>
    </p:spTree>
    <p:extLst>
      <p:ext uri="{BB962C8B-B14F-4D97-AF65-F5344CB8AC3E}">
        <p14:creationId xmlns:p14="http://schemas.microsoft.com/office/powerpoint/2010/main" val="6600860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08882" y="0"/>
            <a:ext cx="2143609" cy="6032588"/>
          </a:xfrm>
          <a:custGeom>
            <a:avLst/>
            <a:gdLst/>
            <a:ahLst/>
            <a:cxnLst/>
            <a:rect l="l" t="t" r="r" b="b"/>
            <a:pathLst>
              <a:path w="2143609" h="6032588">
                <a:moveTo>
                  <a:pt x="0" y="0"/>
                </a:moveTo>
                <a:lnTo>
                  <a:pt x="2143609" y="0"/>
                </a:lnTo>
                <a:lnTo>
                  <a:pt x="2143609" y="6032588"/>
                </a:lnTo>
                <a:lnTo>
                  <a:pt x="0" y="60325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8003" t="-96237" r="-512907" b="-49674"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3" name="Group 3"/>
          <p:cNvGrpSpPr/>
          <p:nvPr/>
        </p:nvGrpSpPr>
        <p:grpSpPr>
          <a:xfrm>
            <a:off x="13908882" y="6143202"/>
            <a:ext cx="2143609" cy="4143798"/>
            <a:chOff x="0" y="0"/>
            <a:chExt cx="2858146" cy="55250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58135" cy="5525008"/>
            </a:xfrm>
            <a:custGeom>
              <a:avLst/>
              <a:gdLst/>
              <a:ahLst/>
              <a:cxnLst/>
              <a:rect l="l" t="t" r="r" b="b"/>
              <a:pathLst>
                <a:path w="2858135" h="5525008">
                  <a:moveTo>
                    <a:pt x="0" y="0"/>
                  </a:moveTo>
                  <a:lnTo>
                    <a:pt x="2858135" y="0"/>
                  </a:lnTo>
                  <a:lnTo>
                    <a:pt x="2858135" y="5525008"/>
                  </a:lnTo>
                  <a:lnTo>
                    <a:pt x="0" y="552500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5" name="Freeform 5"/>
          <p:cNvSpPr/>
          <p:nvPr/>
        </p:nvSpPr>
        <p:spPr>
          <a:xfrm>
            <a:off x="16144390" y="4358146"/>
            <a:ext cx="2143610" cy="5928854"/>
          </a:xfrm>
          <a:custGeom>
            <a:avLst/>
            <a:gdLst/>
            <a:ahLst/>
            <a:cxnLst/>
            <a:rect l="l" t="t" r="r" b="b"/>
            <a:pathLst>
              <a:path w="2143610" h="5928854">
                <a:moveTo>
                  <a:pt x="0" y="0"/>
                </a:moveTo>
                <a:lnTo>
                  <a:pt x="2143610" y="0"/>
                </a:lnTo>
                <a:lnTo>
                  <a:pt x="2143610" y="5928854"/>
                </a:lnTo>
                <a:lnTo>
                  <a:pt x="0" y="59288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19729" t="-95860" r="-484447" b="-48919"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6" name="Group 6"/>
          <p:cNvGrpSpPr/>
          <p:nvPr/>
        </p:nvGrpSpPr>
        <p:grpSpPr>
          <a:xfrm>
            <a:off x="16144389" y="0"/>
            <a:ext cx="2143609" cy="4249290"/>
            <a:chOff x="0" y="0"/>
            <a:chExt cx="2858145" cy="56657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58135" cy="5665724"/>
            </a:xfrm>
            <a:custGeom>
              <a:avLst/>
              <a:gdLst/>
              <a:ahLst/>
              <a:cxnLst/>
              <a:rect l="l" t="t" r="r" b="b"/>
              <a:pathLst>
                <a:path w="2858135" h="5665724">
                  <a:moveTo>
                    <a:pt x="0" y="0"/>
                  </a:moveTo>
                  <a:lnTo>
                    <a:pt x="2858135" y="0"/>
                  </a:lnTo>
                  <a:lnTo>
                    <a:pt x="2858135" y="5665724"/>
                  </a:lnTo>
                  <a:lnTo>
                    <a:pt x="0" y="566572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8" name="Freeform 8"/>
          <p:cNvSpPr/>
          <p:nvPr/>
        </p:nvSpPr>
        <p:spPr>
          <a:xfrm>
            <a:off x="16352862" y="838404"/>
            <a:ext cx="1726662" cy="2310210"/>
          </a:xfrm>
          <a:custGeom>
            <a:avLst/>
            <a:gdLst/>
            <a:ahLst/>
            <a:cxnLst/>
            <a:rect l="l" t="t" r="r" b="b"/>
            <a:pathLst>
              <a:path w="1726662" h="2310210">
                <a:moveTo>
                  <a:pt x="0" y="0"/>
                </a:moveTo>
                <a:lnTo>
                  <a:pt x="1726662" y="0"/>
                </a:lnTo>
                <a:lnTo>
                  <a:pt x="1726662" y="2310210"/>
                </a:lnTo>
                <a:lnTo>
                  <a:pt x="0" y="23102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9" name="Group 9"/>
          <p:cNvGrpSpPr/>
          <p:nvPr/>
        </p:nvGrpSpPr>
        <p:grpSpPr>
          <a:xfrm>
            <a:off x="13908882" y="0"/>
            <a:ext cx="4379118" cy="10287000"/>
            <a:chOff x="0" y="0"/>
            <a:chExt cx="5838824" cy="13716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838825" cy="13716000"/>
            </a:xfrm>
            <a:custGeom>
              <a:avLst/>
              <a:gdLst/>
              <a:ahLst/>
              <a:cxnLst/>
              <a:rect l="l" t="t" r="r" b="b"/>
              <a:pathLst>
                <a:path w="5838825" h="13716000">
                  <a:moveTo>
                    <a:pt x="0" y="0"/>
                  </a:moveTo>
                  <a:lnTo>
                    <a:pt x="5838825" y="0"/>
                  </a:lnTo>
                  <a:lnTo>
                    <a:pt x="5838825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2F2F2">
                <a:alpha val="69804"/>
              </a:srgbClr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685800" y="1019175"/>
            <a:ext cx="13223071" cy="650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79"/>
              </a:lnSpc>
            </a:pPr>
            <a:r>
              <a:rPr lang="en-US" sz="4399" b="1" i="1" spc="41" dirty="0">
                <a:solidFill>
                  <a:srgbClr val="000000"/>
                </a:solidFill>
                <a:latin typeface="TT Rounds Condensed Bold Italics"/>
                <a:ea typeface="TT Rounds Condensed Bold Italics"/>
                <a:cs typeface="TT Rounds Condensed Bold Italics"/>
                <a:sym typeface="TT Rounds Condensed Bold Italics"/>
              </a:rPr>
              <a:t>Formula general del Modelo de </a:t>
            </a:r>
            <a:r>
              <a:rPr lang="es-PE" sz="4399" b="1" i="1" spc="41" dirty="0">
                <a:solidFill>
                  <a:srgbClr val="000000"/>
                </a:solidFill>
                <a:latin typeface="TT Rounds Condensed Bold Italics"/>
                <a:ea typeface="TT Rounds Condensed Bold Italics"/>
                <a:cs typeface="TT Rounds Condensed Bold Italics"/>
                <a:sym typeface="TT Rounds Condensed Bold Italics"/>
              </a:rPr>
              <a:t>Regresión</a:t>
            </a:r>
            <a:r>
              <a:rPr lang="en-US" sz="4399" b="1" i="1" spc="41" dirty="0">
                <a:solidFill>
                  <a:srgbClr val="000000"/>
                </a:solidFill>
                <a:latin typeface="TT Rounds Condensed Bold Italics"/>
                <a:ea typeface="TT Rounds Condensed Bold Italics"/>
                <a:cs typeface="TT Rounds Condensed Bold Italics"/>
                <a:sym typeface="TT Rounds Condensed Bold Italics"/>
              </a:rPr>
              <a:t> </a:t>
            </a:r>
            <a:r>
              <a:rPr lang="es-PE" sz="4399" b="1" i="1" spc="41" dirty="0">
                <a:solidFill>
                  <a:srgbClr val="000000"/>
                </a:solidFill>
                <a:latin typeface="TT Rounds Condensed Bold Italics"/>
                <a:ea typeface="TT Rounds Condensed Bold Italics"/>
                <a:cs typeface="TT Rounds Condensed Bold Italics"/>
                <a:sym typeface="TT Rounds Condensed Bold Italics"/>
              </a:rPr>
              <a:t>Polinomial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85800" y="4684923"/>
            <a:ext cx="3915164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699" b="1" i="1" spc="34" dirty="0">
                <a:solidFill>
                  <a:srgbClr val="FF5757"/>
                </a:solidFill>
                <a:latin typeface="TT Rounds Condensed Bold Italics"/>
                <a:ea typeface="TT Rounds Condensed Bold Italics"/>
                <a:cs typeface="TT Rounds Condensed Bold Italics"/>
                <a:sym typeface="TT Rounds Condensed Bold Italics"/>
              </a:rPr>
              <a:t>Mas </a:t>
            </a:r>
            <a:r>
              <a:rPr lang="es-PE" sz="3699" b="1" i="1" spc="34" dirty="0">
                <a:solidFill>
                  <a:srgbClr val="FF5757"/>
                </a:solidFill>
                <a:latin typeface="TT Rounds Condensed Bold Italics"/>
                <a:ea typeface="TT Rounds Condensed Bold Italics"/>
                <a:cs typeface="TT Rounds Condensed Bold Italics"/>
                <a:sym typeface="TT Rounds Condensed Bold Italics"/>
              </a:rPr>
              <a:t>expresiones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B4BD7918-DC13-76CB-E991-A0802422EE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49" y="5617279"/>
            <a:ext cx="3437997" cy="414217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CE85AA55-91AC-9967-A805-D60BD919E0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49" y="6348877"/>
            <a:ext cx="7920203" cy="490369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989DE555-0777-7E3D-8EE2-58709C7CCB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156627"/>
            <a:ext cx="8458201" cy="490369"/>
          </a:xfrm>
          <a:prstGeom prst="rect">
            <a:avLst/>
          </a:prstGeom>
        </p:spPr>
      </p:pic>
      <p:pic>
        <p:nvPicPr>
          <p:cNvPr id="31" name="Imagen 30" descr="Forma&#10;&#10;Descripción generada automáticamente con confianza media">
            <a:extLst>
              <a:ext uri="{FF2B5EF4-FFF2-40B4-BE49-F238E27FC236}">
                <a16:creationId xmlns:a16="http://schemas.microsoft.com/office/drawing/2014/main" id="{81AF4DE8-A161-6BC5-43E0-B6121CC1F0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06755"/>
            <a:ext cx="11965882" cy="182051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222741E9-FC0B-5211-1F32-7DB7AE7C34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964377"/>
            <a:ext cx="10515601" cy="501406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618C8083-017A-AE7E-873B-9BA388F559B0}"/>
              </a:ext>
            </a:extLst>
          </p:cNvPr>
          <p:cNvSpPr txBox="1"/>
          <p:nvPr/>
        </p:nvSpPr>
        <p:spPr>
          <a:xfrm>
            <a:off x="4300312" y="5519948"/>
            <a:ext cx="54864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(Regresión lineal simple)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CAC8FC0-A03B-8391-1251-BEB7BD1042C5}"/>
              </a:ext>
            </a:extLst>
          </p:cNvPr>
          <p:cNvSpPr txBox="1"/>
          <p:nvPr/>
        </p:nvSpPr>
        <p:spPr>
          <a:xfrm>
            <a:off x="8747231" y="6305638"/>
            <a:ext cx="5486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(Regresión lineal múltiple)</a:t>
            </a:r>
            <a:endParaRPr lang="es-PE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28857D-EF60-6944-F854-FE409B5A6A6E}"/>
              </a:ext>
            </a:extLst>
          </p:cNvPr>
          <p:cNvSpPr txBox="1"/>
          <p:nvPr/>
        </p:nvSpPr>
        <p:spPr>
          <a:xfrm>
            <a:off x="9406183" y="6981119"/>
            <a:ext cx="384374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 variable independientes y grado p)</a:t>
            </a:r>
            <a:endParaRPr lang="es-PE" sz="1600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26D62-903D-0F65-577A-2CF2C0B29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F1157A2-CB0A-36A1-C1EF-BD6A98925B5A}"/>
              </a:ext>
            </a:extLst>
          </p:cNvPr>
          <p:cNvSpPr/>
          <p:nvPr/>
        </p:nvSpPr>
        <p:spPr>
          <a:xfrm>
            <a:off x="13908882" y="0"/>
            <a:ext cx="2143609" cy="6032588"/>
          </a:xfrm>
          <a:custGeom>
            <a:avLst/>
            <a:gdLst/>
            <a:ahLst/>
            <a:cxnLst/>
            <a:rect l="l" t="t" r="r" b="b"/>
            <a:pathLst>
              <a:path w="2143609" h="6032588">
                <a:moveTo>
                  <a:pt x="0" y="0"/>
                </a:moveTo>
                <a:lnTo>
                  <a:pt x="2143609" y="0"/>
                </a:lnTo>
                <a:lnTo>
                  <a:pt x="2143609" y="6032588"/>
                </a:lnTo>
                <a:lnTo>
                  <a:pt x="0" y="60325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8003" t="-96237" r="-512907" b="-49674"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9E9AE606-CBC1-6455-364C-828A04CCD8CC}"/>
              </a:ext>
            </a:extLst>
          </p:cNvPr>
          <p:cNvGrpSpPr/>
          <p:nvPr/>
        </p:nvGrpSpPr>
        <p:grpSpPr>
          <a:xfrm>
            <a:off x="13908882" y="6143202"/>
            <a:ext cx="2143609" cy="4143798"/>
            <a:chOff x="0" y="0"/>
            <a:chExt cx="2858146" cy="5525064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2E26C01C-EA68-2974-55E5-A9C65F42070E}"/>
                </a:ext>
              </a:extLst>
            </p:cNvPr>
            <p:cNvSpPr/>
            <p:nvPr/>
          </p:nvSpPr>
          <p:spPr>
            <a:xfrm>
              <a:off x="0" y="0"/>
              <a:ext cx="2858135" cy="5525008"/>
            </a:xfrm>
            <a:custGeom>
              <a:avLst/>
              <a:gdLst/>
              <a:ahLst/>
              <a:cxnLst/>
              <a:rect l="l" t="t" r="r" b="b"/>
              <a:pathLst>
                <a:path w="2858135" h="5525008">
                  <a:moveTo>
                    <a:pt x="0" y="0"/>
                  </a:moveTo>
                  <a:lnTo>
                    <a:pt x="2858135" y="0"/>
                  </a:lnTo>
                  <a:lnTo>
                    <a:pt x="2858135" y="5525008"/>
                  </a:lnTo>
                  <a:lnTo>
                    <a:pt x="0" y="552500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0E21B246-F5FF-2BF6-C5DD-6A78863CBA25}"/>
              </a:ext>
            </a:extLst>
          </p:cNvPr>
          <p:cNvSpPr/>
          <p:nvPr/>
        </p:nvSpPr>
        <p:spPr>
          <a:xfrm>
            <a:off x="16144390" y="4358146"/>
            <a:ext cx="2143610" cy="5928854"/>
          </a:xfrm>
          <a:custGeom>
            <a:avLst/>
            <a:gdLst/>
            <a:ahLst/>
            <a:cxnLst/>
            <a:rect l="l" t="t" r="r" b="b"/>
            <a:pathLst>
              <a:path w="2143610" h="5928854">
                <a:moveTo>
                  <a:pt x="0" y="0"/>
                </a:moveTo>
                <a:lnTo>
                  <a:pt x="2143610" y="0"/>
                </a:lnTo>
                <a:lnTo>
                  <a:pt x="2143610" y="5928854"/>
                </a:lnTo>
                <a:lnTo>
                  <a:pt x="0" y="59288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19729" t="-95860" r="-484447" b="-48919"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7F8C637C-8D16-2C8F-5B47-2D3DFA8C8199}"/>
              </a:ext>
            </a:extLst>
          </p:cNvPr>
          <p:cNvGrpSpPr/>
          <p:nvPr/>
        </p:nvGrpSpPr>
        <p:grpSpPr>
          <a:xfrm>
            <a:off x="16144389" y="0"/>
            <a:ext cx="2143609" cy="4249290"/>
            <a:chOff x="0" y="0"/>
            <a:chExt cx="2858145" cy="566572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50148BA-422C-1B01-04FA-187890F5FDAA}"/>
                </a:ext>
              </a:extLst>
            </p:cNvPr>
            <p:cNvSpPr/>
            <p:nvPr/>
          </p:nvSpPr>
          <p:spPr>
            <a:xfrm>
              <a:off x="0" y="0"/>
              <a:ext cx="2858135" cy="5665724"/>
            </a:xfrm>
            <a:custGeom>
              <a:avLst/>
              <a:gdLst/>
              <a:ahLst/>
              <a:cxnLst/>
              <a:rect l="l" t="t" r="r" b="b"/>
              <a:pathLst>
                <a:path w="2858135" h="5665724">
                  <a:moveTo>
                    <a:pt x="0" y="0"/>
                  </a:moveTo>
                  <a:lnTo>
                    <a:pt x="2858135" y="0"/>
                  </a:lnTo>
                  <a:lnTo>
                    <a:pt x="2858135" y="5665724"/>
                  </a:lnTo>
                  <a:lnTo>
                    <a:pt x="0" y="566572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A1EF7C16-0BF0-64CA-EB05-2FDF149EF5D8}"/>
              </a:ext>
            </a:extLst>
          </p:cNvPr>
          <p:cNvSpPr/>
          <p:nvPr/>
        </p:nvSpPr>
        <p:spPr>
          <a:xfrm>
            <a:off x="16352862" y="838404"/>
            <a:ext cx="1726662" cy="2310210"/>
          </a:xfrm>
          <a:custGeom>
            <a:avLst/>
            <a:gdLst/>
            <a:ahLst/>
            <a:cxnLst/>
            <a:rect l="l" t="t" r="r" b="b"/>
            <a:pathLst>
              <a:path w="1726662" h="2310210">
                <a:moveTo>
                  <a:pt x="0" y="0"/>
                </a:moveTo>
                <a:lnTo>
                  <a:pt x="1726662" y="0"/>
                </a:lnTo>
                <a:lnTo>
                  <a:pt x="1726662" y="2310210"/>
                </a:lnTo>
                <a:lnTo>
                  <a:pt x="0" y="23102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B7C2A775-A21D-B6E7-6337-671CA072FAEF}"/>
              </a:ext>
            </a:extLst>
          </p:cNvPr>
          <p:cNvGrpSpPr/>
          <p:nvPr/>
        </p:nvGrpSpPr>
        <p:grpSpPr>
          <a:xfrm>
            <a:off x="13908882" y="0"/>
            <a:ext cx="4379118" cy="10287000"/>
            <a:chOff x="0" y="0"/>
            <a:chExt cx="5838824" cy="137160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843DEDC3-EA86-D5AC-2A70-63B2C5563356}"/>
                </a:ext>
              </a:extLst>
            </p:cNvPr>
            <p:cNvSpPr/>
            <p:nvPr/>
          </p:nvSpPr>
          <p:spPr>
            <a:xfrm>
              <a:off x="0" y="0"/>
              <a:ext cx="5838825" cy="13716000"/>
            </a:xfrm>
            <a:custGeom>
              <a:avLst/>
              <a:gdLst/>
              <a:ahLst/>
              <a:cxnLst/>
              <a:rect l="l" t="t" r="r" b="b"/>
              <a:pathLst>
                <a:path w="5838825" h="13716000">
                  <a:moveTo>
                    <a:pt x="0" y="0"/>
                  </a:moveTo>
                  <a:lnTo>
                    <a:pt x="5838825" y="0"/>
                  </a:lnTo>
                  <a:lnTo>
                    <a:pt x="5838825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2F2F2">
                <a:alpha val="69804"/>
              </a:srgbClr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1" name="TextBox 15">
            <a:extLst>
              <a:ext uri="{FF2B5EF4-FFF2-40B4-BE49-F238E27FC236}">
                <a16:creationId xmlns:a16="http://schemas.microsoft.com/office/drawing/2014/main" id="{2DFDCA02-69F9-EBC7-62D1-87F82EC6FECE}"/>
              </a:ext>
            </a:extLst>
          </p:cNvPr>
          <p:cNvSpPr txBox="1"/>
          <p:nvPr/>
        </p:nvSpPr>
        <p:spPr>
          <a:xfrm>
            <a:off x="609600" y="1257300"/>
            <a:ext cx="4419600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39"/>
              </a:lnSpc>
            </a:pPr>
            <a:r>
              <a:rPr lang="es-PE" sz="3699" b="1" i="1" spc="34" dirty="0">
                <a:solidFill>
                  <a:srgbClr val="FF5757"/>
                </a:solidFill>
                <a:latin typeface="TT Rounds Condensed Bold Italics"/>
                <a:ea typeface="TT Rounds Condensed Bold Italics"/>
                <a:cs typeface="TT Rounds Condensed Bold Italics"/>
                <a:sym typeface="TT Rounds Condensed Bold Italics"/>
              </a:rPr>
              <a:t>Estructura matricial</a:t>
            </a:r>
          </a:p>
        </p:txBody>
      </p:sp>
      <p:pic>
        <p:nvPicPr>
          <p:cNvPr id="13" name="Imagen 12" descr="Forma&#10;&#10;Descripción generada automáticamente con confianza media">
            <a:extLst>
              <a:ext uri="{FF2B5EF4-FFF2-40B4-BE49-F238E27FC236}">
                <a16:creationId xmlns:a16="http://schemas.microsoft.com/office/drawing/2014/main" id="{C537184D-031E-7E5F-89FC-FD28681FD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40" y="3716995"/>
            <a:ext cx="11063772" cy="225323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C0EB3B8-5371-ED48-7814-E8D428E736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286" y="1968807"/>
            <a:ext cx="2886550" cy="48924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EB8DA83-E0F5-3266-8360-12F68B2016F6}"/>
              </a:ext>
            </a:extLst>
          </p:cNvPr>
          <p:cNvSpPr txBox="1"/>
          <p:nvPr/>
        </p:nvSpPr>
        <p:spPr>
          <a:xfrm>
            <a:off x="609600" y="2994307"/>
            <a:ext cx="6331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Forma matricial expandida:</a:t>
            </a:r>
          </a:p>
        </p:txBody>
      </p:sp>
      <p:pic>
        <p:nvPicPr>
          <p:cNvPr id="22" name="Imagen 21" descr="Forma&#10;&#10;Descripción generada automáticamente con confianza media">
            <a:extLst>
              <a:ext uri="{FF2B5EF4-FFF2-40B4-BE49-F238E27FC236}">
                <a16:creationId xmlns:a16="http://schemas.microsoft.com/office/drawing/2014/main" id="{B2958D8F-19D4-91E4-FBF5-B026C482A8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61"/>
          <a:stretch/>
        </p:blipFill>
        <p:spPr>
          <a:xfrm>
            <a:off x="1350726" y="6265854"/>
            <a:ext cx="6804021" cy="211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0545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9612C-F4D9-18C3-81AD-A8400E79E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BE9AB1C-990F-8669-384B-606D8A8BBB0D}"/>
              </a:ext>
            </a:extLst>
          </p:cNvPr>
          <p:cNvSpPr/>
          <p:nvPr/>
        </p:nvSpPr>
        <p:spPr>
          <a:xfrm>
            <a:off x="13908882" y="0"/>
            <a:ext cx="2143609" cy="6032588"/>
          </a:xfrm>
          <a:custGeom>
            <a:avLst/>
            <a:gdLst/>
            <a:ahLst/>
            <a:cxnLst/>
            <a:rect l="l" t="t" r="r" b="b"/>
            <a:pathLst>
              <a:path w="2143609" h="6032588">
                <a:moveTo>
                  <a:pt x="0" y="0"/>
                </a:moveTo>
                <a:lnTo>
                  <a:pt x="2143609" y="0"/>
                </a:lnTo>
                <a:lnTo>
                  <a:pt x="2143609" y="6032588"/>
                </a:lnTo>
                <a:lnTo>
                  <a:pt x="0" y="60325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8003" t="-96237" r="-512907" b="-49674"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51794DC7-E5C7-3EA5-35ED-64674793C749}"/>
              </a:ext>
            </a:extLst>
          </p:cNvPr>
          <p:cNvGrpSpPr/>
          <p:nvPr/>
        </p:nvGrpSpPr>
        <p:grpSpPr>
          <a:xfrm>
            <a:off x="13908882" y="6143202"/>
            <a:ext cx="2143609" cy="4143798"/>
            <a:chOff x="0" y="0"/>
            <a:chExt cx="2858146" cy="5525064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E816516-D31A-DF4A-B91C-7618A6CB825A}"/>
                </a:ext>
              </a:extLst>
            </p:cNvPr>
            <p:cNvSpPr/>
            <p:nvPr/>
          </p:nvSpPr>
          <p:spPr>
            <a:xfrm>
              <a:off x="0" y="0"/>
              <a:ext cx="2858135" cy="5525008"/>
            </a:xfrm>
            <a:custGeom>
              <a:avLst/>
              <a:gdLst/>
              <a:ahLst/>
              <a:cxnLst/>
              <a:rect l="l" t="t" r="r" b="b"/>
              <a:pathLst>
                <a:path w="2858135" h="5525008">
                  <a:moveTo>
                    <a:pt x="0" y="0"/>
                  </a:moveTo>
                  <a:lnTo>
                    <a:pt x="2858135" y="0"/>
                  </a:lnTo>
                  <a:lnTo>
                    <a:pt x="2858135" y="5525008"/>
                  </a:lnTo>
                  <a:lnTo>
                    <a:pt x="0" y="552500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EB813DFF-9F1D-CB00-3002-7F42695F4F61}"/>
              </a:ext>
            </a:extLst>
          </p:cNvPr>
          <p:cNvSpPr/>
          <p:nvPr/>
        </p:nvSpPr>
        <p:spPr>
          <a:xfrm>
            <a:off x="16144390" y="4358146"/>
            <a:ext cx="2143610" cy="5928854"/>
          </a:xfrm>
          <a:custGeom>
            <a:avLst/>
            <a:gdLst/>
            <a:ahLst/>
            <a:cxnLst/>
            <a:rect l="l" t="t" r="r" b="b"/>
            <a:pathLst>
              <a:path w="2143610" h="5928854">
                <a:moveTo>
                  <a:pt x="0" y="0"/>
                </a:moveTo>
                <a:lnTo>
                  <a:pt x="2143610" y="0"/>
                </a:lnTo>
                <a:lnTo>
                  <a:pt x="2143610" y="5928854"/>
                </a:lnTo>
                <a:lnTo>
                  <a:pt x="0" y="59288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19729" t="-95860" r="-484447" b="-48919"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5E4F2ACE-3760-B789-7829-FCC6E4A86825}"/>
              </a:ext>
            </a:extLst>
          </p:cNvPr>
          <p:cNvGrpSpPr/>
          <p:nvPr/>
        </p:nvGrpSpPr>
        <p:grpSpPr>
          <a:xfrm>
            <a:off x="16144389" y="0"/>
            <a:ext cx="2143609" cy="4249290"/>
            <a:chOff x="0" y="0"/>
            <a:chExt cx="2858145" cy="566572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BA9CD7E-BB34-BCD2-A38F-DCD140CFA04B}"/>
                </a:ext>
              </a:extLst>
            </p:cNvPr>
            <p:cNvSpPr/>
            <p:nvPr/>
          </p:nvSpPr>
          <p:spPr>
            <a:xfrm>
              <a:off x="0" y="0"/>
              <a:ext cx="2858135" cy="5665724"/>
            </a:xfrm>
            <a:custGeom>
              <a:avLst/>
              <a:gdLst/>
              <a:ahLst/>
              <a:cxnLst/>
              <a:rect l="l" t="t" r="r" b="b"/>
              <a:pathLst>
                <a:path w="2858135" h="5665724">
                  <a:moveTo>
                    <a:pt x="0" y="0"/>
                  </a:moveTo>
                  <a:lnTo>
                    <a:pt x="2858135" y="0"/>
                  </a:lnTo>
                  <a:lnTo>
                    <a:pt x="2858135" y="5665724"/>
                  </a:lnTo>
                  <a:lnTo>
                    <a:pt x="0" y="566572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F06BD853-18E1-C402-A9B5-928C0D5664AF}"/>
              </a:ext>
            </a:extLst>
          </p:cNvPr>
          <p:cNvSpPr/>
          <p:nvPr/>
        </p:nvSpPr>
        <p:spPr>
          <a:xfrm>
            <a:off x="16352862" y="838404"/>
            <a:ext cx="1726662" cy="2310210"/>
          </a:xfrm>
          <a:custGeom>
            <a:avLst/>
            <a:gdLst/>
            <a:ahLst/>
            <a:cxnLst/>
            <a:rect l="l" t="t" r="r" b="b"/>
            <a:pathLst>
              <a:path w="1726662" h="2310210">
                <a:moveTo>
                  <a:pt x="0" y="0"/>
                </a:moveTo>
                <a:lnTo>
                  <a:pt x="1726662" y="0"/>
                </a:lnTo>
                <a:lnTo>
                  <a:pt x="1726662" y="2310210"/>
                </a:lnTo>
                <a:lnTo>
                  <a:pt x="0" y="23102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D386925F-2D4B-2D22-48AC-A1AFE3AEC9A4}"/>
              </a:ext>
            </a:extLst>
          </p:cNvPr>
          <p:cNvGrpSpPr/>
          <p:nvPr/>
        </p:nvGrpSpPr>
        <p:grpSpPr>
          <a:xfrm>
            <a:off x="13908880" y="0"/>
            <a:ext cx="4379118" cy="10287000"/>
            <a:chOff x="0" y="0"/>
            <a:chExt cx="5838824" cy="137160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C16A375-4615-318F-6C27-F0DF48DF4024}"/>
                </a:ext>
              </a:extLst>
            </p:cNvPr>
            <p:cNvSpPr/>
            <p:nvPr/>
          </p:nvSpPr>
          <p:spPr>
            <a:xfrm>
              <a:off x="0" y="0"/>
              <a:ext cx="5838825" cy="13716000"/>
            </a:xfrm>
            <a:custGeom>
              <a:avLst/>
              <a:gdLst/>
              <a:ahLst/>
              <a:cxnLst/>
              <a:rect l="l" t="t" r="r" b="b"/>
              <a:pathLst>
                <a:path w="5838825" h="13716000">
                  <a:moveTo>
                    <a:pt x="0" y="0"/>
                  </a:moveTo>
                  <a:lnTo>
                    <a:pt x="5838825" y="0"/>
                  </a:lnTo>
                  <a:lnTo>
                    <a:pt x="5838825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2F2F2">
                <a:alpha val="69804"/>
              </a:srgbClr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1" name="TextBox 14">
            <a:extLst>
              <a:ext uri="{FF2B5EF4-FFF2-40B4-BE49-F238E27FC236}">
                <a16:creationId xmlns:a16="http://schemas.microsoft.com/office/drawing/2014/main" id="{906245AE-66D5-6403-8818-AFFA593843AE}"/>
              </a:ext>
            </a:extLst>
          </p:cNvPr>
          <p:cNvSpPr txBox="1"/>
          <p:nvPr/>
        </p:nvSpPr>
        <p:spPr>
          <a:xfrm>
            <a:off x="685800" y="647478"/>
            <a:ext cx="13223071" cy="650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79"/>
              </a:lnSpc>
            </a:pPr>
            <a:r>
              <a:rPr lang="es-PE" sz="4399" b="1" i="1" spc="41" dirty="0">
                <a:solidFill>
                  <a:srgbClr val="000000"/>
                </a:solidFill>
                <a:latin typeface="TT Rounds Condensed Bold Italics"/>
                <a:ea typeface="TT Rounds Condensed Bold Italics"/>
                <a:cs typeface="TT Rounds Condensed Bold Italics"/>
                <a:sym typeface="TT Rounds Condensed Bold Italics"/>
              </a:rPr>
              <a:t>Ejemplo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78B128A-52A8-AF20-6766-45E480C0386B}"/>
              </a:ext>
            </a:extLst>
          </p:cNvPr>
          <p:cNvSpPr txBox="1"/>
          <p:nvPr/>
        </p:nvSpPr>
        <p:spPr>
          <a:xfrm>
            <a:off x="685800" y="1542147"/>
            <a:ext cx="128230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Un investigador desea estudiar como ciertas características influyen en el rendimiento académico de estudiantes universitarios. Las variables independientes consideras son: Horas de estudio semanal, calidad del sueño, nivel de estrés.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E102711-8B12-2311-F77E-FBB45A309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321514"/>
            <a:ext cx="6698104" cy="608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8812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A1051-69ED-36A5-2CE4-DA79F0139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CEB77D0-A7D4-D0A0-2505-4A0106A80F45}"/>
              </a:ext>
            </a:extLst>
          </p:cNvPr>
          <p:cNvSpPr/>
          <p:nvPr/>
        </p:nvSpPr>
        <p:spPr>
          <a:xfrm>
            <a:off x="13908882" y="0"/>
            <a:ext cx="2143609" cy="6032588"/>
          </a:xfrm>
          <a:custGeom>
            <a:avLst/>
            <a:gdLst/>
            <a:ahLst/>
            <a:cxnLst/>
            <a:rect l="l" t="t" r="r" b="b"/>
            <a:pathLst>
              <a:path w="2143609" h="6032588">
                <a:moveTo>
                  <a:pt x="0" y="0"/>
                </a:moveTo>
                <a:lnTo>
                  <a:pt x="2143609" y="0"/>
                </a:lnTo>
                <a:lnTo>
                  <a:pt x="2143609" y="6032588"/>
                </a:lnTo>
                <a:lnTo>
                  <a:pt x="0" y="60325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8003" t="-96237" r="-512907" b="-49674"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901E73AE-3AFA-78FD-CEDA-06A2EC96CE9E}"/>
              </a:ext>
            </a:extLst>
          </p:cNvPr>
          <p:cNvGrpSpPr/>
          <p:nvPr/>
        </p:nvGrpSpPr>
        <p:grpSpPr>
          <a:xfrm>
            <a:off x="13908882" y="6143202"/>
            <a:ext cx="2143609" cy="4143798"/>
            <a:chOff x="0" y="0"/>
            <a:chExt cx="2858146" cy="5525064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F5DFE7F-8325-F734-3CCF-50B88B605255}"/>
                </a:ext>
              </a:extLst>
            </p:cNvPr>
            <p:cNvSpPr/>
            <p:nvPr/>
          </p:nvSpPr>
          <p:spPr>
            <a:xfrm>
              <a:off x="0" y="0"/>
              <a:ext cx="2858135" cy="5525008"/>
            </a:xfrm>
            <a:custGeom>
              <a:avLst/>
              <a:gdLst/>
              <a:ahLst/>
              <a:cxnLst/>
              <a:rect l="l" t="t" r="r" b="b"/>
              <a:pathLst>
                <a:path w="2858135" h="5525008">
                  <a:moveTo>
                    <a:pt x="0" y="0"/>
                  </a:moveTo>
                  <a:lnTo>
                    <a:pt x="2858135" y="0"/>
                  </a:lnTo>
                  <a:lnTo>
                    <a:pt x="2858135" y="5525008"/>
                  </a:lnTo>
                  <a:lnTo>
                    <a:pt x="0" y="552500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D28FED4B-0A48-BC73-C03B-51A7C57C221F}"/>
              </a:ext>
            </a:extLst>
          </p:cNvPr>
          <p:cNvSpPr/>
          <p:nvPr/>
        </p:nvSpPr>
        <p:spPr>
          <a:xfrm>
            <a:off x="16144390" y="4358146"/>
            <a:ext cx="2143610" cy="5928854"/>
          </a:xfrm>
          <a:custGeom>
            <a:avLst/>
            <a:gdLst/>
            <a:ahLst/>
            <a:cxnLst/>
            <a:rect l="l" t="t" r="r" b="b"/>
            <a:pathLst>
              <a:path w="2143610" h="5928854">
                <a:moveTo>
                  <a:pt x="0" y="0"/>
                </a:moveTo>
                <a:lnTo>
                  <a:pt x="2143610" y="0"/>
                </a:lnTo>
                <a:lnTo>
                  <a:pt x="2143610" y="5928854"/>
                </a:lnTo>
                <a:lnTo>
                  <a:pt x="0" y="59288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19729" t="-95860" r="-484447" b="-48919"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2B9900D5-EB6F-80EE-EB16-7D5608426819}"/>
              </a:ext>
            </a:extLst>
          </p:cNvPr>
          <p:cNvGrpSpPr/>
          <p:nvPr/>
        </p:nvGrpSpPr>
        <p:grpSpPr>
          <a:xfrm>
            <a:off x="16144389" y="0"/>
            <a:ext cx="2143609" cy="4249290"/>
            <a:chOff x="0" y="0"/>
            <a:chExt cx="2858145" cy="566572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FAA26DC-446F-3D26-6E4E-3F9D06C784DD}"/>
                </a:ext>
              </a:extLst>
            </p:cNvPr>
            <p:cNvSpPr/>
            <p:nvPr/>
          </p:nvSpPr>
          <p:spPr>
            <a:xfrm>
              <a:off x="0" y="0"/>
              <a:ext cx="2858135" cy="5665724"/>
            </a:xfrm>
            <a:custGeom>
              <a:avLst/>
              <a:gdLst/>
              <a:ahLst/>
              <a:cxnLst/>
              <a:rect l="l" t="t" r="r" b="b"/>
              <a:pathLst>
                <a:path w="2858135" h="5665724">
                  <a:moveTo>
                    <a:pt x="0" y="0"/>
                  </a:moveTo>
                  <a:lnTo>
                    <a:pt x="2858135" y="0"/>
                  </a:lnTo>
                  <a:lnTo>
                    <a:pt x="2858135" y="5665724"/>
                  </a:lnTo>
                  <a:lnTo>
                    <a:pt x="0" y="566572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75B8659B-B8C1-D000-5A2F-206D1906AD06}"/>
              </a:ext>
            </a:extLst>
          </p:cNvPr>
          <p:cNvSpPr/>
          <p:nvPr/>
        </p:nvSpPr>
        <p:spPr>
          <a:xfrm>
            <a:off x="16352862" y="838404"/>
            <a:ext cx="1726662" cy="2310210"/>
          </a:xfrm>
          <a:custGeom>
            <a:avLst/>
            <a:gdLst/>
            <a:ahLst/>
            <a:cxnLst/>
            <a:rect l="l" t="t" r="r" b="b"/>
            <a:pathLst>
              <a:path w="1726662" h="2310210">
                <a:moveTo>
                  <a:pt x="0" y="0"/>
                </a:moveTo>
                <a:lnTo>
                  <a:pt x="1726662" y="0"/>
                </a:lnTo>
                <a:lnTo>
                  <a:pt x="1726662" y="2310210"/>
                </a:lnTo>
                <a:lnTo>
                  <a:pt x="0" y="23102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1D8E61E6-8DE4-D2A6-8180-39B6BD0E2C1D}"/>
              </a:ext>
            </a:extLst>
          </p:cNvPr>
          <p:cNvGrpSpPr/>
          <p:nvPr/>
        </p:nvGrpSpPr>
        <p:grpSpPr>
          <a:xfrm>
            <a:off x="13908880" y="0"/>
            <a:ext cx="4379118" cy="10287000"/>
            <a:chOff x="0" y="0"/>
            <a:chExt cx="5838824" cy="137160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B8BD0CE5-DF99-B7B9-AB63-DB93124C436C}"/>
                </a:ext>
              </a:extLst>
            </p:cNvPr>
            <p:cNvSpPr/>
            <p:nvPr/>
          </p:nvSpPr>
          <p:spPr>
            <a:xfrm>
              <a:off x="0" y="0"/>
              <a:ext cx="5838825" cy="13716000"/>
            </a:xfrm>
            <a:custGeom>
              <a:avLst/>
              <a:gdLst/>
              <a:ahLst/>
              <a:cxnLst/>
              <a:rect l="l" t="t" r="r" b="b"/>
              <a:pathLst>
                <a:path w="5838825" h="13716000">
                  <a:moveTo>
                    <a:pt x="0" y="0"/>
                  </a:moveTo>
                  <a:lnTo>
                    <a:pt x="5838825" y="0"/>
                  </a:lnTo>
                  <a:lnTo>
                    <a:pt x="5838825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2F2F2">
                <a:alpha val="69804"/>
              </a:srgbClr>
            </a:solidFill>
          </p:spPr>
          <p:txBody>
            <a:bodyPr/>
            <a:lstStyle/>
            <a:p>
              <a:endParaRPr lang="es-PE"/>
            </a:p>
          </p:txBody>
        </p:sp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00401DC6-D375-C45B-35E3-D8835B85B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543152"/>
            <a:ext cx="12823086" cy="6667296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3F7B27B8-2B4B-730E-F131-3F688BDA2B07}"/>
              </a:ext>
            </a:extLst>
          </p:cNvPr>
          <p:cNvSpPr/>
          <p:nvPr/>
        </p:nvSpPr>
        <p:spPr>
          <a:xfrm>
            <a:off x="9164444" y="2881914"/>
            <a:ext cx="3352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103470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C01E2-340B-DE57-886D-F1ACA1952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8276C1E-CCDF-A006-6BF0-EAA121EEFDAB}"/>
              </a:ext>
            </a:extLst>
          </p:cNvPr>
          <p:cNvSpPr/>
          <p:nvPr/>
        </p:nvSpPr>
        <p:spPr>
          <a:xfrm>
            <a:off x="13908882" y="0"/>
            <a:ext cx="2143609" cy="6032588"/>
          </a:xfrm>
          <a:custGeom>
            <a:avLst/>
            <a:gdLst/>
            <a:ahLst/>
            <a:cxnLst/>
            <a:rect l="l" t="t" r="r" b="b"/>
            <a:pathLst>
              <a:path w="2143609" h="6032588">
                <a:moveTo>
                  <a:pt x="0" y="0"/>
                </a:moveTo>
                <a:lnTo>
                  <a:pt x="2143609" y="0"/>
                </a:lnTo>
                <a:lnTo>
                  <a:pt x="2143609" y="6032588"/>
                </a:lnTo>
                <a:lnTo>
                  <a:pt x="0" y="60325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8003" t="-96237" r="-512907" b="-49674"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8321BEC7-4FD3-8120-ABD3-360B5F661266}"/>
              </a:ext>
            </a:extLst>
          </p:cNvPr>
          <p:cNvGrpSpPr/>
          <p:nvPr/>
        </p:nvGrpSpPr>
        <p:grpSpPr>
          <a:xfrm>
            <a:off x="13908882" y="6143202"/>
            <a:ext cx="2143609" cy="4143798"/>
            <a:chOff x="0" y="0"/>
            <a:chExt cx="2858146" cy="5525064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2CF9928-4DC3-BCDA-88DA-407C10BD91C4}"/>
                </a:ext>
              </a:extLst>
            </p:cNvPr>
            <p:cNvSpPr/>
            <p:nvPr/>
          </p:nvSpPr>
          <p:spPr>
            <a:xfrm>
              <a:off x="0" y="0"/>
              <a:ext cx="2858135" cy="5525008"/>
            </a:xfrm>
            <a:custGeom>
              <a:avLst/>
              <a:gdLst/>
              <a:ahLst/>
              <a:cxnLst/>
              <a:rect l="l" t="t" r="r" b="b"/>
              <a:pathLst>
                <a:path w="2858135" h="5525008">
                  <a:moveTo>
                    <a:pt x="0" y="0"/>
                  </a:moveTo>
                  <a:lnTo>
                    <a:pt x="2858135" y="0"/>
                  </a:lnTo>
                  <a:lnTo>
                    <a:pt x="2858135" y="5525008"/>
                  </a:lnTo>
                  <a:lnTo>
                    <a:pt x="0" y="552500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9FBB794A-02F6-CEBD-7372-064E91E3AEEC}"/>
              </a:ext>
            </a:extLst>
          </p:cNvPr>
          <p:cNvSpPr/>
          <p:nvPr/>
        </p:nvSpPr>
        <p:spPr>
          <a:xfrm>
            <a:off x="16144390" y="4358146"/>
            <a:ext cx="2143610" cy="5928854"/>
          </a:xfrm>
          <a:custGeom>
            <a:avLst/>
            <a:gdLst/>
            <a:ahLst/>
            <a:cxnLst/>
            <a:rect l="l" t="t" r="r" b="b"/>
            <a:pathLst>
              <a:path w="2143610" h="5928854">
                <a:moveTo>
                  <a:pt x="0" y="0"/>
                </a:moveTo>
                <a:lnTo>
                  <a:pt x="2143610" y="0"/>
                </a:lnTo>
                <a:lnTo>
                  <a:pt x="2143610" y="5928854"/>
                </a:lnTo>
                <a:lnTo>
                  <a:pt x="0" y="59288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19729" t="-95860" r="-484447" b="-48919"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08F12CD5-23E4-329A-16EB-719DEE324066}"/>
              </a:ext>
            </a:extLst>
          </p:cNvPr>
          <p:cNvGrpSpPr/>
          <p:nvPr/>
        </p:nvGrpSpPr>
        <p:grpSpPr>
          <a:xfrm>
            <a:off x="16144389" y="0"/>
            <a:ext cx="2143609" cy="4249290"/>
            <a:chOff x="0" y="0"/>
            <a:chExt cx="2858145" cy="566572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AEE362E-6BF3-591F-08EA-EDE978610934}"/>
                </a:ext>
              </a:extLst>
            </p:cNvPr>
            <p:cNvSpPr/>
            <p:nvPr/>
          </p:nvSpPr>
          <p:spPr>
            <a:xfrm>
              <a:off x="0" y="0"/>
              <a:ext cx="2858135" cy="5665724"/>
            </a:xfrm>
            <a:custGeom>
              <a:avLst/>
              <a:gdLst/>
              <a:ahLst/>
              <a:cxnLst/>
              <a:rect l="l" t="t" r="r" b="b"/>
              <a:pathLst>
                <a:path w="2858135" h="5665724">
                  <a:moveTo>
                    <a:pt x="0" y="0"/>
                  </a:moveTo>
                  <a:lnTo>
                    <a:pt x="2858135" y="0"/>
                  </a:lnTo>
                  <a:lnTo>
                    <a:pt x="2858135" y="5665724"/>
                  </a:lnTo>
                  <a:lnTo>
                    <a:pt x="0" y="566572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807B2FEF-3854-5007-CDDC-C0EE2E334FA8}"/>
              </a:ext>
            </a:extLst>
          </p:cNvPr>
          <p:cNvSpPr/>
          <p:nvPr/>
        </p:nvSpPr>
        <p:spPr>
          <a:xfrm>
            <a:off x="16352862" y="838404"/>
            <a:ext cx="1726662" cy="2310210"/>
          </a:xfrm>
          <a:custGeom>
            <a:avLst/>
            <a:gdLst/>
            <a:ahLst/>
            <a:cxnLst/>
            <a:rect l="l" t="t" r="r" b="b"/>
            <a:pathLst>
              <a:path w="1726662" h="2310210">
                <a:moveTo>
                  <a:pt x="0" y="0"/>
                </a:moveTo>
                <a:lnTo>
                  <a:pt x="1726662" y="0"/>
                </a:lnTo>
                <a:lnTo>
                  <a:pt x="1726662" y="2310210"/>
                </a:lnTo>
                <a:lnTo>
                  <a:pt x="0" y="23102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215A8A1C-C0C9-B892-F3AC-D40C4ACF1F07}"/>
              </a:ext>
            </a:extLst>
          </p:cNvPr>
          <p:cNvGrpSpPr/>
          <p:nvPr/>
        </p:nvGrpSpPr>
        <p:grpSpPr>
          <a:xfrm>
            <a:off x="13908880" y="0"/>
            <a:ext cx="4379118" cy="10287000"/>
            <a:chOff x="0" y="0"/>
            <a:chExt cx="5838824" cy="137160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5D8D77F-09C6-5470-C9E1-54DBDC8A727C}"/>
                </a:ext>
              </a:extLst>
            </p:cNvPr>
            <p:cNvSpPr/>
            <p:nvPr/>
          </p:nvSpPr>
          <p:spPr>
            <a:xfrm>
              <a:off x="0" y="0"/>
              <a:ext cx="5838825" cy="13716000"/>
            </a:xfrm>
            <a:custGeom>
              <a:avLst/>
              <a:gdLst/>
              <a:ahLst/>
              <a:cxnLst/>
              <a:rect l="l" t="t" r="r" b="b"/>
              <a:pathLst>
                <a:path w="5838825" h="13716000">
                  <a:moveTo>
                    <a:pt x="0" y="0"/>
                  </a:moveTo>
                  <a:lnTo>
                    <a:pt x="5838825" y="0"/>
                  </a:lnTo>
                  <a:lnTo>
                    <a:pt x="5838825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2F2F2">
                <a:alpha val="69804"/>
              </a:srgbClr>
            </a:solidFill>
          </p:spPr>
          <p:txBody>
            <a:bodyPr/>
            <a:lstStyle/>
            <a:p>
              <a:endParaRPr lang="es-PE"/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618721AE-D105-5D70-FCAC-D1FD5EC60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846767"/>
            <a:ext cx="12039600" cy="755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46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236</Words>
  <Application>Microsoft Office PowerPoint</Application>
  <PresentationFormat>Personalizado</PresentationFormat>
  <Paragraphs>44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Cambria Math</vt:lpstr>
      <vt:lpstr>TT Rounds Condensed Bold Italics</vt:lpstr>
      <vt:lpstr>TT Rounds Condensed</vt:lpstr>
      <vt:lpstr>Calibri</vt:lpstr>
      <vt:lpstr>Arial</vt:lpstr>
      <vt:lpstr>TT Rounds Condensed Italics</vt:lpstr>
      <vt:lpstr>TT Rounds Condensed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Regresión</dc:title>
  <cp:lastModifiedBy>christian orihuela</cp:lastModifiedBy>
  <cp:revision>9</cp:revision>
  <dcterms:created xsi:type="dcterms:W3CDTF">2006-08-16T00:00:00Z</dcterms:created>
  <dcterms:modified xsi:type="dcterms:W3CDTF">2024-11-27T11:07:41Z</dcterms:modified>
  <dc:identifier>DAGXk_9cXQQ</dc:identifier>
</cp:coreProperties>
</file>