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02" r:id="rId2"/>
    <p:sldId id="503" r:id="rId3"/>
    <p:sldId id="581" r:id="rId4"/>
    <p:sldId id="537" r:id="rId5"/>
    <p:sldId id="536" r:id="rId6"/>
    <p:sldId id="538" r:id="rId7"/>
    <p:sldId id="539" r:id="rId8"/>
    <p:sldId id="542" r:id="rId9"/>
    <p:sldId id="585" r:id="rId10"/>
    <p:sldId id="5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3F1"/>
    <a:srgbClr val="657D9D"/>
    <a:srgbClr val="FBBDEF"/>
    <a:srgbClr val="5B9BD5"/>
    <a:srgbClr val="21A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162" autoAdjust="0"/>
  </p:normalViewPr>
  <p:slideViewPr>
    <p:cSldViewPr snapToGrid="0">
      <p:cViewPr varScale="1">
        <p:scale>
          <a:sx n="77" d="100"/>
          <a:sy n="77" d="100"/>
        </p:scale>
        <p:origin x="11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DC9D2-BDEA-4C25-8925-95B04B05DB2E}" type="datetimeFigureOut">
              <a:rPr lang="es-PE" smtClean="0"/>
              <a:t>21/10/2024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87A1E-26B2-405D-890D-81E3F7F586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7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7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4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24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Ejemplo:</a:t>
            </a:r>
            <a:r>
              <a:rPr lang="es-PE" baseline="0" dirty="0"/>
              <a:t> 60 personas que van a probar un teclado iPhone y Galaxy. 30 de ellas son asignadas aleatoriamente al grupo 1: Galaxy, y las otras 30 son asignadas al grupo de </a:t>
            </a:r>
            <a:r>
              <a:rPr lang="es-PE" baseline="0" dirty="0" err="1"/>
              <a:t>iPHone</a:t>
            </a:r>
            <a:r>
              <a:rPr lang="es-PE" baseline="0" dirty="0"/>
              <a:t>.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416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36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20616"/>
            <a:ext cx="6858000" cy="1655762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218360" cy="61166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138" y="365125"/>
            <a:ext cx="5943238" cy="611669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2" y="191503"/>
            <a:ext cx="8206451" cy="1081709"/>
          </a:xfrm>
          <a:noFill/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12" y="1400538"/>
            <a:ext cx="8206451" cy="5081286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392" y="1632030"/>
            <a:ext cx="4144459" cy="4977113"/>
          </a:xfrm>
          <a:prstGeom prst="roundRect">
            <a:avLst>
              <a:gd name="adj" fmla="val 773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32030"/>
            <a:ext cx="4156034" cy="4977113"/>
          </a:xfrm>
          <a:prstGeom prst="roundRect">
            <a:avLst>
              <a:gd name="adj" fmla="val 11375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46" y="277793"/>
            <a:ext cx="8669528" cy="1145894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46" y="1623288"/>
            <a:ext cx="4248000" cy="823912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46" y="2534858"/>
            <a:ext cx="4248000" cy="4120589"/>
          </a:xfrm>
          <a:prstGeom prst="roundRect">
            <a:avLst>
              <a:gd name="adj" fmla="val 7116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3574" y="1623288"/>
            <a:ext cx="4248000" cy="823912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3574" y="2511709"/>
            <a:ext cx="4248000" cy="4120589"/>
          </a:xfrm>
          <a:prstGeom prst="roundRect">
            <a:avLst>
              <a:gd name="adj" fmla="val 7397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2634"/>
            <a:ext cx="7886700" cy="2852737"/>
          </a:xfr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55685"/>
            <a:ext cx="7886700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833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29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483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19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3" y="133634"/>
            <a:ext cx="841479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1" y="1585733"/>
            <a:ext cx="8414794" cy="4988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3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rgbClr val="002060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43578" y="351690"/>
            <a:ext cx="5076092" cy="405989"/>
          </a:xfrm>
        </p:spPr>
        <p:txBody>
          <a:bodyPr>
            <a:noAutofit/>
          </a:bodyPr>
          <a:lstStyle/>
          <a:p>
            <a:r>
              <a:rPr lang="es-PE" sz="2000" b="1" dirty="0">
                <a:solidFill>
                  <a:srgbClr val="7030A0"/>
                </a:solidFill>
              </a:rPr>
              <a:t>1EST14 EXPERIMENTACIÓN NUMÉRICA</a:t>
            </a:r>
            <a:endParaRPr lang="es-PE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1917" y="5927559"/>
            <a:ext cx="2959707" cy="814678"/>
          </a:xfrm>
        </p:spPr>
        <p:txBody>
          <a:bodyPr anchor="ctr">
            <a:normAutofit fontScale="70000" lnSpcReduction="20000"/>
          </a:bodyPr>
          <a:lstStyle/>
          <a:p>
            <a:r>
              <a:rPr lang="es-PE" dirty="0"/>
              <a:t>Maria Teresa Villalobos Aguayo</a:t>
            </a:r>
          </a:p>
          <a:p>
            <a:r>
              <a:rPr lang="pt-BR" dirty="0" err="1"/>
              <a:t>Miluska</a:t>
            </a:r>
            <a:r>
              <a:rPr lang="pt-BR" dirty="0"/>
              <a:t> Osorio</a:t>
            </a:r>
            <a:endParaRPr lang="es-PE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68214" y="2486037"/>
            <a:ext cx="7992309" cy="2803411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5400" dirty="0">
                <a:latin typeface="Comic Sans MS" panose="030F0702030302020204" pitchFamily="66" charset="0"/>
              </a:rPr>
              <a:t>Diseños experimentales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3"/>
          <a:srcRect t="18350" b="40265"/>
          <a:stretch/>
        </p:blipFill>
        <p:spPr bwMode="auto">
          <a:xfrm>
            <a:off x="529092" y="505823"/>
            <a:ext cx="2251075" cy="556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75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BF44D-D333-4BCE-B0E9-1D11C68B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</a:t>
            </a:r>
            <a:endParaRPr lang="es-PE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65079D-1E50-410D-AC39-F16CB8AD0C4C}"/>
              </a:ext>
            </a:extLst>
          </p:cNvPr>
          <p:cNvSpPr txBox="1"/>
          <p:nvPr/>
        </p:nvSpPr>
        <p:spPr>
          <a:xfrm>
            <a:off x="497711" y="5723953"/>
            <a:ext cx="8206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 objetivo del estudio es saber si el factor postura tiene influencia en el resultado de número de palabras por minuto que se digitan.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BE0426-333C-4E79-9090-F246473BF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7"/>
          <a:stretch/>
        </p:blipFill>
        <p:spPr>
          <a:xfrm>
            <a:off x="3029639" y="1956111"/>
            <a:ext cx="2842351" cy="3608148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02AAB21-D4FD-4BF8-8A6E-9E30257E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74" y="1293741"/>
            <a:ext cx="8206451" cy="736734"/>
          </a:xfrm>
        </p:spPr>
        <p:txBody>
          <a:bodyPr>
            <a:normAutofit fontScale="92500"/>
          </a:bodyPr>
          <a:lstStyle/>
          <a:p>
            <a:pPr algn="just">
              <a:spcBef>
                <a:spcPts val="600"/>
              </a:spcBef>
            </a:pPr>
            <a:r>
              <a:rPr lang="es-ES_trad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un estudio acerca de las Palabras por minuto - PPM que se pueden digitar en un teclado según tres posturas, se recolectaron datos que se encuentran en la siguiente tabla: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339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74" y="1568358"/>
            <a:ext cx="8206451" cy="1081709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74" y="2882497"/>
            <a:ext cx="8206451" cy="188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PE" dirty="0"/>
              <a:t>Diseño Completamente Aleatorio (DCA)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Diseño de Bloques Completos Aleatorizado (DBCA)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Diseño Factorial con 2 factores</a:t>
            </a:r>
          </a:p>
        </p:txBody>
      </p:sp>
    </p:spTree>
    <p:extLst>
      <p:ext uri="{BB962C8B-B14F-4D97-AF65-F5344CB8AC3E}">
        <p14:creationId xmlns:p14="http://schemas.microsoft.com/office/powerpoint/2010/main" val="18358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74" y="1568358"/>
            <a:ext cx="8206451" cy="1081709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Objetivos: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74" y="2882497"/>
            <a:ext cx="8338895" cy="1889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dirty="0"/>
              <a:t>Identificar si el tratamiento influye sobre la respuesta.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Identificar el diseño experimental a utilizar.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Identificar el modelo aditivo lineal del diseño empleado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Identificar los elementos del modelo aditivo lineal de acuerdo al contexto del problema.</a:t>
            </a:r>
          </a:p>
        </p:txBody>
      </p:sp>
    </p:spTree>
    <p:extLst>
      <p:ext uri="{BB962C8B-B14F-4D97-AF65-F5344CB8AC3E}">
        <p14:creationId xmlns:p14="http://schemas.microsoft.com/office/powerpoint/2010/main" val="15840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Algunos diseños experimentales clásicos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501" y="2463110"/>
            <a:ext cx="2953606" cy="871795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Diseños con un factor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8441" y="1948708"/>
            <a:ext cx="2405102" cy="871795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DCA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8441" y="2977513"/>
            <a:ext cx="2405102" cy="871795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DBCA</a:t>
            </a:r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4199107" y="2384606"/>
            <a:ext cx="1059334" cy="5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4199107" y="2899008"/>
            <a:ext cx="1059334" cy="5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45501" y="4326200"/>
            <a:ext cx="2953606" cy="871795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Diseños con dos factores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58441" y="4326200"/>
            <a:ext cx="2405102" cy="871795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Diseño Factorial</a:t>
            </a:r>
          </a:p>
        </p:txBody>
      </p:sp>
      <p:cxnSp>
        <p:nvCxnSpPr>
          <p:cNvPr id="38" name="Straight Arrow Connector 37"/>
          <p:cNvCxnSpPr>
            <a:stCxn id="34" idx="3"/>
            <a:endCxn id="35" idx="1"/>
          </p:cNvCxnSpPr>
          <p:nvPr/>
        </p:nvCxnSpPr>
        <p:spPr>
          <a:xfrm>
            <a:off x="4199107" y="4762098"/>
            <a:ext cx="105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31336090-2E2A-4BFF-A418-EEECB87DC2BF}"/>
              </a:ext>
            </a:extLst>
          </p:cNvPr>
          <p:cNvSpPr/>
          <p:nvPr/>
        </p:nvSpPr>
        <p:spPr>
          <a:xfrm>
            <a:off x="946383" y="1660005"/>
            <a:ext cx="7119257" cy="231140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</p:spTree>
    <p:extLst>
      <p:ext uri="{BB962C8B-B14F-4D97-AF65-F5344CB8AC3E}">
        <p14:creationId xmlns:p14="http://schemas.microsoft.com/office/powerpoint/2010/main" val="40356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779" y="2867245"/>
            <a:ext cx="8229599" cy="1573670"/>
          </a:xfrm>
        </p:spPr>
        <p:txBody>
          <a:bodyPr>
            <a:normAutofit/>
          </a:bodyPr>
          <a:lstStyle/>
          <a:p>
            <a:r>
              <a:rPr lang="es-ES" sz="4500" b="1" dirty="0"/>
              <a:t>1. DISEÑO COMPLETAMENTE ALEATORIZADO (DCA)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5164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33" y="191503"/>
            <a:ext cx="6886576" cy="1081709"/>
          </a:xfrm>
        </p:spPr>
        <p:txBody>
          <a:bodyPr>
            <a:noAutofit/>
          </a:bodyPr>
          <a:lstStyle/>
          <a:p>
            <a:r>
              <a:rPr lang="es-PE" sz="3000" b="1" dirty="0"/>
              <a:t>Diseño Completamente Aleatorizado </a:t>
            </a:r>
            <a:r>
              <a:rPr lang="es-ES" sz="3000" b="1" dirty="0"/>
              <a:t>(DCA)</a:t>
            </a:r>
            <a:endParaRPr lang="es-PE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9" y="3169257"/>
            <a:ext cx="7974484" cy="2361214"/>
          </a:xfrm>
        </p:spPr>
        <p:txBody>
          <a:bodyPr>
            <a:noAutofit/>
          </a:bodyPr>
          <a:lstStyle/>
          <a:p>
            <a:r>
              <a:rPr lang="es-ES" sz="1800" dirty="0"/>
              <a:t>Características:</a:t>
            </a:r>
          </a:p>
          <a:p>
            <a:r>
              <a:rPr lang="es-ES" sz="1800" dirty="0"/>
              <a:t>1. El más simple de todos los diseños experimentales </a:t>
            </a:r>
          </a:p>
          <a:p>
            <a:pPr marL="265113" indent="-265113"/>
            <a:r>
              <a:rPr lang="es-ES" sz="1800" dirty="0"/>
              <a:t>2. Útil cuando las unidades experimentales son esencialmente homogéneas (es decir cuando la variación entre ellas es pequeñas).</a:t>
            </a:r>
          </a:p>
          <a:p>
            <a:pPr marL="265113" indent="-265113"/>
            <a:r>
              <a:rPr lang="es-ES" sz="1800" dirty="0"/>
              <a:t>3. Los tratamientos se asigna aleatoriamente a las unidades experimentales sin imponer restricción.</a:t>
            </a:r>
          </a:p>
          <a:p>
            <a:pPr lvl="1">
              <a:lnSpc>
                <a:spcPct val="110000"/>
              </a:lnSpc>
              <a:spcBef>
                <a:spcPts val="450"/>
              </a:spcBef>
            </a:pPr>
            <a:endParaRPr lang="es-PE" sz="1800" dirty="0"/>
          </a:p>
          <a:p>
            <a:endParaRPr lang="es-P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redondeado 3">
                <a:extLst>
                  <a:ext uri="{FF2B5EF4-FFF2-40B4-BE49-F238E27FC236}">
                    <a16:creationId xmlns:a16="http://schemas.microsoft.com/office/drawing/2014/main" id="{8B42B55D-8668-481C-B31E-0A0B584EE261}"/>
                  </a:ext>
                </a:extLst>
              </p:cNvPr>
              <p:cNvSpPr/>
              <p:nvPr/>
            </p:nvSpPr>
            <p:spPr>
              <a:xfrm>
                <a:off x="1157649" y="1412408"/>
                <a:ext cx="6886575" cy="132802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lvl="1"/>
                <a:r>
                  <a:rPr lang="es-PE" b="1" dirty="0"/>
                  <a:t>Objetivo:</a:t>
                </a:r>
                <a:r>
                  <a:rPr lang="es-PE" dirty="0"/>
                  <a:t> El análisis de varianza de una vía (1 factor) busca determinar si es que existen o no diferencias significativas en el valor medio de la variable dependiente </a:t>
                </a:r>
                <a14:m>
                  <m:oMath xmlns:m="http://schemas.openxmlformats.org/officeDocument/2006/math">
                    <m:r>
                      <a:rPr lang="es-PE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PE" dirty="0"/>
                  <a:t> bajo los tratamientos del factor </a:t>
                </a:r>
                <a14:m>
                  <m:oMath xmlns:m="http://schemas.openxmlformats.org/officeDocument/2006/math">
                    <m:r>
                      <a:rPr lang="es-PE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E" dirty="0"/>
                  <a:t>.</a:t>
                </a:r>
              </a:p>
            </p:txBody>
          </p:sp>
        </mc:Choice>
        <mc:Fallback xmlns="">
          <p:sp>
            <p:nvSpPr>
              <p:cNvPr id="4" name="Rectángulo redondeado 3">
                <a:extLst>
                  <a:ext uri="{FF2B5EF4-FFF2-40B4-BE49-F238E27FC236}">
                    <a16:creationId xmlns:a16="http://schemas.microsoft.com/office/drawing/2014/main" id="{8B42B55D-8668-481C-B31E-0A0B584EE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49" y="1412408"/>
                <a:ext cx="6886575" cy="1328023"/>
              </a:xfrm>
              <a:prstGeom prst="roundRect">
                <a:avLst/>
              </a:prstGeom>
              <a:blipFill>
                <a:blip r:embed="rId2"/>
                <a:stretch>
                  <a:fillRect b="-9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0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Diseño Completamente Aleatorizado </a:t>
            </a:r>
            <a:r>
              <a:rPr lang="es-ES" b="1" dirty="0"/>
              <a:t>(DCA)</a:t>
            </a:r>
            <a:endParaRPr lang="es-PE" dirty="0"/>
          </a:p>
        </p:txBody>
      </p:sp>
      <p:sp>
        <p:nvSpPr>
          <p:cNvPr id="4" name="Rectangle 3"/>
          <p:cNvSpPr/>
          <p:nvPr/>
        </p:nvSpPr>
        <p:spPr>
          <a:xfrm>
            <a:off x="839755" y="3132260"/>
            <a:ext cx="1468225" cy="540727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Unidades experimentales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9021" y="3132260"/>
            <a:ext cx="1279281" cy="540727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Asignación aleatoria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171949" y="2253331"/>
            <a:ext cx="1279281" cy="540727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Grupo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0307" y="3971925"/>
            <a:ext cx="1279281" cy="540727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Grupo K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4878" y="2253330"/>
            <a:ext cx="1279281" cy="540727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Tratamiento 1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4878" y="3971925"/>
            <a:ext cx="1279281" cy="540727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Tratamiento K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7306" y="3275135"/>
            <a:ext cx="1279281" cy="540727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Comparación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307980" y="3402624"/>
            <a:ext cx="41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6" idx="1"/>
          </p:cNvCxnSpPr>
          <p:nvPr/>
        </p:nvCxnSpPr>
        <p:spPr>
          <a:xfrm flipV="1">
            <a:off x="3358662" y="2523695"/>
            <a:ext cx="813287" cy="60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1"/>
          </p:cNvCxnSpPr>
          <p:nvPr/>
        </p:nvCxnSpPr>
        <p:spPr>
          <a:xfrm>
            <a:off x="3358662" y="3672986"/>
            <a:ext cx="861646" cy="56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 flipV="1">
            <a:off x="5451230" y="2523694"/>
            <a:ext cx="1736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 flipV="1">
            <a:off x="5499588" y="4242288"/>
            <a:ext cx="125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>
          <a:xfrm>
            <a:off x="6904159" y="2523694"/>
            <a:ext cx="563147" cy="102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 flipV="1">
            <a:off x="6904159" y="3545499"/>
            <a:ext cx="563147" cy="69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71254" y="5226335"/>
            <a:ext cx="698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Cada unidad experimental es asignada aleatoriamente a un grupo para recibir un tratamiento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69013" y="3187771"/>
            <a:ext cx="371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30948" y="3187771"/>
            <a:ext cx="3048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936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61860" y="1400538"/>
                <a:ext cx="8582140" cy="5081286"/>
              </a:xfrm>
            </p:spPr>
            <p:txBody>
              <a:bodyPr>
                <a:normAutofit/>
              </a:bodyPr>
              <a:lstStyle/>
              <a:p>
                <a:r>
                  <a:rPr lang="es-PE" b="1" dirty="0"/>
                  <a:t>Modelo aditivo lineal:</a:t>
                </a:r>
                <a:r>
                  <a:rPr lang="es-PE" dirty="0"/>
                  <a:t/>
                </a:r>
                <a:br>
                  <a:rPr lang="es-PE" dirty="0"/>
                </a:br>
                <a:endParaRPr lang="es-PE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P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lvl="1"/>
                <a:endParaRPr lang="es-PE" dirty="0"/>
              </a:p>
              <a:p>
                <a:pPr lvl="1"/>
                <a:r>
                  <a:rPr lang="es-PE" dirty="0"/>
                  <a:t>Donde: </a:t>
                </a: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PE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PE" dirty="0"/>
                  <a:t>	: Es la observación o respuesta que se obtiene de la unidad experimental que constituye la </a:t>
                </a:r>
                <a14:m>
                  <m:oMath xmlns:m="http://schemas.openxmlformats.org/officeDocument/2006/math">
                    <m:r>
                      <a:rPr lang="es-PE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PE" dirty="0"/>
                  <a:t>ésima repetición del tratamiento</a:t>
                </a: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s-PE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PE" dirty="0"/>
                  <a:t>	: media común a todos los tratamientos</a:t>
                </a: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P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/>
                  <a:t>	: es el efecto del  </a:t>
                </a:r>
                <a14:m>
                  <m:oMath xmlns:m="http://schemas.openxmlformats.org/officeDocument/2006/math">
                    <m:r>
                      <a:rPr lang="es-P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PE" dirty="0"/>
                  <a:t>ésimo tratamiento del factor A sobre </a:t>
                </a:r>
                <a14:m>
                  <m:oMath xmlns:m="http://schemas.openxmlformats.org/officeDocument/2006/math">
                    <m:r>
                      <a:rPr lang="es-PE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PE" dirty="0"/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PE" dirty="0"/>
                  <a:t>	: es el error aleatorio con distribución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dirty="0"/>
                  <a:t>) e independientes entre si</a:t>
                </a:r>
              </a:p>
              <a:p>
                <a:pPr lvl="2"/>
                <a:endParaRPr lang="pt-B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860" y="1400538"/>
                <a:ext cx="8582140" cy="5081286"/>
              </a:xfrm>
              <a:blipFill>
                <a:blip r:embed="rId3"/>
                <a:stretch>
                  <a:fillRect l="-1065" t="-96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309503" y="2106768"/>
                <a:ext cx="25590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</a:rPr>
                  <a:t> (Tratamientos)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</a:rPr>
                  <a:t>(repeticiones)</a:t>
                </a: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503" y="2106768"/>
                <a:ext cx="2559075" cy="553998"/>
              </a:xfrm>
              <a:prstGeom prst="rect">
                <a:avLst/>
              </a:prstGeom>
              <a:blipFill>
                <a:blip r:embed="rId4"/>
                <a:stretch>
                  <a:fillRect l="-4286" t="-14444" r="-1190" b="-2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99DFA14-44A3-4D03-9147-ACA49C3735B8}"/>
                  </a:ext>
                </a:extLst>
              </p:cNvPr>
              <p:cNvSpPr txBox="1"/>
              <p:nvPr/>
            </p:nvSpPr>
            <p:spPr>
              <a:xfrm>
                <a:off x="1239397" y="451875"/>
                <a:ext cx="7629181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10000"/>
                  </a:lnSpc>
                  <a:spcBef>
                    <a:spcPts val="4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1" i="1" smtClean="0">
                          <a:latin typeface="Cambria Math" panose="02040503050406030204" pitchFamily="18" charset="0"/>
                        </a:rPr>
                        <m:t>𝐑𝐞𝐬𝐩𝐮𝐞𝐬𝐭𝐚</m:t>
                      </m:r>
                      <m:r>
                        <a:rPr lang="es-PE" sz="1800" b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PE" sz="1800" b="1" i="1">
                          <a:latin typeface="Cambria Math" panose="02040503050406030204" pitchFamily="18" charset="0"/>
                        </a:rPr>
                        <m:t>𝐂𝐨𝐧𝐬𝐭𝐚𝐧𝐭𝐞</m:t>
                      </m:r>
                      <m:r>
                        <a:rPr lang="es-PE" sz="1800" b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s-PE" sz="1800" b="1" i="1">
                          <a:latin typeface="Cambria Math" panose="02040503050406030204" pitchFamily="18" charset="0"/>
                        </a:rPr>
                        <m:t>𝐄𝐟𝐞𝐜𝐭𝐨</m:t>
                      </m:r>
                      <m:r>
                        <a:rPr lang="es-PE" sz="1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800" b="1" i="1">
                          <a:latin typeface="Cambria Math" panose="02040503050406030204" pitchFamily="18" charset="0"/>
                        </a:rPr>
                        <m:t>𝐓𝐫𝐚𝐭𝐚𝐦𝐢𝐞𝐧𝐭𝐨</m:t>
                      </m:r>
                      <m:r>
                        <a:rPr lang="es-PE" sz="1800" b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s-PE" sz="1800" b="1" i="1">
                          <a:latin typeface="Cambria Math" panose="02040503050406030204" pitchFamily="18" charset="0"/>
                        </a:rPr>
                        <m:t>𝐄𝐫𝐫𝐨𝐫</m:t>
                      </m:r>
                    </m:oMath>
                  </m:oMathPara>
                </a14:m>
                <a:endParaRPr lang="es-PE" sz="18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99DFA14-44A3-4D03-9147-ACA49C37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397" y="451875"/>
                <a:ext cx="7629181" cy="397032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55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1596" y="1714027"/>
                <a:ext cx="8206451" cy="4046954"/>
              </a:xfrm>
            </p:spPr>
            <p:txBody>
              <a:bodyPr>
                <a:noAutofit/>
              </a:bodyPr>
              <a:lstStyle/>
              <a:p>
                <a:pPr lvl="3"/>
                <a:r>
                  <a:rPr lang="es-PE" sz="1400" dirty="0"/>
                  <a:t>(I)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s-P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sSub>
                              <m:sSubPr>
                                <m:ctrlPr>
                                  <a:rPr lang="es-P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⋯ = </m:t>
                            </m:r>
                            <m:sSub>
                              <m:sSubPr>
                                <m:ctrlPr>
                                  <a:rPr lang="es-PE" sz="14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  <m:e>
                            <m:r>
                              <a:rPr lang="es-ES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: ∃ </m:t>
                            </m:r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PE" sz="1400" b="0" i="0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s-P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≠ 0</m:t>
                            </m:r>
                            <m:r>
                              <a:rPr lang="es-PE" sz="1400" b="0" i="0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s-PE" sz="1400" dirty="0"/>
              </a:p>
              <a:p>
                <a:pPr lvl="3"/>
                <a:endParaRPr lang="es-PE" sz="1400" dirty="0"/>
              </a:p>
              <a:p>
                <a:pPr lvl="3"/>
                <a:endParaRPr lang="es-PE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96" y="1714027"/>
                <a:ext cx="8206451" cy="4046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CC9D9279-7149-4F7F-BEBD-2E5EE0861FB9}"/>
              </a:ext>
            </a:extLst>
          </p:cNvPr>
          <p:cNvSpPr txBox="1"/>
          <p:nvPr/>
        </p:nvSpPr>
        <p:spPr>
          <a:xfrm>
            <a:off x="631596" y="603315"/>
            <a:ext cx="572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Prueba de Hipótesis</a:t>
            </a:r>
            <a:endParaRPr lang="es-P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4F21B4E-B35D-4C1A-A604-E3E9ACD91A81}"/>
                  </a:ext>
                </a:extLst>
              </p:cNvPr>
              <p:cNvSpPr/>
              <p:nvPr/>
            </p:nvSpPr>
            <p:spPr>
              <a:xfrm>
                <a:off x="752167" y="5366406"/>
                <a:ext cx="808587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1400" dirty="0"/>
                  <a:t>Las hipótesis alternativas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400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E" sz="1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sz="1400" dirty="0"/>
                  <a:t>) indican que los efectos son significativos según el factor </a:t>
                </a:r>
                <a14:m>
                  <m:oMath xmlns:m="http://schemas.openxmlformats.org/officeDocument/2006/math">
                    <m:r>
                      <a:rPr lang="es-PE" sz="1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PE" sz="14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4F21B4E-B35D-4C1A-A604-E3E9ACD91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" y="5366406"/>
                <a:ext cx="8085879" cy="307777"/>
              </a:xfrm>
              <a:prstGeom prst="rect">
                <a:avLst/>
              </a:prstGeom>
              <a:blipFill>
                <a:blip r:embed="rId3"/>
                <a:stretch>
                  <a:fillRect l="-226" t="-1961" b="-196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56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10082</TotalTime>
  <Words>538</Words>
  <Application>Microsoft Office PowerPoint</Application>
  <PresentationFormat>Presentación en pantalla (4:3)</PresentationFormat>
  <Paragraphs>60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Comic Sans MS</vt:lpstr>
      <vt:lpstr>Times New Roman</vt:lpstr>
      <vt:lpstr>Tema de Office</vt:lpstr>
      <vt:lpstr>1EST14 EXPERIMENTACIÓN NUMÉRICA</vt:lpstr>
      <vt:lpstr>Agenda:</vt:lpstr>
      <vt:lpstr>Objetivos:</vt:lpstr>
      <vt:lpstr>Algunos diseños experimentales clásicos</vt:lpstr>
      <vt:lpstr>1. DISEÑO COMPLETAMENTE ALEATORIZADO (DCA)</vt:lpstr>
      <vt:lpstr>Diseño Completamente Aleatorizado (DCA)</vt:lpstr>
      <vt:lpstr>Diseño Completamente Aleatorizado (DCA)</vt:lpstr>
      <vt:lpstr>Presentación de PowerPoint</vt:lpstr>
      <vt:lpstr>Presentación de PowerPoint</vt:lpstr>
      <vt:lpstr>Ejemplo: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</dc:title>
  <dc:creator>mtvillalobos</dc:creator>
  <cp:lastModifiedBy>Usuario de Aulas Facultad de Ciencias e Ingeniría</cp:lastModifiedBy>
  <cp:revision>824</cp:revision>
  <dcterms:created xsi:type="dcterms:W3CDTF">2016-03-13T19:35:00Z</dcterms:created>
  <dcterms:modified xsi:type="dcterms:W3CDTF">2024-10-22T01:12:18Z</dcterms:modified>
</cp:coreProperties>
</file>