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42" r:id="rId2"/>
    <p:sldId id="536" r:id="rId3"/>
    <p:sldId id="506" r:id="rId4"/>
    <p:sldId id="537" r:id="rId5"/>
    <p:sldId id="538" r:id="rId6"/>
    <p:sldId id="539" r:id="rId7"/>
    <p:sldId id="540" r:id="rId8"/>
    <p:sldId id="541" r:id="rId9"/>
    <p:sldId id="509" r:id="rId10"/>
    <p:sldId id="524" r:id="rId11"/>
    <p:sldId id="511" r:id="rId12"/>
    <p:sldId id="512" r:id="rId13"/>
    <p:sldId id="513" r:id="rId14"/>
    <p:sldId id="5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3F1"/>
    <a:srgbClr val="657D9D"/>
    <a:srgbClr val="FBBDEF"/>
    <a:srgbClr val="5B9BD5"/>
    <a:srgbClr val="21A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162" autoAdjust="0"/>
  </p:normalViewPr>
  <p:slideViewPr>
    <p:cSldViewPr snapToGrid="0">
      <p:cViewPr varScale="1">
        <p:scale>
          <a:sx n="91" d="100"/>
          <a:sy n="91" d="100"/>
        </p:scale>
        <p:origin x="11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C9D2-BDEA-4C25-8925-95B04B05DB2E}" type="datetimeFigureOut">
              <a:rPr lang="es-PE" smtClean="0"/>
              <a:t>28/10/2024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87A1E-26B2-405D-890D-81E3F7F586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7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7A1E-26B2-405D-890D-81E3F7F58671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7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20616"/>
            <a:ext cx="6858000" cy="1655762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218360" cy="61166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138" y="365125"/>
            <a:ext cx="5943238" cy="611669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2" y="191503"/>
            <a:ext cx="8206451" cy="1081709"/>
          </a:xfrm>
          <a:noFill/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12" y="1400538"/>
            <a:ext cx="8206451" cy="5081286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92" y="1632030"/>
            <a:ext cx="4144459" cy="4977113"/>
          </a:xfrm>
          <a:prstGeom prst="roundRect">
            <a:avLst>
              <a:gd name="adj" fmla="val 773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32030"/>
            <a:ext cx="4156034" cy="4977113"/>
          </a:xfrm>
          <a:prstGeom prst="roundRect">
            <a:avLst>
              <a:gd name="adj" fmla="val 11375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46" y="277793"/>
            <a:ext cx="8669528" cy="1145894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46" y="1623288"/>
            <a:ext cx="4248000" cy="823912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46" y="2534858"/>
            <a:ext cx="4248000" cy="4120589"/>
          </a:xfrm>
          <a:prstGeom prst="roundRect">
            <a:avLst>
              <a:gd name="adj" fmla="val 7116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3574" y="1623288"/>
            <a:ext cx="4248000" cy="823912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574" y="2511709"/>
            <a:ext cx="4248000" cy="4120589"/>
          </a:xfrm>
          <a:prstGeom prst="roundRect">
            <a:avLst>
              <a:gd name="adj" fmla="val 7397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2634"/>
            <a:ext cx="7886700" cy="2852737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55685"/>
            <a:ext cx="7886700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833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9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483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19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3" y="133634"/>
            <a:ext cx="841479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1" y="1585733"/>
            <a:ext cx="8414794" cy="4988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3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7351" y="640057"/>
            <a:ext cx="86920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Estamos evaluando 4 algoritmos de ordenamiento diferentes (</a:t>
            </a:r>
            <a:r>
              <a:rPr kumimoji="0" lang="es-PE" altLang="es-P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QuickSort</a:t>
            </a:r>
            <a:r>
              <a:rPr kumimoji="0" lang="es-PE" altLang="es-P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PE" altLang="es-P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MergeSort</a:t>
            </a:r>
            <a:r>
              <a:rPr kumimoji="0" lang="es-PE" altLang="es-P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PE" altLang="es-P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HeapSort</a:t>
            </a:r>
            <a:r>
              <a:rPr kumimoji="0" lang="es-PE" altLang="es-P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PE" altLang="es-P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BubbleSort</a:t>
            </a:r>
            <a:r>
              <a:rPr kumimoji="0" lang="es-PE" altLang="es-P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en 4 computadoras diferentes (PC1, PC2, PC3, PC4) y se registra el tiempo de ejecución (en milisegundos).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22257"/>
              </p:ext>
            </p:extLst>
          </p:nvPr>
        </p:nvGraphicFramePr>
        <p:xfrm>
          <a:off x="1524000" y="220629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965049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59517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77005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0511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38514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8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6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9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2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72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3684494" y="1844133"/>
            <a:ext cx="1887228" cy="462191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 la varianza Total…</a:t>
            </a:r>
          </a:p>
          <a:p>
            <a:endParaRPr lang="es-PE" dirty="0"/>
          </a:p>
          <a:p>
            <a:pPr lvl="2"/>
            <a:r>
              <a:rPr lang="es-PE" dirty="0"/>
              <a:t>				</a:t>
            </a:r>
          </a:p>
          <a:p>
            <a:r>
              <a:rPr lang="es-PE" dirty="0"/>
              <a:t>Suma de Cuadrados Total:</a:t>
            </a:r>
          </a:p>
          <a:p>
            <a:pPr marL="2743200" lvl="6" indent="0">
              <a:buNone/>
            </a:pPr>
            <a:r>
              <a:rPr lang="es-PE" dirty="0"/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92330" y="1888222"/>
            <a:ext cx="26076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dirty="0"/>
              <a:t>Promedio de la suma de cuadrados</a:t>
            </a:r>
          </a:p>
          <a:p>
            <a:pPr algn="ctr"/>
            <a:r>
              <a:rPr lang="es-PE" sz="1050" dirty="0"/>
              <a:t>de las desviaciones</a:t>
            </a:r>
          </a:p>
          <a:p>
            <a:pPr algn="ctr"/>
            <a:r>
              <a:rPr lang="es-PE" sz="1050" dirty="0"/>
              <a:t>N: Numero total de observaciones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73025" y="4753724"/>
                <a:ext cx="1477840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5" y="4753724"/>
                <a:ext cx="1477840" cy="70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10352" y="4708814"/>
                <a:ext cx="1383007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52" y="4708814"/>
                <a:ext cx="1383007" cy="70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98996" y="2865880"/>
                <a:ext cx="2707006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350" b="1" dirty="0"/>
                  <a:t>SCTotal</a:t>
                </a:r>
              </a:p>
              <a:p>
                <a:pPr algn="ctr"/>
                <a:r>
                  <a:rPr lang="es-PE" sz="1350" dirty="0"/>
                  <a:t>SC de las diferencias entre cada observación y la media global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PE" sz="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9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900" dirty="0"/>
                  <a:t> : Numero de </a:t>
                </a:r>
                <a:r>
                  <a:rPr lang="es-PE" sz="900" dirty="0" err="1"/>
                  <a:t>obs</a:t>
                </a:r>
                <a:r>
                  <a:rPr lang="es-PE" sz="900" dirty="0"/>
                  <a:t> en cada grupo.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PE" sz="9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900" i="1" dirty="0">
                        <a:latin typeface="Cambria Math" panose="02040503050406030204" pitchFamily="18" charset="0"/>
                      </a:rPr>
                      <m:t>=1,2,3,… </m:t>
                    </m:r>
                    <m:sSub>
                      <m:sSubPr>
                        <m:ctrlPr>
                          <a:rPr lang="es-PE" sz="9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9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9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PE" sz="900" dirty="0"/>
                  <a:t> </a:t>
                </a:r>
              </a:p>
              <a:p>
                <a:pPr algn="ctr"/>
                <a:r>
                  <a:rPr lang="es-PE" sz="900" dirty="0"/>
                  <a:t>k: Numero de grupos.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=1,2,3,…</m:t>
                      </m:r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sz="900" dirty="0"/>
              </a:p>
              <a:p>
                <a:pPr algn="ctr"/>
                <a:r>
                  <a:rPr lang="es-PE" sz="900" dirty="0"/>
                  <a:t>b: Numero de bloques.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=1,2,3,…</m:t>
                      </m:r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PE" sz="9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6" y="2865880"/>
                <a:ext cx="2707006" cy="1546577"/>
              </a:xfrm>
              <a:prstGeom prst="rect">
                <a:avLst/>
              </a:prstGeom>
              <a:blipFill>
                <a:blip r:embed="rId4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28467" y="5503812"/>
            <a:ext cx="23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err="1">
                <a:solidFill>
                  <a:srgbClr val="002060"/>
                </a:solidFill>
              </a:rPr>
              <a:t>SCEntre</a:t>
            </a:r>
            <a:r>
              <a:rPr lang="es-PE" sz="1200" b="1" dirty="0">
                <a:solidFill>
                  <a:srgbClr val="002060"/>
                </a:solidFill>
              </a:rPr>
              <a:t>/</a:t>
            </a:r>
            <a:r>
              <a:rPr lang="es-PE" sz="1200" b="1" dirty="0" err="1">
                <a:solidFill>
                  <a:srgbClr val="002060"/>
                </a:solidFill>
              </a:rPr>
              <a:t>SCTratamiento</a:t>
            </a:r>
            <a:endParaRPr lang="es-PE" sz="1200" b="1" dirty="0">
              <a:solidFill>
                <a:srgbClr val="002060"/>
              </a:solidFill>
            </a:endParaRPr>
          </a:p>
          <a:p>
            <a:pPr algn="ctr"/>
            <a:r>
              <a:rPr lang="es-PE" sz="1200" dirty="0"/>
              <a:t>SC de la diferencia entre la media de cada grupo y la media global.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24695" y="5468857"/>
            <a:ext cx="217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 err="1">
                <a:solidFill>
                  <a:srgbClr val="A213F1"/>
                </a:solidFill>
              </a:rPr>
              <a:t>SCDentro</a:t>
            </a:r>
            <a:r>
              <a:rPr lang="es-PE" sz="1050" b="1" dirty="0">
                <a:solidFill>
                  <a:srgbClr val="A213F1"/>
                </a:solidFill>
              </a:rPr>
              <a:t>/</a:t>
            </a:r>
            <a:r>
              <a:rPr lang="es-PE" sz="1050" b="1" dirty="0" err="1">
                <a:solidFill>
                  <a:srgbClr val="A213F1"/>
                </a:solidFill>
              </a:rPr>
              <a:t>SCError</a:t>
            </a:r>
            <a:endParaRPr lang="es-PE" sz="1050" b="1" dirty="0">
              <a:solidFill>
                <a:srgbClr val="A213F1"/>
              </a:solidFill>
            </a:endParaRPr>
          </a:p>
          <a:p>
            <a:pPr algn="ctr"/>
            <a:r>
              <a:rPr lang="es-PE" sz="1050" dirty="0"/>
              <a:t>SC de la diferencia entre cada observación y la media del grupo al que pertenece.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535871" y="3197870"/>
                <a:ext cx="1562079" cy="70429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71" y="3197870"/>
                <a:ext cx="1562079" cy="704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3" idx="1"/>
            <a:endCxn id="46" idx="3"/>
          </p:cNvCxnSpPr>
          <p:nvPr/>
        </p:nvCxnSpPr>
        <p:spPr>
          <a:xfrm flipH="1">
            <a:off x="5097951" y="3498415"/>
            <a:ext cx="801046" cy="4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8" idx="2"/>
            <a:endCxn id="42" idx="3"/>
          </p:cNvCxnSpPr>
          <p:nvPr/>
        </p:nvCxnSpPr>
        <p:spPr>
          <a:xfrm flipH="1">
            <a:off x="2293359" y="4210754"/>
            <a:ext cx="2136503" cy="729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8" idx="2"/>
            <a:endCxn id="41" idx="1"/>
          </p:cNvCxnSpPr>
          <p:nvPr/>
        </p:nvCxnSpPr>
        <p:spPr>
          <a:xfrm>
            <a:off x="4429862" y="4210754"/>
            <a:ext cx="2043163" cy="774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000239" y="3910672"/>
            <a:ext cx="28592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350" b="1" dirty="0" err="1"/>
              <a:t>SCTotal</a:t>
            </a:r>
            <a:r>
              <a:rPr lang="es-PE" sz="1350" b="1" dirty="0"/>
              <a:t> = </a:t>
            </a:r>
            <a:r>
              <a:rPr lang="es-PE" sz="1350" b="1" dirty="0" err="1"/>
              <a:t>SCTrat</a:t>
            </a:r>
            <a:r>
              <a:rPr lang="es-PE" sz="1350" b="1" dirty="0"/>
              <a:t> </a:t>
            </a:r>
            <a:r>
              <a:rPr lang="es-PE" sz="1350" b="1" dirty="0">
                <a:solidFill>
                  <a:srgbClr val="00B050"/>
                </a:solidFill>
              </a:rPr>
              <a:t>+ </a:t>
            </a:r>
            <a:r>
              <a:rPr lang="es-PE" sz="1350" b="1" dirty="0" err="1">
                <a:solidFill>
                  <a:srgbClr val="00B050"/>
                </a:solidFill>
              </a:rPr>
              <a:t>SCBloque</a:t>
            </a:r>
            <a:r>
              <a:rPr lang="es-PE" sz="1350" b="1" dirty="0">
                <a:solidFill>
                  <a:srgbClr val="00B050"/>
                </a:solidFill>
              </a:rPr>
              <a:t> +</a:t>
            </a:r>
            <a:r>
              <a:rPr lang="es-PE" sz="1350" b="1" dirty="0"/>
              <a:t> </a:t>
            </a:r>
            <a:r>
              <a:rPr lang="es-PE" sz="1350" b="1" dirty="0" err="1"/>
              <a:t>SCError</a:t>
            </a:r>
            <a:endParaRPr lang="es-PE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138877" y="1879119"/>
                <a:ext cx="2432845" cy="67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s-P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P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P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PE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P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s-PE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PE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s-PE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s-PE" sz="16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7" y="1879119"/>
                <a:ext cx="2432845" cy="677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8"/>
              <p:cNvSpPr/>
              <p:nvPr/>
            </p:nvSpPr>
            <p:spPr>
              <a:xfrm>
                <a:off x="3759078" y="4668231"/>
                <a:ext cx="1434880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17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78" y="4668231"/>
                <a:ext cx="1434880" cy="704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9"/>
          <p:cNvCxnSpPr>
            <a:stCxn id="78" idx="2"/>
            <a:endCxn id="17" idx="0"/>
          </p:cNvCxnSpPr>
          <p:nvPr/>
        </p:nvCxnSpPr>
        <p:spPr>
          <a:xfrm>
            <a:off x="4429862" y="4210754"/>
            <a:ext cx="46656" cy="457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23"/>
          <p:cNvSpPr txBox="1"/>
          <p:nvPr/>
        </p:nvSpPr>
        <p:spPr>
          <a:xfrm>
            <a:off x="3391806" y="5342247"/>
            <a:ext cx="216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err="1">
                <a:solidFill>
                  <a:srgbClr val="00B050"/>
                </a:solidFill>
              </a:rPr>
              <a:t>SCBloques</a:t>
            </a:r>
            <a:endParaRPr lang="es-PE" sz="1200" b="1" dirty="0">
              <a:solidFill>
                <a:srgbClr val="00B050"/>
              </a:solidFill>
            </a:endParaRPr>
          </a:p>
          <a:p>
            <a:pPr algn="ctr"/>
            <a:r>
              <a:rPr lang="es-PE" sz="1200" dirty="0"/>
              <a:t>SC de la diferencia entre la media de cada grupo y la media global.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4F7ADA1-5949-481C-9600-0C5997F9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2" y="191503"/>
            <a:ext cx="8206451" cy="1081709"/>
          </a:xfrm>
        </p:spPr>
        <p:txBody>
          <a:bodyPr/>
          <a:lstStyle/>
          <a:p>
            <a:r>
              <a:rPr lang="es-PE" b="1" dirty="0">
                <a:solidFill>
                  <a:srgbClr val="7030A0"/>
                </a:solidFill>
              </a:rPr>
              <a:t>Recordando ANOVA: </a:t>
            </a:r>
            <a:r>
              <a:rPr lang="es-PE" dirty="0"/>
              <a:t/>
            </a:r>
            <a:br>
              <a:rPr lang="es-PE" dirty="0"/>
            </a:br>
            <a:r>
              <a:rPr lang="es-PE" sz="2000" dirty="0"/>
              <a:t>Descomposición de la suma de cuadrados </a:t>
            </a:r>
          </a:p>
        </p:txBody>
      </p:sp>
    </p:spTree>
    <p:extLst>
      <p:ext uri="{BB962C8B-B14F-4D97-AF65-F5344CB8AC3E}">
        <p14:creationId xmlns:p14="http://schemas.microsoft.com/office/powerpoint/2010/main" val="8800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1900" y="1873311"/>
            <a:ext cx="2209708" cy="3060639"/>
          </a:xfrm>
          <a:prstGeom prst="rect">
            <a:avLst/>
          </a:prstGeom>
          <a:solidFill>
            <a:srgbClr val="C1E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35662" y="2365684"/>
                <a:ext cx="1750830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62" y="2365684"/>
                <a:ext cx="1750830" cy="70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7253" y="2387791"/>
                <a:ext cx="1658060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53" y="2387791"/>
                <a:ext cx="1658060" cy="70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35218" y="4214306"/>
                <a:ext cx="1901364" cy="61125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PE" sz="135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s-PE" sz="1350" dirty="0"/>
                            <m:t> </m:t>
                          </m:r>
                        </m:num>
                        <m:den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s-PE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PE" sz="135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18" y="4214306"/>
                <a:ext cx="1901364" cy="611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49145" y="4254174"/>
                <a:ext cx="1804898" cy="53450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PE" sz="135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s-PE" sz="1350" dirty="0"/>
                            <m:t> </m:t>
                          </m:r>
                        </m:num>
                        <m:den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45" y="4254174"/>
                <a:ext cx="1804898" cy="53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00415" y="2092446"/>
            <a:ext cx="18980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dirty="0" err="1"/>
              <a:t>SCEntre</a:t>
            </a:r>
            <a:r>
              <a:rPr lang="es-PE" sz="1350" dirty="0"/>
              <a:t>/</a:t>
            </a:r>
            <a:r>
              <a:rPr lang="es-PE" sz="1350" dirty="0" err="1"/>
              <a:t>SCTratamientos</a:t>
            </a:r>
            <a:endParaRPr lang="es-PE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554250" y="2088685"/>
            <a:ext cx="1443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dirty="0" err="1"/>
              <a:t>SCDentro</a:t>
            </a:r>
            <a:r>
              <a:rPr lang="es-PE" sz="1350" dirty="0"/>
              <a:t>/</a:t>
            </a:r>
            <a:r>
              <a:rPr lang="es-PE" sz="1350" dirty="0" err="1"/>
              <a:t>SCError</a:t>
            </a:r>
            <a:endParaRPr lang="es-PE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1687110" y="3916165"/>
            <a:ext cx="13464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dirty="0" err="1"/>
              <a:t>CMTratamientos</a:t>
            </a:r>
            <a:endParaRPr lang="es-PE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820655" y="3926257"/>
            <a:ext cx="781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dirty="0" err="1"/>
              <a:t>CMError</a:t>
            </a:r>
            <a:endParaRPr lang="es-PE" sz="1350" dirty="0"/>
          </a:p>
        </p:txBody>
      </p:sp>
      <p:sp>
        <p:nvSpPr>
          <p:cNvPr id="26" name="Down Arrow 25"/>
          <p:cNvSpPr/>
          <p:nvPr/>
        </p:nvSpPr>
        <p:spPr>
          <a:xfrm>
            <a:off x="2140904" y="3214303"/>
            <a:ext cx="581297" cy="3511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27" name="Down Arrow 26"/>
          <p:cNvSpPr/>
          <p:nvPr/>
        </p:nvSpPr>
        <p:spPr>
          <a:xfrm>
            <a:off x="6895252" y="3235445"/>
            <a:ext cx="581297" cy="3511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28430" y="5152529"/>
                <a:ext cx="5192704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Variabilidad</m:t>
                          </m:r>
                          <m: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Tratamiento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Variabilidad</m:t>
                          </m:r>
                          <m: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Error</m:t>
                          </m:r>
                        </m:den>
                      </m:f>
                      <m:r>
                        <a:rPr lang="es-P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CMTratamientos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CMError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30" y="5152529"/>
                <a:ext cx="5192704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966450" y="2387791"/>
                <a:ext cx="1750830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450" y="2387791"/>
                <a:ext cx="1750830" cy="704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866006" y="4236413"/>
                <a:ext cx="1901364" cy="57438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s-PE" sz="13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PE" sz="135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s-PE" sz="1350" dirty="0"/>
                            <m:t> </m:t>
                          </m:r>
                        </m:num>
                        <m:den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1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s-PE" sz="135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06" y="4236413"/>
                <a:ext cx="1901364" cy="574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336098" y="2072344"/>
            <a:ext cx="933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b="1" dirty="0" err="1"/>
              <a:t>SCBloques</a:t>
            </a:r>
            <a:endParaRPr lang="es-PE" sz="13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51444" y="3948364"/>
            <a:ext cx="9204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dirty="0" err="1"/>
              <a:t>CMBloque</a:t>
            </a:r>
            <a:endParaRPr lang="es-PE" sz="1350" dirty="0"/>
          </a:p>
        </p:txBody>
      </p:sp>
      <p:sp>
        <p:nvSpPr>
          <p:cNvPr id="32" name="Down Arrow 31"/>
          <p:cNvSpPr/>
          <p:nvPr/>
        </p:nvSpPr>
        <p:spPr>
          <a:xfrm>
            <a:off x="4526041" y="3257551"/>
            <a:ext cx="581297" cy="3511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ANOVA en DBCA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1080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ANOVA en DBCA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4131569"/>
                  </p:ext>
                </p:extLst>
              </p:nvPr>
            </p:nvGraphicFramePr>
            <p:xfrm>
              <a:off x="498475" y="1400175"/>
              <a:ext cx="8174878" cy="29642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265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34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2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85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5719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51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Fuente de Variación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Suma de Cuadrados</a:t>
                          </a:r>
                        </a:p>
                        <a:p>
                          <a:pPr algn="ctr"/>
                          <a:r>
                            <a:rPr lang="es-PE" sz="1300" dirty="0"/>
                            <a:t>(SC/SS)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Grados de Libertad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Cuadrado </a:t>
                          </a:r>
                        </a:p>
                        <a:p>
                          <a:pPr algn="ctr"/>
                          <a:r>
                            <a:rPr lang="es-PE" sz="1300" dirty="0"/>
                            <a:t>Medio</a:t>
                          </a:r>
                        </a:p>
                        <a:p>
                          <a:pPr algn="ctr"/>
                          <a:r>
                            <a:rPr lang="es-PE" sz="1300" dirty="0"/>
                            <a:t>(CM/MS)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PE" sz="13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00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PE" sz="1300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s-PE" sz="1300" baseline="0" dirty="0"/>
                            <a:t>  </a:t>
                          </a:r>
                          <a:endParaRPr lang="es-PE" sz="13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6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Tratamientos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SSTrat</m:t>
                                </m:r>
                                <m: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PE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P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s-PE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PE" sz="13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300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s-PE" sz="1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300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PE" sz="1300" dirty="0" smtClean="0">
                                        <a:latin typeface="Cambria Math" panose="02040503050406030204" pitchFamily="18" charset="0"/>
                                      </a:rPr>
                                      <m:t>𝑇𝑟𝑎𝑡</m:t>
                                    </m:r>
                                  </m:sub>
                                </m:sSub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PE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PE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s-PE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s-PE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s-PE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s-PE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s-PE" sz="13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.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acc>
                                                    <m: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PE" sz="130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s-PE" sz="13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s-PE" sz="13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300" dirty="0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PE" sz="1300" dirty="0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PE" sz="1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sz="1300" dirty="0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sSub>
                                      <m:sSubPr>
                                        <m:ctrlPr>
                                          <a:rPr lang="es-PE" sz="13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sz="1300" dirty="0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s-PE" sz="1300" dirty="0" smtClean="0">
                                            <a:latin typeface="Cambria Math" panose="02040503050406030204" pitchFamily="18" charset="0"/>
                                          </a:rPr>
                                          <m:t>𝑻𝒓𝒂𝒕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sz="1300" dirty="0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sSub>
                                      <m:sSubPr>
                                        <m:ctrlPr>
                                          <a:rPr lang="es-PE" sz="13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sz="1300" dirty="0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s-PE" sz="1300" dirty="0" smtClean="0">
                                            <a:latin typeface="Cambria Math" panose="02040503050406030204" pitchFamily="18" charset="0"/>
                                          </a:rPr>
                                          <m:t>𝑬𝒓𝒓𝒐𝒓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PE" sz="1300" b="1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Bloques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300" b="0" i="0" smtClean="0">
                                    <a:latin typeface="Cambria Math" panose="02040503050406030204" pitchFamily="18" charset="0"/>
                                  </a:rPr>
                                  <m:t>Bloque</m:t>
                                </m:r>
                                <m: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PE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P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s-PE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PE" sz="13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300" b="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PE" sz="1300" b="0" i="1" dirty="0" smtClean="0">
                                    <a:latin typeface="Cambria Math"/>
                                  </a:rPr>
                                  <m:t>𝑏𝑙𝑜𝑞𝑢𝑒</m:t>
                                </m:r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PE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PE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s-PE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s-PE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s-PE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𝑌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s-PE" sz="13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.</m:t>
                                                            </m:r>
                                                            <m:r>
                                                              <a:rPr lang="es-PE" sz="13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acc>
                                                    <m: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PE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PE" sz="130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s-PE" sz="13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s-PE" sz="13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9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Error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SSError</m:t>
                                </m:r>
                                <m: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PE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s-P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PE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PE" sz="1300">
                                                    <a:latin typeface="Cambria Math" panose="02040503050406030204" pitchFamily="18" charset="0"/>
                                                  </a:rPr>
                                                  <m:t>Y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PE" sz="1300">
                                                    <a:latin typeface="Cambria Math" panose="02040503050406030204" pitchFamily="18" charset="0"/>
                                                  </a:rPr>
                                                  <m:t>ij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PE" sz="13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s-PE" sz="13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PE" sz="13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PE" sz="13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PE" sz="13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PE" sz="13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3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PE" sz="13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PE" sz="1300" b="0" i="1" dirty="0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s-PE" sz="13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PE" sz="1300" b="0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PE" sz="1300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s-PE" sz="13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00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PE" sz="1300" b="0" i="1" dirty="0" smtClean="0">
                                      <a:latin typeface="Cambria Math"/>
                                    </a:rPr>
                                    <m:t>𝐸𝑟𝑟𝑜𝑟</m:t>
                                  </m:r>
                                </m:sub>
                              </m:sSub>
                              <m:r>
                                <a:rPr lang="es-PE" sz="13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PE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E" sz="1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s-P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PE" sz="1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PE" sz="1300">
                                                      <a:latin typeface="Cambria Math" panose="02040503050406030204" pitchFamily="18" charset="0"/>
                                                    </a:rPr>
                                                    <m:t>Y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PE" sz="1300">
                                                      <a:latin typeface="Cambria Math" panose="02040503050406030204" pitchFamily="18" charset="0"/>
                                                    </a:rPr>
                                                    <m:t>ij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sz="13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s-PE" sz="13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PE" sz="13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PE" sz="130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PE" sz="130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PE" sz="13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s-P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PE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PE" sz="1300" b="0" i="1" smtClean="0">
                                      <a:latin typeface="Cambria Math" panose="02040503050406030204" pitchFamily="18" charset="0"/>
                                    </a:rPr>
                                    <m:t>−1)(</m:t>
                                  </m:r>
                                  <m:r>
                                    <a:rPr lang="es-PE" sz="13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PE" sz="13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</m:oMath>
                          </a14:m>
                          <a:r>
                            <a:rPr lang="es-PE" sz="1300" dirty="0"/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9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/>
                            <a:t>Total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𝑆𝑆𝑇𝑜𝑡𝑎𝑙</m:t>
                                </m:r>
                                <m:r>
                                  <a:rPr lang="es-PE" sz="13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PE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P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s-PE" sz="1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PE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s-PE" sz="13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Y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s-PE" sz="1300">
                                                        <a:latin typeface="Cambria Math" panose="02040503050406030204" pitchFamily="18" charset="0"/>
                                                      </a:rPr>
                                                      <m:t>ij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PE" sz="130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PE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s-PE" sz="13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Y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PE" sz="13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m:rPr>
                                        <m:nor/>
                                      </m:rPr>
                                      <a:rPr lang="es-PE" sz="1300" dirty="0"/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PE" sz="1300" dirty="0" smtClean="0">
                                    <a:latin typeface="Cambria Math" panose="02040503050406030204" pitchFamily="18" charset="0"/>
                                  </a:rPr>
                                  <m:t>–1</m:t>
                                </m:r>
                              </m:oMath>
                            </m:oMathPara>
                          </a14:m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4131569"/>
                  </p:ext>
                </p:extLst>
              </p:nvPr>
            </p:nvGraphicFramePr>
            <p:xfrm>
              <a:off x="498475" y="1400175"/>
              <a:ext cx="8174878" cy="29642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265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34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2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85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5719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Fuente de Variación</a:t>
                          </a:r>
                          <a:endParaRPr lang="es-PE" sz="13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Suma de Cuadrados</a:t>
                          </a:r>
                        </a:p>
                        <a:p>
                          <a:pPr algn="ctr"/>
                          <a:r>
                            <a:rPr lang="es-PE" sz="1300" dirty="0" smtClean="0"/>
                            <a:t>(SC/SS)</a:t>
                          </a:r>
                          <a:endParaRPr lang="es-PE" sz="13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Grados de Libertad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Cuadrado </a:t>
                          </a:r>
                        </a:p>
                        <a:p>
                          <a:pPr algn="ctr"/>
                          <a:r>
                            <a:rPr lang="es-PE" sz="1300" dirty="0" smtClean="0"/>
                            <a:t>Medio</a:t>
                          </a:r>
                        </a:p>
                        <a:p>
                          <a:pPr algn="ctr"/>
                          <a:r>
                            <a:rPr lang="es-PE" sz="1300" dirty="0" smtClean="0"/>
                            <a:t>(CM/MS)</a:t>
                          </a:r>
                          <a:endParaRPr lang="es-PE" sz="13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551942" t="-1835" r="-1942" b="-490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6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Tratamientos</a:t>
                          </a:r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6154" t="-102778" r="-188089" b="-395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65315" t="-102778" r="-241441" b="-395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8773" t="-102778" r="-64417" b="-395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551942" t="-102778" r="-1942" b="-395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Bloques</a:t>
                          </a:r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6154" t="-243333" r="-188089" b="-3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65315" t="-243333" r="-241441" b="-3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8773" t="-243333" r="-64417" b="-3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Error</a:t>
                          </a:r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6154" t="-343333" r="-188089" b="-2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65315" t="-343333" r="-241441" b="-2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8773" t="-343333" r="-64417" b="-2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300" dirty="0" smtClean="0"/>
                            <a:t>Total</a:t>
                          </a:r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6154" t="-443333" r="-188089" b="-1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65315" t="-443333" r="-241441" b="-17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E" sz="13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45320" y="4663400"/>
            <a:ext cx="334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/>
              <a:t>N: Número de n total</a:t>
            </a:r>
          </a:p>
          <a:p>
            <a:r>
              <a:rPr lang="es-PE" sz="1350" dirty="0"/>
              <a:t>n: Número de observaciones en cada grupo.</a:t>
            </a:r>
          </a:p>
          <a:p>
            <a:r>
              <a:rPr lang="es-PE" sz="1350" dirty="0"/>
              <a:t>a: Número de grupos</a:t>
            </a:r>
          </a:p>
          <a:p>
            <a:r>
              <a:rPr lang="es-PE" sz="1350" dirty="0"/>
              <a:t>b: Número de bloques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0915" y="5031153"/>
                <a:ext cx="255666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500" b="1" i="1" dirty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PE" sz="15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15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15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PE" sz="15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15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915" y="5031153"/>
                <a:ext cx="2556661" cy="323165"/>
              </a:xfrm>
              <a:prstGeom prst="rect">
                <a:avLst/>
              </a:prstGeom>
              <a:blipFill>
                <a:blip r:embed="rId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81256" y="5569470"/>
                <a:ext cx="2518849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3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350" b="1" i="0" dirty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s-PE" sz="1350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1350" b="1" dirty="0">
                              <a:latin typeface="Cambria Math" panose="02040503050406030204" pitchFamily="18" charset="0"/>
                            </a:rPr>
                            <m:t>𝐯𝐚𝐥𝐨𝐫</m:t>
                          </m:r>
                          <m:r>
                            <a:rPr lang="es-PE" sz="1350" b="1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E" sz="1350" b="1" i="0" dirty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s-PE" sz="135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135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s-PE" sz="1350" b="1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PE" sz="1350" b="1" i="1" dirty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PE" sz="1350" b="1" i="1" dirty="0">
                              <a:latin typeface="Cambria Math" panose="02040503050406030204" pitchFamily="18" charset="0"/>
                            </a:rPr>
                            <m:t>𝐨</m:t>
                          </m:r>
                        </m:sub>
                      </m:sSub>
                      <m:r>
                        <a:rPr lang="es-PE" sz="1350" b="1" i="1" dirty="0"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s-PE" sz="135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PE" sz="135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PE" sz="1350" b="1" i="1" dirty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s-PE" sz="135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56" y="5569470"/>
                <a:ext cx="2518849" cy="300082"/>
              </a:xfrm>
              <a:prstGeom prst="rect">
                <a:avLst/>
              </a:prstGeom>
              <a:blipFill>
                <a:blip r:embed="rId4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07892" y="5279298"/>
            <a:ext cx="1731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500" b="1" dirty="0"/>
              <a:t>Región de rechazo: 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4818" y="5294968"/>
            <a:ext cx="2760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350" dirty="0" err="1"/>
              <a:t>ó</a:t>
            </a:r>
            <a:endParaRPr lang="es-PE" sz="1350" dirty="0"/>
          </a:p>
        </p:txBody>
      </p:sp>
    </p:spTree>
    <p:extLst>
      <p:ext uri="{BB962C8B-B14F-4D97-AF65-F5344CB8AC3E}">
        <p14:creationId xmlns:p14="http://schemas.microsoft.com/office/powerpoint/2010/main" val="14795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Ejemplo de DBCA</a:t>
            </a:r>
            <a:endParaRPr lang="es-P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1800" dirty="0"/>
              <a:t>Experimento con Bloques:  Se realiza un experimento para conocer el número de palabras por minuto que se pueden escribir en los iPhone y Galaxy. Para esto se tiene 30 personas de diversas edades dispuestas a realizar las pruebas con los celulares. </a:t>
            </a:r>
            <a:r>
              <a:rPr lang="es-PE" sz="1800" b="1" dirty="0">
                <a:solidFill>
                  <a:srgbClr val="C00000"/>
                </a:solidFill>
              </a:rPr>
              <a:t>Se sabe que el factor edad de las personas puede afectar el resultado y se desea controlar (“bloquear”) este factor</a:t>
            </a:r>
            <a:r>
              <a:rPr lang="es-PE" sz="1800" dirty="0"/>
              <a:t>. </a:t>
            </a:r>
          </a:p>
          <a:p>
            <a:endParaRPr lang="es-PE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56671" y="5605193"/>
            <a:ext cx="777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/>
              <a:t>Nota: Si Controlásemos que todas las personas del experimento pertenezcan solo a un rango de edad, por ejemplo, todos jóvenes-adultos. En ese caso, utilizaríamos un diseño DCA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98" y="2944837"/>
            <a:ext cx="698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/>
              <a:t>Opción 1: Añadimos un factor bloque al diseño, definido por grupo de edades: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393" y="4164104"/>
            <a:ext cx="1266698" cy="48215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Unidades experimentales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63614" y="3590949"/>
            <a:ext cx="1216892" cy="405326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Asignación aleatoria 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4015" y="3516722"/>
            <a:ext cx="1152308" cy="22740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4557" y="3845349"/>
            <a:ext cx="1152308" cy="22740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88586" y="3529195"/>
            <a:ext cx="1188000" cy="252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2624" y="3809983"/>
            <a:ext cx="1188000" cy="252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56629" y="3642896"/>
            <a:ext cx="1194591" cy="32219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Comparación</a:t>
            </a:r>
          </a:p>
        </p:txBody>
      </p:sp>
      <p:cxnSp>
        <p:nvCxnSpPr>
          <p:cNvPr id="14" name="Straight Arrow Connector 13"/>
          <p:cNvCxnSpPr>
            <a:stCxn id="7" idx="3"/>
            <a:endCxn id="21" idx="1"/>
          </p:cNvCxnSpPr>
          <p:nvPr/>
        </p:nvCxnSpPr>
        <p:spPr>
          <a:xfrm flipV="1">
            <a:off x="1387091" y="3789589"/>
            <a:ext cx="247145" cy="61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4280506" y="3630422"/>
            <a:ext cx="403509" cy="16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4280506" y="3793612"/>
            <a:ext cx="394051" cy="16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>
            <a:off x="5836323" y="3630423"/>
            <a:ext cx="252263" cy="2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 flipV="1">
            <a:off x="5826865" y="3935983"/>
            <a:ext cx="265759" cy="2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1"/>
          </p:cNvCxnSpPr>
          <p:nvPr/>
        </p:nvCxnSpPr>
        <p:spPr>
          <a:xfrm>
            <a:off x="7276586" y="3655195"/>
            <a:ext cx="380043" cy="14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 flipV="1">
            <a:off x="7280624" y="3803992"/>
            <a:ext cx="376005" cy="1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34236" y="3582903"/>
            <a:ext cx="1183988" cy="41337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Bloque 1</a:t>
            </a:r>
          </a:p>
          <a:p>
            <a:pPr algn="ctr"/>
            <a:r>
              <a:rPr lang="es-PE" sz="1350" dirty="0"/>
              <a:t>Adolescentes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34236" y="4234944"/>
            <a:ext cx="1207124" cy="41131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Bloque 2</a:t>
            </a:r>
          </a:p>
          <a:p>
            <a:pPr algn="ctr"/>
            <a:r>
              <a:rPr lang="es-PE" sz="1350" dirty="0" err="1"/>
              <a:t>Jov</a:t>
            </a:r>
            <a:r>
              <a:rPr lang="es-PE" sz="1350" dirty="0"/>
              <a:t>-Adultos</a:t>
            </a:r>
          </a:p>
        </p:txBody>
      </p:sp>
      <p:cxnSp>
        <p:nvCxnSpPr>
          <p:cNvPr id="23" name="Straight Arrow Connector 22"/>
          <p:cNvCxnSpPr>
            <a:stCxn id="7" idx="3"/>
            <a:endCxn id="22" idx="1"/>
          </p:cNvCxnSpPr>
          <p:nvPr/>
        </p:nvCxnSpPr>
        <p:spPr>
          <a:xfrm>
            <a:off x="1387090" y="4405179"/>
            <a:ext cx="247145" cy="3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8" idx="1"/>
          </p:cNvCxnSpPr>
          <p:nvPr/>
        </p:nvCxnSpPr>
        <p:spPr>
          <a:xfrm>
            <a:off x="2818224" y="3789589"/>
            <a:ext cx="245390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51388" y="4199190"/>
            <a:ext cx="1216892" cy="44706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Asignación aleatoria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95346" y="4177793"/>
            <a:ext cx="1152308" cy="22740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86270" y="4449209"/>
            <a:ext cx="1152308" cy="22740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7561" y="4190440"/>
            <a:ext cx="1188000" cy="252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22267" y="4470366"/>
            <a:ext cx="1188000" cy="252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2</a:t>
            </a:r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 flipV="1">
            <a:off x="4268280" y="4291493"/>
            <a:ext cx="427066" cy="13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7" idx="1"/>
          </p:cNvCxnSpPr>
          <p:nvPr/>
        </p:nvCxnSpPr>
        <p:spPr>
          <a:xfrm>
            <a:off x="4268281" y="4422722"/>
            <a:ext cx="417989" cy="1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8" idx="1"/>
          </p:cNvCxnSpPr>
          <p:nvPr/>
        </p:nvCxnSpPr>
        <p:spPr>
          <a:xfrm>
            <a:off x="5847654" y="4291494"/>
            <a:ext cx="279907" cy="2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29" idx="1"/>
          </p:cNvCxnSpPr>
          <p:nvPr/>
        </p:nvCxnSpPr>
        <p:spPr>
          <a:xfrm>
            <a:off x="5838578" y="4562910"/>
            <a:ext cx="283689" cy="3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5" idx="1"/>
          </p:cNvCxnSpPr>
          <p:nvPr/>
        </p:nvCxnSpPr>
        <p:spPr>
          <a:xfrm flipV="1">
            <a:off x="2841359" y="4422722"/>
            <a:ext cx="210029" cy="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7" idx="1"/>
          </p:cNvCxnSpPr>
          <p:nvPr/>
        </p:nvCxnSpPr>
        <p:spPr>
          <a:xfrm flipV="1">
            <a:off x="7310267" y="4405579"/>
            <a:ext cx="382297" cy="1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7" idx="1"/>
          </p:cNvCxnSpPr>
          <p:nvPr/>
        </p:nvCxnSpPr>
        <p:spPr>
          <a:xfrm>
            <a:off x="7315561" y="4316440"/>
            <a:ext cx="377003" cy="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92564" y="4280832"/>
            <a:ext cx="1263494" cy="24949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Comparación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34236" y="4780040"/>
            <a:ext cx="1191215" cy="44289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Bloque 3</a:t>
            </a:r>
          </a:p>
          <a:p>
            <a:pPr algn="ctr"/>
            <a:r>
              <a:rPr lang="es-PE" sz="1350" dirty="0"/>
              <a:t>Ancianos</a:t>
            </a:r>
          </a:p>
        </p:txBody>
      </p:sp>
      <p:cxnSp>
        <p:nvCxnSpPr>
          <p:cNvPr id="74" name="Straight Arrow Connector 73"/>
          <p:cNvCxnSpPr>
            <a:stCxn id="7" idx="3"/>
            <a:endCxn id="72" idx="1"/>
          </p:cNvCxnSpPr>
          <p:nvPr/>
        </p:nvCxnSpPr>
        <p:spPr>
          <a:xfrm>
            <a:off x="1387090" y="4405179"/>
            <a:ext cx="247145" cy="5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055778" y="4789804"/>
            <a:ext cx="1191306" cy="446006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Asignación aleatoria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65074" y="4784800"/>
            <a:ext cx="1152308" cy="22740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84015" y="5065172"/>
            <a:ext cx="1152308" cy="22740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131951" y="4818919"/>
            <a:ext cx="1188000" cy="252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1</a:t>
            </a:r>
          </a:p>
        </p:txBody>
      </p:sp>
      <p:cxnSp>
        <p:nvCxnSpPr>
          <p:cNvPr id="110" name="Straight Arrow Connector 109"/>
          <p:cNvCxnSpPr>
            <a:stCxn id="106" idx="3"/>
            <a:endCxn id="107" idx="1"/>
          </p:cNvCxnSpPr>
          <p:nvPr/>
        </p:nvCxnSpPr>
        <p:spPr>
          <a:xfrm flipV="1">
            <a:off x="4247085" y="4898501"/>
            <a:ext cx="417989" cy="11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3"/>
            <a:endCxn id="108" idx="1"/>
          </p:cNvCxnSpPr>
          <p:nvPr/>
        </p:nvCxnSpPr>
        <p:spPr>
          <a:xfrm>
            <a:off x="4247084" y="5012807"/>
            <a:ext cx="436931" cy="1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3"/>
            <a:endCxn id="109" idx="1"/>
          </p:cNvCxnSpPr>
          <p:nvPr/>
        </p:nvCxnSpPr>
        <p:spPr>
          <a:xfrm>
            <a:off x="5817382" y="4898501"/>
            <a:ext cx="314569" cy="4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8" idx="3"/>
            <a:endCxn id="128" idx="1"/>
          </p:cNvCxnSpPr>
          <p:nvPr/>
        </p:nvCxnSpPr>
        <p:spPr>
          <a:xfrm>
            <a:off x="5836323" y="5178873"/>
            <a:ext cx="285041" cy="4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1"/>
          </p:cNvCxnSpPr>
          <p:nvPr/>
        </p:nvCxnSpPr>
        <p:spPr>
          <a:xfrm flipV="1">
            <a:off x="7278966" y="5034059"/>
            <a:ext cx="417989" cy="17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3"/>
            <a:endCxn id="116" idx="1"/>
          </p:cNvCxnSpPr>
          <p:nvPr/>
        </p:nvCxnSpPr>
        <p:spPr>
          <a:xfrm>
            <a:off x="7319951" y="4944919"/>
            <a:ext cx="377003" cy="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696954" y="4909311"/>
            <a:ext cx="1263494" cy="24949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Comparación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21364" y="5098846"/>
            <a:ext cx="1188000" cy="252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2</a:t>
            </a:r>
          </a:p>
        </p:txBody>
      </p:sp>
      <p:cxnSp>
        <p:nvCxnSpPr>
          <p:cNvPr id="129" name="Straight Arrow Connector 128"/>
          <p:cNvCxnSpPr>
            <a:stCxn id="72" idx="3"/>
            <a:endCxn id="106" idx="1"/>
          </p:cNvCxnSpPr>
          <p:nvPr/>
        </p:nvCxnSpPr>
        <p:spPr>
          <a:xfrm>
            <a:off x="2825450" y="5001486"/>
            <a:ext cx="230328" cy="1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6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Supongamos que decidimos utilizar ANOVA luego de realizar una revisión  de supuestos. En este caso, los resultados se muestran de esta forma: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La tabla ANOVA muestra entre otros indicadores, el p-valor que nos ayuda a entender si los efectos del tratamiento (agrupación) son significativos sobre la variable respuesta.</a:t>
            </a:r>
          </a:p>
          <a:p>
            <a:r>
              <a:rPr lang="es-PE" dirty="0"/>
              <a:t>Además, en un diseño DBCA, el ANOVA también nos muestra el p-valor asociado al factor bloque. Nos ayuda a conocer si el bloque en efecto ha ayudado a </a:t>
            </a:r>
            <a:r>
              <a:rPr lang="es-PE" b="1" dirty="0"/>
              <a:t>controlar</a:t>
            </a:r>
            <a:r>
              <a:rPr lang="es-PE" dirty="0"/>
              <a:t> la variable respuesta.</a:t>
            </a:r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51" y="2476843"/>
            <a:ext cx="7644964" cy="158377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CCF42EC-C6C6-4618-8B30-3836F9FA0E66}"/>
              </a:ext>
            </a:extLst>
          </p:cNvPr>
          <p:cNvSpPr/>
          <p:nvPr/>
        </p:nvSpPr>
        <p:spPr>
          <a:xfrm>
            <a:off x="803714" y="359200"/>
            <a:ext cx="7518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Se utiliza un ANOVA o Friedman para comparar los grupos según las características de la variable en estudio y utilizando una variable bloque. </a:t>
            </a:r>
          </a:p>
        </p:txBody>
      </p:sp>
    </p:spTree>
    <p:extLst>
      <p:ext uri="{BB962C8B-B14F-4D97-AF65-F5344CB8AC3E}">
        <p14:creationId xmlns:p14="http://schemas.microsoft.com/office/powerpoint/2010/main" val="22764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43578" y="351690"/>
            <a:ext cx="5076092" cy="405989"/>
          </a:xfrm>
        </p:spPr>
        <p:txBody>
          <a:bodyPr>
            <a:noAutofit/>
          </a:bodyPr>
          <a:lstStyle/>
          <a:p>
            <a:r>
              <a:rPr lang="es-PE" sz="2000" b="1" dirty="0">
                <a:solidFill>
                  <a:srgbClr val="7030A0"/>
                </a:solidFill>
              </a:rPr>
              <a:t>1EST14 EXPERIMENTACIÓN NUMÉRICA</a:t>
            </a:r>
            <a:endParaRPr lang="es-PE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1917" y="5927559"/>
            <a:ext cx="2959707" cy="814678"/>
          </a:xfrm>
        </p:spPr>
        <p:txBody>
          <a:bodyPr anchor="ctr">
            <a:normAutofit fontScale="70000" lnSpcReduction="20000"/>
          </a:bodyPr>
          <a:lstStyle/>
          <a:p>
            <a:r>
              <a:rPr lang="es-PE" dirty="0"/>
              <a:t>Maria Teresa Villalobos Aguayo</a:t>
            </a:r>
          </a:p>
          <a:p>
            <a:r>
              <a:rPr lang="pt-BR" dirty="0" err="1"/>
              <a:t>Miluska</a:t>
            </a:r>
            <a:r>
              <a:rPr lang="pt-BR" dirty="0"/>
              <a:t> Osorio</a:t>
            </a:r>
            <a:endParaRPr lang="es-PE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68214" y="2486037"/>
            <a:ext cx="7992309" cy="2803411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5400" dirty="0">
                <a:latin typeface="Comic Sans MS" panose="030F0702030302020204" pitchFamily="66" charset="0"/>
              </a:rPr>
              <a:t>DBCA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t="18350" b="40265"/>
          <a:stretch/>
        </p:blipFill>
        <p:spPr bwMode="auto">
          <a:xfrm>
            <a:off x="529092" y="505823"/>
            <a:ext cx="2251075" cy="556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44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Ejemplos de DBCA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/>
              <a:t>Experimento para comparar el tiempo de ejecución de un programa con dos metodologías diferentes. Se corren los programas en 3 servidores de diferentes características.</a:t>
            </a:r>
          </a:p>
          <a:p>
            <a:pPr marL="997839" lvl="2" indent="-257175">
              <a:buFont typeface="Arial" panose="020B0604020202020204" pitchFamily="34" charset="0"/>
              <a:buChar char="•"/>
            </a:pPr>
            <a:r>
              <a:rPr lang="es-PE" dirty="0"/>
              <a:t>Variable de Respuesta: </a:t>
            </a:r>
            <a:r>
              <a:rPr lang="es-PE" b="1" dirty="0"/>
              <a:t>Tiempo de ejecución</a:t>
            </a:r>
            <a:r>
              <a:rPr lang="es-PE" dirty="0"/>
              <a:t>.</a:t>
            </a:r>
          </a:p>
          <a:p>
            <a:pPr marL="997839" lvl="2" indent="-257175">
              <a:buFont typeface="Arial" panose="020B0604020202020204" pitchFamily="34" charset="0"/>
              <a:buChar char="•"/>
            </a:pPr>
            <a:r>
              <a:rPr lang="es-PE" dirty="0"/>
              <a:t>Factor tratamiento: </a:t>
            </a:r>
            <a:r>
              <a:rPr lang="es-PE" b="1" dirty="0"/>
              <a:t>Metodología</a:t>
            </a:r>
            <a:r>
              <a:rPr lang="es-PE" dirty="0"/>
              <a:t>. Niveles: Met1, Met2</a:t>
            </a:r>
          </a:p>
          <a:p>
            <a:pPr marL="997839" lvl="2" indent="-257175">
              <a:buFont typeface="Arial" panose="020B0604020202020204" pitchFamily="34" charset="0"/>
              <a:buChar char="•"/>
            </a:pPr>
            <a:r>
              <a:rPr lang="es-PE" dirty="0"/>
              <a:t>Factor bloque: </a:t>
            </a:r>
            <a:r>
              <a:rPr lang="es-PE" b="1" dirty="0"/>
              <a:t>Servidores</a:t>
            </a:r>
            <a:r>
              <a:rPr lang="es-PE" dirty="0"/>
              <a:t>. Niveles: Servidor1, Servidor 2, Servidor 3.</a:t>
            </a:r>
          </a:p>
          <a:p>
            <a:endParaRPr lang="es-PE" dirty="0"/>
          </a:p>
          <a:p>
            <a:r>
              <a:rPr lang="es-PE" dirty="0"/>
              <a:t>Experimento del rendimiento de combustible de cinco tipos de aditivos de gasolina. En la prueba se utilizan 5 vehículos.</a:t>
            </a:r>
          </a:p>
          <a:p>
            <a:pPr marL="997839" lvl="2" indent="-257175">
              <a:buFont typeface="Arial" panose="020B0604020202020204" pitchFamily="34" charset="0"/>
              <a:buChar char="•"/>
            </a:pPr>
            <a:r>
              <a:rPr lang="es-PE" dirty="0"/>
              <a:t>Variable de Respuesta: </a:t>
            </a:r>
            <a:r>
              <a:rPr lang="es-PE" b="1" dirty="0"/>
              <a:t>Rendimiento del combustible. </a:t>
            </a:r>
            <a:endParaRPr lang="es-PE" dirty="0"/>
          </a:p>
          <a:p>
            <a:pPr marL="997839" lvl="2" indent="-257175">
              <a:buFont typeface="Arial" panose="020B0604020202020204" pitchFamily="34" charset="0"/>
              <a:buChar char="•"/>
            </a:pPr>
            <a:r>
              <a:rPr lang="es-PE" dirty="0"/>
              <a:t>Factor tratamiento: </a:t>
            </a:r>
            <a:r>
              <a:rPr lang="es-PE" b="1" dirty="0"/>
              <a:t>Aditivos de la gasolina</a:t>
            </a:r>
            <a:r>
              <a:rPr lang="es-PE" dirty="0"/>
              <a:t>. Niveles: 1, 2, 3, 4, 5.</a:t>
            </a:r>
          </a:p>
          <a:p>
            <a:pPr marL="997839" lvl="2" indent="-257175">
              <a:buFont typeface="Arial" panose="020B0604020202020204" pitchFamily="34" charset="0"/>
              <a:buChar char="•"/>
            </a:pPr>
            <a:r>
              <a:rPr lang="es-PE" dirty="0"/>
              <a:t>Factor bloque: </a:t>
            </a:r>
            <a:r>
              <a:rPr lang="es-PE" b="1" dirty="0"/>
              <a:t>Vehículos</a:t>
            </a:r>
            <a:r>
              <a:rPr lang="es-PE" dirty="0"/>
              <a:t>. Niveles: 1, 2, 3, 4, 5.</a:t>
            </a:r>
          </a:p>
          <a:p>
            <a:endParaRPr lang="es-PE" dirty="0"/>
          </a:p>
          <a:p>
            <a:r>
              <a:rPr lang="es-PE" dirty="0"/>
              <a:t>Usualmente son bloques:</a:t>
            </a:r>
          </a:p>
          <a:p>
            <a:pPr lvl="1"/>
            <a:r>
              <a:rPr lang="es-PE" dirty="0"/>
              <a:t>Los equipos o maquinas utilizadas en el experimento,</a:t>
            </a:r>
          </a:p>
          <a:p>
            <a:pPr lvl="1"/>
            <a:r>
              <a:rPr lang="es-PE" dirty="0"/>
              <a:t>Las personas del estudio</a:t>
            </a:r>
          </a:p>
          <a:p>
            <a:pPr lvl="1"/>
            <a:r>
              <a:rPr lang="es-PE" dirty="0"/>
              <a:t>El tiempo en el que se realiza los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294794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793" y="191503"/>
            <a:ext cx="8646288" cy="1081709"/>
          </a:xfrm>
        </p:spPr>
        <p:txBody>
          <a:bodyPr/>
          <a:lstStyle/>
          <a:p>
            <a:pPr algn="ctr"/>
            <a:r>
              <a:rPr lang="es-PE" b="1" dirty="0"/>
              <a:t>Diseño de Bloques Completos Aleatorizados (DBCA)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8774" y="3284422"/>
                <a:ext cx="8206451" cy="2601844"/>
              </a:xfrm>
            </p:spPr>
            <p:txBody>
              <a:bodyPr>
                <a:normAutofit/>
              </a:bodyPr>
              <a:lstStyle/>
              <a:p>
                <a:pPr marL="265113" indent="-265113"/>
                <a:r>
                  <a:rPr lang="es-PE" sz="2000" dirty="0"/>
                  <a:t>1. Se usa cuando se tiene una fuente de </a:t>
                </a:r>
                <a:r>
                  <a:rPr lang="es-PE" sz="2000" b="1" dirty="0"/>
                  <a:t>variación conocida y controlable</a:t>
                </a:r>
                <a:r>
                  <a:rPr lang="es-PE" sz="2000" dirty="0"/>
                  <a:t>, la cual no es de interés estudiar pero queremos “Bloquear”. Es decir, vamos a aislar la variabilidad de los bloques de manera sistemática para mejorar la precisión de las comparaciones.</a:t>
                </a:r>
              </a:p>
              <a:p>
                <a:r>
                  <a:rPr lang="es-PE" sz="2000" dirty="0"/>
                  <a:t>2. En cada bloque se aplican todos los </a:t>
                </a:r>
                <a14:m>
                  <m:oMath xmlns:m="http://schemas.openxmlformats.org/officeDocument/2006/math">
                    <m:r>
                      <a:rPr lang="es-ES" sz="2000">
                        <a:latin typeface="Cambria Math" panose="02040503050406030204" pitchFamily="18" charset="0"/>
                      </a:rPr>
                      <m:t>"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s-PE" sz="2000" dirty="0"/>
                  <a:t> tratamientos.</a:t>
                </a:r>
              </a:p>
              <a:p>
                <a:pPr marL="363538" indent="-363538"/>
                <a:r>
                  <a:rPr lang="es-PE" sz="2000" dirty="0"/>
                  <a:t>3. Es llamado aleatorizado si el orden en que en que se aplican los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s-PE" sz="2000" dirty="0"/>
                  <a:t> tratamientos es aleatorio dentro de cada bloque.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4" y="3284422"/>
                <a:ext cx="8206451" cy="2601844"/>
              </a:xfrm>
              <a:blipFill>
                <a:blip r:embed="rId2"/>
                <a:stretch>
                  <a:fillRect l="-817" t="-1405" r="-96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B562818C-30FD-4FA0-8547-5A850B427144}"/>
                  </a:ext>
                </a:extLst>
              </p:cNvPr>
              <p:cNvSpPr/>
              <p:nvPr/>
            </p:nvSpPr>
            <p:spPr>
              <a:xfrm>
                <a:off x="1157649" y="1412408"/>
                <a:ext cx="6886575" cy="132802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lvl="1"/>
                <a:r>
                  <a:rPr lang="es-PE" b="1" dirty="0"/>
                  <a:t>Objetivo:</a:t>
                </a:r>
                <a:r>
                  <a:rPr lang="es-PE" dirty="0"/>
                  <a:t> El análisis de varianza a dos vías (2 factores) busca determinar si es que existen o no diferencias significativas en el valor medio de la variable dependiente </a:t>
                </a: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PE" dirty="0"/>
                  <a:t> bajo los tratamientos del factor </a:t>
                </a:r>
                <a14:m>
                  <m:oMath xmlns:m="http://schemas.openxmlformats.org/officeDocument/2006/math">
                    <m:r>
                      <a:rPr lang="es-PE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E" dirty="0"/>
                  <a:t>.</a:t>
                </a:r>
              </a:p>
            </p:txBody>
          </p:sp>
        </mc:Choice>
        <mc:Fallback xmlns=""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B562818C-30FD-4FA0-8547-5A850B427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49" y="1412408"/>
                <a:ext cx="6886575" cy="1328023"/>
              </a:xfrm>
              <a:prstGeom prst="roundRect">
                <a:avLst/>
              </a:prstGeom>
              <a:blipFill>
                <a:blip r:embed="rId3"/>
                <a:stretch>
                  <a:fillRect b="-9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1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3" y="3207863"/>
            <a:ext cx="1279281" cy="420013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Unidades experimentales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3805" y="2502990"/>
            <a:ext cx="1309041" cy="43397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Asignación aleatoria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5013" y="2140237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5013" y="2742590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9584" y="2152711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9584" y="2742589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7627" y="2476950"/>
            <a:ext cx="1145569" cy="2345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Comparación</a:t>
            </a:r>
          </a:p>
        </p:txBody>
      </p:sp>
      <p:cxnSp>
        <p:nvCxnSpPr>
          <p:cNvPr id="12" name="Straight Arrow Connector 11"/>
          <p:cNvCxnSpPr>
            <a:stCxn id="4" idx="3"/>
            <a:endCxn id="19" idx="1"/>
          </p:cNvCxnSpPr>
          <p:nvPr/>
        </p:nvCxnSpPr>
        <p:spPr>
          <a:xfrm flipV="1">
            <a:off x="1629235" y="2912011"/>
            <a:ext cx="321596" cy="50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4342846" y="2315377"/>
            <a:ext cx="282167" cy="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4342846" y="2719975"/>
            <a:ext cx="282167" cy="19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>
            <a:off x="5934054" y="2315377"/>
            <a:ext cx="95530" cy="1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 flipV="1">
            <a:off x="5934054" y="2917729"/>
            <a:ext cx="955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>
            <a:off x="7338625" y="2327850"/>
            <a:ext cx="259002" cy="26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 flipV="1">
            <a:off x="7338625" y="2594216"/>
            <a:ext cx="259002" cy="3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4822" y="5300072"/>
            <a:ext cx="782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Cada unidad experimental es asignada a bloques según sus características.</a:t>
            </a:r>
          </a:p>
          <a:p>
            <a:r>
              <a:rPr lang="es-PE" sz="1600" dirty="0"/>
              <a:t>Luego, dentro de cada bloque, cada unidad se asigna aleatoriamente a un grupo para recibir un tratamiento.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0831" y="2776829"/>
            <a:ext cx="873329" cy="270363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Bloque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53388" y="3978156"/>
            <a:ext cx="873329" cy="25228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Bloque B</a:t>
            </a:r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1629234" y="3417870"/>
            <a:ext cx="324154" cy="68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5" idx="1"/>
          </p:cNvCxnSpPr>
          <p:nvPr/>
        </p:nvCxnSpPr>
        <p:spPr>
          <a:xfrm flipV="1">
            <a:off x="2824160" y="2719976"/>
            <a:ext cx="209645" cy="1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33805" y="3887312"/>
            <a:ext cx="1309041" cy="43397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Asignación aleatoria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625013" y="3524559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25013" y="4126912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Grupo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029584" y="3537033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29584" y="4126911"/>
            <a:ext cx="1309041" cy="350279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Tratamiento 2</a:t>
            </a:r>
          </a:p>
        </p:txBody>
      </p:sp>
      <p:cxnSp>
        <p:nvCxnSpPr>
          <p:cNvPr id="70" name="Straight Arrow Connector 69"/>
          <p:cNvCxnSpPr>
            <a:stCxn id="65" idx="3"/>
            <a:endCxn id="66" idx="1"/>
          </p:cNvCxnSpPr>
          <p:nvPr/>
        </p:nvCxnSpPr>
        <p:spPr>
          <a:xfrm flipV="1">
            <a:off x="4342846" y="3699699"/>
            <a:ext cx="282167" cy="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3"/>
            <a:endCxn id="67" idx="1"/>
          </p:cNvCxnSpPr>
          <p:nvPr/>
        </p:nvCxnSpPr>
        <p:spPr>
          <a:xfrm>
            <a:off x="4342846" y="4104298"/>
            <a:ext cx="282167" cy="19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3"/>
            <a:endCxn id="68" idx="1"/>
          </p:cNvCxnSpPr>
          <p:nvPr/>
        </p:nvCxnSpPr>
        <p:spPr>
          <a:xfrm>
            <a:off x="5934054" y="3699699"/>
            <a:ext cx="95530" cy="1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3"/>
            <a:endCxn id="69" idx="1"/>
          </p:cNvCxnSpPr>
          <p:nvPr/>
        </p:nvCxnSpPr>
        <p:spPr>
          <a:xfrm flipV="1">
            <a:off x="5934054" y="4302051"/>
            <a:ext cx="955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3"/>
            <a:endCxn id="65" idx="1"/>
          </p:cNvCxnSpPr>
          <p:nvPr/>
        </p:nvCxnSpPr>
        <p:spPr>
          <a:xfrm>
            <a:off x="2826717" y="4104298"/>
            <a:ext cx="20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3"/>
            <a:endCxn id="107" idx="1"/>
          </p:cNvCxnSpPr>
          <p:nvPr/>
        </p:nvCxnSpPr>
        <p:spPr>
          <a:xfrm flipV="1">
            <a:off x="7338625" y="3946705"/>
            <a:ext cx="259002" cy="35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3"/>
            <a:endCxn id="107" idx="1"/>
          </p:cNvCxnSpPr>
          <p:nvPr/>
        </p:nvCxnSpPr>
        <p:spPr>
          <a:xfrm>
            <a:off x="7338625" y="3712173"/>
            <a:ext cx="259002" cy="2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597627" y="3829439"/>
            <a:ext cx="1145569" cy="2345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Comparación</a:t>
            </a:r>
          </a:p>
        </p:txBody>
      </p:sp>
      <p:sp>
        <p:nvSpPr>
          <p:cNvPr id="3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Diseño de Bloques Completos Aleatorizados (DBCA)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953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PE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Modelo aditivo lineal:</a:t>
                </a:r>
              </a:p>
              <a:p>
                <a:pPr algn="ctr"/>
                <a:endParaRPr lang="es-PE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s-PE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P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P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P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P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P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P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PE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s-P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 …</m:t>
                    </m:r>
                    <m:r>
                      <a:rPr lang="es-P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 (Tratamientos)</a:t>
                </a:r>
              </a:p>
              <a:p>
                <a:pPr algn="ctr"/>
                <a:r>
                  <a:rPr lang="es-PE" dirty="0">
                    <a:solidFill>
                      <a:schemeClr val="tx1"/>
                    </a:solidFill>
                  </a:rPr>
                  <a:t>				     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 …</m:t>
                    </m:r>
                    <m:r>
                      <m:rPr>
                        <m:sty m:val="p"/>
                      </m:rPr>
                      <a:rPr lang="es-PE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P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(Bloques)</a:t>
                </a:r>
              </a:p>
              <a:p>
                <a:pPr algn="ctr"/>
                <a:r>
                  <a:rPr lang="es-PE" dirty="0">
                    <a:solidFill>
                      <a:schemeClr val="tx1"/>
                    </a:solidFill>
                  </a:rPr>
                  <a:t>				         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s-P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2000" dirty="0">
                    <a:solidFill>
                      <a:schemeClr val="tx1"/>
                    </a:solidFill>
                  </a:rPr>
                  <a:t> (Repetición)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96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040E644-67BC-477E-BEB7-4EC7C426483C}"/>
                  </a:ext>
                </a:extLst>
              </p:cNvPr>
              <p:cNvSpPr/>
              <p:nvPr/>
            </p:nvSpPr>
            <p:spPr>
              <a:xfrm>
                <a:off x="0" y="3498732"/>
                <a:ext cx="8794552" cy="3144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s-PE" dirty="0">
                    <a:solidFill>
                      <a:srgbClr val="002060"/>
                    </a:solidFill>
                  </a:rPr>
                  <a:t>Donde: </a:t>
                </a: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P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	: Es la observación o respuesta que se obtiene de la unidad experimental que constituye la </a:t>
                </a:r>
                <a14:m>
                  <m:oMath xmlns:m="http://schemas.openxmlformats.org/officeDocument/2006/math">
                    <m:r>
                      <a:rPr lang="es-PE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 err="1">
                    <a:solidFill>
                      <a:srgbClr val="002060"/>
                    </a:solidFill>
                  </a:rPr>
                  <a:t>ésima</a:t>
                </a:r>
                <a:r>
                  <a:rPr lang="es-PE" dirty="0">
                    <a:solidFill>
                      <a:srgbClr val="002060"/>
                    </a:solidFill>
                  </a:rPr>
                  <a:t> bloque y del i-</a:t>
                </a:r>
                <a:r>
                  <a:rPr lang="es-PE" dirty="0" err="1">
                    <a:solidFill>
                      <a:srgbClr val="002060"/>
                    </a:solidFill>
                  </a:rPr>
                  <a:t>esimo</a:t>
                </a:r>
                <a:r>
                  <a:rPr lang="es-PE" dirty="0">
                    <a:solidFill>
                      <a:srgbClr val="002060"/>
                    </a:solidFill>
                  </a:rPr>
                  <a:t> tratamiento en la k-</a:t>
                </a:r>
                <a:r>
                  <a:rPr lang="es-PE" dirty="0" err="1">
                    <a:solidFill>
                      <a:srgbClr val="002060"/>
                    </a:solidFill>
                  </a:rPr>
                  <a:t>esima</a:t>
                </a:r>
                <a:r>
                  <a:rPr lang="es-PE" dirty="0">
                    <a:solidFill>
                      <a:srgbClr val="002060"/>
                    </a:solidFill>
                  </a:rPr>
                  <a:t> repetición</a:t>
                </a: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s-PE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	: media común a todos los tratamientos</a:t>
                </a: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P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	: es el efecto del  </a:t>
                </a:r>
                <a14:m>
                  <m:oMath xmlns:m="http://schemas.openxmlformats.org/officeDocument/2006/math">
                    <m:r>
                      <a:rPr lang="es-PE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ésimo tratamiento del factor A sobre </a:t>
                </a:r>
                <a14:m>
                  <m:oMath xmlns:m="http://schemas.openxmlformats.org/officeDocument/2006/math">
                    <m:r>
                      <a:rPr lang="es-PE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PE" dirty="0">
                  <a:solidFill>
                    <a:srgbClr val="002060"/>
                  </a:solidFill>
                </a:endParaRP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      : es el efecto del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PE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PE" dirty="0" err="1">
                    <a:solidFill>
                      <a:srgbClr val="002060"/>
                    </a:solidFill>
                  </a:rPr>
                  <a:t>ésimo</a:t>
                </a:r>
                <a:r>
                  <a:rPr lang="es-PE" dirty="0">
                    <a:solidFill>
                      <a:srgbClr val="002060"/>
                    </a:solidFill>
                  </a:rPr>
                  <a:t> bloque del factor B sobre </a:t>
                </a:r>
                <a14:m>
                  <m:oMath xmlns:m="http://schemas.openxmlformats.org/officeDocument/2006/math">
                    <m:r>
                      <a:rPr lang="es-PE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PE" dirty="0">
                  <a:solidFill>
                    <a:srgbClr val="002060"/>
                  </a:solidFill>
                </a:endParaRPr>
              </a:p>
              <a:p>
                <a:pPr marL="1439863" lvl="2" indent="-525463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	: es el error aleatorio con distribución 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dirty="0">
                    <a:solidFill>
                      <a:srgbClr val="002060"/>
                    </a:solidFill>
                  </a:rPr>
                  <a:t>) e independientes entre si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040E644-67BC-477E-BEB7-4EC7C4264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8732"/>
                <a:ext cx="8794552" cy="3144707"/>
              </a:xfrm>
              <a:prstGeom prst="rect">
                <a:avLst/>
              </a:prstGeom>
              <a:blipFill>
                <a:blip r:embed="rId3"/>
                <a:stretch>
                  <a:fillRect t="-1163" r="-901" b="-15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03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1596" y="1714027"/>
                <a:ext cx="8206451" cy="4046954"/>
              </a:xfrm>
            </p:spPr>
            <p:txBody>
              <a:bodyPr>
                <a:noAutofit/>
              </a:bodyPr>
              <a:lstStyle/>
              <a:p>
                <a:pPr lvl="3"/>
                <a:r>
                  <a:rPr lang="es-PE" sz="1400" dirty="0"/>
                  <a:t>(I)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⋯ = </m:t>
                            </m:r>
                            <m:sSub>
                              <m:sSubPr>
                                <m:ctrlPr>
                                  <a:rPr lang="es-PE" sz="14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  <m:e>
                            <m:r>
                              <a:rPr lang="es-E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: ∃ </m:t>
                            </m:r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PE" sz="1400" b="0" i="0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s-P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PE" sz="1400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≠ 0</m:t>
                            </m:r>
                            <m:r>
                              <a:rPr lang="es-PE" sz="1400" b="0" i="0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s-PE" sz="1400" dirty="0"/>
              </a:p>
              <a:p>
                <a:pPr lvl="3"/>
                <a:endParaRPr lang="es-PE" sz="1400" dirty="0"/>
              </a:p>
              <a:p>
                <a:pPr lvl="3"/>
                <a:r>
                  <a:rPr lang="es-PE" sz="1400" dirty="0"/>
                  <a:t>(II)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⋯ =</m:t>
                            </m:r>
                            <m:sSub>
                              <m:sSubPr>
                                <m:ctrlPr>
                                  <a:rPr lang="es-P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  <m:e>
                            <m:r>
                              <a:rPr lang="es-E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s-PE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: ∃ </m:t>
                            </m:r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PE" sz="1400" b="0" i="0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PE" sz="1400" dirty="0">
                                <a:latin typeface="Cambria Math" panose="02040503050406030204" pitchFamily="18" charset="0"/>
                              </a:rPr>
                              <m:t>≠0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s-PE" sz="1400" dirty="0"/>
              </a:p>
              <a:p>
                <a:pPr lvl="3"/>
                <a:endParaRPr lang="es-PE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96" y="1714027"/>
                <a:ext cx="8206451" cy="4046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CC9D9279-7149-4F7F-BEBD-2E5EE0861FB9}"/>
              </a:ext>
            </a:extLst>
          </p:cNvPr>
          <p:cNvSpPr txBox="1"/>
          <p:nvPr/>
        </p:nvSpPr>
        <p:spPr>
          <a:xfrm>
            <a:off x="631596" y="603315"/>
            <a:ext cx="572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Prueba de Hipótesis</a:t>
            </a:r>
            <a:endParaRPr lang="es-P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4C0E6F5-CAE2-4FC3-82BD-F993C624CF3A}"/>
                  </a:ext>
                </a:extLst>
              </p:cNvPr>
              <p:cNvSpPr/>
              <p:nvPr/>
            </p:nvSpPr>
            <p:spPr>
              <a:xfrm>
                <a:off x="712837" y="4953451"/>
                <a:ext cx="81252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1400" dirty="0"/>
                  <a:t>Las hipótesis alternativas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400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E" sz="1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sz="1400" dirty="0"/>
                  <a:t>) indican que los efectos son significativos según el factor </a:t>
                </a:r>
                <a14:m>
                  <m:oMath xmlns:m="http://schemas.openxmlformats.org/officeDocument/2006/math">
                    <m:r>
                      <a:rPr lang="es-PE" sz="1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E" sz="1400" dirty="0"/>
                  <a:t>. 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4C0E6F5-CAE2-4FC3-82BD-F993C624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7" y="4953451"/>
                <a:ext cx="8125209" cy="307777"/>
              </a:xfrm>
              <a:prstGeom prst="rect">
                <a:avLst/>
              </a:prstGeom>
              <a:blipFill>
                <a:blip r:embed="rId3"/>
                <a:stretch>
                  <a:fillRect l="-225" t="-4000" b="-2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EE78B09D-8183-4A9A-8475-F197A20D0BEF}"/>
              </a:ext>
            </a:extLst>
          </p:cNvPr>
          <p:cNvSpPr/>
          <p:nvPr/>
        </p:nvSpPr>
        <p:spPr>
          <a:xfrm>
            <a:off x="712836" y="1249646"/>
            <a:ext cx="78903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/>
              <a:t>En el análisis de varianza a dos vías se contrastan los siguientes contrastes de  Hipótesis:</a:t>
            </a:r>
          </a:p>
        </p:txBody>
      </p:sp>
    </p:spTree>
    <p:extLst>
      <p:ext uri="{BB962C8B-B14F-4D97-AF65-F5344CB8AC3E}">
        <p14:creationId xmlns:p14="http://schemas.microsoft.com/office/powerpoint/2010/main" val="36776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BF44D-D333-4BCE-B0E9-1D11C68B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DEFE9-0D84-4511-85BC-28344184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2" y="1400539"/>
            <a:ext cx="8206451" cy="736734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</a:pPr>
            <a:r>
              <a:rPr lang="es-ES_trad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un estudio acerca de las Palabras por minuto - PPM que se pueden digitar en un teclado según tres posturas en dos tipos de celular, se recolectaron los datos que se encuentran en la siguiente tabla: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65079D-1E50-410D-AC39-F16CB8AD0C4C}"/>
              </a:ext>
            </a:extLst>
          </p:cNvPr>
          <p:cNvSpPr txBox="1"/>
          <p:nvPr/>
        </p:nvSpPr>
        <p:spPr>
          <a:xfrm>
            <a:off x="497711" y="5723953"/>
            <a:ext cx="8206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 objetivo del estudio es saber si el factor postura tiene influencia en el resultado de número de palabras por minuto que se digitan.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BE0426-333C-4E79-9090-F246473BF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" r="-1"/>
          <a:stretch/>
        </p:blipFill>
        <p:spPr>
          <a:xfrm>
            <a:off x="1894901" y="1956111"/>
            <a:ext cx="3977089" cy="36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3684494" y="1844133"/>
            <a:ext cx="1887228" cy="462191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7030A0"/>
                </a:solidFill>
              </a:rPr>
              <a:t>Recordando ANOVA: </a:t>
            </a:r>
            <a:r>
              <a:rPr lang="es-PE" dirty="0"/>
              <a:t/>
            </a:r>
            <a:br>
              <a:rPr lang="es-PE" dirty="0"/>
            </a:br>
            <a:r>
              <a:rPr lang="es-PE" sz="2000" dirty="0"/>
              <a:t>Descomposición de la suma de cuadrados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 la varianza Total…</a:t>
            </a:r>
          </a:p>
          <a:p>
            <a:endParaRPr lang="es-PE" dirty="0"/>
          </a:p>
          <a:p>
            <a:pPr lvl="2"/>
            <a:r>
              <a:rPr lang="es-PE" dirty="0"/>
              <a:t>				</a:t>
            </a:r>
          </a:p>
          <a:p>
            <a:r>
              <a:rPr lang="es-PE" dirty="0"/>
              <a:t>Suma de Cuadrados Total:</a:t>
            </a:r>
          </a:p>
          <a:p>
            <a:pPr marL="2743200" lvl="6" indent="0">
              <a:buNone/>
            </a:pPr>
            <a:r>
              <a:rPr lang="es-PE" dirty="0"/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92330" y="1888222"/>
            <a:ext cx="26076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dirty="0"/>
              <a:t>Promedio de la suma de cuadrados</a:t>
            </a:r>
          </a:p>
          <a:p>
            <a:pPr algn="ctr"/>
            <a:r>
              <a:rPr lang="es-PE" sz="1050" dirty="0"/>
              <a:t>de las desviaciones</a:t>
            </a:r>
          </a:p>
          <a:p>
            <a:pPr algn="ctr"/>
            <a:r>
              <a:rPr lang="es-PE" sz="1050" dirty="0"/>
              <a:t>N: Numero total de observaciones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73025" y="4753724"/>
                <a:ext cx="1477840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25" y="4753724"/>
                <a:ext cx="1477840" cy="70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10352" y="4708814"/>
                <a:ext cx="1383007" cy="70429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35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52" y="4708814"/>
                <a:ext cx="1383007" cy="70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98996" y="2865880"/>
                <a:ext cx="2707006" cy="126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350" b="1" dirty="0"/>
                  <a:t>SCTotal</a:t>
                </a:r>
              </a:p>
              <a:p>
                <a:pPr algn="ctr"/>
                <a:r>
                  <a:rPr lang="es-PE" sz="1350" dirty="0"/>
                  <a:t>SC de las diferencias entre cada observación y la media global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PE" sz="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9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900" dirty="0"/>
                  <a:t> : Numero de </a:t>
                </a:r>
                <a:r>
                  <a:rPr lang="es-PE" sz="900" dirty="0" err="1"/>
                  <a:t>obs</a:t>
                </a:r>
                <a:r>
                  <a:rPr lang="es-PE" sz="900" dirty="0"/>
                  <a:t> en cada grupo.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PE" sz="9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900" i="1" dirty="0">
                        <a:latin typeface="Cambria Math" panose="02040503050406030204" pitchFamily="18" charset="0"/>
                      </a:rPr>
                      <m:t>=1,2,3,… </m:t>
                    </m:r>
                    <m:sSub>
                      <m:sSubPr>
                        <m:ctrlPr>
                          <a:rPr lang="es-PE" sz="9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9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9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PE" sz="900" dirty="0"/>
                  <a:t> </a:t>
                </a:r>
              </a:p>
              <a:p>
                <a:pPr algn="ctr"/>
                <a:r>
                  <a:rPr lang="es-PE" sz="900" dirty="0"/>
                  <a:t>k: Numero de grupos.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=1,2,3,…</m:t>
                      </m:r>
                      <m:r>
                        <a:rPr lang="es-PE" sz="9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sz="9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6" y="2865880"/>
                <a:ext cx="2707006" cy="1269578"/>
              </a:xfrm>
              <a:prstGeom prst="rect">
                <a:avLst/>
              </a:prstGeom>
              <a:blipFill>
                <a:blip r:embed="rId4"/>
                <a:stretch>
                  <a:fillRect t="-4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28467" y="5503812"/>
            <a:ext cx="23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err="1">
                <a:solidFill>
                  <a:srgbClr val="002060"/>
                </a:solidFill>
              </a:rPr>
              <a:t>SCEntre</a:t>
            </a:r>
            <a:r>
              <a:rPr lang="es-PE" sz="1200" b="1" dirty="0">
                <a:solidFill>
                  <a:srgbClr val="002060"/>
                </a:solidFill>
              </a:rPr>
              <a:t>/</a:t>
            </a:r>
            <a:r>
              <a:rPr lang="es-PE" sz="1200" b="1" dirty="0" err="1">
                <a:solidFill>
                  <a:srgbClr val="002060"/>
                </a:solidFill>
              </a:rPr>
              <a:t>SCTratamiento</a:t>
            </a:r>
            <a:endParaRPr lang="es-PE" sz="1200" b="1" dirty="0">
              <a:solidFill>
                <a:srgbClr val="002060"/>
              </a:solidFill>
            </a:endParaRPr>
          </a:p>
          <a:p>
            <a:pPr algn="ctr"/>
            <a:r>
              <a:rPr lang="es-PE" sz="1200" dirty="0"/>
              <a:t>SC de la diferencia entre la media de cada grupo y la media global.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24695" y="5468857"/>
            <a:ext cx="217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 err="1">
                <a:solidFill>
                  <a:srgbClr val="A213F1"/>
                </a:solidFill>
              </a:rPr>
              <a:t>SCDentro</a:t>
            </a:r>
            <a:r>
              <a:rPr lang="es-PE" sz="1050" b="1" dirty="0">
                <a:solidFill>
                  <a:srgbClr val="A213F1"/>
                </a:solidFill>
              </a:rPr>
              <a:t>/</a:t>
            </a:r>
            <a:r>
              <a:rPr lang="es-PE" sz="1050" b="1" dirty="0" err="1">
                <a:solidFill>
                  <a:srgbClr val="A213F1"/>
                </a:solidFill>
              </a:rPr>
              <a:t>SCError</a:t>
            </a:r>
            <a:endParaRPr lang="es-PE" sz="1050" b="1" dirty="0">
              <a:solidFill>
                <a:srgbClr val="A213F1"/>
              </a:solidFill>
            </a:endParaRPr>
          </a:p>
          <a:p>
            <a:pPr algn="ctr"/>
            <a:r>
              <a:rPr lang="es-PE" sz="1050" dirty="0"/>
              <a:t>SC de la diferencia entre cada observación y la media del grupo al que pertenece.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535871" y="3197870"/>
                <a:ext cx="1562079" cy="70429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3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PE" sz="13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PE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13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sz="135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sz="135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PE" sz="135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71" y="3197870"/>
                <a:ext cx="1562079" cy="704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3" idx="1"/>
            <a:endCxn id="46" idx="3"/>
          </p:cNvCxnSpPr>
          <p:nvPr/>
        </p:nvCxnSpPr>
        <p:spPr>
          <a:xfrm flipH="1">
            <a:off x="5097951" y="3498415"/>
            <a:ext cx="801046" cy="4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8" idx="2"/>
            <a:endCxn id="42" idx="3"/>
          </p:cNvCxnSpPr>
          <p:nvPr/>
        </p:nvCxnSpPr>
        <p:spPr>
          <a:xfrm flipH="1">
            <a:off x="2293359" y="4210754"/>
            <a:ext cx="2136503" cy="85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8" idx="2"/>
            <a:endCxn id="41" idx="1"/>
          </p:cNvCxnSpPr>
          <p:nvPr/>
        </p:nvCxnSpPr>
        <p:spPr>
          <a:xfrm>
            <a:off x="4429862" y="4210754"/>
            <a:ext cx="2043163" cy="895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421829" y="3910672"/>
            <a:ext cx="20160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350" b="1" dirty="0" err="1"/>
              <a:t>SCTotal</a:t>
            </a:r>
            <a:r>
              <a:rPr lang="es-PE" sz="1350" b="1" dirty="0"/>
              <a:t> = </a:t>
            </a:r>
            <a:r>
              <a:rPr lang="es-PE" sz="1350" b="1" dirty="0" err="1"/>
              <a:t>SCTrat</a:t>
            </a:r>
            <a:r>
              <a:rPr lang="es-PE" sz="1350" b="1" dirty="0"/>
              <a:t> + </a:t>
            </a:r>
            <a:r>
              <a:rPr lang="es-PE" sz="1350" b="1" dirty="0" err="1"/>
              <a:t>SCError</a:t>
            </a:r>
            <a:endParaRPr lang="es-PE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138877" y="1879119"/>
                <a:ext cx="2432845" cy="67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s-P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P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P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PE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P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s-PE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PE" sz="16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PE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s-PE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s-PE" sz="16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7" y="1879119"/>
                <a:ext cx="2432845" cy="677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955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10504</TotalTime>
  <Words>2332</Words>
  <Application>Microsoft Office PowerPoint</Application>
  <PresentationFormat>Presentación en pantalla (4:3)</PresentationFormat>
  <Paragraphs>203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Comic Sans MS</vt:lpstr>
      <vt:lpstr>Times New Roman</vt:lpstr>
      <vt:lpstr>Tema de Office</vt:lpstr>
      <vt:lpstr>Presentación de PowerPoint</vt:lpstr>
      <vt:lpstr>1EST14 EXPERIMENTACIÓN NUMÉRICA</vt:lpstr>
      <vt:lpstr>Ejemplos de DBCA</vt:lpstr>
      <vt:lpstr>Diseño de Bloques Completos Aleatorizados (DBCA)</vt:lpstr>
      <vt:lpstr>Diseño de Bloques Completos Aleatorizados (DBCA)</vt:lpstr>
      <vt:lpstr>Presentación de PowerPoint</vt:lpstr>
      <vt:lpstr>Presentación de PowerPoint</vt:lpstr>
      <vt:lpstr>Ejemplo:</vt:lpstr>
      <vt:lpstr>Recordando ANOVA:  Descomposición de la suma de cuadrados </vt:lpstr>
      <vt:lpstr>Recordando ANOVA:  Descomposición de la suma de cuadrados </vt:lpstr>
      <vt:lpstr>ANOVA en DBCA</vt:lpstr>
      <vt:lpstr>ANOVA en DBCA</vt:lpstr>
      <vt:lpstr>Ejemplo de DBCA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</dc:title>
  <dc:creator>mtvillalobos</dc:creator>
  <cp:lastModifiedBy>Usuario de Aulas Facultad de Ciencias e Ingeniría</cp:lastModifiedBy>
  <cp:revision>821</cp:revision>
  <dcterms:created xsi:type="dcterms:W3CDTF">2016-03-13T19:35:00Z</dcterms:created>
  <dcterms:modified xsi:type="dcterms:W3CDTF">2024-10-28T23:05:11Z</dcterms:modified>
</cp:coreProperties>
</file>