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4" r:id="rId1"/>
  </p:sldMasterIdLst>
  <p:notesMasterIdLst>
    <p:notesMasterId r:id="rId8"/>
  </p:notesMasterIdLst>
  <p:sldIdLst>
    <p:sldId id="525" r:id="rId2"/>
    <p:sldId id="545" r:id="rId3"/>
    <p:sldId id="546" r:id="rId4"/>
    <p:sldId id="428" r:id="rId5"/>
    <p:sldId id="430" r:id="rId6"/>
    <p:sldId id="4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DEF"/>
    <a:srgbClr val="5B9BD5"/>
    <a:srgbClr val="21A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40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71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Empresas de transporte en la que viajó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Hoja1!$C$1</c:f>
              <c:strCache>
                <c:ptCount val="1"/>
                <c:pt idx="0">
                  <c:v>pi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Hoja1!$A$2:$A$7</c:f>
              <c:strCache>
                <c:ptCount val="6"/>
                <c:pt idx="0">
                  <c:v>Civa </c:v>
                </c:pt>
                <c:pt idx="1">
                  <c:v>Cruz del Sur</c:v>
                </c:pt>
                <c:pt idx="2">
                  <c:v>Dorado </c:v>
                </c:pt>
                <c:pt idx="3">
                  <c:v>Marvisur</c:v>
                </c:pt>
                <c:pt idx="4">
                  <c:v>Oltursa</c:v>
                </c:pt>
                <c:pt idx="5">
                  <c:v>Soyus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34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40000"/>
        <a:lumOff val="6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P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Hoja1!$B$19</c:f>
              <c:strCache>
                <c:ptCount val="1"/>
                <c:pt idx="0">
                  <c:v>fi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Hoja1!$A$20:$A$23</c:f>
              <c:strCache>
                <c:ptCount val="4"/>
                <c:pt idx="0">
                  <c:v>Civa</c:v>
                </c:pt>
                <c:pt idx="1">
                  <c:v>Cruz del Sur</c:v>
                </c:pt>
                <c:pt idx="2">
                  <c:v>Dorado</c:v>
                </c:pt>
                <c:pt idx="3">
                  <c:v>Oltursa</c:v>
                </c:pt>
              </c:strCache>
            </c:strRef>
          </c:cat>
          <c:val>
            <c:numRef>
              <c:f>Hoja1!$B$20:$B$23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72106976"/>
        <c:axId val="-1372103168"/>
      </c:barChart>
      <c:catAx>
        <c:axId val="-137210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-1372103168"/>
        <c:crosses val="autoZero"/>
        <c:auto val="1"/>
        <c:lblAlgn val="ctr"/>
        <c:lblOffset val="100"/>
        <c:noMultiLvlLbl val="0"/>
      </c:catAx>
      <c:valAx>
        <c:axId val="-1372103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37210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P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DC9D2-BDEA-4C25-8925-95B04B05DB2E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87A1E-26B2-405D-890D-81E3F7F586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573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87A1E-26B2-405D-890D-81E3F7F58671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658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87A1E-26B2-405D-890D-81E3F7F58671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485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0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3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2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0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4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7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7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7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6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7121" y="3991429"/>
            <a:ext cx="9144000" cy="943574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Experimentación Numérica</a:t>
            </a:r>
            <a:endParaRPr lang="es-PE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124" y="5459766"/>
            <a:ext cx="9144000" cy="852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PE" sz="2000" dirty="0" smtClean="0">
                <a:solidFill>
                  <a:srgbClr val="002060"/>
                </a:solidFill>
              </a:rPr>
              <a:t>Mg. Miluska Osorio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PE" sz="2000" dirty="0" smtClean="0">
                <a:solidFill>
                  <a:srgbClr val="002060"/>
                </a:solidFill>
              </a:rPr>
              <a:t>mosoriom@pucp.edu.pe</a:t>
            </a:r>
            <a:endParaRPr lang="es-PE" sz="2000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t="18350" b="40265"/>
          <a:stretch/>
        </p:blipFill>
        <p:spPr bwMode="auto">
          <a:xfrm>
            <a:off x="529092" y="505823"/>
            <a:ext cx="2251075" cy="556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8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1692" y="1886858"/>
            <a:ext cx="9144000" cy="798285"/>
          </a:xfrm>
        </p:spPr>
        <p:txBody>
          <a:bodyPr>
            <a:normAutofit/>
          </a:bodyPr>
          <a:lstStyle/>
          <a:p>
            <a:pPr algn="l"/>
            <a:r>
              <a:rPr lang="es-PE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Agenda:</a:t>
            </a:r>
            <a:endParaRPr lang="es-PE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9953" y="3212738"/>
            <a:ext cx="9144000" cy="2529156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Introducción del curso.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Revisión de Estadística descriptiva.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PE" dirty="0" smtClean="0">
                <a:solidFill>
                  <a:srgbClr val="002060"/>
                </a:solidFill>
              </a:rPr>
              <a:t>3.    Elección del delegado o delegada del salón.</a:t>
            </a:r>
          </a:p>
        </p:txBody>
      </p:sp>
    </p:spTree>
    <p:extLst>
      <p:ext uri="{BB962C8B-B14F-4D97-AF65-F5344CB8AC3E}">
        <p14:creationId xmlns:p14="http://schemas.microsoft.com/office/powerpoint/2010/main" val="4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1692" y="1886858"/>
            <a:ext cx="9144000" cy="798285"/>
          </a:xfrm>
        </p:spPr>
        <p:txBody>
          <a:bodyPr>
            <a:normAutofit/>
          </a:bodyPr>
          <a:lstStyle/>
          <a:p>
            <a:pPr algn="l"/>
            <a:r>
              <a:rPr lang="es-PE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Resultados de aprendizaje:</a:t>
            </a:r>
            <a:endParaRPr lang="es-PE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9953" y="3212738"/>
            <a:ext cx="9144000" cy="2529156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Reconocer conceptos de estadística descriptiva e inferencial desarrollados en el curso de estadística de Probabilidad y estadística necesarios para el presente curso.</a:t>
            </a:r>
          </a:p>
        </p:txBody>
      </p:sp>
    </p:spTree>
    <p:extLst>
      <p:ext uri="{BB962C8B-B14F-4D97-AF65-F5344CB8AC3E}">
        <p14:creationId xmlns:p14="http://schemas.microsoft.com/office/powerpoint/2010/main" val="35914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362624" y="268824"/>
            <a:ext cx="7886700" cy="899282"/>
          </a:xfrm>
        </p:spPr>
        <p:txBody>
          <a:bodyPr>
            <a:normAutofit/>
          </a:bodyPr>
          <a:lstStyle/>
          <a:p>
            <a:r>
              <a:rPr lang="es-PE" sz="5400" b="1" dirty="0" smtClean="0">
                <a:solidFill>
                  <a:srgbClr val="FF0000"/>
                </a:solidFill>
              </a:rPr>
              <a:t>¿Qué es la Estadística?</a:t>
            </a:r>
            <a:endParaRPr lang="es-PE" sz="5400" b="1" dirty="0">
              <a:solidFill>
                <a:srgbClr val="FF000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5286" y="1134409"/>
            <a:ext cx="109213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dirty="0" smtClean="0"/>
              <a:t>Es la ciencia que proporciona métodos, técnicas y procedimientos para la </a:t>
            </a:r>
            <a:r>
              <a:rPr lang="es-PE" sz="2000" b="1" dirty="0">
                <a:solidFill>
                  <a:srgbClr val="7030A0"/>
                </a:solidFill>
              </a:rPr>
              <a:t>recolección</a:t>
            </a:r>
            <a:r>
              <a:rPr lang="es-PE" sz="2000" dirty="0"/>
              <a:t>, </a:t>
            </a:r>
            <a:r>
              <a:rPr lang="es-PE" sz="2000" b="1" dirty="0">
                <a:solidFill>
                  <a:srgbClr val="7030A0"/>
                </a:solidFill>
              </a:rPr>
              <a:t>organización</a:t>
            </a:r>
            <a:r>
              <a:rPr lang="es-PE" sz="2000" dirty="0"/>
              <a:t>, </a:t>
            </a:r>
            <a:r>
              <a:rPr lang="es-PE" sz="2000" b="1" dirty="0">
                <a:solidFill>
                  <a:srgbClr val="7030A0"/>
                </a:solidFill>
              </a:rPr>
              <a:t>presentación</a:t>
            </a:r>
            <a:r>
              <a:rPr lang="es-PE" sz="2000" dirty="0">
                <a:solidFill>
                  <a:srgbClr val="FF0000"/>
                </a:solidFill>
              </a:rPr>
              <a:t> </a:t>
            </a:r>
            <a:r>
              <a:rPr lang="es-PE" sz="2000" dirty="0"/>
              <a:t>y </a:t>
            </a:r>
            <a:r>
              <a:rPr lang="es-PE" sz="2000" b="1" dirty="0">
                <a:solidFill>
                  <a:srgbClr val="7030A0"/>
                </a:solidFill>
              </a:rPr>
              <a:t>análisis de datos</a:t>
            </a:r>
            <a:r>
              <a:rPr lang="es-PE" sz="2000" dirty="0"/>
              <a:t>, con el objetivo de proveer información </a:t>
            </a:r>
            <a:r>
              <a:rPr lang="es-PE" sz="2000" dirty="0" smtClean="0"/>
              <a:t>confiable para describir o realizar generalizaciones válidas para la toma de decisiones. </a:t>
            </a:r>
            <a:endParaRPr lang="es-ES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48" y="3489831"/>
            <a:ext cx="1929225" cy="1544917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55549"/>
              </p:ext>
            </p:extLst>
          </p:nvPr>
        </p:nvGraphicFramePr>
        <p:xfrm>
          <a:off x="3008993" y="3489831"/>
          <a:ext cx="2197100" cy="154118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351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Empresas de transporte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fi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err="1">
                          <a:effectLst/>
                        </a:rPr>
                        <a:t>Civa</a:t>
                      </a:r>
                      <a:r>
                        <a:rPr lang="es-PE" sz="1100" u="none" strike="noStrike" dirty="0">
                          <a:effectLst/>
                        </a:rPr>
                        <a:t>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30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683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Cruz del Sur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Dorado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15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Marvisur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30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Oltursa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51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Soyus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9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Total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150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85146"/>
              </p:ext>
            </p:extLst>
          </p:nvPr>
        </p:nvGraphicFramePr>
        <p:xfrm>
          <a:off x="8679883" y="3370701"/>
          <a:ext cx="3086780" cy="2203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8247" y="4260422"/>
            <a:ext cx="1495764" cy="1499016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261258" y="3125908"/>
            <a:ext cx="11692754" cy="29846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/>
          <p:cNvSpPr/>
          <p:nvPr/>
        </p:nvSpPr>
        <p:spPr>
          <a:xfrm>
            <a:off x="580017" y="5232906"/>
            <a:ext cx="1630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rgbClr val="7030A0"/>
                </a:solidFill>
              </a:rPr>
              <a:t>recolección</a:t>
            </a:r>
            <a:endParaRPr lang="es-PE" sz="2400" dirty="0">
              <a:solidFill>
                <a:srgbClr val="7030A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229661" y="5232905"/>
            <a:ext cx="1792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 smtClean="0">
                <a:solidFill>
                  <a:srgbClr val="7030A0"/>
                </a:solidFill>
              </a:rPr>
              <a:t>organización</a:t>
            </a:r>
            <a:endParaRPr lang="es-PE" sz="2400" dirty="0">
              <a:solidFill>
                <a:srgbClr val="7030A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068007" y="5312828"/>
            <a:ext cx="1842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 smtClean="0">
                <a:solidFill>
                  <a:srgbClr val="7030A0"/>
                </a:solidFill>
              </a:rPr>
              <a:t>presentación</a:t>
            </a:r>
            <a:endParaRPr lang="es-PE" sz="2400" dirty="0">
              <a:solidFill>
                <a:srgbClr val="7030A0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9076709" y="5611946"/>
            <a:ext cx="2293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 smtClean="0">
                <a:solidFill>
                  <a:srgbClr val="7030A0"/>
                </a:solidFill>
              </a:rPr>
              <a:t>análisis de datos</a:t>
            </a:r>
            <a:endParaRPr lang="es-PE" sz="2400" dirty="0">
              <a:solidFill>
                <a:srgbClr val="7030A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649477" y="6243604"/>
            <a:ext cx="2668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Toma de decisiones</a:t>
            </a:r>
            <a:endParaRPr lang="es-PE" sz="2400" dirty="0">
              <a:solidFill>
                <a:srgbClr val="002060"/>
              </a:solidFill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5994253" y="3489831"/>
            <a:ext cx="1850321" cy="1743075"/>
            <a:chOff x="5994253" y="3489831"/>
            <a:chExt cx="1850321" cy="1743075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/>
            <a:srcRect l="31160"/>
            <a:stretch/>
          </p:blipFill>
          <p:spPr>
            <a:xfrm>
              <a:off x="6041401" y="3489831"/>
              <a:ext cx="1803173" cy="1743075"/>
            </a:xfrm>
            <a:prstGeom prst="rect">
              <a:avLst/>
            </a:prstGeom>
          </p:spPr>
        </p:pic>
        <p:graphicFrame>
          <p:nvGraphicFramePr>
            <p:cNvPr id="28" name="Gráfico 2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19808539"/>
                </p:ext>
              </p:extLst>
            </p:nvPr>
          </p:nvGraphicFramePr>
          <p:xfrm>
            <a:off x="5994253" y="3720508"/>
            <a:ext cx="1759653" cy="12562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144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19"/>
          <p:cNvCxnSpPr/>
          <p:nvPr/>
        </p:nvCxnSpPr>
        <p:spPr>
          <a:xfrm flipH="1">
            <a:off x="9952862" y="2470779"/>
            <a:ext cx="1" cy="5909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7180596" y="2544942"/>
            <a:ext cx="1" cy="5909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5009523" y="2636979"/>
            <a:ext cx="1" cy="5909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2212535" y="2609854"/>
            <a:ext cx="1" cy="5909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43613" y="1890426"/>
            <a:ext cx="1" cy="5909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3633441" y="1903205"/>
            <a:ext cx="1" cy="5909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321736" y="367357"/>
            <a:ext cx="5520137" cy="968361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2" algn="ctr">
              <a:spcBef>
                <a:spcPts val="450"/>
              </a:spcBef>
            </a:pPr>
            <a:r>
              <a:rPr lang="es-MX" sz="3200" b="1" dirty="0" smtClean="0">
                <a:solidFill>
                  <a:srgbClr val="00B050"/>
                </a:solidFill>
              </a:rPr>
              <a:t>División </a:t>
            </a:r>
            <a:r>
              <a:rPr lang="es-MX" sz="3200" b="1" dirty="0">
                <a:solidFill>
                  <a:srgbClr val="00B050"/>
                </a:solidFill>
              </a:rPr>
              <a:t>de </a:t>
            </a:r>
            <a:r>
              <a:rPr lang="es-MX" sz="3200" b="1" dirty="0" smtClean="0">
                <a:solidFill>
                  <a:srgbClr val="00B050"/>
                </a:solidFill>
              </a:rPr>
              <a:t>la Estadística</a:t>
            </a:r>
            <a:endParaRPr lang="es-PE" sz="3200" dirty="0">
              <a:solidFill>
                <a:srgbClr val="00B050"/>
              </a:solidFill>
            </a:endParaRPr>
          </a:p>
        </p:txBody>
      </p:sp>
      <p:sp>
        <p:nvSpPr>
          <p:cNvPr id="17" name="Marcador de texto 16"/>
          <p:cNvSpPr>
            <a:spLocks noGrp="1"/>
          </p:cNvSpPr>
          <p:nvPr>
            <p:ph type="body" idx="1"/>
          </p:nvPr>
        </p:nvSpPr>
        <p:spPr>
          <a:xfrm>
            <a:off x="2092657" y="2358690"/>
            <a:ext cx="3037249" cy="392906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s-PE" dirty="0">
                <a:solidFill>
                  <a:srgbClr val="00B050"/>
                </a:solidFill>
              </a:rPr>
              <a:t>Estadística Descriptiva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3"/>
          </p:nvPr>
        </p:nvSpPr>
        <p:spPr>
          <a:xfrm>
            <a:off x="7053158" y="2373348"/>
            <a:ext cx="3032136" cy="392906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s-PE" dirty="0">
                <a:solidFill>
                  <a:srgbClr val="00B050"/>
                </a:solidFill>
              </a:rPr>
              <a:t>Estadística Inferencial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1632011" y="2876976"/>
            <a:ext cx="3958542" cy="3558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lnSpc>
                <a:spcPct val="120000"/>
              </a:lnSpc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tx1"/>
                </a:solidFill>
              </a:rPr>
              <a:t>Consiste en métodos </a:t>
            </a:r>
            <a:r>
              <a:rPr lang="es-ES" dirty="0">
                <a:solidFill>
                  <a:schemeClr val="tx1"/>
                </a:solidFill>
              </a:rPr>
              <a:t>y técnicas </a:t>
            </a:r>
            <a:r>
              <a:rPr lang="es-ES" dirty="0" smtClean="0">
                <a:solidFill>
                  <a:schemeClr val="tx1"/>
                </a:solidFill>
              </a:rPr>
              <a:t>de recolección, organización y </a:t>
            </a:r>
            <a:r>
              <a:rPr lang="es-ES" dirty="0">
                <a:solidFill>
                  <a:schemeClr val="tx1"/>
                </a:solidFill>
              </a:rPr>
              <a:t>presentación </a:t>
            </a:r>
            <a:r>
              <a:rPr lang="es-ES" dirty="0" smtClean="0">
                <a:solidFill>
                  <a:schemeClr val="tx1"/>
                </a:solidFill>
              </a:rPr>
              <a:t>de datos que </a:t>
            </a:r>
            <a:r>
              <a:rPr lang="es-ES" dirty="0">
                <a:solidFill>
                  <a:schemeClr val="tx1"/>
                </a:solidFill>
              </a:rPr>
              <a:t>permiten </a:t>
            </a:r>
            <a:r>
              <a:rPr lang="es-ES" b="1" dirty="0" smtClean="0">
                <a:solidFill>
                  <a:srgbClr val="7030A0"/>
                </a:solidFill>
              </a:rPr>
              <a:t>describir </a:t>
            </a:r>
            <a:r>
              <a:rPr lang="es-ES" dirty="0" smtClean="0">
                <a:solidFill>
                  <a:schemeClr val="tx1"/>
                </a:solidFill>
              </a:rPr>
              <a:t>las características </a:t>
            </a:r>
            <a:r>
              <a:rPr lang="es-ES" dirty="0">
                <a:solidFill>
                  <a:schemeClr val="tx1"/>
                </a:solidFill>
              </a:rPr>
              <a:t>de un conjunto de </a:t>
            </a:r>
            <a:r>
              <a:rPr lang="es-ES" dirty="0" smtClean="0">
                <a:solidFill>
                  <a:schemeClr val="tx1"/>
                </a:solidFill>
              </a:rPr>
              <a:t>datos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(</a:t>
            </a:r>
            <a:r>
              <a:rPr lang="es-ES" b="1" dirty="0" smtClean="0">
                <a:solidFill>
                  <a:schemeClr val="tx1"/>
                </a:solidFill>
              </a:rPr>
              <a:t>muestra</a:t>
            </a:r>
            <a:r>
              <a:rPr lang="es-ES" dirty="0" smtClean="0">
                <a:solidFill>
                  <a:schemeClr val="tx1"/>
                </a:solidFill>
              </a:rPr>
              <a:t>).</a:t>
            </a:r>
            <a:endParaRPr lang="es-ES" dirty="0">
              <a:solidFill>
                <a:schemeClr val="tx1"/>
              </a:solidFill>
            </a:endParaRPr>
          </a:p>
          <a:p>
            <a:pPr marL="266700" indent="-266700">
              <a:lnSpc>
                <a:spcPct val="120000"/>
              </a:lnSpc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/>
                </a:solidFill>
              </a:rPr>
              <a:t>Comprende el uso de gráficos, tablas y medidas </a:t>
            </a:r>
            <a:r>
              <a:rPr lang="es-ES" dirty="0" smtClean="0">
                <a:solidFill>
                  <a:schemeClr val="tx1"/>
                </a:solidFill>
              </a:rPr>
              <a:t>descriptivas u </a:t>
            </a:r>
            <a:r>
              <a:rPr lang="es-ES" dirty="0">
                <a:solidFill>
                  <a:schemeClr val="tx1"/>
                </a:solidFill>
              </a:rPr>
              <a:t>otras </a:t>
            </a:r>
            <a:r>
              <a:rPr lang="es-ES" dirty="0" smtClean="0">
                <a:solidFill>
                  <a:schemeClr val="tx1"/>
                </a:solidFill>
              </a:rPr>
              <a:t>técnicas </a:t>
            </a:r>
            <a:r>
              <a:rPr lang="es-ES" dirty="0">
                <a:solidFill>
                  <a:schemeClr val="tx1"/>
                </a:solidFill>
              </a:rPr>
              <a:t>que resumen los datos.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371350" y="2914580"/>
            <a:ext cx="4404680" cy="38594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lnSpc>
                <a:spcPct val="120000"/>
              </a:lnSpc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tx1"/>
                </a:solidFill>
              </a:rPr>
              <a:t>Consiste en métodos </a:t>
            </a:r>
            <a:r>
              <a:rPr lang="es-ES" dirty="0">
                <a:solidFill>
                  <a:schemeClr val="tx1"/>
                </a:solidFill>
              </a:rPr>
              <a:t>y técnicas que hacen posible estudiar </a:t>
            </a:r>
            <a:r>
              <a:rPr lang="es-ES" dirty="0" smtClean="0">
                <a:solidFill>
                  <a:schemeClr val="tx1"/>
                </a:solidFill>
              </a:rPr>
              <a:t>las </a:t>
            </a:r>
            <a:r>
              <a:rPr lang="es-ES" dirty="0">
                <a:solidFill>
                  <a:schemeClr val="tx1"/>
                </a:solidFill>
              </a:rPr>
              <a:t>características de una </a:t>
            </a:r>
            <a:r>
              <a:rPr lang="es-ES" b="1" dirty="0">
                <a:solidFill>
                  <a:schemeClr val="tx1"/>
                </a:solidFill>
              </a:rPr>
              <a:t>población</a:t>
            </a:r>
            <a:r>
              <a:rPr lang="es-ES" dirty="0">
                <a:solidFill>
                  <a:schemeClr val="tx1"/>
                </a:solidFill>
              </a:rPr>
              <a:t> con base en el resultado de </a:t>
            </a:r>
            <a:r>
              <a:rPr lang="es-ES" dirty="0" smtClean="0">
                <a:solidFill>
                  <a:schemeClr val="tx1"/>
                </a:solidFill>
              </a:rPr>
              <a:t>una o más muestras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266700" indent="-266700">
              <a:lnSpc>
                <a:spcPct val="120000"/>
              </a:lnSpc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/>
                </a:solidFill>
              </a:rPr>
              <a:t>Hace posible la </a:t>
            </a:r>
            <a:r>
              <a:rPr lang="es-ES" b="1" dirty="0">
                <a:solidFill>
                  <a:srgbClr val="7030A0"/>
                </a:solidFill>
              </a:rPr>
              <a:t>generalización</a:t>
            </a:r>
            <a:r>
              <a:rPr lang="es-ES" dirty="0">
                <a:solidFill>
                  <a:schemeClr val="tx1"/>
                </a:solidFill>
              </a:rPr>
              <a:t> de los </a:t>
            </a:r>
            <a:r>
              <a:rPr lang="es-ES" dirty="0" smtClean="0">
                <a:solidFill>
                  <a:schemeClr val="tx1"/>
                </a:solidFill>
              </a:rPr>
              <a:t>resultados </a:t>
            </a:r>
            <a:r>
              <a:rPr lang="es-ES" dirty="0">
                <a:solidFill>
                  <a:schemeClr val="tx1"/>
                </a:solidFill>
              </a:rPr>
              <a:t>observados en una </a:t>
            </a:r>
            <a:r>
              <a:rPr lang="es-ES" dirty="0" smtClean="0">
                <a:solidFill>
                  <a:schemeClr val="tx1"/>
                </a:solidFill>
              </a:rPr>
              <a:t>muestra a </a:t>
            </a:r>
            <a:r>
              <a:rPr lang="es-ES" dirty="0">
                <a:solidFill>
                  <a:schemeClr val="tx1"/>
                </a:solidFill>
              </a:rPr>
              <a:t>toda la población.</a:t>
            </a:r>
          </a:p>
          <a:p>
            <a:pPr marL="266700" indent="-266700">
              <a:lnSpc>
                <a:spcPct val="120000"/>
              </a:lnSpc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/>
                </a:solidFill>
              </a:rPr>
              <a:t>En </a:t>
            </a:r>
            <a:r>
              <a:rPr lang="es-ES" dirty="0" smtClean="0">
                <a:solidFill>
                  <a:schemeClr val="tx1"/>
                </a:solidFill>
              </a:rPr>
              <a:t>la </a:t>
            </a:r>
            <a:r>
              <a:rPr lang="es-ES" dirty="0">
                <a:solidFill>
                  <a:schemeClr val="tx1"/>
                </a:solidFill>
              </a:rPr>
              <a:t>generalización, la Teoría de la </a:t>
            </a:r>
            <a:r>
              <a:rPr lang="es-ES" dirty="0" smtClean="0">
                <a:solidFill>
                  <a:schemeClr val="tx1"/>
                </a:solidFill>
              </a:rPr>
              <a:t>Probabilidad </a:t>
            </a:r>
            <a:r>
              <a:rPr lang="es-ES" dirty="0">
                <a:solidFill>
                  <a:schemeClr val="tx1"/>
                </a:solidFill>
              </a:rPr>
              <a:t>juega un papel fundamental.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66058" y="174200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Describir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9929704" y="1788455"/>
            <a:ext cx="158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Generalizar </a:t>
            </a:r>
            <a:endParaRPr lang="es-PE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3611282" y="1882588"/>
            <a:ext cx="4941047" cy="2689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stCxn id="11" idx="2"/>
          </p:cNvCxnSpPr>
          <p:nvPr/>
        </p:nvCxnSpPr>
        <p:spPr>
          <a:xfrm flipH="1">
            <a:off x="6081804" y="1335718"/>
            <a:ext cx="1" cy="5909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1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 uiExpand="1" build="p"/>
      <p:bldP spid="2" grpId="0" animBg="1"/>
      <p:bldP spid="8" grpId="0" animBg="1"/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424" y="1740927"/>
            <a:ext cx="9144000" cy="2387600"/>
          </a:xfrm>
        </p:spPr>
        <p:txBody>
          <a:bodyPr>
            <a:normAutofit/>
          </a:bodyPr>
          <a:lstStyle/>
          <a:p>
            <a:r>
              <a:rPr lang="es-PE" sz="8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GRACIAS</a:t>
            </a:r>
            <a:endParaRPr lang="es-PE" sz="8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12390</TotalTime>
  <Words>250</Words>
  <Application>Microsoft Office PowerPoint</Application>
  <PresentationFormat>Panorámica</PresentationFormat>
  <Paragraphs>46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Wingdings</vt:lpstr>
      <vt:lpstr>Tema de Office</vt:lpstr>
      <vt:lpstr>Experimentación Numérica</vt:lpstr>
      <vt:lpstr>Agenda:</vt:lpstr>
      <vt:lpstr>Resultados de aprendizaje:</vt:lpstr>
      <vt:lpstr>¿Qué es la Estadística?</vt:lpstr>
      <vt:lpstr>División de la Estadística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Revisión Medidas descriptivas</dc:title>
  <dc:creator>Miluska Osorio</dc:creator>
  <cp:keywords>Revisión Medidas descriptivas</cp:keywords>
  <cp:lastModifiedBy>Miluska Osorio</cp:lastModifiedBy>
  <cp:revision>941</cp:revision>
  <dcterms:created xsi:type="dcterms:W3CDTF">2016-03-13T19:35:00Z</dcterms:created>
  <dcterms:modified xsi:type="dcterms:W3CDTF">2024-08-18T01:03:11Z</dcterms:modified>
</cp:coreProperties>
</file>