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7.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5.xml" ContentType="application/vnd.openxmlformats-officedocument.drawingml.chart+xml"/>
  <Override PartName="/ppt/notesSlides/notesSlide34.xml" ContentType="application/vnd.openxmlformats-officedocument.presentationml.notesSlide+xml"/>
  <Override PartName="/ppt/charts/chart6.xml" ContentType="application/vnd.openxmlformats-officedocument.drawingml.chart+xml"/>
  <Override PartName="/ppt/charts/chartEx2.xml" ContentType="application/vnd.ms-office.chartex+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666" r:id="rId2"/>
    <p:sldId id="575" r:id="rId3"/>
    <p:sldId id="595" r:id="rId4"/>
    <p:sldId id="596" r:id="rId5"/>
    <p:sldId id="597" r:id="rId6"/>
    <p:sldId id="598" r:id="rId7"/>
    <p:sldId id="599" r:id="rId8"/>
    <p:sldId id="579" r:id="rId9"/>
    <p:sldId id="593" r:id="rId10"/>
    <p:sldId id="293" r:id="rId11"/>
    <p:sldId id="633" r:id="rId12"/>
    <p:sldId id="660" r:id="rId13"/>
    <p:sldId id="635" r:id="rId14"/>
    <p:sldId id="600" r:id="rId15"/>
    <p:sldId id="695" r:id="rId16"/>
    <p:sldId id="697" r:id="rId17"/>
    <p:sldId id="511" r:id="rId18"/>
    <p:sldId id="601" r:id="rId19"/>
    <p:sldId id="602" r:id="rId20"/>
    <p:sldId id="603" r:id="rId21"/>
    <p:sldId id="604" r:id="rId22"/>
    <p:sldId id="605" r:id="rId23"/>
    <p:sldId id="606" r:id="rId24"/>
    <p:sldId id="607" r:id="rId25"/>
    <p:sldId id="627" r:id="rId26"/>
    <p:sldId id="610" r:id="rId27"/>
    <p:sldId id="665" r:id="rId28"/>
    <p:sldId id="615" r:id="rId29"/>
    <p:sldId id="616" r:id="rId30"/>
    <p:sldId id="617" r:id="rId31"/>
    <p:sldId id="611" r:id="rId32"/>
    <p:sldId id="628" r:id="rId33"/>
    <p:sldId id="613" r:id="rId34"/>
    <p:sldId id="614" r:id="rId35"/>
    <p:sldId id="547" r:id="rId36"/>
    <p:sldId id="552" r:id="rId37"/>
    <p:sldId id="550" r:id="rId38"/>
    <p:sldId id="553" r:id="rId39"/>
    <p:sldId id="554" r:id="rId40"/>
    <p:sldId id="555" r:id="rId41"/>
    <p:sldId id="567" r:id="rId42"/>
    <p:sldId id="568" r:id="rId43"/>
    <p:sldId id="569" r:id="rId44"/>
    <p:sldId id="570" r:id="rId45"/>
    <p:sldId id="571" r:id="rId46"/>
    <p:sldId id="667" r:id="rId47"/>
    <p:sldId id="668" r:id="rId48"/>
    <p:sldId id="669" r:id="rId49"/>
    <p:sldId id="647" r:id="rId50"/>
    <p:sldId id="699" r:id="rId51"/>
    <p:sldId id="698" r:id="rId52"/>
    <p:sldId id="700" r:id="rId53"/>
    <p:sldId id="623" r:id="rId54"/>
    <p:sldId id="624" r:id="rId55"/>
    <p:sldId id="620" r:id="rId56"/>
    <p:sldId id="629" r:id="rId57"/>
    <p:sldId id="630" r:id="rId58"/>
    <p:sldId id="631" r:id="rId59"/>
    <p:sldId id="632" r:id="rId60"/>
    <p:sldId id="637" r:id="rId61"/>
    <p:sldId id="638" r:id="rId62"/>
    <p:sldId id="645" r:id="rId63"/>
    <p:sldId id="636" r:id="rId64"/>
    <p:sldId id="640" r:id="rId65"/>
    <p:sldId id="641" r:id="rId66"/>
    <p:sldId id="642" r:id="rId67"/>
    <p:sldId id="646" r:id="rId68"/>
    <p:sldId id="625" r:id="rId69"/>
    <p:sldId id="626" r:id="rId70"/>
    <p:sldId id="621"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B9BD5"/>
    <a:srgbClr val="21A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3" autoAdjust="0"/>
    <p:restoredTop sz="94162" autoAdjust="0"/>
  </p:normalViewPr>
  <p:slideViewPr>
    <p:cSldViewPr snapToGrid="0">
      <p:cViewPr varScale="1">
        <p:scale>
          <a:sx n="48" d="100"/>
          <a:sy n="48" d="100"/>
        </p:scale>
        <p:origin x="638" y="58"/>
      </p:cViewPr>
      <p:guideLst>
        <p:guide orient="horz" pos="2160"/>
        <p:guide pos="2880"/>
      </p:guideLst>
    </p:cSldViewPr>
  </p:slideViewPr>
  <p:outlineViewPr>
    <p:cViewPr>
      <p:scale>
        <a:sx n="33" d="100"/>
        <a:sy n="33" d="100"/>
      </p:scale>
      <p:origin x="0" y="-17712"/>
    </p:cViewPr>
  </p:outlineViewPr>
  <p:notesTextViewPr>
    <p:cViewPr>
      <p:scale>
        <a:sx n="1" d="1"/>
        <a:sy n="1" d="1"/>
      </p:scale>
      <p:origin x="0" y="0"/>
    </p:cViewPr>
  </p:notesTextViewPr>
  <p:sorterViewPr>
    <p:cViewPr>
      <p:scale>
        <a:sx n="90" d="100"/>
        <a:sy n="90" d="100"/>
      </p:scale>
      <p:origin x="0" y="-1793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tvillalobos\Documents\EST103\Material\sem%202.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tvillalobos\Documents\EST103\Material\sem%202.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tvillalobos\Documents\EST103\Material\sem%202.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tvillalobos\Documents\EST103\Material\sem%202.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1" Type="http://schemas.openxmlformats.org/officeDocument/2006/relationships/oleObject" Target="file:///C:\Users\mtvillalobos\Documents\EST103\Material\sem%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tvillalobos\Documents\EST103\Material\sem%202.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Users\catolica\Documents\00_2%202021-2%20EST103-EstEEGGLL\EST103_02_b_MedTendCentral_sol.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Users\catolica\Documents\00_2%202021-2%20EST103-EstEEGGLL\EST103_02_b_MedTendCentral_so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sz="1400"/>
              <a:t>Ciudad A: Distribución de precipitaciones según su intensidad (en mm/h</a:t>
            </a:r>
            <a:r>
              <a:rPr lang="es-ES" sz="1400" dirty="0"/>
              <a:t>)</a:t>
            </a:r>
            <a:endParaRPr lang="es-PE"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manualLayout>
          <c:layoutTarget val="inner"/>
          <c:xMode val="edge"/>
          <c:yMode val="edge"/>
          <c:x val="0.21861558723742588"/>
          <c:y val="0.25014516033210893"/>
          <c:w val="0.75363546427292538"/>
          <c:h val="0.5487284739557704"/>
        </c:manualLayout>
      </c:layout>
      <c:lineChart>
        <c:grouping val="standard"/>
        <c:varyColors val="0"/>
        <c:ser>
          <c:idx val="0"/>
          <c:order val="0"/>
          <c:tx>
            <c:strRef>
              <c:f>Hoja14!$H$1</c:f>
              <c:strCache>
                <c:ptCount val="1"/>
                <c:pt idx="0">
                  <c:v>Fi</c:v>
                </c:pt>
              </c:strCache>
            </c:strRef>
          </c:tx>
          <c:spPr>
            <a:ln w="38100" cap="rnd">
              <a:solidFill>
                <a:schemeClr val="accent1"/>
              </a:solidFill>
              <a:round/>
            </a:ln>
            <a:effectLst/>
          </c:spPr>
          <c:marker>
            <c:symbol val="diamond"/>
            <c:size val="7"/>
            <c:spPr>
              <a:solidFill>
                <a:schemeClr val="accent1"/>
              </a:solidFill>
              <a:ln w="38100">
                <a:solidFill>
                  <a:schemeClr val="accent1"/>
                </a:solidFill>
              </a:ln>
              <a:effectLst/>
            </c:spPr>
          </c:marker>
          <c:dLbls>
            <c:numFmt formatCode="0.00%" sourceLinked="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Hoja14!$C$2:$C$7</c:f>
              <c:numCache>
                <c:formatCode>General</c:formatCode>
                <c:ptCount val="6"/>
                <c:pt idx="0">
                  <c:v>0</c:v>
                </c:pt>
                <c:pt idx="1">
                  <c:v>16</c:v>
                </c:pt>
                <c:pt idx="2">
                  <c:v>32</c:v>
                </c:pt>
                <c:pt idx="3">
                  <c:v>48</c:v>
                </c:pt>
                <c:pt idx="4">
                  <c:v>64</c:v>
                </c:pt>
                <c:pt idx="5">
                  <c:v>80</c:v>
                </c:pt>
              </c:numCache>
            </c:numRef>
          </c:cat>
          <c:val>
            <c:numRef>
              <c:f>Hoja14!$H$2:$H$7</c:f>
              <c:numCache>
                <c:formatCode>0%</c:formatCode>
                <c:ptCount val="6"/>
                <c:pt idx="0">
                  <c:v>0</c:v>
                </c:pt>
                <c:pt idx="1">
                  <c:v>0.25</c:v>
                </c:pt>
                <c:pt idx="2">
                  <c:v>0.70830000000000004</c:v>
                </c:pt>
                <c:pt idx="3">
                  <c:v>0.88329999999999997</c:v>
                </c:pt>
                <c:pt idx="4">
                  <c:v>0.95830000000000004</c:v>
                </c:pt>
                <c:pt idx="5">
                  <c:v>1</c:v>
                </c:pt>
              </c:numCache>
            </c:numRef>
          </c:val>
          <c:smooth val="0"/>
          <c:extLst>
            <c:ext xmlns:c16="http://schemas.microsoft.com/office/drawing/2014/chart" uri="{C3380CC4-5D6E-409C-BE32-E72D297353CC}">
              <c16:uniqueId val="{00000000-7FBD-411F-A06A-E1A67D4C613D}"/>
            </c:ext>
          </c:extLst>
        </c:ser>
        <c:dLbls>
          <c:showLegendKey val="0"/>
          <c:showVal val="0"/>
          <c:showCatName val="0"/>
          <c:showSerName val="0"/>
          <c:showPercent val="0"/>
          <c:showBubbleSize val="0"/>
        </c:dLbls>
        <c:marker val="1"/>
        <c:smooth val="0"/>
        <c:axId val="673249168"/>
        <c:axId val="673248776"/>
      </c:lineChart>
      <c:catAx>
        <c:axId val="67324916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Intensidad (</a:t>
                </a:r>
                <a:r>
                  <a:rPr lang="en-US" dirty="0"/>
                  <a:t>mm/h)</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673248776"/>
        <c:crosses val="autoZero"/>
        <c:auto val="1"/>
        <c:lblAlgn val="ctr"/>
        <c:lblOffset val="100"/>
        <c:noMultiLvlLbl val="0"/>
      </c:catAx>
      <c:valAx>
        <c:axId val="67324877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F: Porcentaje Acumulado</a:t>
                </a:r>
                <a:endParaRPr lang="en-US" dirty="0"/>
              </a:p>
            </c:rich>
          </c:tx>
          <c:layout>
            <c:manualLayout>
              <c:xMode val="edge"/>
              <c:yMode val="edge"/>
              <c:x val="1.849929899309918E-2"/>
              <c:y val="0.2063245814917400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673249168"/>
        <c:crosses val="autoZero"/>
        <c:crossBetween val="between"/>
        <c:majorUnit val="0.2"/>
      </c:valAx>
      <c:spPr>
        <a:solidFill>
          <a:schemeClr val="accent6">
            <a:lumMod val="20000"/>
            <a:lumOff val="80000"/>
          </a:schemeClr>
        </a:solidFill>
        <a:ln>
          <a:noFill/>
        </a:ln>
        <a:effectLst/>
      </c:spPr>
    </c:plotArea>
    <c:plotVisOnly val="1"/>
    <c:dispBlanksAs val="gap"/>
    <c:showDLblsOverMax val="0"/>
  </c:chart>
  <c:spPr>
    <a:noFill/>
    <a:ln>
      <a:solidFill>
        <a:schemeClr val="bg1">
          <a:lumMod val="75000"/>
        </a:schemeClr>
      </a:solidFill>
    </a:ln>
    <a:effectLst/>
  </c:spPr>
  <c:txPr>
    <a:bodyPr/>
    <a:lstStyle/>
    <a:p>
      <a:pPr>
        <a:defRPr sz="1400"/>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sz="1400"/>
              <a:t>Ciudad A: Distribución de precipitaciones según su intensidad (en mm/h</a:t>
            </a:r>
            <a:r>
              <a:rPr lang="es-ES" sz="1400" dirty="0"/>
              <a:t>)</a:t>
            </a:r>
            <a:endParaRPr lang="es-PE"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manualLayout>
          <c:layoutTarget val="inner"/>
          <c:xMode val="edge"/>
          <c:yMode val="edge"/>
          <c:x val="0.19703307174547682"/>
          <c:y val="0.25014516033210893"/>
          <c:w val="0.77521797976487428"/>
          <c:h val="0.5487284739557704"/>
        </c:manualLayout>
      </c:layout>
      <c:lineChart>
        <c:grouping val="standard"/>
        <c:varyColors val="0"/>
        <c:ser>
          <c:idx val="0"/>
          <c:order val="0"/>
          <c:tx>
            <c:strRef>
              <c:f>Hoja14!$H$1</c:f>
              <c:strCache>
                <c:ptCount val="1"/>
                <c:pt idx="0">
                  <c:v>Fi</c:v>
                </c:pt>
              </c:strCache>
            </c:strRef>
          </c:tx>
          <c:spPr>
            <a:ln w="38100" cap="rnd">
              <a:solidFill>
                <a:schemeClr val="accent1"/>
              </a:solidFill>
              <a:round/>
            </a:ln>
            <a:effectLst/>
          </c:spPr>
          <c:marker>
            <c:symbol val="diamond"/>
            <c:size val="7"/>
            <c:spPr>
              <a:solidFill>
                <a:schemeClr val="accent1"/>
              </a:solidFill>
              <a:ln w="38100">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Hoja14!$C$2:$C$7</c:f>
              <c:numCache>
                <c:formatCode>General</c:formatCode>
                <c:ptCount val="6"/>
                <c:pt idx="0">
                  <c:v>0</c:v>
                </c:pt>
                <c:pt idx="1">
                  <c:v>16</c:v>
                </c:pt>
                <c:pt idx="2">
                  <c:v>32</c:v>
                </c:pt>
                <c:pt idx="3">
                  <c:v>48</c:v>
                </c:pt>
                <c:pt idx="4">
                  <c:v>64</c:v>
                </c:pt>
                <c:pt idx="5">
                  <c:v>80</c:v>
                </c:pt>
              </c:numCache>
            </c:numRef>
          </c:cat>
          <c:val>
            <c:numRef>
              <c:f>Hoja14!$H$2:$H$7</c:f>
              <c:numCache>
                <c:formatCode>0%</c:formatCode>
                <c:ptCount val="6"/>
                <c:pt idx="0">
                  <c:v>0</c:v>
                </c:pt>
                <c:pt idx="1">
                  <c:v>0.25</c:v>
                </c:pt>
                <c:pt idx="2">
                  <c:v>0.70830000000000004</c:v>
                </c:pt>
                <c:pt idx="3">
                  <c:v>0.88329999999999997</c:v>
                </c:pt>
                <c:pt idx="4">
                  <c:v>0.95830000000000004</c:v>
                </c:pt>
                <c:pt idx="5">
                  <c:v>1</c:v>
                </c:pt>
              </c:numCache>
            </c:numRef>
          </c:val>
          <c:smooth val="0"/>
          <c:extLst>
            <c:ext xmlns:c16="http://schemas.microsoft.com/office/drawing/2014/chart" uri="{C3380CC4-5D6E-409C-BE32-E72D297353CC}">
              <c16:uniqueId val="{00000000-B289-407E-8367-DBBB9D62B831}"/>
            </c:ext>
          </c:extLst>
        </c:ser>
        <c:dLbls>
          <c:showLegendKey val="0"/>
          <c:showVal val="0"/>
          <c:showCatName val="0"/>
          <c:showSerName val="0"/>
          <c:showPercent val="0"/>
          <c:showBubbleSize val="0"/>
        </c:dLbls>
        <c:marker val="1"/>
        <c:smooth val="0"/>
        <c:axId val="673247600"/>
        <c:axId val="673247208"/>
      </c:lineChart>
      <c:catAx>
        <c:axId val="67324760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Intensidad (</a:t>
                </a:r>
                <a:r>
                  <a:rPr lang="en-US" dirty="0"/>
                  <a:t>mm/h)</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673247208"/>
        <c:crosses val="autoZero"/>
        <c:auto val="1"/>
        <c:lblAlgn val="ctr"/>
        <c:lblOffset val="100"/>
        <c:noMultiLvlLbl val="0"/>
      </c:catAx>
      <c:valAx>
        <c:axId val="6732472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F: Porcentaje Acumulado</a:t>
                </a:r>
                <a:endParaRPr lang="en-US" dirty="0"/>
              </a:p>
            </c:rich>
          </c:tx>
          <c:layout>
            <c:manualLayout>
              <c:xMode val="edge"/>
              <c:yMode val="edge"/>
              <c:x val="3.0832164988498631E-3"/>
              <c:y val="0.1778529796726961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673247600"/>
        <c:crosses val="autoZero"/>
        <c:crossBetween val="between"/>
        <c:majorUnit val="0.2"/>
      </c:valAx>
      <c:spPr>
        <a:solidFill>
          <a:schemeClr val="accent6">
            <a:lumMod val="20000"/>
            <a:lumOff val="80000"/>
          </a:schemeClr>
        </a:solidFill>
        <a:ln>
          <a:noFill/>
        </a:ln>
        <a:effectLst/>
      </c:spPr>
    </c:plotArea>
    <c:plotVisOnly val="1"/>
    <c:dispBlanksAs val="gap"/>
    <c:showDLblsOverMax val="0"/>
  </c:chart>
  <c:spPr>
    <a:noFill/>
    <a:ln>
      <a:solidFill>
        <a:schemeClr val="bg1">
          <a:lumMod val="75000"/>
        </a:schemeClr>
      </a:solidFill>
    </a:ln>
    <a:effectLst/>
  </c:spPr>
  <c:txPr>
    <a:bodyPr/>
    <a:lstStyle/>
    <a:p>
      <a:pPr>
        <a:defRPr sz="1400"/>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sz="1400"/>
              <a:t>Ciudad A: Distribución de precipitaciones según su intensidad (en mm/h</a:t>
            </a:r>
            <a:r>
              <a:rPr lang="es-ES" sz="1400" dirty="0"/>
              <a:t>)</a:t>
            </a:r>
            <a:endParaRPr lang="es-PE"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manualLayout>
          <c:layoutTarget val="inner"/>
          <c:xMode val="edge"/>
          <c:yMode val="edge"/>
          <c:x val="0.2001162882443267"/>
          <c:y val="0.25014516033210893"/>
          <c:w val="0.77213476326602448"/>
          <c:h val="0.5487284739557704"/>
        </c:manualLayout>
      </c:layout>
      <c:lineChart>
        <c:grouping val="standard"/>
        <c:varyColors val="0"/>
        <c:ser>
          <c:idx val="0"/>
          <c:order val="0"/>
          <c:tx>
            <c:strRef>
              <c:f>Hoja14!$H$1</c:f>
              <c:strCache>
                <c:ptCount val="1"/>
                <c:pt idx="0">
                  <c:v>Fi</c:v>
                </c:pt>
              </c:strCache>
            </c:strRef>
          </c:tx>
          <c:spPr>
            <a:ln w="38100" cap="rnd">
              <a:solidFill>
                <a:schemeClr val="accent1"/>
              </a:solidFill>
              <a:round/>
            </a:ln>
            <a:effectLst/>
          </c:spPr>
          <c:marker>
            <c:symbol val="diamond"/>
            <c:size val="7"/>
            <c:spPr>
              <a:solidFill>
                <a:schemeClr val="accent1"/>
              </a:solidFill>
              <a:ln w="38100">
                <a:solidFill>
                  <a:schemeClr val="accent1"/>
                </a:solidFill>
              </a:ln>
              <a:effectLst/>
            </c:spPr>
          </c:marker>
          <c:dLbls>
            <c:numFmt formatCode="0.00%" sourceLinked="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Hoja14!$C$2:$C$7</c:f>
              <c:numCache>
                <c:formatCode>General</c:formatCode>
                <c:ptCount val="6"/>
                <c:pt idx="0">
                  <c:v>0</c:v>
                </c:pt>
                <c:pt idx="1">
                  <c:v>16</c:v>
                </c:pt>
                <c:pt idx="2">
                  <c:v>32</c:v>
                </c:pt>
                <c:pt idx="3">
                  <c:v>48</c:v>
                </c:pt>
                <c:pt idx="4">
                  <c:v>64</c:v>
                </c:pt>
                <c:pt idx="5">
                  <c:v>80</c:v>
                </c:pt>
              </c:numCache>
            </c:numRef>
          </c:cat>
          <c:val>
            <c:numRef>
              <c:f>Hoja14!$H$2:$H$7</c:f>
              <c:numCache>
                <c:formatCode>0%</c:formatCode>
                <c:ptCount val="6"/>
                <c:pt idx="0">
                  <c:v>0</c:v>
                </c:pt>
                <c:pt idx="1">
                  <c:v>0.25</c:v>
                </c:pt>
                <c:pt idx="2">
                  <c:v>0.70830000000000004</c:v>
                </c:pt>
                <c:pt idx="3">
                  <c:v>0.88329999999999997</c:v>
                </c:pt>
                <c:pt idx="4">
                  <c:v>0.95830000000000004</c:v>
                </c:pt>
                <c:pt idx="5">
                  <c:v>1</c:v>
                </c:pt>
              </c:numCache>
            </c:numRef>
          </c:val>
          <c:smooth val="0"/>
          <c:extLst>
            <c:ext xmlns:c16="http://schemas.microsoft.com/office/drawing/2014/chart" uri="{C3380CC4-5D6E-409C-BE32-E72D297353CC}">
              <c16:uniqueId val="{00000000-6105-4C4E-A162-4AB3FB0BD87E}"/>
            </c:ext>
          </c:extLst>
        </c:ser>
        <c:dLbls>
          <c:showLegendKey val="0"/>
          <c:showVal val="0"/>
          <c:showCatName val="0"/>
          <c:showSerName val="0"/>
          <c:showPercent val="0"/>
          <c:showBubbleSize val="0"/>
        </c:dLbls>
        <c:marker val="1"/>
        <c:smooth val="0"/>
        <c:axId val="673242504"/>
        <c:axId val="673242896"/>
      </c:lineChart>
      <c:catAx>
        <c:axId val="67324250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Intensidad (</a:t>
                </a:r>
                <a:r>
                  <a:rPr lang="en-US" dirty="0"/>
                  <a:t>mm/h)</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673242896"/>
        <c:crosses val="autoZero"/>
        <c:auto val="1"/>
        <c:lblAlgn val="ctr"/>
        <c:lblOffset val="100"/>
        <c:noMultiLvlLbl val="0"/>
      </c:catAx>
      <c:valAx>
        <c:axId val="67324289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F: Porcentaje Acumulado</a:t>
                </a:r>
                <a:endParaRPr lang="en-US" dirty="0"/>
              </a:p>
            </c:rich>
          </c:tx>
          <c:layout>
            <c:manualLayout>
              <c:xMode val="edge"/>
              <c:yMode val="edge"/>
              <c:x val="0"/>
              <c:y val="0.2490319842203059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673242504"/>
        <c:crosses val="autoZero"/>
        <c:crossBetween val="between"/>
        <c:majorUnit val="0.2"/>
      </c:valAx>
      <c:spPr>
        <a:solidFill>
          <a:schemeClr val="accent6">
            <a:lumMod val="20000"/>
            <a:lumOff val="80000"/>
          </a:schemeClr>
        </a:solidFill>
        <a:ln>
          <a:noFill/>
        </a:ln>
        <a:effectLst/>
      </c:spPr>
    </c:plotArea>
    <c:plotVisOnly val="1"/>
    <c:dispBlanksAs val="gap"/>
    <c:showDLblsOverMax val="0"/>
  </c:chart>
  <c:spPr>
    <a:noFill/>
    <a:ln>
      <a:solidFill>
        <a:schemeClr val="bg1">
          <a:lumMod val="75000"/>
        </a:schemeClr>
      </a:solidFill>
    </a:ln>
    <a:effectLst/>
  </c:spPr>
  <c:txPr>
    <a:bodyPr/>
    <a:lstStyle/>
    <a:p>
      <a:pPr>
        <a:defRPr sz="1400"/>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sz="1400"/>
              <a:t>Ciudad A: Distribución de precipitaciones según su intensidad (en mm/h</a:t>
            </a:r>
            <a:r>
              <a:rPr lang="es-ES" sz="1400" dirty="0"/>
              <a:t>)</a:t>
            </a:r>
            <a:endParaRPr lang="es-PE"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manualLayout>
          <c:layoutTarget val="inner"/>
          <c:xMode val="edge"/>
          <c:yMode val="edge"/>
          <c:x val="0.2432813192282248"/>
          <c:y val="0.25014516033210893"/>
          <c:w val="0.72896973228212647"/>
          <c:h val="0.5487284739557704"/>
        </c:manualLayout>
      </c:layout>
      <c:lineChart>
        <c:grouping val="standard"/>
        <c:varyColors val="0"/>
        <c:ser>
          <c:idx val="0"/>
          <c:order val="0"/>
          <c:tx>
            <c:strRef>
              <c:f>Hoja14!$H$1</c:f>
              <c:strCache>
                <c:ptCount val="1"/>
                <c:pt idx="0">
                  <c:v>Fi</c:v>
                </c:pt>
              </c:strCache>
            </c:strRef>
          </c:tx>
          <c:spPr>
            <a:ln w="38100" cap="rnd">
              <a:solidFill>
                <a:schemeClr val="accent1"/>
              </a:solidFill>
              <a:round/>
            </a:ln>
            <a:effectLst/>
          </c:spPr>
          <c:marker>
            <c:symbol val="diamond"/>
            <c:size val="7"/>
            <c:spPr>
              <a:solidFill>
                <a:schemeClr val="accent1"/>
              </a:solidFill>
              <a:ln w="38100">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Hoja14!$C$2:$C$7</c:f>
              <c:numCache>
                <c:formatCode>General</c:formatCode>
                <c:ptCount val="6"/>
                <c:pt idx="0">
                  <c:v>0</c:v>
                </c:pt>
                <c:pt idx="1">
                  <c:v>16</c:v>
                </c:pt>
                <c:pt idx="2">
                  <c:v>32</c:v>
                </c:pt>
                <c:pt idx="3">
                  <c:v>48</c:v>
                </c:pt>
                <c:pt idx="4">
                  <c:v>64</c:v>
                </c:pt>
                <c:pt idx="5">
                  <c:v>80</c:v>
                </c:pt>
              </c:numCache>
            </c:numRef>
          </c:cat>
          <c:val>
            <c:numRef>
              <c:f>Hoja14!$H$2:$H$7</c:f>
              <c:numCache>
                <c:formatCode>0%</c:formatCode>
                <c:ptCount val="6"/>
                <c:pt idx="0">
                  <c:v>0</c:v>
                </c:pt>
                <c:pt idx="1">
                  <c:v>0.25</c:v>
                </c:pt>
                <c:pt idx="2">
                  <c:v>0.70830000000000004</c:v>
                </c:pt>
                <c:pt idx="3">
                  <c:v>0.88329999999999997</c:v>
                </c:pt>
                <c:pt idx="4">
                  <c:v>0.95830000000000004</c:v>
                </c:pt>
                <c:pt idx="5">
                  <c:v>1</c:v>
                </c:pt>
              </c:numCache>
            </c:numRef>
          </c:val>
          <c:smooth val="0"/>
          <c:extLst>
            <c:ext xmlns:c16="http://schemas.microsoft.com/office/drawing/2014/chart" uri="{C3380CC4-5D6E-409C-BE32-E72D297353CC}">
              <c16:uniqueId val="{00000000-4700-425F-9231-D2341A74DC16}"/>
            </c:ext>
          </c:extLst>
        </c:ser>
        <c:dLbls>
          <c:showLegendKey val="0"/>
          <c:showVal val="0"/>
          <c:showCatName val="0"/>
          <c:showSerName val="0"/>
          <c:showPercent val="0"/>
          <c:showBubbleSize val="0"/>
        </c:dLbls>
        <c:marker val="1"/>
        <c:smooth val="0"/>
        <c:axId val="673241720"/>
        <c:axId val="673241328"/>
      </c:lineChart>
      <c:catAx>
        <c:axId val="67324172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Intensidad (</a:t>
                </a:r>
                <a:r>
                  <a:rPr lang="en-US" dirty="0"/>
                  <a:t>mm/h)</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673241328"/>
        <c:crosses val="autoZero"/>
        <c:auto val="1"/>
        <c:lblAlgn val="ctr"/>
        <c:lblOffset val="100"/>
        <c:noMultiLvlLbl val="0"/>
      </c:catAx>
      <c:valAx>
        <c:axId val="67324132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F: Porcentaje Acumulado</a:t>
                </a:r>
                <a:endParaRPr lang="en-US" dirty="0"/>
              </a:p>
            </c:rich>
          </c:tx>
          <c:layout>
            <c:manualLayout>
              <c:xMode val="edge"/>
              <c:yMode val="edge"/>
              <c:x val="2.1582515491949041E-2"/>
              <c:y val="0.18259824664253679"/>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673241720"/>
        <c:crosses val="autoZero"/>
        <c:crossBetween val="between"/>
        <c:majorUnit val="0.2"/>
      </c:valAx>
      <c:spPr>
        <a:solidFill>
          <a:schemeClr val="accent6">
            <a:lumMod val="20000"/>
            <a:lumOff val="80000"/>
          </a:schemeClr>
        </a:solidFill>
        <a:ln>
          <a:noFill/>
        </a:ln>
        <a:effectLst/>
      </c:spPr>
    </c:plotArea>
    <c:plotVisOnly val="1"/>
    <c:dispBlanksAs val="gap"/>
    <c:showDLblsOverMax val="0"/>
  </c:chart>
  <c:spPr>
    <a:noFill/>
    <a:ln>
      <a:solidFill>
        <a:schemeClr val="bg1">
          <a:lumMod val="75000"/>
        </a:schemeClr>
      </a:solidFill>
    </a:ln>
    <a:effectLst/>
  </c:spPr>
  <c:txPr>
    <a:bodyPr/>
    <a:lstStyle/>
    <a:p>
      <a:pPr>
        <a:defRPr sz="1400"/>
      </a:pPr>
      <a:endParaRPr lang="es-P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s-PE" sz="1400" b="0" i="0" u="none" strike="noStrike" kern="1200" spc="0" baseline="0" noProof="0">
                <a:solidFill>
                  <a:schemeClr val="tx1">
                    <a:lumMod val="65000"/>
                    <a:lumOff val="35000"/>
                  </a:schemeClr>
                </a:solidFill>
                <a:latin typeface="+mn-lt"/>
                <a:ea typeface="+mn-ea"/>
                <a:cs typeface="+mn-cs"/>
              </a:defRPr>
            </a:pPr>
            <a:r>
              <a:rPr lang="es-PE" sz="1400" noProof="0" dirty="0"/>
              <a:t>Porcentaje acumulado de días según el número de facturas diarias</a:t>
            </a:r>
          </a:p>
        </c:rich>
      </c:tx>
      <c:overlay val="0"/>
      <c:spPr>
        <a:noFill/>
        <a:ln>
          <a:noFill/>
        </a:ln>
        <a:effectLst/>
      </c:spPr>
    </c:title>
    <c:autoTitleDeleted val="0"/>
    <c:plotArea>
      <c:layout/>
      <c:lineChart>
        <c:grouping val="standard"/>
        <c:varyColors val="0"/>
        <c:ser>
          <c:idx val="2"/>
          <c:order val="2"/>
          <c:tx>
            <c:strRef>
              <c:f>Hoja20!$E$1</c:f>
              <c:strCache>
                <c:ptCount val="1"/>
                <c:pt idx="0">
                  <c:v>Porcentaje acumulado de días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s-PE"/>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Hoja20!$A$2:$A$7</c:f>
              <c:numCache>
                <c:formatCode>General</c:formatCode>
                <c:ptCount val="6"/>
                <c:pt idx="1">
                  <c:v>60</c:v>
                </c:pt>
                <c:pt idx="2">
                  <c:v>90</c:v>
                </c:pt>
                <c:pt idx="3">
                  <c:v>120</c:v>
                </c:pt>
                <c:pt idx="4">
                  <c:v>150</c:v>
                </c:pt>
                <c:pt idx="5">
                  <c:v>180</c:v>
                </c:pt>
              </c:numCache>
            </c:numRef>
          </c:cat>
          <c:val>
            <c:numRef>
              <c:f>Hoja20!$E$2:$E$7</c:f>
              <c:numCache>
                <c:formatCode>0%</c:formatCode>
                <c:ptCount val="6"/>
                <c:pt idx="0">
                  <c:v>0</c:v>
                </c:pt>
                <c:pt idx="1">
                  <c:v>0.25</c:v>
                </c:pt>
                <c:pt idx="2">
                  <c:v>0.65</c:v>
                </c:pt>
                <c:pt idx="3">
                  <c:v>0.85000000000000009</c:v>
                </c:pt>
                <c:pt idx="4">
                  <c:v>0.95000000000000007</c:v>
                </c:pt>
                <c:pt idx="5">
                  <c:v>1</c:v>
                </c:pt>
              </c:numCache>
            </c:numRef>
          </c:val>
          <c:smooth val="0"/>
          <c:extLst>
            <c:ext xmlns:c16="http://schemas.microsoft.com/office/drawing/2014/chart" uri="{C3380CC4-5D6E-409C-BE32-E72D297353CC}">
              <c16:uniqueId val="{00000000-6DCA-451C-841C-41CF2E20280D}"/>
            </c:ext>
          </c:extLst>
        </c:ser>
        <c:dLbls>
          <c:showLegendKey val="0"/>
          <c:showVal val="0"/>
          <c:showCatName val="0"/>
          <c:showSerName val="0"/>
          <c:showPercent val="0"/>
          <c:showBubbleSize val="0"/>
        </c:dLbls>
        <c:marker val="1"/>
        <c:smooth val="0"/>
        <c:axId val="127521232"/>
        <c:axId val="127520840"/>
        <c:extLst>
          <c:ext xmlns:c15="http://schemas.microsoft.com/office/drawing/2012/chart" uri="{02D57815-91ED-43cb-92C2-25804820EDAC}">
            <c15:filteredLineSeries>
              <c15:ser>
                <c:idx val="0"/>
                <c:order val="0"/>
                <c:tx>
                  <c:strRef>
                    <c:extLst>
                      <c:ext uri="{02D57815-91ED-43cb-92C2-25804820EDAC}">
                        <c15:formulaRef>
                          <c15:sqref>Hoja20!$C$1</c15:sqref>
                        </c15:formulaRef>
                      </c:ext>
                    </c:extLst>
                    <c:strCache>
                      <c:ptCount val="1"/>
                      <c:pt idx="0">
                        <c:v>mi</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Hoja20!$A$2:$A$7</c15:sqref>
                        </c15:formulaRef>
                      </c:ext>
                    </c:extLst>
                    <c:numCache>
                      <c:formatCode>General</c:formatCode>
                      <c:ptCount val="6"/>
                      <c:pt idx="1">
                        <c:v>60</c:v>
                      </c:pt>
                      <c:pt idx="2">
                        <c:v>90</c:v>
                      </c:pt>
                      <c:pt idx="3">
                        <c:v>120</c:v>
                      </c:pt>
                      <c:pt idx="4">
                        <c:v>150</c:v>
                      </c:pt>
                      <c:pt idx="5">
                        <c:v>180</c:v>
                      </c:pt>
                    </c:numCache>
                  </c:numRef>
                </c:cat>
                <c:val>
                  <c:numRef>
                    <c:extLst>
                      <c:ext uri="{02D57815-91ED-43cb-92C2-25804820EDAC}">
                        <c15:formulaRef>
                          <c15:sqref>Hoja20!$C$2:$C$7</c15:sqref>
                        </c15:formulaRef>
                      </c:ext>
                    </c:extLst>
                    <c:numCache>
                      <c:formatCode>General</c:formatCode>
                      <c:ptCount val="6"/>
                      <c:pt idx="0">
                        <c:v>30</c:v>
                      </c:pt>
                      <c:pt idx="1">
                        <c:v>45</c:v>
                      </c:pt>
                      <c:pt idx="2">
                        <c:v>75</c:v>
                      </c:pt>
                      <c:pt idx="3">
                        <c:v>105</c:v>
                      </c:pt>
                      <c:pt idx="4">
                        <c:v>135</c:v>
                      </c:pt>
                      <c:pt idx="5">
                        <c:v>165</c:v>
                      </c:pt>
                    </c:numCache>
                  </c:numRef>
                </c:val>
                <c:smooth val="0"/>
                <c:extLst>
                  <c:ext xmlns:c16="http://schemas.microsoft.com/office/drawing/2014/chart" uri="{C3380CC4-5D6E-409C-BE32-E72D297353CC}">
                    <c16:uniqueId val="{00000001-6DCA-451C-841C-41CF2E20280D}"/>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Hoja20!$D$1</c15:sqref>
                        </c15:formulaRef>
                      </c:ext>
                    </c:extLst>
                    <c:strCache>
                      <c:ptCount val="1"/>
                      <c:pt idx="0">
                        <c:v>Proporción de días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extLst xmlns:c15="http://schemas.microsoft.com/office/drawing/2012/chart">
                      <c:ext xmlns:c15="http://schemas.microsoft.com/office/drawing/2012/chart" uri="{02D57815-91ED-43cb-92C2-25804820EDAC}">
                        <c15:formulaRef>
                          <c15:sqref>Hoja20!$A$2:$A$7</c15:sqref>
                        </c15:formulaRef>
                      </c:ext>
                    </c:extLst>
                    <c:numCache>
                      <c:formatCode>General</c:formatCode>
                      <c:ptCount val="6"/>
                      <c:pt idx="1">
                        <c:v>60</c:v>
                      </c:pt>
                      <c:pt idx="2">
                        <c:v>90</c:v>
                      </c:pt>
                      <c:pt idx="3">
                        <c:v>120</c:v>
                      </c:pt>
                      <c:pt idx="4">
                        <c:v>150</c:v>
                      </c:pt>
                      <c:pt idx="5">
                        <c:v>180</c:v>
                      </c:pt>
                    </c:numCache>
                  </c:numRef>
                </c:cat>
                <c:val>
                  <c:numRef>
                    <c:extLst xmlns:c15="http://schemas.microsoft.com/office/drawing/2012/chart">
                      <c:ext xmlns:c15="http://schemas.microsoft.com/office/drawing/2012/chart" uri="{02D57815-91ED-43cb-92C2-25804820EDAC}">
                        <c15:formulaRef>
                          <c15:sqref>Hoja20!$D$2:$D$7</c15:sqref>
                        </c15:formulaRef>
                      </c:ext>
                    </c:extLst>
                    <c:numCache>
                      <c:formatCode>0.00</c:formatCode>
                      <c:ptCount val="6"/>
                      <c:pt idx="0" formatCode="General">
                        <c:v>0</c:v>
                      </c:pt>
                      <c:pt idx="1">
                        <c:v>0.25</c:v>
                      </c:pt>
                      <c:pt idx="2">
                        <c:v>0.4</c:v>
                      </c:pt>
                      <c:pt idx="3">
                        <c:v>0.2</c:v>
                      </c:pt>
                      <c:pt idx="4">
                        <c:v>0.1</c:v>
                      </c:pt>
                      <c:pt idx="5">
                        <c:v>0.05</c:v>
                      </c:pt>
                    </c:numCache>
                  </c:numRef>
                </c:val>
                <c:smooth val="0"/>
                <c:extLst xmlns:c15="http://schemas.microsoft.com/office/drawing/2012/chart">
                  <c:ext xmlns:c16="http://schemas.microsoft.com/office/drawing/2014/chart" uri="{C3380CC4-5D6E-409C-BE32-E72D297353CC}">
                    <c16:uniqueId val="{00000002-6DCA-451C-841C-41CF2E20280D}"/>
                  </c:ext>
                </c:extLst>
              </c15:ser>
            </c15:filteredLineSeries>
          </c:ext>
        </c:extLst>
      </c:lineChart>
      <c:catAx>
        <c:axId val="12752123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Número de facturas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PE"/>
          </a:p>
        </c:txPr>
        <c:crossAx val="127520840"/>
        <c:crosses val="autoZero"/>
        <c:auto val="1"/>
        <c:lblAlgn val="ctr"/>
        <c:lblOffset val="100"/>
        <c:noMultiLvlLbl val="0"/>
      </c:catAx>
      <c:valAx>
        <c:axId val="12752084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Porcentaje acumulado</a:t>
                </a:r>
              </a:p>
            </c:rich>
          </c:tx>
          <c:layout>
            <c:manualLayout>
              <c:xMode val="edge"/>
              <c:yMode val="edge"/>
              <c:x val="2.5000000000000001E-2"/>
              <c:y val="0.21806892226451444"/>
            </c:manualLayout>
          </c:layout>
          <c:overlay val="0"/>
          <c:spPr>
            <a:noFill/>
            <a:ln>
              <a:noFill/>
            </a:ln>
            <a:effectLst/>
          </c:sp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127521232"/>
        <c:crosses val="autoZero"/>
        <c:crossBetween val="between"/>
      </c:valAx>
      <c:spPr>
        <a:solidFill>
          <a:schemeClr val="accent6">
            <a:lumMod val="20000"/>
            <a:lumOff val="80000"/>
          </a:schemeClr>
        </a:solidFill>
        <a:ln>
          <a:noFill/>
        </a:ln>
        <a:effectLst/>
      </c:spPr>
    </c:plotArea>
    <c:plotVisOnly val="1"/>
    <c:dispBlanksAs val="gap"/>
    <c:showDLblsOverMax val="0"/>
  </c:chart>
  <c:spPr>
    <a:noFill/>
    <a:ln>
      <a:solidFill>
        <a:schemeClr val="bg1">
          <a:lumMod val="75000"/>
        </a:schemeClr>
      </a:solidFill>
    </a:ln>
    <a:effectLst/>
  </c:spPr>
  <c:txPr>
    <a:bodyPr/>
    <a:lstStyle/>
    <a:p>
      <a:pPr>
        <a:defRPr sz="1400"/>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s-PE" sz="1800" b="0" i="0" u="none" strike="noStrike" kern="1200" spc="0" baseline="0" noProof="0">
                <a:solidFill>
                  <a:schemeClr val="tx1">
                    <a:lumMod val="65000"/>
                    <a:lumOff val="35000"/>
                  </a:schemeClr>
                </a:solidFill>
                <a:latin typeface="+mn-lt"/>
                <a:ea typeface="+mn-ea"/>
                <a:cs typeface="+mn-cs"/>
              </a:defRPr>
            </a:pPr>
            <a:r>
              <a:rPr lang="es-PE" sz="1800" noProof="0" dirty="0"/>
              <a:t>Distribución del número de facturas diarias</a:t>
            </a:r>
          </a:p>
        </c:rich>
      </c:tx>
      <c:overlay val="0"/>
      <c:spPr>
        <a:noFill/>
        <a:ln>
          <a:noFill/>
        </a:ln>
        <a:effectLst/>
      </c:spPr>
    </c:title>
    <c:autoTitleDeleted val="0"/>
    <c:plotArea>
      <c:layout/>
      <c:lineChart>
        <c:grouping val="standard"/>
        <c:varyColors val="0"/>
        <c:ser>
          <c:idx val="1"/>
          <c:order val="1"/>
          <c:tx>
            <c:strRef>
              <c:f>Hoja20!$D$1</c:f>
              <c:strCache>
                <c:ptCount val="1"/>
                <c:pt idx="0">
                  <c:v>Proporción de días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Hoja20!$C$2:$C$8</c:f>
              <c:numCache>
                <c:formatCode>General</c:formatCode>
                <c:ptCount val="7"/>
                <c:pt idx="0">
                  <c:v>30</c:v>
                </c:pt>
                <c:pt idx="1">
                  <c:v>45</c:v>
                </c:pt>
                <c:pt idx="2">
                  <c:v>75</c:v>
                </c:pt>
                <c:pt idx="3">
                  <c:v>105</c:v>
                </c:pt>
                <c:pt idx="4">
                  <c:v>135</c:v>
                </c:pt>
                <c:pt idx="5">
                  <c:v>165</c:v>
                </c:pt>
                <c:pt idx="6">
                  <c:v>180</c:v>
                </c:pt>
              </c:numCache>
            </c:numRef>
          </c:cat>
          <c:val>
            <c:numRef>
              <c:f>Hoja20!$D$2:$D$8</c:f>
              <c:numCache>
                <c:formatCode>0.00</c:formatCode>
                <c:ptCount val="7"/>
                <c:pt idx="0" formatCode="General">
                  <c:v>0</c:v>
                </c:pt>
                <c:pt idx="1">
                  <c:v>0.25</c:v>
                </c:pt>
                <c:pt idx="2">
                  <c:v>0.4</c:v>
                </c:pt>
                <c:pt idx="3">
                  <c:v>0.2</c:v>
                </c:pt>
                <c:pt idx="4">
                  <c:v>0.1</c:v>
                </c:pt>
                <c:pt idx="5">
                  <c:v>0.05</c:v>
                </c:pt>
                <c:pt idx="6">
                  <c:v>0</c:v>
                </c:pt>
              </c:numCache>
            </c:numRef>
          </c:val>
          <c:smooth val="0"/>
          <c:extLst>
            <c:ext xmlns:c16="http://schemas.microsoft.com/office/drawing/2014/chart" uri="{C3380CC4-5D6E-409C-BE32-E72D297353CC}">
              <c16:uniqueId val="{00000000-FE45-4393-8FC4-AC463CACF9FB}"/>
            </c:ext>
          </c:extLst>
        </c:ser>
        <c:dLbls>
          <c:showLegendKey val="0"/>
          <c:showVal val="0"/>
          <c:showCatName val="0"/>
          <c:showSerName val="0"/>
          <c:showPercent val="0"/>
          <c:showBubbleSize val="0"/>
        </c:dLbls>
        <c:marker val="1"/>
        <c:smooth val="0"/>
        <c:axId val="127524760"/>
        <c:axId val="127525544"/>
        <c:extLst>
          <c:ext xmlns:c15="http://schemas.microsoft.com/office/drawing/2012/chart" uri="{02D57815-91ED-43cb-92C2-25804820EDAC}">
            <c15:filteredLineSeries>
              <c15:ser>
                <c:idx val="0"/>
                <c:order val="0"/>
                <c:tx>
                  <c:strRef>
                    <c:extLst>
                      <c:ext uri="{02D57815-91ED-43cb-92C2-25804820EDAC}">
                        <c15:formulaRef>
                          <c15:sqref>Hoja20!$C$1</c15:sqref>
                        </c15:formulaRef>
                      </c:ext>
                    </c:extLst>
                    <c:strCache>
                      <c:ptCount val="1"/>
                      <c:pt idx="0">
                        <c:v>mi</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Hoja20!$C$2:$C$8</c15:sqref>
                        </c15:formulaRef>
                      </c:ext>
                    </c:extLst>
                    <c:numCache>
                      <c:formatCode>General</c:formatCode>
                      <c:ptCount val="7"/>
                      <c:pt idx="0">
                        <c:v>30</c:v>
                      </c:pt>
                      <c:pt idx="1">
                        <c:v>45</c:v>
                      </c:pt>
                      <c:pt idx="2">
                        <c:v>75</c:v>
                      </c:pt>
                      <c:pt idx="3">
                        <c:v>105</c:v>
                      </c:pt>
                      <c:pt idx="4">
                        <c:v>135</c:v>
                      </c:pt>
                      <c:pt idx="5">
                        <c:v>165</c:v>
                      </c:pt>
                      <c:pt idx="6">
                        <c:v>180</c:v>
                      </c:pt>
                    </c:numCache>
                  </c:numRef>
                </c:cat>
                <c:val>
                  <c:numRef>
                    <c:extLst>
                      <c:ext uri="{02D57815-91ED-43cb-92C2-25804820EDAC}">
                        <c15:formulaRef>
                          <c15:sqref>Hoja20!$C$2:$C$8</c15:sqref>
                        </c15:formulaRef>
                      </c:ext>
                    </c:extLst>
                    <c:numCache>
                      <c:formatCode>General</c:formatCode>
                      <c:ptCount val="7"/>
                      <c:pt idx="0">
                        <c:v>30</c:v>
                      </c:pt>
                      <c:pt idx="1">
                        <c:v>45</c:v>
                      </c:pt>
                      <c:pt idx="2">
                        <c:v>75</c:v>
                      </c:pt>
                      <c:pt idx="3">
                        <c:v>105</c:v>
                      </c:pt>
                      <c:pt idx="4">
                        <c:v>135</c:v>
                      </c:pt>
                      <c:pt idx="5">
                        <c:v>165</c:v>
                      </c:pt>
                      <c:pt idx="6">
                        <c:v>180</c:v>
                      </c:pt>
                    </c:numCache>
                  </c:numRef>
                </c:val>
                <c:smooth val="0"/>
                <c:extLst>
                  <c:ext xmlns:c16="http://schemas.microsoft.com/office/drawing/2014/chart" uri="{C3380CC4-5D6E-409C-BE32-E72D297353CC}">
                    <c16:uniqueId val="{00000001-FE45-4393-8FC4-AC463CACF9FB}"/>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Hoja20!$E$1</c15:sqref>
                        </c15:formulaRef>
                      </c:ext>
                    </c:extLst>
                    <c:strCache>
                      <c:ptCount val="1"/>
                      <c:pt idx="0">
                        <c:v>Porcentaje acumulado de días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s-PE"/>
                    </a:p>
                  </c:txPr>
                  <c:dLblPos val="l"/>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Hoja20!$C$2:$C$8</c15:sqref>
                        </c15:formulaRef>
                      </c:ext>
                    </c:extLst>
                    <c:numCache>
                      <c:formatCode>General</c:formatCode>
                      <c:ptCount val="7"/>
                      <c:pt idx="0">
                        <c:v>30</c:v>
                      </c:pt>
                      <c:pt idx="1">
                        <c:v>45</c:v>
                      </c:pt>
                      <c:pt idx="2">
                        <c:v>75</c:v>
                      </c:pt>
                      <c:pt idx="3">
                        <c:v>105</c:v>
                      </c:pt>
                      <c:pt idx="4">
                        <c:v>135</c:v>
                      </c:pt>
                      <c:pt idx="5">
                        <c:v>165</c:v>
                      </c:pt>
                      <c:pt idx="6">
                        <c:v>180</c:v>
                      </c:pt>
                    </c:numCache>
                  </c:numRef>
                </c:cat>
                <c:val>
                  <c:numRef>
                    <c:extLst xmlns:c15="http://schemas.microsoft.com/office/drawing/2012/chart">
                      <c:ext xmlns:c15="http://schemas.microsoft.com/office/drawing/2012/chart" uri="{02D57815-91ED-43cb-92C2-25804820EDAC}">
                        <c15:formulaRef>
                          <c15:sqref>Hoja20!$E$2:$E$8</c15:sqref>
                        </c15:formulaRef>
                      </c:ext>
                    </c:extLst>
                    <c:numCache>
                      <c:formatCode>0%</c:formatCode>
                      <c:ptCount val="7"/>
                      <c:pt idx="0">
                        <c:v>0</c:v>
                      </c:pt>
                      <c:pt idx="1">
                        <c:v>0.25</c:v>
                      </c:pt>
                      <c:pt idx="2">
                        <c:v>0.65</c:v>
                      </c:pt>
                      <c:pt idx="3">
                        <c:v>0.85000000000000009</c:v>
                      </c:pt>
                      <c:pt idx="4">
                        <c:v>0.95000000000000007</c:v>
                      </c:pt>
                      <c:pt idx="5">
                        <c:v>1</c:v>
                      </c:pt>
                    </c:numCache>
                  </c:numRef>
                </c:val>
                <c:smooth val="0"/>
                <c:extLst xmlns:c15="http://schemas.microsoft.com/office/drawing/2012/chart">
                  <c:ext xmlns:c16="http://schemas.microsoft.com/office/drawing/2014/chart" uri="{C3380CC4-5D6E-409C-BE32-E72D297353CC}">
                    <c16:uniqueId val="{00000002-FE45-4393-8FC4-AC463CACF9FB}"/>
                  </c:ext>
                </c:extLst>
              </c15:ser>
            </c15:filteredLineSeries>
          </c:ext>
        </c:extLst>
      </c:lineChart>
      <c:catAx>
        <c:axId val="12752476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Número de facturas</a:t>
                </a:r>
              </a:p>
            </c:rich>
          </c:tx>
          <c:overlay val="0"/>
          <c:spPr>
            <a:noFill/>
            <a:ln>
              <a:noFill/>
            </a:ln>
            <a:effectLst/>
          </c:spPr>
        </c:title>
        <c:numFmt formatCode="General" sourceLinked="1"/>
        <c:majorTickMark val="out"/>
        <c:minorTickMark val="cross"/>
        <c:tickLblPos val="nextTo"/>
        <c:spPr>
          <a:noFill/>
          <a:ln w="9525" cap="flat" cmpd="sng" algn="ctr">
            <a:solidFill>
              <a:schemeClr val="bg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PE"/>
          </a:p>
        </c:txPr>
        <c:crossAx val="127525544"/>
        <c:crosses val="autoZero"/>
        <c:auto val="1"/>
        <c:lblAlgn val="ctr"/>
        <c:lblOffset val="100"/>
        <c:noMultiLvlLbl val="0"/>
      </c:catAx>
      <c:valAx>
        <c:axId val="127525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Proporción</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crossAx val="127524760"/>
        <c:crossesAt val="1"/>
        <c:crossBetween val="between"/>
      </c:valAx>
      <c:spPr>
        <a:noFill/>
        <a:ln>
          <a:solidFill>
            <a:schemeClr val="bg1"/>
          </a:solidFill>
        </a:ln>
        <a:effectLst/>
      </c:spPr>
    </c:plotArea>
    <c:plotVisOnly val="1"/>
    <c:dispBlanksAs val="gap"/>
    <c:showDLblsOverMax val="0"/>
  </c:chart>
  <c:spPr>
    <a:noFill/>
    <a:ln>
      <a:solidFill>
        <a:schemeClr val="bg1">
          <a:lumMod val="75000"/>
        </a:schemeClr>
      </a:solidFill>
    </a:ln>
    <a:effectLst/>
  </c:spPr>
  <c:txPr>
    <a:bodyPr/>
    <a:lstStyle/>
    <a:p>
      <a:pPr>
        <a:defRPr sz="1400"/>
      </a:pPr>
      <a:endParaRPr lang="es-PE"/>
    </a:p>
  </c:txPr>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Hoja1!$B$2:$B$14</cx:f>
        <cx:lvl ptCount="13" formatCode="0">
          <cx:pt idx="0">380</cx:pt>
          <cx:pt idx="1">450</cx:pt>
          <cx:pt idx="2">700</cx:pt>
          <cx:pt idx="3">780</cx:pt>
          <cx:pt idx="4">800</cx:pt>
          <cx:pt idx="5">820</cx:pt>
          <cx:pt idx="6">850</cx:pt>
          <cx:pt idx="7">990</cx:pt>
          <cx:pt idx="8">1250</cx:pt>
          <cx:pt idx="9">1500</cx:pt>
          <cx:pt idx="10">1900</cx:pt>
          <cx:pt idx="11">3210</cx:pt>
          <cx:pt idx="12">6288</cx:pt>
        </cx:lvl>
      </cx:numDim>
    </cx:data>
    <cx:data id="1">
      <cx:numDim type="val">
        <cx:f>Hoja1!$C$2:$C$14</cx:f>
        <cx:lvl ptCount="13" formatCode="0">
          <cx:pt idx="0">518</cx:pt>
          <cx:pt idx="1">595</cx:pt>
          <cx:pt idx="2">870.00000000000011</cx:pt>
          <cx:pt idx="3">958.00000000000011</cx:pt>
          <cx:pt idx="4">980.00000000000011</cx:pt>
          <cx:pt idx="5">1002.0000000000001</cx:pt>
          <cx:pt idx="6">1035</cx:pt>
          <cx:pt idx="7">1189</cx:pt>
          <cx:pt idx="8">1475</cx:pt>
          <cx:pt idx="9">1750.0000000000002</cx:pt>
          <cx:pt idx="10">2190</cx:pt>
          <cx:pt idx="11">3631.0000000000005</cx:pt>
          <cx:pt idx="12">7016.8000000000002</cx:pt>
        </cx:lvl>
      </cx:numDim>
    </cx:data>
    <cx:data id="2">
      <cx:numDim type="val">
        <cx:f>Hoja1!$D$2:$D$14</cx:f>
        <cx:lvl ptCount="13" formatCode="0">
          <cx:pt idx="0">730.77454545454555</cx:pt>
          <cx:pt idx="1">865.39090909090908</cx:pt>
          <cx:pt idx="2">1346.1636363636364</cx:pt>
          <cx:pt idx="3">1500.0109090909091</cx:pt>
          <cx:pt idx="4">919.99999999999989</cx:pt>
          <cx:pt idx="5">942.99999999999989</cx:pt>
          <cx:pt idx="6">977.49999999999989</cx:pt>
          <cx:pt idx="7">1138.5</cx:pt>
          <cx:pt idx="8">1437.5</cx:pt>
          <cx:pt idx="9">1724.9999999999998</cx:pt>
          <cx:pt idx="10">1938</cx:pt>
          <cx:pt idx="11">3274.2000000000003</cx:pt>
          <cx:pt idx="12">6413.7600000000002</cx:pt>
        </cx:lvl>
      </cx:numDim>
    </cx:data>
  </cx:chartData>
  <cx:chart>
    <cx:title pos="t" align="ctr" overlay="0">
      <cx:tx>
        <cx:txData>
          <cx:v>Diagrama de cajas del sueldo según la propuesta</cx:v>
        </cx:txData>
      </cx:tx>
      <cx:txPr>
        <a:bodyPr rot="0" spcFirstLastPara="1" vertOverflow="ellipsis" vert="horz" wrap="square" lIns="0" tIns="0" rIns="0" bIns="0" anchor="ctr" anchorCtr="1"/>
        <a:lstStyle/>
        <a:p>
          <a:pPr algn="ctr">
            <a:defRPr/>
          </a:pPr>
          <a:r>
            <a:rPr lang="es-PE"/>
            <a:t>Diagrama de cajas del sueldo según la propuesta</a:t>
          </a:r>
        </a:p>
      </cx:txPr>
    </cx:title>
    <cx:plotArea>
      <cx:plotAreaRegion>
        <cx:plotSurface>
          <cx:spPr>
            <a:solidFill>
              <a:schemeClr val="accent6">
                <a:lumMod val="20000"/>
                <a:lumOff val="80000"/>
              </a:schemeClr>
            </a:solidFill>
          </cx:spPr>
        </cx:plotSurface>
        <cx:series layoutId="boxWhisker" uniqueId="{D58FF8F1-98EA-4CD4-8712-973EE7022AB4}">
          <cx:tx>
            <cx:txData>
              <cx:f>Hoja1!$B$1</cx:f>
              <cx:v>X</cx:v>
            </cx:txData>
          </cx:tx>
          <cx:dataId val="0"/>
          <cx:layoutPr>
            <cx:visibility meanLine="0" meanMarker="1" nonoutliers="0" outliers="1"/>
            <cx:statistics quartileMethod="exclusive"/>
          </cx:layoutPr>
        </cx:series>
        <cx:series layoutId="boxWhisker" uniqueId="{D4FD74E7-2233-4772-B019-2F40089435AB}">
          <cx:tx>
            <cx:txData>
              <cx:f>Hoja1!$C$1</cx:f>
              <cx:v>Y</cx:v>
            </cx:txData>
          </cx:tx>
          <cx:dataId val="1"/>
          <cx:layoutPr>
            <cx:visibility meanLine="0" meanMarker="1" nonoutliers="0" outliers="1"/>
            <cx:statistics quartileMethod="exclusive"/>
          </cx:layoutPr>
        </cx:series>
        <cx:series layoutId="boxWhisker" uniqueId="{E52D338B-F705-4632-96C9-606DF16A31BE}">
          <cx:tx>
            <cx:txData>
              <cx:f>Hoja1!$D$1</cx:f>
              <cx:v>Z</cx:v>
            </cx:txData>
          </cx:tx>
          <cx:dataId val="2"/>
          <cx:layoutPr>
            <cx:visibility meanLine="0" meanMarker="1" nonoutliers="0" outliers="1"/>
            <cx:statistics quartileMethod="exclusive"/>
          </cx:layoutPr>
        </cx:series>
      </cx:plotAreaRegion>
      <cx:axis id="0" hidden="1">
        <cx:catScaling gapWidth="1"/>
        <cx:title>
          <cx:tx>
            <cx:txData>
              <cx:v>Propuesta</cx:v>
            </cx:txData>
          </cx:tx>
          <cx:txPr>
            <a:bodyPr spcFirstLastPara="1" vertOverflow="ellipsis" wrap="square" lIns="0" tIns="0" rIns="0" bIns="0" anchor="ctr" anchorCtr="1"/>
            <a:lstStyle/>
            <a:p>
              <a:pPr algn="ctr">
                <a:defRPr/>
              </a:pPr>
              <a:r>
                <a:rPr lang="es-PE"/>
                <a:t>Propuesta</a:t>
              </a:r>
            </a:p>
          </cx:txPr>
        </cx:title>
        <cx:tickLabels/>
      </cx:axis>
      <cx:axis id="1">
        <cx:valScaling/>
        <cx:majorGridlines/>
        <cx:tickLabels/>
      </cx:axis>
    </cx:plotArea>
    <cx:legend pos="r" align="ctr" overlay="0"/>
  </cx:chart>
  <cx:spPr>
    <a:solidFill>
      <a:schemeClr val="accent6">
        <a:lumMod val="60000"/>
        <a:lumOff val="40000"/>
      </a:schemeClr>
    </a:solidFill>
  </cx:spPr>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Hoja1!$B$2:$B$14</cx:f>
        <cx:lvl ptCount="13" formatCode="0">
          <cx:pt idx="0">380</cx:pt>
          <cx:pt idx="1">450</cx:pt>
          <cx:pt idx="2">700</cx:pt>
          <cx:pt idx="3">780</cx:pt>
          <cx:pt idx="4">800</cx:pt>
          <cx:pt idx="5">820</cx:pt>
          <cx:pt idx="6">850</cx:pt>
          <cx:pt idx="7">990</cx:pt>
          <cx:pt idx="8">1250</cx:pt>
          <cx:pt idx="9">1500</cx:pt>
          <cx:pt idx="10">1900</cx:pt>
          <cx:pt idx="11">3210</cx:pt>
          <cx:pt idx="12">6288</cx:pt>
        </cx:lvl>
      </cx:numDim>
    </cx:data>
    <cx:data id="1">
      <cx:numDim type="val">
        <cx:f>Hoja1!$C$2:$C$14</cx:f>
        <cx:lvl ptCount="13" formatCode="0">
          <cx:pt idx="0">518</cx:pt>
          <cx:pt idx="1">595</cx:pt>
          <cx:pt idx="2">870.00000000000011</cx:pt>
          <cx:pt idx="3">958.00000000000011</cx:pt>
          <cx:pt idx="4">980.00000000000011</cx:pt>
          <cx:pt idx="5">1002.0000000000001</cx:pt>
          <cx:pt idx="6">1035</cx:pt>
          <cx:pt idx="7">1189</cx:pt>
          <cx:pt idx="8">1475</cx:pt>
          <cx:pt idx="9">1750.0000000000002</cx:pt>
          <cx:pt idx="10">2190</cx:pt>
          <cx:pt idx="11">3631.0000000000005</cx:pt>
          <cx:pt idx="12">7016.8000000000002</cx:pt>
        </cx:lvl>
      </cx:numDim>
    </cx:data>
    <cx:data id="2">
      <cx:numDim type="val">
        <cx:f>Hoja1!$D$2:$D$14</cx:f>
        <cx:lvl ptCount="13" formatCode="0">
          <cx:pt idx="0">730.77454545454555</cx:pt>
          <cx:pt idx="1">865.39090909090908</cx:pt>
          <cx:pt idx="2">1346.1636363636364</cx:pt>
          <cx:pt idx="3">1500.0109090909091</cx:pt>
          <cx:pt idx="4">919.99999999999989</cx:pt>
          <cx:pt idx="5">942.99999999999989</cx:pt>
          <cx:pt idx="6">977.49999999999989</cx:pt>
          <cx:pt idx="7">1138.5</cx:pt>
          <cx:pt idx="8">1437.5</cx:pt>
          <cx:pt idx="9">1724.9999999999998</cx:pt>
          <cx:pt idx="10">1938</cx:pt>
          <cx:pt idx="11">3274.2000000000003</cx:pt>
          <cx:pt idx="12">6413.7600000000002</cx:pt>
        </cx:lvl>
      </cx:numDim>
    </cx:data>
  </cx:chartData>
  <cx:chart>
    <cx:title pos="t" align="ctr" overlay="0">
      <cx:tx>
        <cx:txData>
          <cx:v>Diagrama de cajas del sueldo según la propuesta</cx:v>
        </cx:txData>
      </cx:tx>
      <cx:txPr>
        <a:bodyPr rot="0" spcFirstLastPara="1" vertOverflow="ellipsis" vert="horz" wrap="square" lIns="0" tIns="0" rIns="0" bIns="0" anchor="ctr" anchorCtr="1"/>
        <a:lstStyle/>
        <a:p>
          <a:pPr algn="ctr">
            <a:defRPr/>
          </a:pPr>
          <a:r>
            <a:rPr lang="es-PE"/>
            <a:t>Diagrama de cajas del sueldo según la propuesta</a:t>
          </a:r>
        </a:p>
      </cx:txPr>
    </cx:title>
    <cx:plotArea>
      <cx:plotAreaRegion>
        <cx:plotSurface>
          <cx:spPr>
            <a:solidFill>
              <a:schemeClr val="accent6">
                <a:lumMod val="20000"/>
                <a:lumOff val="80000"/>
              </a:schemeClr>
            </a:solidFill>
          </cx:spPr>
        </cx:plotSurface>
        <cx:series layoutId="boxWhisker" uniqueId="{D58FF8F1-98EA-4CD4-8712-973EE7022AB4}">
          <cx:tx>
            <cx:txData>
              <cx:f>Hoja1!$B$1</cx:f>
              <cx:v>X</cx:v>
            </cx:txData>
          </cx:tx>
          <cx:dataId val="0"/>
          <cx:layoutPr>
            <cx:visibility meanLine="0" meanMarker="1" nonoutliers="0" outliers="1"/>
            <cx:statistics quartileMethod="exclusive"/>
          </cx:layoutPr>
        </cx:series>
        <cx:series layoutId="boxWhisker" uniqueId="{D4FD74E7-2233-4772-B019-2F40089435AB}">
          <cx:tx>
            <cx:txData>
              <cx:f>Hoja1!$C$1</cx:f>
              <cx:v>Y</cx:v>
            </cx:txData>
          </cx:tx>
          <cx:dataId val="1"/>
          <cx:layoutPr>
            <cx:visibility meanLine="0" meanMarker="1" nonoutliers="0" outliers="1"/>
            <cx:statistics quartileMethod="exclusive"/>
          </cx:layoutPr>
        </cx:series>
        <cx:series layoutId="boxWhisker" uniqueId="{E52D338B-F705-4632-96C9-606DF16A31BE}">
          <cx:tx>
            <cx:txData>
              <cx:f>Hoja1!$D$1</cx:f>
              <cx:v>Propuesta</cx:v>
            </cx:txData>
          </cx:tx>
          <cx:dataId val="2"/>
          <cx:layoutPr>
            <cx:visibility meanLine="0" meanMarker="1" nonoutliers="0" outliers="1"/>
            <cx:statistics quartileMethod="exclusive"/>
          </cx:layoutPr>
        </cx:series>
      </cx:plotAreaRegion>
      <cx:axis id="0" hidden="1">
        <cx:catScaling gapWidth="1"/>
        <cx:title>
          <cx:tx>
            <cx:txData>
              <cx:v>Propuesta</cx:v>
            </cx:txData>
          </cx:tx>
          <cx:txPr>
            <a:bodyPr spcFirstLastPara="1" vertOverflow="ellipsis" wrap="square" lIns="0" tIns="0" rIns="0" bIns="0" anchor="ctr" anchorCtr="1"/>
            <a:lstStyle/>
            <a:p>
              <a:pPr algn="ctr">
                <a:defRPr/>
              </a:pPr>
              <a:r>
                <a:rPr lang="es-PE"/>
                <a:t>Propuesta</a:t>
              </a:r>
            </a:p>
          </cx:txPr>
        </cx:title>
        <cx:tickLabels/>
      </cx:axis>
      <cx:axis id="1">
        <cx:valScaling/>
        <cx:majorGridlines/>
        <cx:tickLabels/>
      </cx:axis>
    </cx:plotArea>
    <cx:legend pos="r" align="ctr" overlay="0"/>
  </cx:chart>
  <cx:spPr>
    <a:solidFill>
      <a:schemeClr val="accent6">
        <a:lumMod val="60000"/>
        <a:lumOff val="40000"/>
      </a:schemeClr>
    </a:solidFill>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8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AEF84-52E2-4A84-8402-74D94669A126}"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s-PE"/>
        </a:p>
      </dgm:t>
    </dgm:pt>
    <dgm:pt modelId="{D5544E83-6CC6-4C4B-A37D-29E21A9D97A9}">
      <dgm:prSet phldrT="[Texto]" custT="1"/>
      <dgm:spPr>
        <a:solidFill>
          <a:schemeClr val="accent4">
            <a:lumMod val="20000"/>
            <a:lumOff val="80000"/>
          </a:schemeClr>
        </a:solidFill>
        <a:ln>
          <a:solidFill>
            <a:srgbClr val="FFC000"/>
          </a:solidFill>
        </a:ln>
      </dgm:spPr>
      <dgm:t>
        <a:bodyPr/>
        <a:lstStyle/>
        <a:p>
          <a:r>
            <a:rPr lang="es-PE" sz="2400" b="1">
              <a:solidFill>
                <a:schemeClr val="accent4">
                  <a:lumMod val="75000"/>
                </a:schemeClr>
              </a:solidFill>
            </a:rPr>
            <a:t>Moda</a:t>
          </a:r>
        </a:p>
      </dgm:t>
    </dgm:pt>
    <dgm:pt modelId="{11A69EBE-001F-4B14-9FED-ABB4CCACE76B}" type="parTrans" cxnId="{464A4A47-1CC8-4C09-A713-854C2C955480}">
      <dgm:prSet/>
      <dgm:spPr/>
      <dgm:t>
        <a:bodyPr/>
        <a:lstStyle/>
        <a:p>
          <a:endParaRPr lang="es-PE" sz="2400" b="1"/>
        </a:p>
      </dgm:t>
    </dgm:pt>
    <dgm:pt modelId="{E1B01BDC-42AC-4D3B-BFD3-F018A1550C81}" type="sibTrans" cxnId="{464A4A47-1CC8-4C09-A713-854C2C955480}">
      <dgm:prSet/>
      <dgm:spPr/>
      <dgm:t>
        <a:bodyPr/>
        <a:lstStyle/>
        <a:p>
          <a:endParaRPr lang="es-PE" sz="2400" b="1"/>
        </a:p>
      </dgm:t>
    </dgm:pt>
    <dgm:pt modelId="{793268A9-64B3-4839-8FCF-062D1029CEB1}">
      <dgm:prSet phldrT="[Texto]" custT="1"/>
      <dgm:spPr>
        <a:solidFill>
          <a:schemeClr val="accent2">
            <a:lumMod val="40000"/>
            <a:lumOff val="60000"/>
          </a:schemeClr>
        </a:solidFill>
        <a:ln>
          <a:solidFill>
            <a:srgbClr val="FF0000"/>
          </a:solidFill>
        </a:ln>
      </dgm:spPr>
      <dgm:t>
        <a:bodyPr/>
        <a:lstStyle/>
        <a:p>
          <a:r>
            <a:rPr lang="es-PE" sz="2400" b="1">
              <a:solidFill>
                <a:srgbClr val="C00000"/>
              </a:solidFill>
            </a:rPr>
            <a:t>Mediana</a:t>
          </a:r>
        </a:p>
      </dgm:t>
    </dgm:pt>
    <dgm:pt modelId="{FD6B419F-8977-4372-8A3C-EEE01E813150}" type="parTrans" cxnId="{45D54DBE-B606-4FCF-A544-8A1361881C60}">
      <dgm:prSet/>
      <dgm:spPr/>
      <dgm:t>
        <a:bodyPr/>
        <a:lstStyle/>
        <a:p>
          <a:endParaRPr lang="es-PE" sz="2400" b="1"/>
        </a:p>
      </dgm:t>
    </dgm:pt>
    <dgm:pt modelId="{B6960234-B41B-4FC8-8211-371F02A530AE}" type="sibTrans" cxnId="{45D54DBE-B606-4FCF-A544-8A1361881C60}">
      <dgm:prSet/>
      <dgm:spPr/>
      <dgm:t>
        <a:bodyPr/>
        <a:lstStyle/>
        <a:p>
          <a:endParaRPr lang="es-PE" sz="2400" b="1"/>
        </a:p>
      </dgm:t>
    </dgm:pt>
    <dgm:pt modelId="{E4B2EC12-485C-4B38-9190-1564C63331EE}">
      <dgm:prSet phldrT="[Texto]" custT="1"/>
      <dgm:spPr>
        <a:solidFill>
          <a:schemeClr val="accent5">
            <a:lumMod val="20000"/>
            <a:lumOff val="80000"/>
          </a:schemeClr>
        </a:solidFill>
        <a:ln>
          <a:solidFill>
            <a:srgbClr val="002060"/>
          </a:solidFill>
        </a:ln>
      </dgm:spPr>
      <dgm:t>
        <a:bodyPr/>
        <a:lstStyle/>
        <a:p>
          <a:r>
            <a:rPr lang="es-PE" sz="2400" b="1">
              <a:solidFill>
                <a:schemeClr val="accent1">
                  <a:lumMod val="75000"/>
                </a:schemeClr>
              </a:solidFill>
            </a:rPr>
            <a:t>Media</a:t>
          </a:r>
        </a:p>
      </dgm:t>
    </dgm:pt>
    <dgm:pt modelId="{851F904A-778F-4221-9E5A-466B0194254B}" type="parTrans" cxnId="{083C6899-D4D4-4B68-A8EA-6D6921538562}">
      <dgm:prSet/>
      <dgm:spPr/>
      <dgm:t>
        <a:bodyPr/>
        <a:lstStyle/>
        <a:p>
          <a:endParaRPr lang="es-PE" sz="2400" b="1"/>
        </a:p>
      </dgm:t>
    </dgm:pt>
    <dgm:pt modelId="{25105D4E-94E2-4047-A8F0-AD6C1032ADA6}" type="sibTrans" cxnId="{083C6899-D4D4-4B68-A8EA-6D6921538562}">
      <dgm:prSet/>
      <dgm:spPr/>
      <dgm:t>
        <a:bodyPr/>
        <a:lstStyle/>
        <a:p>
          <a:endParaRPr lang="es-PE" sz="2400" b="1"/>
        </a:p>
      </dgm:t>
    </dgm:pt>
    <dgm:pt modelId="{936EF13F-2F59-47B4-B8D3-70F83FC20268}">
      <dgm:prSet/>
      <dgm:spPr>
        <a:solidFill>
          <a:schemeClr val="accent4">
            <a:lumMod val="20000"/>
            <a:lumOff val="80000"/>
          </a:schemeClr>
        </a:solidFill>
        <a:ln>
          <a:solidFill>
            <a:srgbClr val="FFC000"/>
          </a:solidFill>
        </a:ln>
      </dgm:spPr>
      <dgm:t>
        <a:bodyPr/>
        <a:lstStyle/>
        <a:p>
          <a:r>
            <a:rPr lang="es-ES" dirty="0">
              <a:solidFill>
                <a:schemeClr val="accent4">
                  <a:lumMod val="75000"/>
                </a:schemeClr>
              </a:solidFill>
            </a:rPr>
            <a:t>El valor que más se repite</a:t>
          </a:r>
        </a:p>
      </dgm:t>
    </dgm:pt>
    <dgm:pt modelId="{6638405B-EA0E-46D9-AB32-F7FF7B8CB049}" type="parTrans" cxnId="{AF004F70-B43F-44EE-ACC4-E8F02304BC98}">
      <dgm:prSet/>
      <dgm:spPr/>
      <dgm:t>
        <a:bodyPr/>
        <a:lstStyle/>
        <a:p>
          <a:endParaRPr lang="es-ES"/>
        </a:p>
      </dgm:t>
    </dgm:pt>
    <dgm:pt modelId="{A877A3CE-CA2B-433F-BE92-F8302DD3C6C3}" type="sibTrans" cxnId="{AF004F70-B43F-44EE-ACC4-E8F02304BC98}">
      <dgm:prSet/>
      <dgm:spPr/>
      <dgm:t>
        <a:bodyPr/>
        <a:lstStyle/>
        <a:p>
          <a:endParaRPr lang="es-ES"/>
        </a:p>
      </dgm:t>
    </dgm:pt>
    <dgm:pt modelId="{5DD5E204-B027-4822-A308-DADEB0501760}">
      <dgm:prSet/>
      <dgm:spPr>
        <a:solidFill>
          <a:schemeClr val="accent2">
            <a:lumMod val="40000"/>
            <a:lumOff val="60000"/>
          </a:schemeClr>
        </a:solidFill>
        <a:ln>
          <a:solidFill>
            <a:srgbClr val="FF0000"/>
          </a:solidFill>
        </a:ln>
      </dgm:spPr>
      <dgm:t>
        <a:bodyPr/>
        <a:lstStyle/>
        <a:p>
          <a:r>
            <a:rPr lang="es-ES" dirty="0">
              <a:solidFill>
                <a:srgbClr val="C00000"/>
              </a:solidFill>
            </a:rPr>
            <a:t>El valor tal que debajo de él se tiene la mitad de los datos y arriba de él la otra mitad</a:t>
          </a:r>
          <a:br>
            <a:rPr lang="es-ES" dirty="0">
              <a:solidFill>
                <a:srgbClr val="C00000"/>
              </a:solidFill>
            </a:rPr>
          </a:br>
          <a:br>
            <a:rPr lang="es-ES" dirty="0">
              <a:solidFill>
                <a:srgbClr val="C00000"/>
              </a:solidFill>
            </a:rPr>
          </a:br>
          <a:r>
            <a:rPr lang="es-ES" dirty="0">
              <a:solidFill>
                <a:srgbClr val="C00000"/>
              </a:solidFill>
            </a:rPr>
            <a:t>Es el percentil 50</a:t>
          </a:r>
        </a:p>
      </dgm:t>
    </dgm:pt>
    <dgm:pt modelId="{E72D5D7D-5297-4DDD-B0D2-5B374F0BA536}" type="parTrans" cxnId="{E6777C5D-207A-4BEB-9F0C-E9BE2A3A511A}">
      <dgm:prSet/>
      <dgm:spPr/>
      <dgm:t>
        <a:bodyPr/>
        <a:lstStyle/>
        <a:p>
          <a:endParaRPr lang="es-ES"/>
        </a:p>
      </dgm:t>
    </dgm:pt>
    <dgm:pt modelId="{782EA3C3-0B13-40FF-880A-D0832A04C243}" type="sibTrans" cxnId="{E6777C5D-207A-4BEB-9F0C-E9BE2A3A511A}">
      <dgm:prSet/>
      <dgm:spPr/>
      <dgm:t>
        <a:bodyPr/>
        <a:lstStyle/>
        <a:p>
          <a:endParaRPr lang="es-ES"/>
        </a:p>
      </dgm:t>
    </dgm:pt>
    <mc:AlternateContent xmlns:mc="http://schemas.openxmlformats.org/markup-compatibility/2006" xmlns:a14="http://schemas.microsoft.com/office/drawing/2010/main">
      <mc:Choice Requires="a14">
        <dgm:pt modelId="{DA9E7240-5E21-4084-863B-CD1943023AE7}">
          <dgm:prSet/>
          <dgm:spPr>
            <a:solidFill>
              <a:schemeClr val="accent5">
                <a:lumMod val="20000"/>
                <a:lumOff val="80000"/>
              </a:schemeClr>
            </a:solidFill>
            <a:ln>
              <a:solidFill>
                <a:srgbClr val="002060">
                  <a:alpha val="90000"/>
                </a:srgbClr>
              </a:solidFill>
            </a:ln>
          </dgm:spPr>
          <dgm:t>
            <a:bodyPr/>
            <a:lstStyle/>
            <a:p>
              <a:pPr/>
              <a:r>
                <a:rPr lang="es-ES" dirty="0">
                  <a:solidFill>
                    <a:schemeClr val="accent1">
                      <a:lumMod val="75000"/>
                    </a:schemeClr>
                  </a:solidFill>
                </a:rPr>
                <a:t>La suma de los datos dividida por la cantidad de datos sumados</a:t>
              </a:r>
              <a:br>
                <a:rPr lang="es-ES" dirty="0">
                  <a:solidFill>
                    <a:schemeClr val="accent1">
                      <a:lumMod val="75000"/>
                    </a:schemeClr>
                  </a:solidFill>
                </a:rPr>
              </a:br>
              <a:br>
                <a:rPr lang="es-ES" dirty="0">
                  <a:solidFill>
                    <a:schemeClr val="accent1">
                      <a:lumMod val="75000"/>
                    </a:schemeClr>
                  </a:solidFill>
                </a:rPr>
              </a:br>
              <a14:m>
                <m:oMathPara xmlns:m="http://schemas.openxmlformats.org/officeDocument/2006/math">
                  <m:oMathParaPr>
                    <m:jc m:val="centerGroup"/>
                  </m:oMathParaPr>
                  <m:oMath xmlns:m="http://schemas.openxmlformats.org/officeDocument/2006/math">
                    <m:acc>
                      <m:accPr>
                        <m:chr m:val="̅"/>
                        <m:ctrlPr>
                          <a:rPr lang="es-ES" i="1" smtClean="0">
                            <a:solidFill>
                              <a:schemeClr val="accent1">
                                <a:lumMod val="75000"/>
                              </a:schemeClr>
                            </a:solidFill>
                            <a:latin typeface="Cambria Math" panose="02040503050406030204" pitchFamily="18" charset="0"/>
                          </a:rPr>
                        </m:ctrlPr>
                      </m:accPr>
                      <m:e>
                        <m:r>
                          <a:rPr lang="es-PE" b="0" i="1" smtClean="0">
                            <a:solidFill>
                              <a:schemeClr val="accent1">
                                <a:lumMod val="75000"/>
                              </a:schemeClr>
                            </a:solidFill>
                            <a:latin typeface="Cambria Math" panose="02040503050406030204" pitchFamily="18" charset="0"/>
                          </a:rPr>
                          <m:t>𝑥</m:t>
                        </m:r>
                      </m:e>
                    </m:acc>
                    <m:r>
                      <a:rPr lang="es-ES" i="1" smtClean="0">
                        <a:solidFill>
                          <a:schemeClr val="accent1">
                            <a:lumMod val="75000"/>
                          </a:schemeClr>
                        </a:solidFill>
                        <a:latin typeface="Cambria Math" panose="02040503050406030204" pitchFamily="18" charset="0"/>
                      </a:rPr>
                      <m:t>=</m:t>
                    </m:r>
                    <m:f>
                      <m:fPr>
                        <m:ctrlPr>
                          <a:rPr lang="es-PE" i="1">
                            <a:solidFill>
                              <a:schemeClr val="accent1">
                                <a:lumMod val="75000"/>
                              </a:schemeClr>
                            </a:solidFill>
                            <a:latin typeface="Cambria Math" panose="02040503050406030204" pitchFamily="18" charset="0"/>
                          </a:rPr>
                        </m:ctrlPr>
                      </m:fPr>
                      <m:num>
                        <m:r>
                          <a:rPr lang="es-ES" i="1">
                            <a:solidFill>
                              <a:schemeClr val="accent1">
                                <a:lumMod val="75000"/>
                              </a:schemeClr>
                            </a:solidFill>
                            <a:latin typeface="Cambria Math" panose="02040503050406030204" pitchFamily="18" charset="0"/>
                          </a:rPr>
                          <m:t>1</m:t>
                        </m:r>
                      </m:num>
                      <m:den>
                        <m:r>
                          <a:rPr lang="es-ES" i="1">
                            <a:solidFill>
                              <a:schemeClr val="accent1">
                                <a:lumMod val="75000"/>
                              </a:schemeClr>
                            </a:solidFill>
                            <a:latin typeface="Cambria Math" panose="02040503050406030204" pitchFamily="18" charset="0"/>
                          </a:rPr>
                          <m:t>𝑛</m:t>
                        </m:r>
                      </m:den>
                    </m:f>
                    <m:r>
                      <a:rPr lang="es-ES" i="1">
                        <a:solidFill>
                          <a:schemeClr val="accent1">
                            <a:lumMod val="75000"/>
                          </a:schemeClr>
                        </a:solidFill>
                        <a:latin typeface="Cambria Math" panose="02040503050406030204" pitchFamily="18" charset="0"/>
                      </a:rPr>
                      <m:t> </m:t>
                    </m:r>
                    <m:nary>
                      <m:naryPr>
                        <m:chr m:val="∑"/>
                        <m:limLoc m:val="undOvr"/>
                        <m:ctrlPr>
                          <a:rPr lang="es-PE" i="1">
                            <a:solidFill>
                              <a:schemeClr val="accent1">
                                <a:lumMod val="75000"/>
                              </a:schemeClr>
                            </a:solidFill>
                            <a:latin typeface="Cambria Math" panose="02040503050406030204" pitchFamily="18" charset="0"/>
                          </a:rPr>
                        </m:ctrlPr>
                      </m:naryPr>
                      <m:sub>
                        <m:r>
                          <a:rPr lang="es-ES" i="1">
                            <a:solidFill>
                              <a:schemeClr val="accent1">
                                <a:lumMod val="75000"/>
                              </a:schemeClr>
                            </a:solidFill>
                            <a:latin typeface="Cambria Math" panose="02040503050406030204" pitchFamily="18" charset="0"/>
                          </a:rPr>
                          <m:t>𝑖</m:t>
                        </m:r>
                        <m:r>
                          <a:rPr lang="es-ES" i="1">
                            <a:solidFill>
                              <a:schemeClr val="accent1">
                                <a:lumMod val="75000"/>
                              </a:schemeClr>
                            </a:solidFill>
                            <a:latin typeface="Cambria Math" panose="02040503050406030204" pitchFamily="18" charset="0"/>
                          </a:rPr>
                          <m:t>=1</m:t>
                        </m:r>
                      </m:sub>
                      <m:sup>
                        <m:r>
                          <a:rPr lang="es-ES" i="1">
                            <a:solidFill>
                              <a:schemeClr val="accent1">
                                <a:lumMod val="75000"/>
                              </a:schemeClr>
                            </a:solidFill>
                            <a:latin typeface="Cambria Math" panose="02040503050406030204" pitchFamily="18" charset="0"/>
                          </a:rPr>
                          <m:t>𝑛</m:t>
                        </m:r>
                      </m:sup>
                      <m:e>
                        <m:sSub>
                          <m:sSubPr>
                            <m:ctrlPr>
                              <a:rPr lang="es-PE" i="1">
                                <a:solidFill>
                                  <a:schemeClr val="accent1">
                                    <a:lumMod val="75000"/>
                                  </a:schemeClr>
                                </a:solidFill>
                                <a:latin typeface="Cambria Math" panose="02040503050406030204" pitchFamily="18" charset="0"/>
                              </a:rPr>
                            </m:ctrlPr>
                          </m:sSubPr>
                          <m:e>
                            <m:r>
                              <a:rPr lang="es-ES" i="1">
                                <a:solidFill>
                                  <a:schemeClr val="accent1">
                                    <a:lumMod val="75000"/>
                                  </a:schemeClr>
                                </a:solidFill>
                                <a:latin typeface="Cambria Math" panose="02040503050406030204" pitchFamily="18" charset="0"/>
                              </a:rPr>
                              <m:t>𝑥</m:t>
                            </m:r>
                          </m:e>
                          <m:sub>
                            <m:r>
                              <a:rPr lang="es-ES" i="1">
                                <a:solidFill>
                                  <a:schemeClr val="accent1">
                                    <a:lumMod val="75000"/>
                                  </a:schemeClr>
                                </a:solidFill>
                                <a:latin typeface="Cambria Math" panose="02040503050406030204" pitchFamily="18" charset="0"/>
                              </a:rPr>
                              <m:t>𝑖</m:t>
                            </m:r>
                          </m:sub>
                        </m:sSub>
                      </m:e>
                    </m:nary>
                  </m:oMath>
                </m:oMathPara>
              </a14:m>
              <a:endParaRPr lang="es-ES" dirty="0">
                <a:solidFill>
                  <a:schemeClr val="accent1">
                    <a:lumMod val="75000"/>
                  </a:schemeClr>
                </a:solidFill>
              </a:endParaRPr>
            </a:p>
          </dgm:t>
        </dgm:pt>
      </mc:Choice>
      <mc:Fallback xmlns="">
        <dgm:pt modelId="{DA9E7240-5E21-4084-863B-CD1943023AE7}">
          <dgm:prSet/>
          <dgm:spPr>
            <a:solidFill>
              <a:schemeClr val="accent5">
                <a:lumMod val="20000"/>
                <a:lumOff val="80000"/>
              </a:schemeClr>
            </a:solidFill>
            <a:ln>
              <a:solidFill>
                <a:srgbClr val="002060">
                  <a:alpha val="90000"/>
                </a:srgbClr>
              </a:solidFill>
            </a:ln>
          </dgm:spPr>
          <dgm:t>
            <a:bodyPr/>
            <a:lstStyle/>
            <a:p>
              <a:r>
                <a:rPr lang="es-ES" dirty="0" smtClean="0">
                  <a:solidFill>
                    <a:schemeClr val="accent1">
                      <a:lumMod val="75000"/>
                    </a:schemeClr>
                  </a:solidFill>
                </a:rPr>
                <a:t>La suma de los datos dividida por la cantidad de datos </a:t>
              </a:r>
              <a:r>
                <a:rPr lang="es-ES" dirty="0" smtClean="0">
                  <a:solidFill>
                    <a:schemeClr val="accent1">
                      <a:lumMod val="75000"/>
                    </a:schemeClr>
                  </a:solidFill>
                </a:rPr>
                <a:t>sumados</a:t>
              </a:r>
              <a:br>
                <a:rPr lang="es-ES" dirty="0" smtClean="0">
                  <a:solidFill>
                    <a:schemeClr val="accent1">
                      <a:lumMod val="75000"/>
                    </a:schemeClr>
                  </a:solidFill>
                </a:rPr>
              </a:br>
              <a:r>
                <a:rPr lang="es-ES" dirty="0" smtClean="0">
                  <a:solidFill>
                    <a:schemeClr val="accent1">
                      <a:lumMod val="75000"/>
                    </a:schemeClr>
                  </a:solidFill>
                </a:rPr>
                <a:t/>
              </a:r>
              <a:br>
                <a:rPr lang="es-ES" dirty="0" smtClean="0">
                  <a:solidFill>
                    <a:schemeClr val="accent1">
                      <a:lumMod val="75000"/>
                    </a:schemeClr>
                  </a:solidFill>
                </a:rPr>
              </a:br>
              <a:r>
                <a:rPr lang="es-PE" b="0" i="0" smtClean="0">
                  <a:solidFill>
                    <a:schemeClr val="accent1">
                      <a:lumMod val="75000"/>
                    </a:schemeClr>
                  </a:solidFill>
                  <a:latin typeface="Cambria Math" panose="02040503050406030204" pitchFamily="18" charset="0"/>
                </a:rPr>
                <a:t>𝑥</a:t>
              </a:r>
              <a:r>
                <a:rPr lang="es-ES" b="0" i="0" smtClean="0">
                  <a:solidFill>
                    <a:schemeClr val="accent1">
                      <a:lumMod val="75000"/>
                    </a:schemeClr>
                  </a:solidFill>
                  <a:latin typeface="Cambria Math" panose="02040503050406030204" pitchFamily="18" charset="0"/>
                </a:rPr>
                <a:t> ̅</a:t>
              </a:r>
              <a:r>
                <a:rPr lang="es-ES" i="0" smtClean="0">
                  <a:solidFill>
                    <a:schemeClr val="accent1">
                      <a:lumMod val="75000"/>
                    </a:schemeClr>
                  </a:solidFill>
                  <a:latin typeface="Cambria Math" panose="02040503050406030204" pitchFamily="18" charset="0"/>
                </a:rPr>
                <a:t>=</a:t>
              </a:r>
              <a:r>
                <a:rPr lang="es-ES" i="0">
                  <a:solidFill>
                    <a:schemeClr val="accent1">
                      <a:lumMod val="75000"/>
                    </a:schemeClr>
                  </a:solidFill>
                  <a:latin typeface="Cambria Math" panose="02040503050406030204" pitchFamily="18" charset="0"/>
                </a:rPr>
                <a:t>1</a:t>
              </a:r>
              <a:r>
                <a:rPr lang="es-PE" i="0">
                  <a:solidFill>
                    <a:schemeClr val="accent1">
                      <a:lumMod val="75000"/>
                    </a:schemeClr>
                  </a:solidFill>
                  <a:latin typeface="Cambria Math" panose="02040503050406030204" pitchFamily="18" charset="0"/>
                </a:rPr>
                <a:t>/</a:t>
              </a:r>
              <a:r>
                <a:rPr lang="es-ES" i="0">
                  <a:solidFill>
                    <a:schemeClr val="accent1">
                      <a:lumMod val="75000"/>
                    </a:schemeClr>
                  </a:solidFill>
                  <a:latin typeface="Cambria Math" panose="02040503050406030204" pitchFamily="18" charset="0"/>
                </a:rPr>
                <a:t>𝑛  </a:t>
              </a:r>
              <a:r>
                <a:rPr lang="es-PE" i="0">
                  <a:solidFill>
                    <a:schemeClr val="accent1">
                      <a:lumMod val="75000"/>
                    </a:schemeClr>
                  </a:solidFill>
                  <a:latin typeface="Cambria Math" panose="02040503050406030204" pitchFamily="18" charset="0"/>
                </a:rPr>
                <a:t>∑1</a:t>
              </a:r>
              <a:r>
                <a:rPr lang="es-ES" i="0">
                  <a:solidFill>
                    <a:schemeClr val="accent1">
                      <a:lumMod val="75000"/>
                    </a:schemeClr>
                  </a:solidFill>
                  <a:latin typeface="Cambria Math" panose="02040503050406030204" pitchFamily="18" charset="0"/>
                </a:rPr>
                <a:t>_</a:t>
              </a:r>
              <a:r>
                <a:rPr lang="es-PE" i="0">
                  <a:solidFill>
                    <a:schemeClr val="accent1">
                      <a:lumMod val="75000"/>
                    </a:schemeClr>
                  </a:solidFill>
                  <a:latin typeface="Cambria Math" panose="02040503050406030204" pitchFamily="18" charset="0"/>
                </a:rPr>
                <a:t>(</a:t>
              </a:r>
              <a:r>
                <a:rPr lang="es-ES" i="0">
                  <a:solidFill>
                    <a:schemeClr val="accent1">
                      <a:lumMod val="75000"/>
                    </a:schemeClr>
                  </a:solidFill>
                  <a:latin typeface="Cambria Math" panose="02040503050406030204" pitchFamily="18" charset="0"/>
                </a:rPr>
                <a:t>𝑖=1</a:t>
              </a:r>
              <a:r>
                <a:rPr lang="es-PE" i="0">
                  <a:solidFill>
                    <a:schemeClr val="accent1">
                      <a:lumMod val="75000"/>
                    </a:schemeClr>
                  </a:solidFill>
                  <a:latin typeface="Cambria Math" panose="02040503050406030204" pitchFamily="18" charset="0"/>
                </a:rPr>
                <a:t>)</a:t>
              </a:r>
              <a:r>
                <a:rPr lang="es-ES" i="0">
                  <a:solidFill>
                    <a:schemeClr val="accent1">
                      <a:lumMod val="75000"/>
                    </a:schemeClr>
                  </a:solidFill>
                  <a:latin typeface="Cambria Math" panose="02040503050406030204" pitchFamily="18" charset="0"/>
                </a:rPr>
                <a:t>^𝑛▒𝑥</a:t>
              </a:r>
              <a:r>
                <a:rPr lang="es-PE" i="0">
                  <a:solidFill>
                    <a:schemeClr val="accent1">
                      <a:lumMod val="75000"/>
                    </a:schemeClr>
                  </a:solidFill>
                  <a:latin typeface="Cambria Math" panose="02040503050406030204" pitchFamily="18" charset="0"/>
                </a:rPr>
                <a:t>_</a:t>
              </a:r>
              <a:r>
                <a:rPr lang="es-ES" i="0">
                  <a:solidFill>
                    <a:schemeClr val="accent1">
                      <a:lumMod val="75000"/>
                    </a:schemeClr>
                  </a:solidFill>
                  <a:latin typeface="Cambria Math" panose="02040503050406030204" pitchFamily="18" charset="0"/>
                </a:rPr>
                <a:t>𝑖 </a:t>
              </a:r>
              <a:endParaRPr lang="es-ES" dirty="0">
                <a:solidFill>
                  <a:schemeClr val="accent1">
                    <a:lumMod val="75000"/>
                  </a:schemeClr>
                </a:solidFill>
              </a:endParaRPr>
            </a:p>
          </dgm:t>
        </dgm:pt>
      </mc:Fallback>
    </mc:AlternateContent>
    <dgm:pt modelId="{324B3001-1AEB-47F8-9C13-55C7F9ED40BC}" type="parTrans" cxnId="{A37A587A-E962-4A3D-9163-6E7D84A6364E}">
      <dgm:prSet/>
      <dgm:spPr/>
      <dgm:t>
        <a:bodyPr/>
        <a:lstStyle/>
        <a:p>
          <a:endParaRPr lang="es-ES"/>
        </a:p>
      </dgm:t>
    </dgm:pt>
    <dgm:pt modelId="{4F7D750C-0406-4503-9D89-A75CD18C9AB2}" type="sibTrans" cxnId="{A37A587A-E962-4A3D-9163-6E7D84A6364E}">
      <dgm:prSet/>
      <dgm:spPr/>
      <dgm:t>
        <a:bodyPr/>
        <a:lstStyle/>
        <a:p>
          <a:endParaRPr lang="es-ES"/>
        </a:p>
      </dgm:t>
    </dgm:pt>
    <dgm:pt modelId="{58DA7C1A-0F55-4AD9-8DAD-693EC469A6EB}" type="pres">
      <dgm:prSet presAssocID="{868AEF84-52E2-4A84-8402-74D94669A126}" presName="Name0" presStyleCnt="0">
        <dgm:presLayoutVars>
          <dgm:dir/>
          <dgm:animLvl val="lvl"/>
          <dgm:resizeHandles val="exact"/>
        </dgm:presLayoutVars>
      </dgm:prSet>
      <dgm:spPr/>
    </dgm:pt>
    <dgm:pt modelId="{3EB4E5B3-BB9E-4E40-AA85-53C2092CD5D9}" type="pres">
      <dgm:prSet presAssocID="{D5544E83-6CC6-4C4B-A37D-29E21A9D97A9}" presName="composite" presStyleCnt="0"/>
      <dgm:spPr/>
    </dgm:pt>
    <dgm:pt modelId="{9E70603F-5FD6-4FAA-84FD-B5E989E3DF2F}" type="pres">
      <dgm:prSet presAssocID="{D5544E83-6CC6-4C4B-A37D-29E21A9D97A9}" presName="parTx" presStyleLbl="alignNode1" presStyleIdx="0" presStyleCnt="3">
        <dgm:presLayoutVars>
          <dgm:chMax val="0"/>
          <dgm:chPref val="0"/>
          <dgm:bulletEnabled val="1"/>
        </dgm:presLayoutVars>
      </dgm:prSet>
      <dgm:spPr/>
    </dgm:pt>
    <dgm:pt modelId="{B4E3D482-CFEE-440D-8A2D-C927794DEA48}" type="pres">
      <dgm:prSet presAssocID="{D5544E83-6CC6-4C4B-A37D-29E21A9D97A9}" presName="desTx" presStyleLbl="alignAccFollowNode1" presStyleIdx="0" presStyleCnt="3">
        <dgm:presLayoutVars>
          <dgm:bulletEnabled val="1"/>
        </dgm:presLayoutVars>
      </dgm:prSet>
      <dgm:spPr/>
    </dgm:pt>
    <dgm:pt modelId="{1708F602-2955-4479-9656-05DA1720B678}" type="pres">
      <dgm:prSet presAssocID="{E1B01BDC-42AC-4D3B-BFD3-F018A1550C81}" presName="space" presStyleCnt="0"/>
      <dgm:spPr/>
    </dgm:pt>
    <dgm:pt modelId="{2362A42B-4108-4E12-B97E-8C3AF97FAB10}" type="pres">
      <dgm:prSet presAssocID="{793268A9-64B3-4839-8FCF-062D1029CEB1}" presName="composite" presStyleCnt="0"/>
      <dgm:spPr/>
    </dgm:pt>
    <dgm:pt modelId="{C310545D-E3B0-42C3-A0E7-075E04AB3F1F}" type="pres">
      <dgm:prSet presAssocID="{793268A9-64B3-4839-8FCF-062D1029CEB1}" presName="parTx" presStyleLbl="alignNode1" presStyleIdx="1" presStyleCnt="3">
        <dgm:presLayoutVars>
          <dgm:chMax val="0"/>
          <dgm:chPref val="0"/>
          <dgm:bulletEnabled val="1"/>
        </dgm:presLayoutVars>
      </dgm:prSet>
      <dgm:spPr/>
    </dgm:pt>
    <dgm:pt modelId="{81EAAA71-913C-455D-B2CC-343A829B51BC}" type="pres">
      <dgm:prSet presAssocID="{793268A9-64B3-4839-8FCF-062D1029CEB1}" presName="desTx" presStyleLbl="alignAccFollowNode1" presStyleIdx="1" presStyleCnt="3">
        <dgm:presLayoutVars>
          <dgm:bulletEnabled val="1"/>
        </dgm:presLayoutVars>
      </dgm:prSet>
      <dgm:spPr/>
    </dgm:pt>
    <dgm:pt modelId="{D51E7E20-1320-451A-A8C2-FB77C6A9FADE}" type="pres">
      <dgm:prSet presAssocID="{B6960234-B41B-4FC8-8211-371F02A530AE}" presName="space" presStyleCnt="0"/>
      <dgm:spPr/>
    </dgm:pt>
    <dgm:pt modelId="{2E8960FF-2D48-487A-91E2-1A8136AAA8AC}" type="pres">
      <dgm:prSet presAssocID="{E4B2EC12-485C-4B38-9190-1564C63331EE}" presName="composite" presStyleCnt="0"/>
      <dgm:spPr/>
    </dgm:pt>
    <dgm:pt modelId="{693A7D17-47FA-4966-B00E-0331B5894D8C}" type="pres">
      <dgm:prSet presAssocID="{E4B2EC12-485C-4B38-9190-1564C63331EE}" presName="parTx" presStyleLbl="alignNode1" presStyleIdx="2" presStyleCnt="3">
        <dgm:presLayoutVars>
          <dgm:chMax val="0"/>
          <dgm:chPref val="0"/>
          <dgm:bulletEnabled val="1"/>
        </dgm:presLayoutVars>
      </dgm:prSet>
      <dgm:spPr/>
    </dgm:pt>
    <dgm:pt modelId="{4E789CBA-D4FF-445F-AF1A-785449CD800A}" type="pres">
      <dgm:prSet presAssocID="{E4B2EC12-485C-4B38-9190-1564C63331EE}" presName="desTx" presStyleLbl="alignAccFollowNode1" presStyleIdx="2" presStyleCnt="3">
        <dgm:presLayoutVars>
          <dgm:bulletEnabled val="1"/>
        </dgm:presLayoutVars>
      </dgm:prSet>
      <dgm:spPr/>
    </dgm:pt>
  </dgm:ptLst>
  <dgm:cxnLst>
    <dgm:cxn modelId="{2F1A6A17-318F-4EFC-A69E-304AE3B23FB9}" type="presOf" srcId="{936EF13F-2F59-47B4-B8D3-70F83FC20268}" destId="{B4E3D482-CFEE-440D-8A2D-C927794DEA48}" srcOrd="0" destOrd="0" presId="urn:microsoft.com/office/officeart/2005/8/layout/hList1"/>
    <dgm:cxn modelId="{16A2AC32-062D-46B1-AF42-D22A02EB74D9}" type="presOf" srcId="{793268A9-64B3-4839-8FCF-062D1029CEB1}" destId="{C310545D-E3B0-42C3-A0E7-075E04AB3F1F}" srcOrd="0" destOrd="0" presId="urn:microsoft.com/office/officeart/2005/8/layout/hList1"/>
    <dgm:cxn modelId="{444A0B3C-08F7-4E78-95DD-B98F96D3D3E9}" type="presOf" srcId="{E4B2EC12-485C-4B38-9190-1564C63331EE}" destId="{693A7D17-47FA-4966-B00E-0331B5894D8C}" srcOrd="0" destOrd="0" presId="urn:microsoft.com/office/officeart/2005/8/layout/hList1"/>
    <dgm:cxn modelId="{E6777C5D-207A-4BEB-9F0C-E9BE2A3A511A}" srcId="{793268A9-64B3-4839-8FCF-062D1029CEB1}" destId="{5DD5E204-B027-4822-A308-DADEB0501760}" srcOrd="0" destOrd="0" parTransId="{E72D5D7D-5297-4DDD-B0D2-5B374F0BA536}" sibTransId="{782EA3C3-0B13-40FF-880A-D0832A04C243}"/>
    <dgm:cxn modelId="{7314AB60-022A-4F8A-A81F-A4B52D0421BC}" type="presOf" srcId="{868AEF84-52E2-4A84-8402-74D94669A126}" destId="{58DA7C1A-0F55-4AD9-8DAD-693EC469A6EB}" srcOrd="0" destOrd="0" presId="urn:microsoft.com/office/officeart/2005/8/layout/hList1"/>
    <dgm:cxn modelId="{D448C666-2EBB-41E7-B933-F0A189CDA2E8}" type="presOf" srcId="{DA9E7240-5E21-4084-863B-CD1943023AE7}" destId="{4E789CBA-D4FF-445F-AF1A-785449CD800A}" srcOrd="0" destOrd="0" presId="urn:microsoft.com/office/officeart/2005/8/layout/hList1"/>
    <dgm:cxn modelId="{464A4A47-1CC8-4C09-A713-854C2C955480}" srcId="{868AEF84-52E2-4A84-8402-74D94669A126}" destId="{D5544E83-6CC6-4C4B-A37D-29E21A9D97A9}" srcOrd="0" destOrd="0" parTransId="{11A69EBE-001F-4B14-9FED-ABB4CCACE76B}" sibTransId="{E1B01BDC-42AC-4D3B-BFD3-F018A1550C81}"/>
    <dgm:cxn modelId="{44C19E6E-253B-4A3A-B8A7-57813CE513F6}" type="presOf" srcId="{5DD5E204-B027-4822-A308-DADEB0501760}" destId="{81EAAA71-913C-455D-B2CC-343A829B51BC}" srcOrd="0" destOrd="0" presId="urn:microsoft.com/office/officeart/2005/8/layout/hList1"/>
    <dgm:cxn modelId="{AF004F70-B43F-44EE-ACC4-E8F02304BC98}" srcId="{D5544E83-6CC6-4C4B-A37D-29E21A9D97A9}" destId="{936EF13F-2F59-47B4-B8D3-70F83FC20268}" srcOrd="0" destOrd="0" parTransId="{6638405B-EA0E-46D9-AB32-F7FF7B8CB049}" sibTransId="{A877A3CE-CA2B-433F-BE92-F8302DD3C6C3}"/>
    <dgm:cxn modelId="{A37A587A-E962-4A3D-9163-6E7D84A6364E}" srcId="{E4B2EC12-485C-4B38-9190-1564C63331EE}" destId="{DA9E7240-5E21-4084-863B-CD1943023AE7}" srcOrd="0" destOrd="0" parTransId="{324B3001-1AEB-47F8-9C13-55C7F9ED40BC}" sibTransId="{4F7D750C-0406-4503-9D89-A75CD18C9AB2}"/>
    <dgm:cxn modelId="{083C6899-D4D4-4B68-A8EA-6D6921538562}" srcId="{868AEF84-52E2-4A84-8402-74D94669A126}" destId="{E4B2EC12-485C-4B38-9190-1564C63331EE}" srcOrd="2" destOrd="0" parTransId="{851F904A-778F-4221-9E5A-466B0194254B}" sibTransId="{25105D4E-94E2-4047-A8F0-AD6C1032ADA6}"/>
    <dgm:cxn modelId="{45D54DBE-B606-4FCF-A544-8A1361881C60}" srcId="{868AEF84-52E2-4A84-8402-74D94669A126}" destId="{793268A9-64B3-4839-8FCF-062D1029CEB1}" srcOrd="1" destOrd="0" parTransId="{FD6B419F-8977-4372-8A3C-EEE01E813150}" sibTransId="{B6960234-B41B-4FC8-8211-371F02A530AE}"/>
    <dgm:cxn modelId="{344144EC-518C-45CF-BEBF-BBCCAAB94DFF}" type="presOf" srcId="{D5544E83-6CC6-4C4B-A37D-29E21A9D97A9}" destId="{9E70603F-5FD6-4FAA-84FD-B5E989E3DF2F}" srcOrd="0" destOrd="0" presId="urn:microsoft.com/office/officeart/2005/8/layout/hList1"/>
    <dgm:cxn modelId="{79ABD640-CD00-4930-829F-1CD5B4132159}" type="presParOf" srcId="{58DA7C1A-0F55-4AD9-8DAD-693EC469A6EB}" destId="{3EB4E5B3-BB9E-4E40-AA85-53C2092CD5D9}" srcOrd="0" destOrd="0" presId="urn:microsoft.com/office/officeart/2005/8/layout/hList1"/>
    <dgm:cxn modelId="{9B318122-8CB3-4060-9710-0958763E6439}" type="presParOf" srcId="{3EB4E5B3-BB9E-4E40-AA85-53C2092CD5D9}" destId="{9E70603F-5FD6-4FAA-84FD-B5E989E3DF2F}" srcOrd="0" destOrd="0" presId="urn:microsoft.com/office/officeart/2005/8/layout/hList1"/>
    <dgm:cxn modelId="{43C889DE-1C21-4594-A6EF-930CEFA73492}" type="presParOf" srcId="{3EB4E5B3-BB9E-4E40-AA85-53C2092CD5D9}" destId="{B4E3D482-CFEE-440D-8A2D-C927794DEA48}" srcOrd="1" destOrd="0" presId="urn:microsoft.com/office/officeart/2005/8/layout/hList1"/>
    <dgm:cxn modelId="{447D40A3-07ED-425B-9A37-D62F7B133028}" type="presParOf" srcId="{58DA7C1A-0F55-4AD9-8DAD-693EC469A6EB}" destId="{1708F602-2955-4479-9656-05DA1720B678}" srcOrd="1" destOrd="0" presId="urn:microsoft.com/office/officeart/2005/8/layout/hList1"/>
    <dgm:cxn modelId="{E22313CB-3DC4-4236-9352-0BB2696357A5}" type="presParOf" srcId="{58DA7C1A-0F55-4AD9-8DAD-693EC469A6EB}" destId="{2362A42B-4108-4E12-B97E-8C3AF97FAB10}" srcOrd="2" destOrd="0" presId="urn:microsoft.com/office/officeart/2005/8/layout/hList1"/>
    <dgm:cxn modelId="{DAAF00AD-49F2-4AB1-BF79-527D2EF4DE65}" type="presParOf" srcId="{2362A42B-4108-4E12-B97E-8C3AF97FAB10}" destId="{C310545D-E3B0-42C3-A0E7-075E04AB3F1F}" srcOrd="0" destOrd="0" presId="urn:microsoft.com/office/officeart/2005/8/layout/hList1"/>
    <dgm:cxn modelId="{D8C1B774-30A2-4E7E-B703-485F76860356}" type="presParOf" srcId="{2362A42B-4108-4E12-B97E-8C3AF97FAB10}" destId="{81EAAA71-913C-455D-B2CC-343A829B51BC}" srcOrd="1" destOrd="0" presId="urn:microsoft.com/office/officeart/2005/8/layout/hList1"/>
    <dgm:cxn modelId="{1777EBF1-3A7D-49DC-A4C9-D5DC6EC62D89}" type="presParOf" srcId="{58DA7C1A-0F55-4AD9-8DAD-693EC469A6EB}" destId="{D51E7E20-1320-451A-A8C2-FB77C6A9FADE}" srcOrd="3" destOrd="0" presId="urn:microsoft.com/office/officeart/2005/8/layout/hList1"/>
    <dgm:cxn modelId="{5E35A5AF-D205-4A99-BFC8-5D0D2190C176}" type="presParOf" srcId="{58DA7C1A-0F55-4AD9-8DAD-693EC469A6EB}" destId="{2E8960FF-2D48-487A-91E2-1A8136AAA8AC}" srcOrd="4" destOrd="0" presId="urn:microsoft.com/office/officeart/2005/8/layout/hList1"/>
    <dgm:cxn modelId="{A0E3548D-977A-4AC4-B3AA-54D0348BBB46}" type="presParOf" srcId="{2E8960FF-2D48-487A-91E2-1A8136AAA8AC}" destId="{693A7D17-47FA-4966-B00E-0331B5894D8C}" srcOrd="0" destOrd="0" presId="urn:microsoft.com/office/officeart/2005/8/layout/hList1"/>
    <dgm:cxn modelId="{CDDBA932-3532-4A18-8EF8-EF7FC49A7173}" type="presParOf" srcId="{2E8960FF-2D48-487A-91E2-1A8136AAA8AC}" destId="{4E789CBA-D4FF-445F-AF1A-785449CD800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8AEF84-52E2-4A84-8402-74D94669A126}"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s-PE"/>
        </a:p>
      </dgm:t>
    </dgm:pt>
    <dgm:pt modelId="{D5544E83-6CC6-4C4B-A37D-29E21A9D97A9}">
      <dgm:prSet phldrT="[Texto]" custT="1"/>
      <dgm:spPr>
        <a:solidFill>
          <a:schemeClr val="accent4">
            <a:lumMod val="20000"/>
            <a:lumOff val="80000"/>
          </a:schemeClr>
        </a:solidFill>
        <a:ln>
          <a:solidFill>
            <a:srgbClr val="FFC000"/>
          </a:solidFill>
        </a:ln>
      </dgm:spPr>
      <dgm:t>
        <a:bodyPr/>
        <a:lstStyle/>
        <a:p>
          <a:r>
            <a:rPr lang="es-PE" sz="2400" b="1">
              <a:solidFill>
                <a:schemeClr val="accent4">
                  <a:lumMod val="75000"/>
                </a:schemeClr>
              </a:solidFill>
            </a:rPr>
            <a:t>Moda</a:t>
          </a:r>
        </a:p>
      </dgm:t>
    </dgm:pt>
    <dgm:pt modelId="{11A69EBE-001F-4B14-9FED-ABB4CCACE76B}" type="parTrans" cxnId="{464A4A47-1CC8-4C09-A713-854C2C955480}">
      <dgm:prSet/>
      <dgm:spPr/>
      <dgm:t>
        <a:bodyPr/>
        <a:lstStyle/>
        <a:p>
          <a:endParaRPr lang="es-PE" sz="2400" b="1"/>
        </a:p>
      </dgm:t>
    </dgm:pt>
    <dgm:pt modelId="{E1B01BDC-42AC-4D3B-BFD3-F018A1550C81}" type="sibTrans" cxnId="{464A4A47-1CC8-4C09-A713-854C2C955480}">
      <dgm:prSet/>
      <dgm:spPr/>
      <dgm:t>
        <a:bodyPr/>
        <a:lstStyle/>
        <a:p>
          <a:endParaRPr lang="es-PE" sz="2400" b="1"/>
        </a:p>
      </dgm:t>
    </dgm:pt>
    <dgm:pt modelId="{793268A9-64B3-4839-8FCF-062D1029CEB1}">
      <dgm:prSet phldrT="[Texto]" custT="1"/>
      <dgm:spPr>
        <a:solidFill>
          <a:schemeClr val="accent2">
            <a:lumMod val="40000"/>
            <a:lumOff val="60000"/>
          </a:schemeClr>
        </a:solidFill>
        <a:ln>
          <a:solidFill>
            <a:srgbClr val="FF0000"/>
          </a:solidFill>
        </a:ln>
      </dgm:spPr>
      <dgm:t>
        <a:bodyPr/>
        <a:lstStyle/>
        <a:p>
          <a:r>
            <a:rPr lang="es-PE" sz="2400" b="1">
              <a:solidFill>
                <a:srgbClr val="C00000"/>
              </a:solidFill>
            </a:rPr>
            <a:t>Mediana</a:t>
          </a:r>
        </a:p>
      </dgm:t>
    </dgm:pt>
    <dgm:pt modelId="{FD6B419F-8977-4372-8A3C-EEE01E813150}" type="parTrans" cxnId="{45D54DBE-B606-4FCF-A544-8A1361881C60}">
      <dgm:prSet/>
      <dgm:spPr/>
      <dgm:t>
        <a:bodyPr/>
        <a:lstStyle/>
        <a:p>
          <a:endParaRPr lang="es-PE" sz="2400" b="1"/>
        </a:p>
      </dgm:t>
    </dgm:pt>
    <dgm:pt modelId="{B6960234-B41B-4FC8-8211-371F02A530AE}" type="sibTrans" cxnId="{45D54DBE-B606-4FCF-A544-8A1361881C60}">
      <dgm:prSet/>
      <dgm:spPr/>
      <dgm:t>
        <a:bodyPr/>
        <a:lstStyle/>
        <a:p>
          <a:endParaRPr lang="es-PE" sz="2400" b="1"/>
        </a:p>
      </dgm:t>
    </dgm:pt>
    <dgm:pt modelId="{E4B2EC12-485C-4B38-9190-1564C63331EE}">
      <dgm:prSet phldrT="[Texto]" custT="1"/>
      <dgm:spPr>
        <a:solidFill>
          <a:schemeClr val="accent5">
            <a:lumMod val="20000"/>
            <a:lumOff val="80000"/>
          </a:schemeClr>
        </a:solidFill>
        <a:ln>
          <a:solidFill>
            <a:srgbClr val="002060"/>
          </a:solidFill>
        </a:ln>
      </dgm:spPr>
      <dgm:t>
        <a:bodyPr/>
        <a:lstStyle/>
        <a:p>
          <a:r>
            <a:rPr lang="es-PE" sz="2400" b="1">
              <a:solidFill>
                <a:schemeClr val="accent1">
                  <a:lumMod val="75000"/>
                </a:schemeClr>
              </a:solidFill>
            </a:rPr>
            <a:t>Media</a:t>
          </a:r>
        </a:p>
      </dgm:t>
    </dgm:pt>
    <dgm:pt modelId="{851F904A-778F-4221-9E5A-466B0194254B}" type="parTrans" cxnId="{083C6899-D4D4-4B68-A8EA-6D6921538562}">
      <dgm:prSet/>
      <dgm:spPr/>
      <dgm:t>
        <a:bodyPr/>
        <a:lstStyle/>
        <a:p>
          <a:endParaRPr lang="es-PE" sz="2400" b="1"/>
        </a:p>
      </dgm:t>
    </dgm:pt>
    <dgm:pt modelId="{25105D4E-94E2-4047-A8F0-AD6C1032ADA6}" type="sibTrans" cxnId="{083C6899-D4D4-4B68-A8EA-6D6921538562}">
      <dgm:prSet/>
      <dgm:spPr/>
      <dgm:t>
        <a:bodyPr/>
        <a:lstStyle/>
        <a:p>
          <a:endParaRPr lang="es-PE" sz="2400" b="1"/>
        </a:p>
      </dgm:t>
    </dgm:pt>
    <dgm:pt modelId="{936EF13F-2F59-47B4-B8D3-70F83FC20268}">
      <dgm:prSet/>
      <dgm:spPr>
        <a:solidFill>
          <a:schemeClr val="accent4">
            <a:lumMod val="20000"/>
            <a:lumOff val="80000"/>
          </a:schemeClr>
        </a:solidFill>
        <a:ln>
          <a:solidFill>
            <a:srgbClr val="FFC000"/>
          </a:solidFill>
        </a:ln>
      </dgm:spPr>
      <dgm:t>
        <a:bodyPr/>
        <a:lstStyle/>
        <a:p>
          <a:r>
            <a:rPr lang="es-ES" dirty="0" smtClean="0">
              <a:solidFill>
                <a:schemeClr val="accent4">
                  <a:lumMod val="75000"/>
                </a:schemeClr>
              </a:solidFill>
            </a:rPr>
            <a:t>El valor que más se repite</a:t>
          </a:r>
          <a:endParaRPr lang="es-ES" dirty="0">
            <a:solidFill>
              <a:schemeClr val="accent4">
                <a:lumMod val="75000"/>
              </a:schemeClr>
            </a:solidFill>
          </a:endParaRPr>
        </a:p>
      </dgm:t>
    </dgm:pt>
    <dgm:pt modelId="{6638405B-EA0E-46D9-AB32-F7FF7B8CB049}" type="parTrans" cxnId="{AF004F70-B43F-44EE-ACC4-E8F02304BC98}">
      <dgm:prSet/>
      <dgm:spPr/>
      <dgm:t>
        <a:bodyPr/>
        <a:lstStyle/>
        <a:p>
          <a:endParaRPr lang="es-ES"/>
        </a:p>
      </dgm:t>
    </dgm:pt>
    <dgm:pt modelId="{A877A3CE-CA2B-433F-BE92-F8302DD3C6C3}" type="sibTrans" cxnId="{AF004F70-B43F-44EE-ACC4-E8F02304BC98}">
      <dgm:prSet/>
      <dgm:spPr/>
      <dgm:t>
        <a:bodyPr/>
        <a:lstStyle/>
        <a:p>
          <a:endParaRPr lang="es-ES"/>
        </a:p>
      </dgm:t>
    </dgm:pt>
    <dgm:pt modelId="{5DD5E204-B027-4822-A308-DADEB0501760}">
      <dgm:prSet/>
      <dgm:spPr>
        <a:solidFill>
          <a:schemeClr val="accent2">
            <a:lumMod val="40000"/>
            <a:lumOff val="60000"/>
          </a:schemeClr>
        </a:solidFill>
        <a:ln>
          <a:solidFill>
            <a:srgbClr val="FF0000"/>
          </a:solidFill>
        </a:ln>
      </dgm:spPr>
      <dgm:t>
        <a:bodyPr/>
        <a:lstStyle/>
        <a:p>
          <a:r>
            <a:rPr lang="es-ES" dirty="0" smtClean="0">
              <a:solidFill>
                <a:srgbClr val="C00000"/>
              </a:solidFill>
            </a:rPr>
            <a:t>El valor tal que debajo de él se tiene la mitad de los datos y arriba de él la otra mitad</a:t>
          </a:r>
          <a:br>
            <a:rPr lang="es-ES" dirty="0" smtClean="0">
              <a:solidFill>
                <a:srgbClr val="C00000"/>
              </a:solidFill>
            </a:rPr>
          </a:br>
          <a:r>
            <a:rPr lang="es-ES" dirty="0" smtClean="0">
              <a:solidFill>
                <a:srgbClr val="C00000"/>
              </a:solidFill>
            </a:rPr>
            <a:t/>
          </a:r>
          <a:br>
            <a:rPr lang="es-ES" dirty="0" smtClean="0">
              <a:solidFill>
                <a:srgbClr val="C00000"/>
              </a:solidFill>
            </a:rPr>
          </a:br>
          <a:r>
            <a:rPr lang="es-ES" dirty="0" smtClean="0">
              <a:solidFill>
                <a:srgbClr val="C00000"/>
              </a:solidFill>
            </a:rPr>
            <a:t>Es el percentil 50</a:t>
          </a:r>
          <a:endParaRPr lang="es-ES" dirty="0">
            <a:solidFill>
              <a:srgbClr val="C00000"/>
            </a:solidFill>
          </a:endParaRPr>
        </a:p>
      </dgm:t>
    </dgm:pt>
    <dgm:pt modelId="{E72D5D7D-5297-4DDD-B0D2-5B374F0BA536}" type="parTrans" cxnId="{E6777C5D-207A-4BEB-9F0C-E9BE2A3A511A}">
      <dgm:prSet/>
      <dgm:spPr/>
      <dgm:t>
        <a:bodyPr/>
        <a:lstStyle/>
        <a:p>
          <a:endParaRPr lang="es-ES"/>
        </a:p>
      </dgm:t>
    </dgm:pt>
    <dgm:pt modelId="{782EA3C3-0B13-40FF-880A-D0832A04C243}" type="sibTrans" cxnId="{E6777C5D-207A-4BEB-9F0C-E9BE2A3A511A}">
      <dgm:prSet/>
      <dgm:spPr/>
      <dgm:t>
        <a:bodyPr/>
        <a:lstStyle/>
        <a:p>
          <a:endParaRPr lang="es-ES"/>
        </a:p>
      </dgm:t>
    </dgm:pt>
    <dgm:pt modelId="{DA9E7240-5E21-4084-863B-CD1943023AE7}">
      <dgm:prSet/>
      <dgm:spPr>
        <a:blipFill>
          <a:blip xmlns:r="http://schemas.openxmlformats.org/officeDocument/2006/relationships" r:embed="rId1"/>
          <a:stretch>
            <a:fillRect l="-1247" r="-499"/>
          </a:stretch>
        </a:blipFill>
        <a:ln>
          <a:solidFill>
            <a:srgbClr val="002060">
              <a:alpha val="90000"/>
            </a:srgbClr>
          </a:solidFill>
        </a:ln>
      </dgm:spPr>
      <dgm:t>
        <a:bodyPr/>
        <a:lstStyle/>
        <a:p>
          <a:r>
            <a:rPr lang="es-PE">
              <a:noFill/>
            </a:rPr>
            <a:t> </a:t>
          </a:r>
        </a:p>
      </dgm:t>
    </dgm:pt>
    <dgm:pt modelId="{324B3001-1AEB-47F8-9C13-55C7F9ED40BC}" type="parTrans" cxnId="{A37A587A-E962-4A3D-9163-6E7D84A6364E}">
      <dgm:prSet/>
      <dgm:spPr/>
      <dgm:t>
        <a:bodyPr/>
        <a:lstStyle/>
        <a:p>
          <a:endParaRPr lang="es-ES"/>
        </a:p>
      </dgm:t>
    </dgm:pt>
    <dgm:pt modelId="{4F7D750C-0406-4503-9D89-A75CD18C9AB2}" type="sibTrans" cxnId="{A37A587A-E962-4A3D-9163-6E7D84A6364E}">
      <dgm:prSet/>
      <dgm:spPr/>
      <dgm:t>
        <a:bodyPr/>
        <a:lstStyle/>
        <a:p>
          <a:endParaRPr lang="es-ES"/>
        </a:p>
      </dgm:t>
    </dgm:pt>
    <dgm:pt modelId="{58DA7C1A-0F55-4AD9-8DAD-693EC469A6EB}" type="pres">
      <dgm:prSet presAssocID="{868AEF84-52E2-4A84-8402-74D94669A126}" presName="Name0" presStyleCnt="0">
        <dgm:presLayoutVars>
          <dgm:dir/>
          <dgm:animLvl val="lvl"/>
          <dgm:resizeHandles val="exact"/>
        </dgm:presLayoutVars>
      </dgm:prSet>
      <dgm:spPr/>
      <dgm:t>
        <a:bodyPr/>
        <a:lstStyle/>
        <a:p>
          <a:endParaRPr lang="es-ES"/>
        </a:p>
      </dgm:t>
    </dgm:pt>
    <dgm:pt modelId="{3EB4E5B3-BB9E-4E40-AA85-53C2092CD5D9}" type="pres">
      <dgm:prSet presAssocID="{D5544E83-6CC6-4C4B-A37D-29E21A9D97A9}" presName="composite" presStyleCnt="0"/>
      <dgm:spPr/>
    </dgm:pt>
    <dgm:pt modelId="{9E70603F-5FD6-4FAA-84FD-B5E989E3DF2F}" type="pres">
      <dgm:prSet presAssocID="{D5544E83-6CC6-4C4B-A37D-29E21A9D97A9}" presName="parTx" presStyleLbl="alignNode1" presStyleIdx="0" presStyleCnt="3">
        <dgm:presLayoutVars>
          <dgm:chMax val="0"/>
          <dgm:chPref val="0"/>
          <dgm:bulletEnabled val="1"/>
        </dgm:presLayoutVars>
      </dgm:prSet>
      <dgm:spPr/>
      <dgm:t>
        <a:bodyPr/>
        <a:lstStyle/>
        <a:p>
          <a:endParaRPr lang="es-ES"/>
        </a:p>
      </dgm:t>
    </dgm:pt>
    <dgm:pt modelId="{B4E3D482-CFEE-440D-8A2D-C927794DEA48}" type="pres">
      <dgm:prSet presAssocID="{D5544E83-6CC6-4C4B-A37D-29E21A9D97A9}" presName="desTx" presStyleLbl="alignAccFollowNode1" presStyleIdx="0" presStyleCnt="3">
        <dgm:presLayoutVars>
          <dgm:bulletEnabled val="1"/>
        </dgm:presLayoutVars>
      </dgm:prSet>
      <dgm:spPr/>
      <dgm:t>
        <a:bodyPr/>
        <a:lstStyle/>
        <a:p>
          <a:endParaRPr lang="es-ES"/>
        </a:p>
      </dgm:t>
    </dgm:pt>
    <dgm:pt modelId="{1708F602-2955-4479-9656-05DA1720B678}" type="pres">
      <dgm:prSet presAssocID="{E1B01BDC-42AC-4D3B-BFD3-F018A1550C81}" presName="space" presStyleCnt="0"/>
      <dgm:spPr/>
    </dgm:pt>
    <dgm:pt modelId="{2362A42B-4108-4E12-B97E-8C3AF97FAB10}" type="pres">
      <dgm:prSet presAssocID="{793268A9-64B3-4839-8FCF-062D1029CEB1}" presName="composite" presStyleCnt="0"/>
      <dgm:spPr/>
    </dgm:pt>
    <dgm:pt modelId="{C310545D-E3B0-42C3-A0E7-075E04AB3F1F}" type="pres">
      <dgm:prSet presAssocID="{793268A9-64B3-4839-8FCF-062D1029CEB1}" presName="parTx" presStyleLbl="alignNode1" presStyleIdx="1" presStyleCnt="3">
        <dgm:presLayoutVars>
          <dgm:chMax val="0"/>
          <dgm:chPref val="0"/>
          <dgm:bulletEnabled val="1"/>
        </dgm:presLayoutVars>
      </dgm:prSet>
      <dgm:spPr/>
      <dgm:t>
        <a:bodyPr/>
        <a:lstStyle/>
        <a:p>
          <a:endParaRPr lang="es-ES"/>
        </a:p>
      </dgm:t>
    </dgm:pt>
    <dgm:pt modelId="{81EAAA71-913C-455D-B2CC-343A829B51BC}" type="pres">
      <dgm:prSet presAssocID="{793268A9-64B3-4839-8FCF-062D1029CEB1}" presName="desTx" presStyleLbl="alignAccFollowNode1" presStyleIdx="1" presStyleCnt="3">
        <dgm:presLayoutVars>
          <dgm:bulletEnabled val="1"/>
        </dgm:presLayoutVars>
      </dgm:prSet>
      <dgm:spPr/>
      <dgm:t>
        <a:bodyPr/>
        <a:lstStyle/>
        <a:p>
          <a:endParaRPr lang="es-ES"/>
        </a:p>
      </dgm:t>
    </dgm:pt>
    <dgm:pt modelId="{D51E7E20-1320-451A-A8C2-FB77C6A9FADE}" type="pres">
      <dgm:prSet presAssocID="{B6960234-B41B-4FC8-8211-371F02A530AE}" presName="space" presStyleCnt="0"/>
      <dgm:spPr/>
    </dgm:pt>
    <dgm:pt modelId="{2E8960FF-2D48-487A-91E2-1A8136AAA8AC}" type="pres">
      <dgm:prSet presAssocID="{E4B2EC12-485C-4B38-9190-1564C63331EE}" presName="composite" presStyleCnt="0"/>
      <dgm:spPr/>
    </dgm:pt>
    <dgm:pt modelId="{693A7D17-47FA-4966-B00E-0331B5894D8C}" type="pres">
      <dgm:prSet presAssocID="{E4B2EC12-485C-4B38-9190-1564C63331EE}" presName="parTx" presStyleLbl="alignNode1" presStyleIdx="2" presStyleCnt="3">
        <dgm:presLayoutVars>
          <dgm:chMax val="0"/>
          <dgm:chPref val="0"/>
          <dgm:bulletEnabled val="1"/>
        </dgm:presLayoutVars>
      </dgm:prSet>
      <dgm:spPr/>
      <dgm:t>
        <a:bodyPr/>
        <a:lstStyle/>
        <a:p>
          <a:endParaRPr lang="es-ES"/>
        </a:p>
      </dgm:t>
    </dgm:pt>
    <dgm:pt modelId="{4E789CBA-D4FF-445F-AF1A-785449CD800A}" type="pres">
      <dgm:prSet presAssocID="{E4B2EC12-485C-4B38-9190-1564C63331EE}" presName="desTx" presStyleLbl="alignAccFollowNode1" presStyleIdx="2" presStyleCnt="3">
        <dgm:presLayoutVars>
          <dgm:bulletEnabled val="1"/>
        </dgm:presLayoutVars>
      </dgm:prSet>
      <dgm:spPr/>
      <dgm:t>
        <a:bodyPr/>
        <a:lstStyle/>
        <a:p>
          <a:endParaRPr lang="es-ES"/>
        </a:p>
      </dgm:t>
    </dgm:pt>
  </dgm:ptLst>
  <dgm:cxnLst>
    <dgm:cxn modelId="{464A4A47-1CC8-4C09-A713-854C2C955480}" srcId="{868AEF84-52E2-4A84-8402-74D94669A126}" destId="{D5544E83-6CC6-4C4B-A37D-29E21A9D97A9}" srcOrd="0" destOrd="0" parTransId="{11A69EBE-001F-4B14-9FED-ABB4CCACE76B}" sibTransId="{E1B01BDC-42AC-4D3B-BFD3-F018A1550C81}"/>
    <dgm:cxn modelId="{444A0B3C-08F7-4E78-95DD-B98F96D3D3E9}" type="presOf" srcId="{E4B2EC12-485C-4B38-9190-1564C63331EE}" destId="{693A7D17-47FA-4966-B00E-0331B5894D8C}" srcOrd="0" destOrd="0" presId="urn:microsoft.com/office/officeart/2005/8/layout/hList1"/>
    <dgm:cxn modelId="{16A2AC32-062D-46B1-AF42-D22A02EB74D9}" type="presOf" srcId="{793268A9-64B3-4839-8FCF-062D1029CEB1}" destId="{C310545D-E3B0-42C3-A0E7-075E04AB3F1F}" srcOrd="0" destOrd="0" presId="urn:microsoft.com/office/officeart/2005/8/layout/hList1"/>
    <dgm:cxn modelId="{2F1A6A17-318F-4EFC-A69E-304AE3B23FB9}" type="presOf" srcId="{936EF13F-2F59-47B4-B8D3-70F83FC20268}" destId="{B4E3D482-CFEE-440D-8A2D-C927794DEA48}" srcOrd="0" destOrd="0" presId="urn:microsoft.com/office/officeart/2005/8/layout/hList1"/>
    <dgm:cxn modelId="{AF004F70-B43F-44EE-ACC4-E8F02304BC98}" srcId="{D5544E83-6CC6-4C4B-A37D-29E21A9D97A9}" destId="{936EF13F-2F59-47B4-B8D3-70F83FC20268}" srcOrd="0" destOrd="0" parTransId="{6638405B-EA0E-46D9-AB32-F7FF7B8CB049}" sibTransId="{A877A3CE-CA2B-433F-BE92-F8302DD3C6C3}"/>
    <dgm:cxn modelId="{D448C666-2EBB-41E7-B933-F0A189CDA2E8}" type="presOf" srcId="{DA9E7240-5E21-4084-863B-CD1943023AE7}" destId="{4E789CBA-D4FF-445F-AF1A-785449CD800A}" srcOrd="0" destOrd="0" presId="urn:microsoft.com/office/officeart/2005/8/layout/hList1"/>
    <dgm:cxn modelId="{44C19E6E-253B-4A3A-B8A7-57813CE513F6}" type="presOf" srcId="{5DD5E204-B027-4822-A308-DADEB0501760}" destId="{81EAAA71-913C-455D-B2CC-343A829B51BC}" srcOrd="0" destOrd="0" presId="urn:microsoft.com/office/officeart/2005/8/layout/hList1"/>
    <dgm:cxn modelId="{E6777C5D-207A-4BEB-9F0C-E9BE2A3A511A}" srcId="{793268A9-64B3-4839-8FCF-062D1029CEB1}" destId="{5DD5E204-B027-4822-A308-DADEB0501760}" srcOrd="0" destOrd="0" parTransId="{E72D5D7D-5297-4DDD-B0D2-5B374F0BA536}" sibTransId="{782EA3C3-0B13-40FF-880A-D0832A04C243}"/>
    <dgm:cxn modelId="{344144EC-518C-45CF-BEBF-BBCCAAB94DFF}" type="presOf" srcId="{D5544E83-6CC6-4C4B-A37D-29E21A9D97A9}" destId="{9E70603F-5FD6-4FAA-84FD-B5E989E3DF2F}" srcOrd="0" destOrd="0" presId="urn:microsoft.com/office/officeart/2005/8/layout/hList1"/>
    <dgm:cxn modelId="{7314AB60-022A-4F8A-A81F-A4B52D0421BC}" type="presOf" srcId="{868AEF84-52E2-4A84-8402-74D94669A126}" destId="{58DA7C1A-0F55-4AD9-8DAD-693EC469A6EB}" srcOrd="0" destOrd="0" presId="urn:microsoft.com/office/officeart/2005/8/layout/hList1"/>
    <dgm:cxn modelId="{A37A587A-E962-4A3D-9163-6E7D84A6364E}" srcId="{E4B2EC12-485C-4B38-9190-1564C63331EE}" destId="{DA9E7240-5E21-4084-863B-CD1943023AE7}" srcOrd="0" destOrd="0" parTransId="{324B3001-1AEB-47F8-9C13-55C7F9ED40BC}" sibTransId="{4F7D750C-0406-4503-9D89-A75CD18C9AB2}"/>
    <dgm:cxn modelId="{45D54DBE-B606-4FCF-A544-8A1361881C60}" srcId="{868AEF84-52E2-4A84-8402-74D94669A126}" destId="{793268A9-64B3-4839-8FCF-062D1029CEB1}" srcOrd="1" destOrd="0" parTransId="{FD6B419F-8977-4372-8A3C-EEE01E813150}" sibTransId="{B6960234-B41B-4FC8-8211-371F02A530AE}"/>
    <dgm:cxn modelId="{083C6899-D4D4-4B68-A8EA-6D6921538562}" srcId="{868AEF84-52E2-4A84-8402-74D94669A126}" destId="{E4B2EC12-485C-4B38-9190-1564C63331EE}" srcOrd="2" destOrd="0" parTransId="{851F904A-778F-4221-9E5A-466B0194254B}" sibTransId="{25105D4E-94E2-4047-A8F0-AD6C1032ADA6}"/>
    <dgm:cxn modelId="{79ABD640-CD00-4930-829F-1CD5B4132159}" type="presParOf" srcId="{58DA7C1A-0F55-4AD9-8DAD-693EC469A6EB}" destId="{3EB4E5B3-BB9E-4E40-AA85-53C2092CD5D9}" srcOrd="0" destOrd="0" presId="urn:microsoft.com/office/officeart/2005/8/layout/hList1"/>
    <dgm:cxn modelId="{9B318122-8CB3-4060-9710-0958763E6439}" type="presParOf" srcId="{3EB4E5B3-BB9E-4E40-AA85-53C2092CD5D9}" destId="{9E70603F-5FD6-4FAA-84FD-B5E989E3DF2F}" srcOrd="0" destOrd="0" presId="urn:microsoft.com/office/officeart/2005/8/layout/hList1"/>
    <dgm:cxn modelId="{43C889DE-1C21-4594-A6EF-930CEFA73492}" type="presParOf" srcId="{3EB4E5B3-BB9E-4E40-AA85-53C2092CD5D9}" destId="{B4E3D482-CFEE-440D-8A2D-C927794DEA48}" srcOrd="1" destOrd="0" presId="urn:microsoft.com/office/officeart/2005/8/layout/hList1"/>
    <dgm:cxn modelId="{447D40A3-07ED-425B-9A37-D62F7B133028}" type="presParOf" srcId="{58DA7C1A-0F55-4AD9-8DAD-693EC469A6EB}" destId="{1708F602-2955-4479-9656-05DA1720B678}" srcOrd="1" destOrd="0" presId="urn:microsoft.com/office/officeart/2005/8/layout/hList1"/>
    <dgm:cxn modelId="{E22313CB-3DC4-4236-9352-0BB2696357A5}" type="presParOf" srcId="{58DA7C1A-0F55-4AD9-8DAD-693EC469A6EB}" destId="{2362A42B-4108-4E12-B97E-8C3AF97FAB10}" srcOrd="2" destOrd="0" presId="urn:microsoft.com/office/officeart/2005/8/layout/hList1"/>
    <dgm:cxn modelId="{DAAF00AD-49F2-4AB1-BF79-527D2EF4DE65}" type="presParOf" srcId="{2362A42B-4108-4E12-B97E-8C3AF97FAB10}" destId="{C310545D-E3B0-42C3-A0E7-075E04AB3F1F}" srcOrd="0" destOrd="0" presId="urn:microsoft.com/office/officeart/2005/8/layout/hList1"/>
    <dgm:cxn modelId="{D8C1B774-30A2-4E7E-B703-485F76860356}" type="presParOf" srcId="{2362A42B-4108-4E12-B97E-8C3AF97FAB10}" destId="{81EAAA71-913C-455D-B2CC-343A829B51BC}" srcOrd="1" destOrd="0" presId="urn:microsoft.com/office/officeart/2005/8/layout/hList1"/>
    <dgm:cxn modelId="{1777EBF1-3A7D-49DC-A4C9-D5DC6EC62D89}" type="presParOf" srcId="{58DA7C1A-0F55-4AD9-8DAD-693EC469A6EB}" destId="{D51E7E20-1320-451A-A8C2-FB77C6A9FADE}" srcOrd="3" destOrd="0" presId="urn:microsoft.com/office/officeart/2005/8/layout/hList1"/>
    <dgm:cxn modelId="{5E35A5AF-D205-4A99-BFC8-5D0D2190C176}" type="presParOf" srcId="{58DA7C1A-0F55-4AD9-8DAD-693EC469A6EB}" destId="{2E8960FF-2D48-487A-91E2-1A8136AAA8AC}" srcOrd="4" destOrd="0" presId="urn:microsoft.com/office/officeart/2005/8/layout/hList1"/>
    <dgm:cxn modelId="{A0E3548D-977A-4AC4-B3AA-54D0348BBB46}" type="presParOf" srcId="{2E8960FF-2D48-487A-91E2-1A8136AAA8AC}" destId="{693A7D17-47FA-4966-B00E-0331B5894D8C}" srcOrd="0" destOrd="0" presId="urn:microsoft.com/office/officeart/2005/8/layout/hList1"/>
    <dgm:cxn modelId="{CDDBA932-3532-4A18-8EF8-EF7FC49A7173}" type="presParOf" srcId="{2E8960FF-2D48-487A-91E2-1A8136AAA8AC}" destId="{4E789CBA-D4FF-445F-AF1A-785449CD800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0603F-5FD6-4FAA-84FD-B5E989E3DF2F}">
      <dsp:nvSpPr>
        <dsp:cNvPr id="0" name=""/>
        <dsp:cNvSpPr/>
      </dsp:nvSpPr>
      <dsp:spPr>
        <a:xfrm>
          <a:off x="2494" y="17379"/>
          <a:ext cx="2431947" cy="545594"/>
        </a:xfrm>
        <a:prstGeom prst="rect">
          <a:avLst/>
        </a:prstGeom>
        <a:solidFill>
          <a:schemeClr val="accent4">
            <a:lumMod val="20000"/>
            <a:lumOff val="80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PE" sz="2400" b="1" kern="1200">
              <a:solidFill>
                <a:schemeClr val="accent4">
                  <a:lumMod val="75000"/>
                </a:schemeClr>
              </a:solidFill>
            </a:rPr>
            <a:t>Moda</a:t>
          </a:r>
        </a:p>
      </dsp:txBody>
      <dsp:txXfrm>
        <a:off x="2494" y="17379"/>
        <a:ext cx="2431947" cy="545594"/>
      </dsp:txXfrm>
    </dsp:sp>
    <dsp:sp modelId="{B4E3D482-CFEE-440D-8A2D-C927794DEA48}">
      <dsp:nvSpPr>
        <dsp:cNvPr id="0" name=""/>
        <dsp:cNvSpPr/>
      </dsp:nvSpPr>
      <dsp:spPr>
        <a:xfrm>
          <a:off x="2494" y="562974"/>
          <a:ext cx="2431947" cy="1611658"/>
        </a:xfrm>
        <a:prstGeom prst="rect">
          <a:avLst/>
        </a:prstGeom>
        <a:solidFill>
          <a:schemeClr val="accent4">
            <a:lumMod val="20000"/>
            <a:lumOff val="80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solidFill>
                <a:schemeClr val="accent4">
                  <a:lumMod val="75000"/>
                </a:schemeClr>
              </a:solidFill>
            </a:rPr>
            <a:t>El valor que más se repite</a:t>
          </a:r>
        </a:p>
      </dsp:txBody>
      <dsp:txXfrm>
        <a:off x="2494" y="562974"/>
        <a:ext cx="2431947" cy="1611658"/>
      </dsp:txXfrm>
    </dsp:sp>
    <dsp:sp modelId="{C310545D-E3B0-42C3-A0E7-075E04AB3F1F}">
      <dsp:nvSpPr>
        <dsp:cNvPr id="0" name=""/>
        <dsp:cNvSpPr/>
      </dsp:nvSpPr>
      <dsp:spPr>
        <a:xfrm>
          <a:off x="2774914" y="17379"/>
          <a:ext cx="2431947" cy="545594"/>
        </a:xfrm>
        <a:prstGeom prst="rect">
          <a:avLst/>
        </a:prstGeom>
        <a:solidFill>
          <a:schemeClr val="accent2">
            <a:lumMod val="40000"/>
            <a:lumOff val="6000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PE" sz="2400" b="1" kern="1200">
              <a:solidFill>
                <a:srgbClr val="C00000"/>
              </a:solidFill>
            </a:rPr>
            <a:t>Mediana</a:t>
          </a:r>
        </a:p>
      </dsp:txBody>
      <dsp:txXfrm>
        <a:off x="2774914" y="17379"/>
        <a:ext cx="2431947" cy="545594"/>
      </dsp:txXfrm>
    </dsp:sp>
    <dsp:sp modelId="{81EAAA71-913C-455D-B2CC-343A829B51BC}">
      <dsp:nvSpPr>
        <dsp:cNvPr id="0" name=""/>
        <dsp:cNvSpPr/>
      </dsp:nvSpPr>
      <dsp:spPr>
        <a:xfrm>
          <a:off x="2774914" y="562974"/>
          <a:ext cx="2431947" cy="1611658"/>
        </a:xfrm>
        <a:prstGeom prst="rect">
          <a:avLst/>
        </a:prstGeom>
        <a:solidFill>
          <a:schemeClr val="accent2">
            <a:lumMod val="40000"/>
            <a:lumOff val="6000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solidFill>
                <a:srgbClr val="C00000"/>
              </a:solidFill>
            </a:rPr>
            <a:t>El valor tal que debajo de él se tiene la mitad de los datos y arriba de él la otra mitad</a:t>
          </a:r>
          <a:br>
            <a:rPr lang="es-ES" sz="1400" kern="1200" dirty="0">
              <a:solidFill>
                <a:srgbClr val="C00000"/>
              </a:solidFill>
            </a:rPr>
          </a:br>
          <a:br>
            <a:rPr lang="es-ES" sz="1400" kern="1200" dirty="0">
              <a:solidFill>
                <a:srgbClr val="C00000"/>
              </a:solidFill>
            </a:rPr>
          </a:br>
          <a:r>
            <a:rPr lang="es-ES" sz="1400" kern="1200" dirty="0">
              <a:solidFill>
                <a:srgbClr val="C00000"/>
              </a:solidFill>
            </a:rPr>
            <a:t>Es el percentil 50</a:t>
          </a:r>
        </a:p>
      </dsp:txBody>
      <dsp:txXfrm>
        <a:off x="2774914" y="562974"/>
        <a:ext cx="2431947" cy="1611658"/>
      </dsp:txXfrm>
    </dsp:sp>
    <dsp:sp modelId="{693A7D17-47FA-4966-B00E-0331B5894D8C}">
      <dsp:nvSpPr>
        <dsp:cNvPr id="0" name=""/>
        <dsp:cNvSpPr/>
      </dsp:nvSpPr>
      <dsp:spPr>
        <a:xfrm>
          <a:off x="5547334" y="17379"/>
          <a:ext cx="2431947" cy="545594"/>
        </a:xfrm>
        <a:prstGeom prst="rect">
          <a:avLst/>
        </a:prstGeom>
        <a:solidFill>
          <a:schemeClr val="accent5">
            <a:lumMod val="20000"/>
            <a:lumOff val="80000"/>
          </a:schemeClr>
        </a:solidFill>
        <a:ln w="127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PE" sz="2400" b="1" kern="1200">
              <a:solidFill>
                <a:schemeClr val="accent1">
                  <a:lumMod val="75000"/>
                </a:schemeClr>
              </a:solidFill>
            </a:rPr>
            <a:t>Media</a:t>
          </a:r>
        </a:p>
      </dsp:txBody>
      <dsp:txXfrm>
        <a:off x="5547334" y="17379"/>
        <a:ext cx="2431947" cy="545594"/>
      </dsp:txXfrm>
    </dsp:sp>
    <dsp:sp modelId="{4E789CBA-D4FF-445F-AF1A-785449CD800A}">
      <dsp:nvSpPr>
        <dsp:cNvPr id="0" name=""/>
        <dsp:cNvSpPr/>
      </dsp:nvSpPr>
      <dsp:spPr>
        <a:xfrm>
          <a:off x="5547334" y="562974"/>
          <a:ext cx="2431947" cy="1611658"/>
        </a:xfrm>
        <a:prstGeom prst="rect">
          <a:avLst/>
        </a:prstGeom>
        <a:solidFill>
          <a:schemeClr val="accent5">
            <a:lumMod val="20000"/>
            <a:lumOff val="80000"/>
          </a:schemeClr>
        </a:solidFill>
        <a:ln w="127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solidFill>
                <a:schemeClr val="accent1">
                  <a:lumMod val="75000"/>
                </a:schemeClr>
              </a:solidFill>
            </a:rPr>
            <a:t>La suma de los datos dividida por la cantidad de datos sumados</a:t>
          </a:r>
          <a:br>
            <a:rPr lang="es-ES" sz="1400" kern="1200" dirty="0">
              <a:solidFill>
                <a:schemeClr val="accent1">
                  <a:lumMod val="75000"/>
                </a:schemeClr>
              </a:solidFill>
            </a:rPr>
          </a:br>
          <a:br>
            <a:rPr lang="es-ES" sz="1400" kern="1200" dirty="0">
              <a:solidFill>
                <a:schemeClr val="accent1">
                  <a:lumMod val="75000"/>
                </a:schemeClr>
              </a:solidFill>
            </a:rPr>
          </a:br>
          <a14:m xmlns:a14="http://schemas.microsoft.com/office/drawing/2010/main">
            <m:oMath xmlns:m="http://schemas.openxmlformats.org/officeDocument/2006/math">
              <m:acc>
                <m:accPr>
                  <m:chr m:val="̅"/>
                  <m:ctrlPr>
                    <a:rPr lang="es-ES" sz="1400" i="1" kern="1200" smtClean="0">
                      <a:solidFill>
                        <a:schemeClr val="accent1">
                          <a:lumMod val="75000"/>
                        </a:schemeClr>
                      </a:solidFill>
                      <a:latin typeface="Cambria Math" panose="02040503050406030204" pitchFamily="18" charset="0"/>
                    </a:rPr>
                  </m:ctrlPr>
                </m:accPr>
                <m:e>
                  <m:r>
                    <a:rPr lang="es-PE" sz="1400" b="0" i="1" kern="1200" smtClean="0">
                      <a:solidFill>
                        <a:schemeClr val="accent1">
                          <a:lumMod val="75000"/>
                        </a:schemeClr>
                      </a:solidFill>
                      <a:latin typeface="Cambria Math" panose="02040503050406030204" pitchFamily="18" charset="0"/>
                    </a:rPr>
                    <m:t>𝑥</m:t>
                  </m:r>
                </m:e>
              </m:acc>
              <m:r>
                <a:rPr lang="es-ES" sz="1400" i="1" kern="1200" smtClean="0">
                  <a:solidFill>
                    <a:schemeClr val="accent1">
                      <a:lumMod val="75000"/>
                    </a:schemeClr>
                  </a:solidFill>
                  <a:latin typeface="Cambria Math" panose="02040503050406030204" pitchFamily="18" charset="0"/>
                </a:rPr>
                <m:t>=</m:t>
              </m:r>
              <m:f>
                <m:fPr>
                  <m:ctrlPr>
                    <a:rPr lang="es-PE" sz="1400" i="1" kern="1200">
                      <a:solidFill>
                        <a:schemeClr val="accent1">
                          <a:lumMod val="75000"/>
                        </a:schemeClr>
                      </a:solidFill>
                      <a:latin typeface="Cambria Math" panose="02040503050406030204" pitchFamily="18" charset="0"/>
                    </a:rPr>
                  </m:ctrlPr>
                </m:fPr>
                <m:num>
                  <m:r>
                    <a:rPr lang="es-ES" sz="1400" i="1" kern="1200">
                      <a:solidFill>
                        <a:schemeClr val="accent1">
                          <a:lumMod val="75000"/>
                        </a:schemeClr>
                      </a:solidFill>
                      <a:latin typeface="Cambria Math" panose="02040503050406030204" pitchFamily="18" charset="0"/>
                    </a:rPr>
                    <m:t>1</m:t>
                  </m:r>
                </m:num>
                <m:den>
                  <m:r>
                    <a:rPr lang="es-ES" sz="1400" i="1" kern="1200">
                      <a:solidFill>
                        <a:schemeClr val="accent1">
                          <a:lumMod val="75000"/>
                        </a:schemeClr>
                      </a:solidFill>
                      <a:latin typeface="Cambria Math" panose="02040503050406030204" pitchFamily="18" charset="0"/>
                    </a:rPr>
                    <m:t>𝑛</m:t>
                  </m:r>
                </m:den>
              </m:f>
              <m:r>
                <a:rPr lang="es-ES" sz="1400" i="1" kern="1200">
                  <a:solidFill>
                    <a:schemeClr val="accent1">
                      <a:lumMod val="75000"/>
                    </a:schemeClr>
                  </a:solidFill>
                  <a:latin typeface="Cambria Math" panose="02040503050406030204" pitchFamily="18" charset="0"/>
                </a:rPr>
                <m:t> </m:t>
              </m:r>
              <m:nary>
                <m:naryPr>
                  <m:chr m:val="∑"/>
                  <m:limLoc m:val="undOvr"/>
                  <m:ctrlPr>
                    <a:rPr lang="es-PE" sz="1400" i="1" kern="1200">
                      <a:solidFill>
                        <a:schemeClr val="accent1">
                          <a:lumMod val="75000"/>
                        </a:schemeClr>
                      </a:solidFill>
                      <a:latin typeface="Cambria Math" panose="02040503050406030204" pitchFamily="18" charset="0"/>
                    </a:rPr>
                  </m:ctrlPr>
                </m:naryPr>
                <m:sub>
                  <m:r>
                    <a:rPr lang="es-ES" sz="1400" i="1" kern="1200">
                      <a:solidFill>
                        <a:schemeClr val="accent1">
                          <a:lumMod val="75000"/>
                        </a:schemeClr>
                      </a:solidFill>
                      <a:latin typeface="Cambria Math" panose="02040503050406030204" pitchFamily="18" charset="0"/>
                    </a:rPr>
                    <m:t>𝑖</m:t>
                  </m:r>
                  <m:r>
                    <a:rPr lang="es-ES" sz="1400" i="1" kern="1200">
                      <a:solidFill>
                        <a:schemeClr val="accent1">
                          <a:lumMod val="75000"/>
                        </a:schemeClr>
                      </a:solidFill>
                      <a:latin typeface="Cambria Math" panose="02040503050406030204" pitchFamily="18" charset="0"/>
                    </a:rPr>
                    <m:t>=1</m:t>
                  </m:r>
                </m:sub>
                <m:sup>
                  <m:r>
                    <a:rPr lang="es-ES" sz="1400" i="1" kern="1200">
                      <a:solidFill>
                        <a:schemeClr val="accent1">
                          <a:lumMod val="75000"/>
                        </a:schemeClr>
                      </a:solidFill>
                      <a:latin typeface="Cambria Math" panose="02040503050406030204" pitchFamily="18" charset="0"/>
                    </a:rPr>
                    <m:t>𝑛</m:t>
                  </m:r>
                </m:sup>
                <m:e>
                  <m:sSub>
                    <m:sSubPr>
                      <m:ctrlPr>
                        <a:rPr lang="es-PE" sz="1400" i="1" kern="1200">
                          <a:solidFill>
                            <a:schemeClr val="accent1">
                              <a:lumMod val="75000"/>
                            </a:schemeClr>
                          </a:solidFill>
                          <a:latin typeface="Cambria Math" panose="02040503050406030204" pitchFamily="18" charset="0"/>
                        </a:rPr>
                      </m:ctrlPr>
                    </m:sSubPr>
                    <m:e>
                      <m:r>
                        <a:rPr lang="es-ES" sz="1400" i="1" kern="1200">
                          <a:solidFill>
                            <a:schemeClr val="accent1">
                              <a:lumMod val="75000"/>
                            </a:schemeClr>
                          </a:solidFill>
                          <a:latin typeface="Cambria Math" panose="02040503050406030204" pitchFamily="18" charset="0"/>
                        </a:rPr>
                        <m:t>𝑥</m:t>
                      </m:r>
                    </m:e>
                    <m:sub>
                      <m:r>
                        <a:rPr lang="es-ES" sz="1400" i="1" kern="1200">
                          <a:solidFill>
                            <a:schemeClr val="accent1">
                              <a:lumMod val="75000"/>
                            </a:schemeClr>
                          </a:solidFill>
                          <a:latin typeface="Cambria Math" panose="02040503050406030204" pitchFamily="18" charset="0"/>
                        </a:rPr>
                        <m:t>𝑖</m:t>
                      </m:r>
                    </m:sub>
                  </m:sSub>
                </m:e>
              </m:nary>
            </m:oMath>
          </a14:m>
          <a:endParaRPr lang="es-ES" sz="1400" kern="1200" dirty="0">
            <a:solidFill>
              <a:schemeClr val="accent1">
                <a:lumMod val="75000"/>
              </a:schemeClr>
            </a:solidFill>
          </a:endParaRPr>
        </a:p>
      </dsp:txBody>
      <dsp:txXfrm>
        <a:off x="5547334" y="562974"/>
        <a:ext cx="2431947" cy="161165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DC9D2-BDEA-4C25-8925-95B04B05DB2E}" type="datetimeFigureOut">
              <a:rPr lang="es-PE" smtClean="0"/>
              <a:t>9/01/2024</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87A1E-26B2-405D-890D-81E3F7F58671}" type="slidenum">
              <a:rPr lang="es-PE" smtClean="0"/>
              <a:t>‹Nº›</a:t>
            </a:fld>
            <a:endParaRPr lang="es-PE"/>
          </a:p>
        </p:txBody>
      </p:sp>
    </p:spTree>
    <p:extLst>
      <p:ext uri="{BB962C8B-B14F-4D97-AF65-F5344CB8AC3E}">
        <p14:creationId xmlns:p14="http://schemas.microsoft.com/office/powerpoint/2010/main" val="426573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1</a:t>
            </a:fld>
            <a:endParaRPr lang="es-PE"/>
          </a:p>
        </p:txBody>
      </p:sp>
    </p:spTree>
    <p:extLst>
      <p:ext uri="{BB962C8B-B14F-4D97-AF65-F5344CB8AC3E}">
        <p14:creationId xmlns:p14="http://schemas.microsoft.com/office/powerpoint/2010/main" val="1253530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PE" sz="1200" b="0" i="0" u="none" strike="noStrike" kern="1200" baseline="0" dirty="0">
                <a:solidFill>
                  <a:schemeClr val="tx1"/>
                </a:solidFill>
                <a:latin typeface="+mn-lt"/>
                <a:ea typeface="+mn-ea"/>
                <a:cs typeface="+mn-cs"/>
              </a:rPr>
              <a:t>En R el </a:t>
            </a:r>
            <a:r>
              <a:rPr lang="es-PE" sz="1200" b="0" i="0" u="none" strike="noStrike" kern="1200" baseline="0" dirty="0" err="1">
                <a:solidFill>
                  <a:schemeClr val="tx1"/>
                </a:solidFill>
                <a:latin typeface="+mn-lt"/>
                <a:ea typeface="+mn-ea"/>
                <a:cs typeface="+mn-cs"/>
              </a:rPr>
              <a:t>boxplot</a:t>
            </a:r>
            <a:r>
              <a:rPr lang="es-PE" sz="1200" b="0" i="0" u="none" strike="noStrike" kern="1200" baseline="0" dirty="0">
                <a:solidFill>
                  <a:schemeClr val="tx1"/>
                </a:solidFill>
                <a:latin typeface="+mn-lt"/>
                <a:ea typeface="+mn-ea"/>
                <a:cs typeface="+mn-cs"/>
              </a:rPr>
              <a:t> para estos datos se obtiene con</a:t>
            </a:r>
          </a:p>
          <a:p>
            <a:r>
              <a:rPr lang="es-PE" sz="1200" b="0" i="0" u="none" strike="noStrike" kern="1200" baseline="0" dirty="0">
                <a:solidFill>
                  <a:schemeClr val="tx1"/>
                </a:solidFill>
                <a:latin typeface="+mn-lt"/>
                <a:ea typeface="+mn-ea"/>
                <a:cs typeface="+mn-cs"/>
              </a:rPr>
              <a:t>&gt; x = c(126, 130, 130, 133, 136, 148, 148, 157, 189, 199)</a:t>
            </a:r>
          </a:p>
          <a:p>
            <a:r>
              <a:rPr lang="es-PE" sz="1200" b="0" i="0" u="none" strike="noStrike" kern="1200" baseline="0" dirty="0">
                <a:solidFill>
                  <a:schemeClr val="tx1"/>
                </a:solidFill>
                <a:latin typeface="+mn-lt"/>
                <a:ea typeface="+mn-ea"/>
                <a:cs typeface="+mn-cs"/>
              </a:rPr>
              <a:t>&gt; </a:t>
            </a:r>
            <a:r>
              <a:rPr lang="es-PE" sz="1200" b="0" i="0" u="none" strike="noStrike" kern="1200" baseline="0" dirty="0" err="1">
                <a:solidFill>
                  <a:schemeClr val="tx1"/>
                </a:solidFill>
                <a:latin typeface="+mn-lt"/>
                <a:ea typeface="+mn-ea"/>
                <a:cs typeface="+mn-cs"/>
              </a:rPr>
              <a:t>boxplot</a:t>
            </a:r>
            <a:r>
              <a:rPr lang="es-PE" sz="1200" b="0" i="0" u="none" strike="noStrike" kern="1200" baseline="0" dirty="0">
                <a:solidFill>
                  <a:schemeClr val="tx1"/>
                </a:solidFill>
                <a:latin typeface="+mn-lt"/>
                <a:ea typeface="+mn-ea"/>
                <a:cs typeface="+mn-cs"/>
              </a:rPr>
              <a:t>(x)</a:t>
            </a:r>
          </a:p>
          <a:p>
            <a:r>
              <a:rPr lang="es-PE" sz="1200" b="0" i="0" u="none" strike="noStrike" kern="1200" baseline="0" dirty="0">
                <a:solidFill>
                  <a:schemeClr val="tx1"/>
                </a:solidFill>
                <a:latin typeface="+mn-lt"/>
                <a:ea typeface="+mn-ea"/>
                <a:cs typeface="+mn-cs"/>
              </a:rPr>
              <a:t>Note que R presenta los </a:t>
            </a:r>
            <a:r>
              <a:rPr lang="es-PE" sz="1200" b="0" i="0" u="none" strike="noStrike" kern="1200" baseline="0" dirty="0" err="1">
                <a:solidFill>
                  <a:schemeClr val="tx1"/>
                </a:solidFill>
                <a:latin typeface="+mn-lt"/>
                <a:ea typeface="+mn-ea"/>
                <a:cs typeface="+mn-cs"/>
              </a:rPr>
              <a:t>boxplots</a:t>
            </a:r>
            <a:r>
              <a:rPr lang="es-PE" sz="1200" b="0" i="0" u="none" strike="noStrike" kern="1200" baseline="0">
                <a:solidFill>
                  <a:schemeClr val="tx1"/>
                </a:solidFill>
                <a:latin typeface="+mn-lt"/>
                <a:ea typeface="+mn-ea"/>
                <a:cs typeface="+mn-cs"/>
              </a:rPr>
              <a:t> por defecto en forma vertical.</a:t>
            </a:r>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23</a:t>
            </a:fld>
            <a:endParaRPr lang="es-PE"/>
          </a:p>
        </p:txBody>
      </p:sp>
    </p:spTree>
    <p:extLst>
      <p:ext uri="{BB962C8B-B14F-4D97-AF65-F5344CB8AC3E}">
        <p14:creationId xmlns:p14="http://schemas.microsoft.com/office/powerpoint/2010/main" val="1244309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24</a:t>
            </a:fld>
            <a:endParaRPr lang="es-PE"/>
          </a:p>
        </p:txBody>
      </p:sp>
    </p:spTree>
    <p:extLst>
      <p:ext uri="{BB962C8B-B14F-4D97-AF65-F5344CB8AC3E}">
        <p14:creationId xmlns:p14="http://schemas.microsoft.com/office/powerpoint/2010/main" val="1907200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25</a:t>
            </a:fld>
            <a:endParaRPr lang="es-PE"/>
          </a:p>
        </p:txBody>
      </p:sp>
    </p:spTree>
    <p:extLst>
      <p:ext uri="{BB962C8B-B14F-4D97-AF65-F5344CB8AC3E}">
        <p14:creationId xmlns:p14="http://schemas.microsoft.com/office/powerpoint/2010/main" val="366294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26</a:t>
            </a:fld>
            <a:endParaRPr lang="es-PE"/>
          </a:p>
        </p:txBody>
      </p:sp>
    </p:spTree>
    <p:extLst>
      <p:ext uri="{BB962C8B-B14F-4D97-AF65-F5344CB8AC3E}">
        <p14:creationId xmlns:p14="http://schemas.microsoft.com/office/powerpoint/2010/main" val="2926604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29</a:t>
            </a:fld>
            <a:endParaRPr lang="es-PE"/>
          </a:p>
        </p:txBody>
      </p:sp>
    </p:spTree>
    <p:extLst>
      <p:ext uri="{BB962C8B-B14F-4D97-AF65-F5344CB8AC3E}">
        <p14:creationId xmlns:p14="http://schemas.microsoft.com/office/powerpoint/2010/main" val="216466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30</a:t>
            </a:fld>
            <a:endParaRPr lang="es-PE"/>
          </a:p>
        </p:txBody>
      </p:sp>
    </p:spTree>
    <p:extLst>
      <p:ext uri="{BB962C8B-B14F-4D97-AF65-F5344CB8AC3E}">
        <p14:creationId xmlns:p14="http://schemas.microsoft.com/office/powerpoint/2010/main" val="1292229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32</a:t>
            </a:fld>
            <a:endParaRPr lang="es-PE"/>
          </a:p>
        </p:txBody>
      </p:sp>
    </p:spTree>
    <p:extLst>
      <p:ext uri="{BB962C8B-B14F-4D97-AF65-F5344CB8AC3E}">
        <p14:creationId xmlns:p14="http://schemas.microsoft.com/office/powerpoint/2010/main" val="75909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36</a:t>
            </a:fld>
            <a:endParaRPr lang="es-PE"/>
          </a:p>
        </p:txBody>
      </p:sp>
    </p:spTree>
    <p:extLst>
      <p:ext uri="{BB962C8B-B14F-4D97-AF65-F5344CB8AC3E}">
        <p14:creationId xmlns:p14="http://schemas.microsoft.com/office/powerpoint/2010/main" val="955491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37</a:t>
            </a:fld>
            <a:endParaRPr lang="es-PE"/>
          </a:p>
        </p:txBody>
      </p:sp>
    </p:spTree>
    <p:extLst>
      <p:ext uri="{BB962C8B-B14F-4D97-AF65-F5344CB8AC3E}">
        <p14:creationId xmlns:p14="http://schemas.microsoft.com/office/powerpoint/2010/main" val="1029241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38</a:t>
            </a:fld>
            <a:endParaRPr lang="es-PE"/>
          </a:p>
        </p:txBody>
      </p:sp>
    </p:spTree>
    <p:extLst>
      <p:ext uri="{BB962C8B-B14F-4D97-AF65-F5344CB8AC3E}">
        <p14:creationId xmlns:p14="http://schemas.microsoft.com/office/powerpoint/2010/main" val="98550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3</a:t>
            </a:fld>
            <a:endParaRPr lang="es-PE"/>
          </a:p>
        </p:txBody>
      </p:sp>
    </p:spTree>
    <p:extLst>
      <p:ext uri="{BB962C8B-B14F-4D97-AF65-F5344CB8AC3E}">
        <p14:creationId xmlns:p14="http://schemas.microsoft.com/office/powerpoint/2010/main" val="96763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41</a:t>
            </a:fld>
            <a:endParaRPr lang="es-PE"/>
          </a:p>
        </p:txBody>
      </p:sp>
    </p:spTree>
    <p:extLst>
      <p:ext uri="{BB962C8B-B14F-4D97-AF65-F5344CB8AC3E}">
        <p14:creationId xmlns:p14="http://schemas.microsoft.com/office/powerpoint/2010/main" val="1905357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43</a:t>
            </a:fld>
            <a:endParaRPr lang="es-PE"/>
          </a:p>
        </p:txBody>
      </p:sp>
    </p:spTree>
    <p:extLst>
      <p:ext uri="{BB962C8B-B14F-4D97-AF65-F5344CB8AC3E}">
        <p14:creationId xmlns:p14="http://schemas.microsoft.com/office/powerpoint/2010/main" val="2871201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44</a:t>
            </a:fld>
            <a:endParaRPr lang="es-PE"/>
          </a:p>
        </p:txBody>
      </p:sp>
    </p:spTree>
    <p:extLst>
      <p:ext uri="{BB962C8B-B14F-4D97-AF65-F5344CB8AC3E}">
        <p14:creationId xmlns:p14="http://schemas.microsoft.com/office/powerpoint/2010/main" val="740113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45</a:t>
            </a:fld>
            <a:endParaRPr lang="es-PE"/>
          </a:p>
        </p:txBody>
      </p:sp>
    </p:spTree>
    <p:extLst>
      <p:ext uri="{BB962C8B-B14F-4D97-AF65-F5344CB8AC3E}">
        <p14:creationId xmlns:p14="http://schemas.microsoft.com/office/powerpoint/2010/main" val="353211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47</a:t>
            </a:fld>
            <a:endParaRPr lang="es-PE"/>
          </a:p>
        </p:txBody>
      </p:sp>
    </p:spTree>
    <p:extLst>
      <p:ext uri="{BB962C8B-B14F-4D97-AF65-F5344CB8AC3E}">
        <p14:creationId xmlns:p14="http://schemas.microsoft.com/office/powerpoint/2010/main" val="715554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48</a:t>
            </a:fld>
            <a:endParaRPr lang="es-PE"/>
          </a:p>
        </p:txBody>
      </p:sp>
    </p:spTree>
    <p:extLst>
      <p:ext uri="{BB962C8B-B14F-4D97-AF65-F5344CB8AC3E}">
        <p14:creationId xmlns:p14="http://schemas.microsoft.com/office/powerpoint/2010/main" val="4203714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54</a:t>
            </a:fld>
            <a:endParaRPr lang="es-PE"/>
          </a:p>
        </p:txBody>
      </p:sp>
    </p:spTree>
    <p:extLst>
      <p:ext uri="{BB962C8B-B14F-4D97-AF65-F5344CB8AC3E}">
        <p14:creationId xmlns:p14="http://schemas.microsoft.com/office/powerpoint/2010/main" val="3730546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59</a:t>
            </a:fld>
            <a:endParaRPr lang="es-PE"/>
          </a:p>
        </p:txBody>
      </p:sp>
    </p:spTree>
    <p:extLst>
      <p:ext uri="{BB962C8B-B14F-4D97-AF65-F5344CB8AC3E}">
        <p14:creationId xmlns:p14="http://schemas.microsoft.com/office/powerpoint/2010/main" val="1782487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60</a:t>
            </a:fld>
            <a:endParaRPr lang="es-PE"/>
          </a:p>
        </p:txBody>
      </p:sp>
    </p:spTree>
    <p:extLst>
      <p:ext uri="{BB962C8B-B14F-4D97-AF65-F5344CB8AC3E}">
        <p14:creationId xmlns:p14="http://schemas.microsoft.com/office/powerpoint/2010/main" val="3471823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61</a:t>
            </a:fld>
            <a:endParaRPr lang="es-PE"/>
          </a:p>
        </p:txBody>
      </p:sp>
    </p:spTree>
    <p:extLst>
      <p:ext uri="{BB962C8B-B14F-4D97-AF65-F5344CB8AC3E}">
        <p14:creationId xmlns:p14="http://schemas.microsoft.com/office/powerpoint/2010/main" val="278438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6</a:t>
            </a:fld>
            <a:endParaRPr lang="es-PE"/>
          </a:p>
        </p:txBody>
      </p:sp>
    </p:spTree>
    <p:extLst>
      <p:ext uri="{BB962C8B-B14F-4D97-AF65-F5344CB8AC3E}">
        <p14:creationId xmlns:p14="http://schemas.microsoft.com/office/powerpoint/2010/main" val="2149259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63</a:t>
            </a:fld>
            <a:endParaRPr lang="es-PE"/>
          </a:p>
        </p:txBody>
      </p:sp>
    </p:spTree>
    <p:extLst>
      <p:ext uri="{BB962C8B-B14F-4D97-AF65-F5344CB8AC3E}">
        <p14:creationId xmlns:p14="http://schemas.microsoft.com/office/powerpoint/2010/main" val="1084089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64</a:t>
            </a:fld>
            <a:endParaRPr lang="es-PE"/>
          </a:p>
        </p:txBody>
      </p:sp>
    </p:spTree>
    <p:extLst>
      <p:ext uri="{BB962C8B-B14F-4D97-AF65-F5344CB8AC3E}">
        <p14:creationId xmlns:p14="http://schemas.microsoft.com/office/powerpoint/2010/main" val="27938920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65</a:t>
            </a:fld>
            <a:endParaRPr lang="es-PE"/>
          </a:p>
        </p:txBody>
      </p:sp>
    </p:spTree>
    <p:extLst>
      <p:ext uri="{BB962C8B-B14F-4D97-AF65-F5344CB8AC3E}">
        <p14:creationId xmlns:p14="http://schemas.microsoft.com/office/powerpoint/2010/main" val="461090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66</a:t>
            </a:fld>
            <a:endParaRPr lang="es-PE"/>
          </a:p>
        </p:txBody>
      </p:sp>
    </p:spTree>
    <p:extLst>
      <p:ext uri="{BB962C8B-B14F-4D97-AF65-F5344CB8AC3E}">
        <p14:creationId xmlns:p14="http://schemas.microsoft.com/office/powerpoint/2010/main" val="2636873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67</a:t>
            </a:fld>
            <a:endParaRPr lang="es-PE"/>
          </a:p>
        </p:txBody>
      </p:sp>
    </p:spTree>
    <p:extLst>
      <p:ext uri="{BB962C8B-B14F-4D97-AF65-F5344CB8AC3E}">
        <p14:creationId xmlns:p14="http://schemas.microsoft.com/office/powerpoint/2010/main" val="78107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7</a:t>
            </a:fld>
            <a:endParaRPr lang="es-PE"/>
          </a:p>
        </p:txBody>
      </p:sp>
    </p:spTree>
    <p:extLst>
      <p:ext uri="{BB962C8B-B14F-4D97-AF65-F5344CB8AC3E}">
        <p14:creationId xmlns:p14="http://schemas.microsoft.com/office/powerpoint/2010/main" val="58241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t>10</a:t>
            </a:fld>
            <a:endParaRPr lang="es-PE"/>
          </a:p>
        </p:txBody>
      </p:sp>
    </p:spTree>
    <p:extLst>
      <p:ext uri="{BB962C8B-B14F-4D97-AF65-F5344CB8AC3E}">
        <p14:creationId xmlns:p14="http://schemas.microsoft.com/office/powerpoint/2010/main" val="45701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18</a:t>
            </a:fld>
            <a:endParaRPr lang="es-PE"/>
          </a:p>
        </p:txBody>
      </p:sp>
    </p:spTree>
    <p:extLst>
      <p:ext uri="{BB962C8B-B14F-4D97-AF65-F5344CB8AC3E}">
        <p14:creationId xmlns:p14="http://schemas.microsoft.com/office/powerpoint/2010/main" val="208608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19</a:t>
            </a:fld>
            <a:endParaRPr lang="es-PE"/>
          </a:p>
        </p:txBody>
      </p:sp>
    </p:spTree>
    <p:extLst>
      <p:ext uri="{BB962C8B-B14F-4D97-AF65-F5344CB8AC3E}">
        <p14:creationId xmlns:p14="http://schemas.microsoft.com/office/powerpoint/2010/main" val="274923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20</a:t>
            </a:fld>
            <a:endParaRPr lang="es-PE"/>
          </a:p>
        </p:txBody>
      </p:sp>
    </p:spTree>
    <p:extLst>
      <p:ext uri="{BB962C8B-B14F-4D97-AF65-F5344CB8AC3E}">
        <p14:creationId xmlns:p14="http://schemas.microsoft.com/office/powerpoint/2010/main" val="335978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FF87A1E-26B2-405D-890D-81E3F7F58671}" type="slidenum">
              <a:rPr lang="es-PE" smtClean="0"/>
              <a:pPr/>
              <a:t>22</a:t>
            </a:fld>
            <a:endParaRPr lang="es-PE"/>
          </a:p>
        </p:txBody>
      </p:sp>
    </p:spTree>
    <p:extLst>
      <p:ext uri="{BB962C8B-B14F-4D97-AF65-F5344CB8AC3E}">
        <p14:creationId xmlns:p14="http://schemas.microsoft.com/office/powerpoint/2010/main" val="12853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35200"/>
            <a:ext cx="7772400" cy="2387600"/>
          </a:xfrm>
          <a:noFill/>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3000" y="4620616"/>
            <a:ext cx="6858000" cy="1655762"/>
          </a:xfrm>
          <a:no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n-US" dirty="0"/>
          </a:p>
        </p:txBody>
      </p:sp>
    </p:spTree>
    <p:extLst>
      <p:ext uri="{BB962C8B-B14F-4D97-AF65-F5344CB8AC3E}">
        <p14:creationId xmlns:p14="http://schemas.microsoft.com/office/powerpoint/2010/main" val="348952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28358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2218360" cy="61166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6138" y="365125"/>
            <a:ext cx="5943238" cy="611669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10121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97711" y="191501"/>
            <a:ext cx="8206451" cy="1081709"/>
          </a:xfrm>
          <a:noFill/>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497711" y="1400538"/>
            <a:ext cx="8206451" cy="5081286"/>
          </a:xfrm>
          <a:prstGeom prst="rect">
            <a:avLst/>
          </a:prstGeom>
          <a:noFill/>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78441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70391" y="1632030"/>
            <a:ext cx="4144459" cy="4977113"/>
          </a:xfrm>
          <a:prstGeom prst="roundRect">
            <a:avLst>
              <a:gd name="adj" fmla="val 7730"/>
            </a:avLst>
          </a:prstGeom>
          <a:solidFill>
            <a:schemeClr val="accent6">
              <a:lumMod val="40000"/>
              <a:lumOff val="60000"/>
            </a:schemeClr>
          </a:solidFill>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629150" y="1632030"/>
            <a:ext cx="4156034" cy="4977113"/>
          </a:xfrm>
          <a:prstGeom prst="roundRect">
            <a:avLst>
              <a:gd name="adj" fmla="val 11375"/>
            </a:avLst>
          </a:prstGeom>
          <a:solidFill>
            <a:schemeClr val="accent6">
              <a:lumMod val="40000"/>
              <a:lumOff val="60000"/>
            </a:schemeClr>
          </a:solidFill>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401584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62046" y="277793"/>
            <a:ext cx="8669528" cy="1145894"/>
          </a:xfrm>
          <a:prstGeom prst="rect">
            <a:avLst/>
          </a:prstGeo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62046" y="1623288"/>
            <a:ext cx="4248000" cy="823912"/>
          </a:xfrm>
          <a:solidFill>
            <a:schemeClr val="accent6">
              <a:lumMod val="60000"/>
              <a:lumOff val="40000"/>
            </a:scheme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el estilo de texto del patrón</a:t>
            </a:r>
          </a:p>
        </p:txBody>
      </p:sp>
      <p:sp>
        <p:nvSpPr>
          <p:cNvPr id="4" name="Content Placeholder 3"/>
          <p:cNvSpPr>
            <a:spLocks noGrp="1"/>
          </p:cNvSpPr>
          <p:nvPr>
            <p:ph sz="half" idx="2"/>
          </p:nvPr>
        </p:nvSpPr>
        <p:spPr>
          <a:xfrm>
            <a:off x="162046" y="2534856"/>
            <a:ext cx="4248000" cy="4120589"/>
          </a:xfrm>
          <a:prstGeom prst="roundRect">
            <a:avLst>
              <a:gd name="adj" fmla="val 7116"/>
            </a:avLst>
          </a:prstGeom>
          <a:solidFill>
            <a:schemeClr val="accent6">
              <a:lumMod val="40000"/>
              <a:lumOff val="60000"/>
            </a:schemeClr>
          </a:solidFill>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583574" y="1623288"/>
            <a:ext cx="4248000" cy="823912"/>
          </a:xfrm>
          <a:solidFill>
            <a:schemeClr val="accent6">
              <a:lumMod val="60000"/>
              <a:lumOff val="40000"/>
            </a:scheme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el estilo de texto del patrón</a:t>
            </a:r>
          </a:p>
        </p:txBody>
      </p:sp>
      <p:sp>
        <p:nvSpPr>
          <p:cNvPr id="6" name="Content Placeholder 5"/>
          <p:cNvSpPr>
            <a:spLocks noGrp="1"/>
          </p:cNvSpPr>
          <p:nvPr>
            <p:ph sz="quarter" idx="4"/>
          </p:nvPr>
        </p:nvSpPr>
        <p:spPr>
          <a:xfrm>
            <a:off x="4583574" y="2511707"/>
            <a:ext cx="4248000" cy="4120589"/>
          </a:xfrm>
          <a:prstGeom prst="roundRect">
            <a:avLst>
              <a:gd name="adj" fmla="val 7397"/>
            </a:avLst>
          </a:prstGeom>
          <a:solidFill>
            <a:schemeClr val="accent6">
              <a:lumMod val="40000"/>
              <a:lumOff val="60000"/>
            </a:schemeClr>
          </a:solidFill>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282287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002632"/>
            <a:ext cx="7886700" cy="2852737"/>
          </a:xfrm>
          <a:noFill/>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855683"/>
            <a:ext cx="7886700" cy="1500187"/>
          </a:xfrm>
          <a:noFill/>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Tree>
    <p:extLst>
      <p:ext uri="{BB962C8B-B14F-4D97-AF65-F5344CB8AC3E}">
        <p14:creationId xmlns:p14="http://schemas.microsoft.com/office/powerpoint/2010/main" val="98332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Tree>
    <p:extLst>
      <p:ext uri="{BB962C8B-B14F-4D97-AF65-F5344CB8AC3E}">
        <p14:creationId xmlns:p14="http://schemas.microsoft.com/office/powerpoint/2010/main" val="254631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29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37483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277196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392" y="133632"/>
            <a:ext cx="8414793" cy="1325563"/>
          </a:xfrm>
          <a:prstGeom prst="rect">
            <a:avLst/>
          </a:prstGeom>
          <a:noFill/>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370391" y="1585733"/>
            <a:ext cx="8414794" cy="4988688"/>
          </a:xfrm>
          <a:prstGeom prst="rect">
            <a:avLst/>
          </a:prstGeom>
          <a:noFill/>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90540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3"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7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gif"/><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141.png"/></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361.png"/><Relationship Id="rId1" Type="http://schemas.openxmlformats.org/officeDocument/2006/relationships/slideLayout" Target="../slideLayouts/slideLayout3.xml"/><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6.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151.png"/><Relationship Id="rId2" Type="http://schemas.openxmlformats.org/officeDocument/2006/relationships/image" Target="../media/image420.png"/><Relationship Id="rId1" Type="http://schemas.openxmlformats.org/officeDocument/2006/relationships/slideLayout" Target="../slideLayouts/slideLayout6.xml"/><Relationship Id="rId6" Type="http://schemas.microsoft.com/office/2014/relationships/chartEx" Target="../charts/chartEx1.xml"/><Relationship Id="rId5" Type="http://schemas.openxmlformats.org/officeDocument/2006/relationships/image" Target="../media/image19.emf"/><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4.png"/><Relationship Id="rId7"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 Id="rId9" Type="http://schemas.openxmlformats.org/officeDocument/2006/relationships/image" Target="../media/image200.png"/></Relationships>
</file>

<file path=ppt/slides/_rels/slide23.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5.png"/><Relationship Id="rId7" Type="http://schemas.openxmlformats.org/officeDocument/2006/relationships/image" Target="../media/image25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3.png"/><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69.png"/><Relationship Id="rId11" Type="http://schemas.openxmlformats.org/officeDocument/2006/relationships/image" Target="../media/image31.png"/><Relationship Id="rId5" Type="http://schemas.openxmlformats.org/officeDocument/2006/relationships/image" Target="../media/image29.jpeg"/><Relationship Id="rId10" Type="http://schemas.openxmlformats.org/officeDocument/2006/relationships/image" Target="../media/image30.png"/><Relationship Id="rId4" Type="http://schemas.openxmlformats.org/officeDocument/2006/relationships/image" Target="../media/image28.jpeg"/><Relationship Id="rId9"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7.png"/><Relationship Id="rId11" Type="http://schemas.openxmlformats.org/officeDocument/2006/relationships/image" Target="../media/image5.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107.png"/><Relationship Id="rId4" Type="http://schemas.openxmlformats.org/officeDocument/2006/relationships/image" Target="../media/image10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50.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680.png"/></Relationships>
</file>

<file path=ppt/slides/_rels/slide33.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650.png"/><Relationship Id="rId3" Type="http://schemas.openxmlformats.org/officeDocument/2006/relationships/image" Target="../media/image520.png"/><Relationship Id="rId7" Type="http://schemas.openxmlformats.org/officeDocument/2006/relationships/image" Target="../media/image590.png"/><Relationship Id="rId12" Type="http://schemas.openxmlformats.org/officeDocument/2006/relationships/image" Target="../media/image640.png"/><Relationship Id="rId2" Type="http://schemas.openxmlformats.org/officeDocument/2006/relationships/image" Target="../media/image540.png"/><Relationship Id="rId1" Type="http://schemas.openxmlformats.org/officeDocument/2006/relationships/slideLayout" Target="../slideLayouts/slideLayout3.xml"/><Relationship Id="rId6" Type="http://schemas.openxmlformats.org/officeDocument/2006/relationships/image" Target="../media/image580.png"/><Relationship Id="rId11" Type="http://schemas.openxmlformats.org/officeDocument/2006/relationships/image" Target="../media/image630.png"/><Relationship Id="rId5" Type="http://schemas.openxmlformats.org/officeDocument/2006/relationships/image" Target="../media/image570.png"/><Relationship Id="rId15" Type="http://schemas.openxmlformats.org/officeDocument/2006/relationships/image" Target="../media/image670.png"/><Relationship Id="rId10" Type="http://schemas.openxmlformats.org/officeDocument/2006/relationships/image" Target="../media/image620.png"/><Relationship Id="rId4" Type="http://schemas.openxmlformats.org/officeDocument/2006/relationships/image" Target="../media/image530.png"/><Relationship Id="rId9" Type="http://schemas.openxmlformats.org/officeDocument/2006/relationships/image" Target="../media/image610.png"/><Relationship Id="rId14" Type="http://schemas.openxmlformats.org/officeDocument/2006/relationships/image" Target="../media/image660.png"/></Relationships>
</file>

<file path=ppt/slides/_rels/slide34.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12.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960.png"/><Relationship Id="rId7" Type="http://schemas.openxmlformats.org/officeDocument/2006/relationships/image" Target="../media/image100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90.png"/><Relationship Id="rId5" Type="http://schemas.openxmlformats.org/officeDocument/2006/relationships/image" Target="../media/image980.png"/><Relationship Id="rId10" Type="http://schemas.openxmlformats.org/officeDocument/2006/relationships/image" Target="../media/image1030.png"/><Relationship Id="rId4" Type="http://schemas.openxmlformats.org/officeDocument/2006/relationships/image" Target="../media/image970.png"/><Relationship Id="rId9" Type="http://schemas.openxmlformats.org/officeDocument/2006/relationships/image" Target="../media/image10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4.jpeg"/></Relationships>
</file>

<file path=ppt/slides/_rels/slide44.xml.rels><?xml version="1.0" encoding="UTF-8" standalone="yes"?>
<Relationships xmlns="http://schemas.openxmlformats.org/package/2006/relationships"><Relationship Id="rId8" Type="http://schemas.openxmlformats.org/officeDocument/2006/relationships/image" Target="../media/image48.wmf"/><Relationship Id="rId7" Type="http://schemas.openxmlformats.org/officeDocument/2006/relationships/oleObject" Target="../embeddings/oleObject2.bin"/><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7.wmf"/><Relationship Id="rId11" Type="http://schemas.openxmlformats.org/officeDocument/2006/relationships/image" Target="../media/image52.png"/><Relationship Id="rId5" Type="http://schemas.openxmlformats.org/officeDocument/2006/relationships/oleObject" Target="../embeddings/oleObject1.bin"/><Relationship Id="rId10" Type="http://schemas.openxmlformats.org/officeDocument/2006/relationships/image" Target="../media/image49.wmf"/><Relationship Id="rId4" Type="http://schemas.openxmlformats.org/officeDocument/2006/relationships/image" Target="../media/image123.png"/><Relationship Id="rId9"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61.wmf"/><Relationship Id="rId5" Type="http://schemas.openxmlformats.org/officeDocument/2006/relationships/oleObject" Target="../embeddings/oleObject6.bin"/><Relationship Id="rId4" Type="http://schemas.openxmlformats.org/officeDocument/2006/relationships/image" Target="../media/image60.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chart" Target="../charts/chart2.xml"/><Relationship Id="rId1" Type="http://schemas.openxmlformats.org/officeDocument/2006/relationships/slideLayout" Target="../slideLayouts/slideLayout6.xml"/><Relationship Id="rId6" Type="http://schemas.openxmlformats.org/officeDocument/2006/relationships/image" Target="../media/image62.wmf"/><Relationship Id="rId5" Type="http://schemas.openxmlformats.org/officeDocument/2006/relationships/oleObject" Target="../embeddings/oleObject8.bin"/><Relationship Id="rId4" Type="http://schemas.openxmlformats.org/officeDocument/2006/relationships/image" Target="../media/image6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63.wmf"/><Relationship Id="rId5" Type="http://schemas.openxmlformats.org/officeDocument/2006/relationships/oleObject" Target="../embeddings/oleObject10.bin"/><Relationship Id="rId4" Type="http://schemas.openxmlformats.org/officeDocument/2006/relationships/image" Target="../media/image61.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chart" Target="../charts/chart4.xml"/><Relationship Id="rId7" Type="http://schemas.openxmlformats.org/officeDocument/2006/relationships/image" Target="../media/image64.wmf"/><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oleObject" Target="../embeddings/oleObject12.bin"/><Relationship Id="rId5" Type="http://schemas.openxmlformats.org/officeDocument/2006/relationships/image" Target="../media/image61.wmf"/><Relationship Id="rId4" Type="http://schemas.openxmlformats.org/officeDocument/2006/relationships/oleObject" Target="../embeddings/oleObject11.bin"/><Relationship Id="rId9" Type="http://schemas.openxmlformats.org/officeDocument/2006/relationships/image" Target="../media/image65.wmf"/></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51.png"/><Relationship Id="rId3" Type="http://schemas.openxmlformats.org/officeDocument/2006/relationships/image" Target="../media/image45.png"/><Relationship Id="rId7" Type="http://schemas.openxmlformats.org/officeDocument/2006/relationships/image" Target="../media/image221.png"/><Relationship Id="rId12"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6.xml"/><Relationship Id="rId11" Type="http://schemas.openxmlformats.org/officeDocument/2006/relationships/image" Target="../media/image49.png"/><Relationship Id="rId10" Type="http://schemas.openxmlformats.org/officeDocument/2006/relationships/image" Target="../media/image48.png"/><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0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chart" Target="../charts/chart5.xml"/><Relationship Id="rId4" Type="http://schemas.openxmlformats.org/officeDocument/2006/relationships/image" Target="NULL"/></Relationships>
</file>

<file path=ppt/slides/_rels/slide67.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image" Target="../media/image36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2900.png"/><Relationship Id="rId4" Type="http://schemas.openxmlformats.org/officeDocument/2006/relationships/image" Target="../media/image2800.png"/></Relationships>
</file>

<file path=ppt/slides/_rels/slide68.xml.rels><?xml version="1.0" encoding="UTF-8" standalone="yes"?>
<Relationships xmlns="http://schemas.openxmlformats.org/package/2006/relationships"><Relationship Id="rId3" Type="http://schemas.openxmlformats.org/officeDocument/2006/relationships/image" Target="../media/image751.png"/><Relationship Id="rId2" Type="http://schemas.openxmlformats.org/officeDocument/2006/relationships/image" Target="../media/image740.png"/><Relationship Id="rId1" Type="http://schemas.openxmlformats.org/officeDocument/2006/relationships/slideLayout" Target="../slideLayouts/slideLayout2.xml"/><Relationship Id="rId4" Type="http://schemas.openxmlformats.org/officeDocument/2006/relationships/image" Target="../media/image760.png"/></Relationships>
</file>

<file path=ppt/slides/_rels/slide69.xml.rels><?xml version="1.0" encoding="UTF-8" standalone="yes"?>
<Relationships xmlns="http://schemas.openxmlformats.org/package/2006/relationships"><Relationship Id="rId3" Type="http://schemas.openxmlformats.org/officeDocument/2006/relationships/image" Target="../media/image4300.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6.xml"/><Relationship Id="rId6" Type="http://schemas.microsoft.com/office/2014/relationships/chartEx" Target="../charts/chartEx2.xml"/><Relationship Id="rId5" Type="http://schemas.openxmlformats.org/officeDocument/2006/relationships/image" Target="../media/image19.emf"/><Relationship Id="rId4" Type="http://schemas.openxmlformats.org/officeDocument/2006/relationships/image" Target="../media/image44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03.png"/><Relationship Id="rId5" Type="http://schemas.openxmlformats.org/officeDocument/2006/relationships/image" Target="../media/image292.png"/><Relationship Id="rId4" Type="http://schemas.openxmlformats.org/officeDocument/2006/relationships/image" Target="../media/image28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1.png"/><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4893" y="2432324"/>
            <a:ext cx="4028213" cy="2674620"/>
          </a:xfrm>
        </p:spPr>
        <p:txBody>
          <a:bodyPr>
            <a:noAutofit/>
          </a:bodyPr>
          <a:lstStyle/>
          <a:p>
            <a:r>
              <a:rPr lang="es-PE" sz="3600" dirty="0">
                <a:solidFill>
                  <a:srgbClr val="002060"/>
                </a:solidFill>
              </a:rPr>
              <a:t>EXPERIMENTACIÓN</a:t>
            </a:r>
            <a:br>
              <a:rPr lang="es-PE" sz="3600" dirty="0">
                <a:solidFill>
                  <a:srgbClr val="002060"/>
                </a:solidFill>
              </a:rPr>
            </a:br>
            <a:r>
              <a:rPr lang="es-PE" sz="3600" dirty="0">
                <a:solidFill>
                  <a:srgbClr val="002060"/>
                </a:solidFill>
              </a:rPr>
              <a:t>NUMÉRICA</a:t>
            </a:r>
            <a:br>
              <a:rPr lang="es-PE" sz="3600" dirty="0">
                <a:solidFill>
                  <a:srgbClr val="002060"/>
                </a:solidFill>
              </a:rPr>
            </a:br>
            <a:r>
              <a:rPr lang="es-PE" sz="2800" dirty="0">
                <a:solidFill>
                  <a:srgbClr val="002060"/>
                </a:solidFill>
              </a:rPr>
              <a:t>1EST14</a:t>
            </a:r>
            <a:endParaRPr lang="es-PE" sz="2400" b="1" dirty="0">
              <a:solidFill>
                <a:schemeClr val="accent5">
                  <a:lumMod val="75000"/>
                </a:schemeClr>
              </a:solidFill>
            </a:endParaRPr>
          </a:p>
        </p:txBody>
      </p:sp>
      <p:sp>
        <p:nvSpPr>
          <p:cNvPr id="3" name="Subtítulo 2"/>
          <p:cNvSpPr>
            <a:spLocks noGrp="1"/>
          </p:cNvSpPr>
          <p:nvPr>
            <p:ph type="subTitle" idx="1"/>
          </p:nvPr>
        </p:nvSpPr>
        <p:spPr>
          <a:xfrm>
            <a:off x="831117" y="5106944"/>
            <a:ext cx="2959707" cy="814678"/>
          </a:xfrm>
        </p:spPr>
        <p:txBody>
          <a:bodyPr anchor="ctr">
            <a:normAutofit fontScale="70000" lnSpcReduction="20000"/>
          </a:bodyPr>
          <a:lstStyle/>
          <a:p>
            <a:r>
              <a:rPr lang="es-PE" dirty="0"/>
              <a:t>Maria Teresa Villalobos Aguayo</a:t>
            </a:r>
          </a:p>
          <a:p>
            <a:r>
              <a:rPr lang="pt-BR" dirty="0"/>
              <a:t>mtvillalobosa@pucp.edu.pe</a:t>
            </a:r>
            <a:endParaRPr lang="es-PE" dirty="0"/>
          </a:p>
        </p:txBody>
      </p:sp>
      <p:sp>
        <p:nvSpPr>
          <p:cNvPr id="8" name="Título 1"/>
          <p:cNvSpPr txBox="1">
            <a:spLocks/>
          </p:cNvSpPr>
          <p:nvPr/>
        </p:nvSpPr>
        <p:spPr>
          <a:xfrm>
            <a:off x="4523106" y="1589809"/>
            <a:ext cx="4098747" cy="4481807"/>
          </a:xfrm>
          <a:prstGeom prst="rect">
            <a:avLst/>
          </a:prstGeom>
          <a:noFill/>
        </p:spPr>
        <p:txBody>
          <a:bodyPr vert="horz" lIns="91440" tIns="45720" rIns="91440" bIns="45720" rtlCol="0" anchor="ctr" anchorCtr="0">
            <a:normAutofit lnSpcReduction="10000"/>
          </a:bodyPr>
          <a:lstStyle>
            <a:lvl1pPr algn="ctr" defTabSz="914400" rtl="0" eaLnBrk="1" latinLnBrk="0" hangingPunct="1">
              <a:lnSpc>
                <a:spcPct val="90000"/>
              </a:lnSpc>
              <a:spcBef>
                <a:spcPct val="0"/>
              </a:spcBef>
              <a:buNone/>
              <a:defRPr sz="6000" kern="1200">
                <a:solidFill>
                  <a:srgbClr val="002060"/>
                </a:solidFill>
                <a:latin typeface="+mj-lt"/>
                <a:ea typeface="+mj-ea"/>
                <a:cs typeface="+mj-cs"/>
              </a:defRPr>
            </a:lvl1pPr>
          </a:lstStyle>
          <a:p>
            <a:pPr>
              <a:lnSpc>
                <a:spcPct val="120000"/>
              </a:lnSpc>
            </a:pPr>
            <a:r>
              <a:rPr lang="es-PE" sz="5700" dirty="0"/>
              <a:t>Medidas Descriptivas</a:t>
            </a:r>
          </a:p>
          <a:p>
            <a:pPr>
              <a:lnSpc>
                <a:spcPct val="120000"/>
              </a:lnSpc>
            </a:pPr>
            <a:r>
              <a:rPr lang="es-PE" sz="2400" dirty="0"/>
              <a:t>Medidas de posición</a:t>
            </a:r>
          </a:p>
          <a:p>
            <a:pPr>
              <a:lnSpc>
                <a:spcPct val="120000"/>
              </a:lnSpc>
            </a:pPr>
            <a:r>
              <a:rPr lang="es-PE" sz="2400" dirty="0"/>
              <a:t>Medidas de Tendencia Central</a:t>
            </a:r>
          </a:p>
          <a:p>
            <a:pPr>
              <a:lnSpc>
                <a:spcPct val="120000"/>
              </a:lnSpc>
            </a:pPr>
            <a:r>
              <a:rPr lang="es-PE" sz="2400" dirty="0"/>
              <a:t>Medidas de Dispersión</a:t>
            </a:r>
          </a:p>
          <a:p>
            <a:pPr>
              <a:lnSpc>
                <a:spcPct val="120000"/>
              </a:lnSpc>
            </a:pPr>
            <a:r>
              <a:rPr lang="es-PE" sz="2400" dirty="0"/>
              <a:t>Diagrama de cajas</a:t>
            </a:r>
          </a:p>
          <a:p>
            <a:pPr>
              <a:lnSpc>
                <a:spcPct val="120000"/>
              </a:lnSpc>
            </a:pPr>
            <a:r>
              <a:rPr lang="es-PE" sz="2400" dirty="0"/>
              <a:t>Puntaje estandarizado</a:t>
            </a:r>
          </a:p>
          <a:p>
            <a:pPr>
              <a:lnSpc>
                <a:spcPct val="120000"/>
              </a:lnSpc>
            </a:pPr>
            <a:r>
              <a:rPr lang="es-PE" sz="2400" dirty="0"/>
              <a:t>Medidas de forma</a:t>
            </a:r>
          </a:p>
        </p:txBody>
      </p:sp>
      <p:grpSp>
        <p:nvGrpSpPr>
          <p:cNvPr id="6" name="Grupo 5"/>
          <p:cNvGrpSpPr/>
          <p:nvPr/>
        </p:nvGrpSpPr>
        <p:grpSpPr>
          <a:xfrm>
            <a:off x="494893" y="657222"/>
            <a:ext cx="4119937" cy="1452690"/>
            <a:chOff x="516457" y="814947"/>
            <a:chExt cx="4119937" cy="1452690"/>
          </a:xfrm>
        </p:grpSpPr>
        <p:pic>
          <p:nvPicPr>
            <p:cNvPr id="7" name="image1.png"/>
            <p:cNvPicPr>
              <a:picLocks noChangeAspect="1"/>
            </p:cNvPicPr>
            <p:nvPr/>
          </p:nvPicPr>
          <p:blipFill>
            <a:blip r:embed="rId3"/>
            <a:srcRect t="15480" b="37479"/>
            <a:stretch>
              <a:fillRect/>
            </a:stretch>
          </p:blipFill>
          <p:spPr>
            <a:xfrm>
              <a:off x="712937" y="814947"/>
              <a:ext cx="3726976" cy="1045384"/>
            </a:xfrm>
            <a:prstGeom prst="rect">
              <a:avLst/>
            </a:prstGeom>
            <a:ln/>
          </p:spPr>
        </p:pic>
        <p:sp>
          <p:nvSpPr>
            <p:cNvPr id="9" name="Rectángulo 8"/>
            <p:cNvSpPr/>
            <p:nvPr/>
          </p:nvSpPr>
          <p:spPr>
            <a:xfrm>
              <a:off x="516457" y="1929083"/>
              <a:ext cx="4119937" cy="338554"/>
            </a:xfrm>
            <a:prstGeom prst="rect">
              <a:avLst/>
            </a:prstGeom>
          </p:spPr>
          <p:txBody>
            <a:bodyPr wrap="square">
              <a:spAutoFit/>
            </a:bodyPr>
            <a:lstStyle/>
            <a:p>
              <a:pPr algn="ctr"/>
              <a:r>
                <a:rPr lang="es-ES" sz="1600" b="1" dirty="0">
                  <a:solidFill>
                    <a:srgbClr val="002060"/>
                  </a:solidFill>
                  <a:latin typeface="Arial" panose="020B0604020202020204" pitchFamily="34" charset="0"/>
                  <a:ea typeface="Arial" panose="020B0604020202020204" pitchFamily="34" charset="0"/>
                </a:rPr>
                <a:t>FACULTAD DE CIENCIAS E INGENIERÍA</a:t>
              </a:r>
            </a:p>
          </p:txBody>
        </p:sp>
      </p:grpSp>
    </p:spTree>
    <p:extLst>
      <p:ext uri="{BB962C8B-B14F-4D97-AF65-F5344CB8AC3E}">
        <p14:creationId xmlns:p14="http://schemas.microsoft.com/office/powerpoint/2010/main" val="552229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3874" y="1265577"/>
            <a:ext cx="8271588" cy="3572851"/>
          </a:xfrm>
        </p:spPr>
        <p:txBody>
          <a:bodyPr>
            <a:normAutofit/>
          </a:bodyPr>
          <a:lstStyle/>
          <a:p>
            <a:pPr marL="0" indent="0">
              <a:buNone/>
            </a:pPr>
            <a:r>
              <a:rPr lang="es-PE" sz="1725" dirty="0"/>
              <a:t>La anchoveta es el pez más importante del ecosistema de la Corriente de Humboldt. Su abundancia ha permitido el desarrollo y sustento de muchas otras especies de peces, aves, mamíferos e invertebrados que hoy en día habitan en nuestro mar. Una muestra de 250 anchovetas de un año de edad ha dado una longitud mínima de 6 cm. Los datos se muestran organizados en la tabla siguiente.</a:t>
            </a:r>
          </a:p>
          <a:p>
            <a:pPr marL="0" indent="0">
              <a:buNone/>
            </a:pPr>
            <a:r>
              <a:rPr lang="es-PE" sz="1725" dirty="0"/>
              <a:t>Complete la distribución de frecuencias por intervalos de las longitudes de las anchovetas.</a:t>
            </a:r>
          </a:p>
        </p:txBody>
      </p:sp>
      <p:graphicFrame>
        <p:nvGraphicFramePr>
          <p:cNvPr id="4" name="Tabla 3"/>
          <p:cNvGraphicFramePr>
            <a:graphicFrameLocks noGrp="1"/>
          </p:cNvGraphicFramePr>
          <p:nvPr/>
        </p:nvGraphicFramePr>
        <p:xfrm>
          <a:off x="420335" y="3525854"/>
          <a:ext cx="4543427" cy="2686052"/>
        </p:xfrm>
        <a:graphic>
          <a:graphicData uri="http://schemas.openxmlformats.org/drawingml/2006/table">
            <a:tbl>
              <a:tblPr firstRow="1" firstCol="1" lastRow="1" bandRow="1">
                <a:tableStyleId>{5C22544A-7EE6-4342-B048-85BDC9FD1C3A}</a:tableStyleId>
              </a:tblPr>
              <a:tblGrid>
                <a:gridCol w="1134667">
                  <a:extLst>
                    <a:ext uri="{9D8B030D-6E8A-4147-A177-3AD203B41FA5}">
                      <a16:colId xmlns:a16="http://schemas.microsoft.com/office/drawing/2014/main" val="20000"/>
                    </a:ext>
                  </a:extLst>
                </a:gridCol>
                <a:gridCol w="681752">
                  <a:extLst>
                    <a:ext uri="{9D8B030D-6E8A-4147-A177-3AD203B41FA5}">
                      <a16:colId xmlns:a16="http://schemas.microsoft.com/office/drawing/2014/main" val="20001"/>
                    </a:ext>
                  </a:extLst>
                </a:gridCol>
                <a:gridCol w="681752">
                  <a:extLst>
                    <a:ext uri="{9D8B030D-6E8A-4147-A177-3AD203B41FA5}">
                      <a16:colId xmlns:a16="http://schemas.microsoft.com/office/drawing/2014/main" val="20002"/>
                    </a:ext>
                  </a:extLst>
                </a:gridCol>
                <a:gridCol w="681752">
                  <a:extLst>
                    <a:ext uri="{9D8B030D-6E8A-4147-A177-3AD203B41FA5}">
                      <a16:colId xmlns:a16="http://schemas.microsoft.com/office/drawing/2014/main" val="20003"/>
                    </a:ext>
                  </a:extLst>
                </a:gridCol>
                <a:gridCol w="681752">
                  <a:extLst>
                    <a:ext uri="{9D8B030D-6E8A-4147-A177-3AD203B41FA5}">
                      <a16:colId xmlns:a16="http://schemas.microsoft.com/office/drawing/2014/main" val="20004"/>
                    </a:ext>
                  </a:extLst>
                </a:gridCol>
                <a:gridCol w="681752">
                  <a:extLst>
                    <a:ext uri="{9D8B030D-6E8A-4147-A177-3AD203B41FA5}">
                      <a16:colId xmlns:a16="http://schemas.microsoft.com/office/drawing/2014/main" val="20005"/>
                    </a:ext>
                  </a:extLst>
                </a:gridCol>
              </a:tblGrid>
              <a:tr h="500063">
                <a:tc gridSpan="6">
                  <a:txBody>
                    <a:bodyPr/>
                    <a:lstStyle/>
                    <a:p>
                      <a:pPr algn="ctr" rtl="0" fontAlgn="b"/>
                      <a:r>
                        <a:rPr lang="es-PE" sz="1500" u="none" strike="noStrike" dirty="0">
                          <a:effectLst/>
                        </a:rPr>
                        <a:t> </a:t>
                      </a:r>
                      <a:endParaRPr lang="es-PE" sz="1500" b="1" i="0" u="none" strike="noStrike" dirty="0">
                        <a:solidFill>
                          <a:srgbClr val="FFFFFF"/>
                        </a:solidFill>
                        <a:effectLst/>
                        <a:latin typeface="Calibri" panose="020F0502020204030204" pitchFamily="34" charset="0"/>
                      </a:endParaRPr>
                    </a:p>
                  </a:txBody>
                  <a:tcPr marL="7144" marR="7144" marT="7144" marB="0" anchor="b"/>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414338">
                <a:tc>
                  <a:txBody>
                    <a:bodyPr/>
                    <a:lstStyle/>
                    <a:p>
                      <a:pPr algn="ctr" rtl="0" fontAlgn="ctr"/>
                      <a:r>
                        <a:rPr lang="es-PE" sz="1200" u="none" strike="noStrike">
                          <a:effectLst/>
                        </a:rPr>
                        <a:t>Tamaño</a:t>
                      </a:r>
                      <a:br>
                        <a:rPr lang="es-PE" sz="1200" u="none" strike="noStrike">
                          <a:effectLst/>
                        </a:rPr>
                      </a:br>
                      <a:r>
                        <a:rPr lang="es-PE" sz="1200" u="none" strike="noStrike">
                          <a:effectLst/>
                        </a:rPr>
                        <a:t>(centímetros)</a:t>
                      </a:r>
                      <a:endParaRPr lang="es-PE" sz="12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200" b="0" u="none" strike="noStrike" dirty="0">
                          <a:solidFill>
                            <a:schemeClr val="bg1"/>
                          </a:solidFill>
                          <a:effectLst/>
                        </a:rPr>
                        <a:t>m</a:t>
                      </a:r>
                      <a:r>
                        <a:rPr lang="es-PE" sz="1200" b="0" u="none" strike="noStrike" baseline="-25000" dirty="0">
                          <a:solidFill>
                            <a:schemeClr val="bg1"/>
                          </a:solidFill>
                          <a:effectLst/>
                        </a:rPr>
                        <a:t>i</a:t>
                      </a:r>
                      <a:endParaRPr lang="es-PE" sz="1200" b="0" i="0" u="none" strike="noStrike" dirty="0">
                        <a:solidFill>
                          <a:schemeClr val="bg1"/>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200" u="none" strike="noStrike" dirty="0">
                          <a:effectLst/>
                        </a:rPr>
                        <a:t>n</a:t>
                      </a:r>
                      <a:r>
                        <a:rPr lang="es-PE" sz="1200" u="none" strike="noStrike" baseline="-25000" dirty="0">
                          <a:effectLst/>
                        </a:rPr>
                        <a:t>i</a:t>
                      </a:r>
                      <a:endParaRPr lang="es-PE"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200" u="none" strike="noStrike">
                          <a:effectLst/>
                        </a:rPr>
                        <a:t>f</a:t>
                      </a:r>
                      <a:r>
                        <a:rPr lang="es-PE" sz="1200" u="none" strike="noStrike" baseline="-25000">
                          <a:effectLst/>
                        </a:rPr>
                        <a:t>i</a:t>
                      </a:r>
                      <a:endParaRPr lang="es-PE" sz="12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200" u="none" strike="noStrike">
                          <a:effectLst/>
                        </a:rPr>
                        <a:t>N</a:t>
                      </a:r>
                      <a:r>
                        <a:rPr lang="es-PE" sz="1200" u="none" strike="noStrike" baseline="-25000">
                          <a:effectLst/>
                        </a:rPr>
                        <a:t>i</a:t>
                      </a:r>
                      <a:endParaRPr lang="es-PE" sz="12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200" u="none" strike="noStrike">
                          <a:effectLst/>
                        </a:rPr>
                        <a:t>F</a:t>
                      </a:r>
                      <a:r>
                        <a:rPr lang="es-PE" sz="1200" u="none" strike="noStrike" baseline="-25000">
                          <a:effectLst/>
                        </a:rPr>
                        <a:t>i</a:t>
                      </a:r>
                      <a:endParaRPr lang="es-PE" sz="12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1"/>
                  </a:ext>
                </a:extLst>
              </a:tr>
              <a:tr h="257175">
                <a:tc>
                  <a:txBody>
                    <a:bodyPr/>
                    <a:lstStyle/>
                    <a:p>
                      <a:pPr algn="ctr" rtl="0" fontAlgn="ctr"/>
                      <a:r>
                        <a:rPr lang="es-PE" sz="1200" u="none" strike="noStrike">
                          <a:effectLst/>
                        </a:rPr>
                        <a:t> </a:t>
                      </a:r>
                      <a:endParaRPr lang="es-PE" sz="12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200" b="0" u="none" strike="noStrike" dirty="0">
                          <a:solidFill>
                            <a:schemeClr val="bg1"/>
                          </a:solidFill>
                          <a:effectLst/>
                        </a:rPr>
                        <a:t> </a:t>
                      </a:r>
                      <a:endParaRPr lang="es-PE" sz="1200" b="0" i="0" u="none" strike="noStrike" dirty="0">
                        <a:solidFill>
                          <a:schemeClr val="bg1"/>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0.10</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2"/>
                  </a:ext>
                </a:extLst>
              </a:tr>
              <a:tr h="264319">
                <a:tc>
                  <a:txBody>
                    <a:bodyPr/>
                    <a:lstStyle/>
                    <a:p>
                      <a:pPr algn="ctr" rtl="0" fontAlgn="ctr"/>
                      <a:r>
                        <a:rPr lang="es-PE" sz="1200" u="none" strike="noStrike">
                          <a:effectLst/>
                        </a:rPr>
                        <a:t> </a:t>
                      </a:r>
                      <a:endParaRPr lang="es-PE" sz="12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200" b="0" u="none" strike="noStrike" dirty="0">
                          <a:solidFill>
                            <a:schemeClr val="bg1"/>
                          </a:solidFill>
                          <a:effectLst/>
                        </a:rPr>
                        <a:t> </a:t>
                      </a:r>
                      <a:endParaRPr lang="es-PE" sz="1200" b="0" i="0" u="none" strike="noStrike" dirty="0">
                        <a:solidFill>
                          <a:schemeClr val="bg1"/>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65</a:t>
                      </a:r>
                      <a:endParaRPr lang="es-PE" sz="15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3"/>
                  </a:ext>
                </a:extLst>
              </a:tr>
              <a:tr h="257175">
                <a:tc>
                  <a:txBody>
                    <a:bodyPr/>
                    <a:lstStyle/>
                    <a:p>
                      <a:pPr algn="ctr" rtl="0" fontAlgn="ctr"/>
                      <a:r>
                        <a:rPr lang="es-PE" sz="1200" u="none" strike="noStrike">
                          <a:effectLst/>
                        </a:rPr>
                        <a:t> </a:t>
                      </a:r>
                      <a:endParaRPr lang="es-PE" sz="12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200" b="0" u="none" strike="noStrike" dirty="0">
                          <a:solidFill>
                            <a:schemeClr val="bg1"/>
                          </a:solidFill>
                          <a:effectLst/>
                        </a:rPr>
                        <a:t> </a:t>
                      </a:r>
                      <a:endParaRPr lang="es-PE" sz="1200" b="0" i="0" u="none" strike="noStrike" dirty="0">
                        <a:solidFill>
                          <a:schemeClr val="bg1"/>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180</a:t>
                      </a:r>
                      <a:endParaRPr lang="es-PE" sz="15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4"/>
                  </a:ext>
                </a:extLst>
              </a:tr>
              <a:tr h="264319">
                <a:tc>
                  <a:txBody>
                    <a:bodyPr/>
                    <a:lstStyle/>
                    <a:p>
                      <a:pPr algn="ctr" rtl="0" fontAlgn="ctr"/>
                      <a:r>
                        <a:rPr lang="es-PE" sz="1200" u="none" strike="noStrike" dirty="0">
                          <a:effectLst/>
                        </a:rPr>
                        <a:t> </a:t>
                      </a:r>
                      <a:endParaRPr lang="es-PE" sz="12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200" b="0" u="none" strike="noStrike" dirty="0">
                          <a:solidFill>
                            <a:schemeClr val="bg1"/>
                          </a:solidFill>
                          <a:effectLst/>
                        </a:rPr>
                        <a:t> </a:t>
                      </a:r>
                      <a:endParaRPr lang="es-PE" sz="1200" b="0" i="0" u="none" strike="noStrike" dirty="0">
                        <a:solidFill>
                          <a:schemeClr val="bg1"/>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500" u="none" strike="noStrike">
                          <a:effectLst/>
                        </a:rPr>
                        <a:t>30</a:t>
                      </a:r>
                      <a:endParaRPr lang="es-PE" sz="15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5"/>
                  </a:ext>
                </a:extLst>
              </a:tr>
              <a:tr h="257175">
                <a:tc>
                  <a:txBody>
                    <a:bodyPr/>
                    <a:lstStyle/>
                    <a:p>
                      <a:pPr algn="ctr" rtl="0" fontAlgn="ctr"/>
                      <a:r>
                        <a:rPr lang="es-PE" sz="1200" u="none" strike="noStrike" dirty="0">
                          <a:effectLst/>
                        </a:rPr>
                        <a:t> </a:t>
                      </a:r>
                      <a:endParaRPr lang="es-PE" sz="12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200" b="0" u="none" strike="noStrike" dirty="0">
                          <a:solidFill>
                            <a:schemeClr val="bg1"/>
                          </a:solidFill>
                          <a:effectLst/>
                        </a:rPr>
                        <a:t> </a:t>
                      </a:r>
                      <a:endParaRPr lang="es-PE" sz="1200" b="0" i="0" u="none" strike="noStrike" dirty="0">
                        <a:solidFill>
                          <a:schemeClr val="bg1"/>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0.96</a:t>
                      </a:r>
                      <a:endParaRPr lang="es-PE" sz="15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6"/>
                  </a:ext>
                </a:extLst>
              </a:tr>
              <a:tr h="264319">
                <a:tc>
                  <a:txBody>
                    <a:bodyPr/>
                    <a:lstStyle/>
                    <a:p>
                      <a:pPr algn="ctr" rtl="0" fontAlgn="ctr"/>
                      <a:r>
                        <a:rPr lang="es-PE" sz="1200" u="none" strike="noStrike" dirty="0">
                          <a:effectLst/>
                        </a:rPr>
                        <a:t> </a:t>
                      </a:r>
                      <a:endParaRPr lang="es-PE" sz="12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200" b="0" u="none" strike="noStrike" dirty="0">
                          <a:solidFill>
                            <a:schemeClr val="bg1"/>
                          </a:solidFill>
                          <a:effectLst/>
                        </a:rPr>
                        <a:t>17</a:t>
                      </a:r>
                      <a:endParaRPr lang="es-PE" sz="1200" b="0" i="0" u="none" strike="noStrike" dirty="0">
                        <a:solidFill>
                          <a:schemeClr val="bg1"/>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500" u="none" strike="noStrike">
                          <a:effectLst/>
                        </a:rPr>
                        <a:t> </a:t>
                      </a:r>
                      <a:endParaRPr lang="es-PE" sz="15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0.04</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500" u="none" strike="noStrike" dirty="0">
                          <a:effectLst/>
                        </a:rPr>
                        <a:t> </a:t>
                      </a:r>
                      <a:endParaRPr lang="es-PE" sz="15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7"/>
                  </a:ext>
                </a:extLst>
              </a:tr>
              <a:tr h="207169">
                <a:tc gridSpan="6">
                  <a:txBody>
                    <a:bodyPr/>
                    <a:lstStyle/>
                    <a:p>
                      <a:pPr algn="ctr" rtl="0" fontAlgn="ctr"/>
                      <a:endParaRPr lang="es-PE" sz="1200" b="1" i="0" u="none" strike="noStrike" dirty="0">
                        <a:solidFill>
                          <a:srgbClr val="FFFFFF"/>
                        </a:solidFill>
                        <a:effectLst/>
                        <a:latin typeface="Calibri" panose="020F0502020204030204" pitchFamily="34" charset="0"/>
                      </a:endParaRPr>
                    </a:p>
                  </a:txBody>
                  <a:tcPr marL="7144" marR="7144" marT="7144" marB="0" anchor="ctr"/>
                </a:tc>
                <a:tc hMerge="1">
                  <a:txBody>
                    <a:bodyPr/>
                    <a:lstStyle/>
                    <a:p>
                      <a:endParaRPr lang="es-PE"/>
                    </a:p>
                  </a:txBody>
                  <a:tcPr/>
                </a:tc>
                <a:tc hMerge="1">
                  <a:txBody>
                    <a:bodyPr/>
                    <a:lstStyle/>
                    <a:p>
                      <a:pPr algn="ctr" rtl="0" fontAlgn="ctr"/>
                      <a:endParaRPr lang="es-PE" sz="1200" b="1" i="0" u="none" strike="noStrike" dirty="0">
                        <a:solidFill>
                          <a:srgbClr val="FFFFFF"/>
                        </a:solidFill>
                        <a:effectLst/>
                        <a:latin typeface="Calibri" panose="020F0502020204030204" pitchFamily="34" charset="0"/>
                      </a:endParaRPr>
                    </a:p>
                  </a:txBody>
                  <a:tcPr marL="7144" marR="7144" marT="7144" marB="0" anchor="ctr"/>
                </a:tc>
                <a:tc hMerge="1">
                  <a:txBody>
                    <a:bodyPr/>
                    <a:lstStyle/>
                    <a:p>
                      <a:pPr algn="ctr" rtl="0" fontAlgn="ctr"/>
                      <a:endParaRPr lang="es-PE" sz="1200" b="1" i="0" u="none" strike="noStrike" dirty="0">
                        <a:solidFill>
                          <a:srgbClr val="FFFFFF"/>
                        </a:solidFill>
                        <a:effectLst/>
                        <a:latin typeface="Calibri" panose="020F0502020204030204" pitchFamily="34" charset="0"/>
                      </a:endParaRPr>
                    </a:p>
                  </a:txBody>
                  <a:tcPr marL="7144" marR="7144" marT="7144" marB="0" anchor="ctr"/>
                </a:tc>
                <a:tc hMerge="1">
                  <a:txBody>
                    <a:bodyPr/>
                    <a:lstStyle/>
                    <a:p>
                      <a:pPr algn="ctr" rtl="0" fontAlgn="ctr"/>
                      <a:endParaRPr lang="es-PE" sz="1200" b="1" i="0" u="none" strike="noStrike" dirty="0">
                        <a:solidFill>
                          <a:srgbClr val="FFFFFF"/>
                        </a:solidFill>
                        <a:effectLst/>
                        <a:latin typeface="Calibri" panose="020F0502020204030204" pitchFamily="34" charset="0"/>
                      </a:endParaRPr>
                    </a:p>
                  </a:txBody>
                  <a:tcPr marL="7144" marR="7144" marT="7144" marB="0" anchor="ctr"/>
                </a:tc>
                <a:tc hMerge="1">
                  <a:txBody>
                    <a:bodyPr/>
                    <a:lstStyle/>
                    <a:p>
                      <a:pPr algn="ctr" rtl="0" fontAlgn="ctr"/>
                      <a:endParaRPr lang="es-PE" sz="1200" b="1" i="0" u="none" strike="noStrike" dirty="0">
                        <a:solidFill>
                          <a:srgbClr val="FFFFFF"/>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8"/>
                  </a:ext>
                </a:extLst>
              </a:tr>
            </a:tbl>
          </a:graphicData>
        </a:graphic>
      </p:graphicFrame>
      <p:sp>
        <p:nvSpPr>
          <p:cNvPr id="6" name="Título 5"/>
          <p:cNvSpPr>
            <a:spLocks noGrp="1"/>
          </p:cNvSpPr>
          <p:nvPr>
            <p:ph type="title"/>
          </p:nvPr>
        </p:nvSpPr>
        <p:spPr>
          <a:xfrm>
            <a:off x="628650" y="121286"/>
            <a:ext cx="7886700" cy="1325563"/>
          </a:xfrm>
        </p:spPr>
        <p:txBody>
          <a:bodyPr/>
          <a:lstStyle/>
          <a:p>
            <a:r>
              <a:rPr lang="es-PE" dirty="0"/>
              <a:t>Ejemplo - Anchovetas</a:t>
            </a:r>
          </a:p>
        </p:txBody>
      </p:sp>
      <p:sp>
        <p:nvSpPr>
          <p:cNvPr id="2" name="Rectángulo 1"/>
          <p:cNvSpPr/>
          <p:nvPr/>
        </p:nvSpPr>
        <p:spPr>
          <a:xfrm>
            <a:off x="3803759" y="5746074"/>
            <a:ext cx="293349" cy="230832"/>
          </a:xfrm>
          <a:prstGeom prst="rect">
            <a:avLst/>
          </a:prstGeom>
        </p:spPr>
        <p:txBody>
          <a:bodyPr wrap="none" lIns="0" tIns="0" rIns="0" bIns="0">
            <a:spAutoFit/>
          </a:bodyPr>
          <a:lstStyle/>
          <a:p>
            <a:pPr algn="ctr" fontAlgn="ctr"/>
            <a:r>
              <a:rPr lang="es-PE" sz="1500" dirty="0"/>
              <a:t>250</a:t>
            </a:r>
            <a:endParaRPr lang="es-PE" sz="1500" dirty="0">
              <a:solidFill>
                <a:srgbClr val="000000"/>
              </a:solidFill>
              <a:latin typeface="Calibri" panose="020F0502020204030204" pitchFamily="34" charset="0"/>
            </a:endParaRPr>
          </a:p>
        </p:txBody>
      </p:sp>
      <p:sp>
        <p:nvSpPr>
          <p:cNvPr id="12" name="Rectángulo 11"/>
          <p:cNvSpPr/>
          <p:nvPr/>
        </p:nvSpPr>
        <p:spPr>
          <a:xfrm>
            <a:off x="2480027" y="4454216"/>
            <a:ext cx="195566" cy="230832"/>
          </a:xfrm>
          <a:prstGeom prst="rect">
            <a:avLst/>
          </a:prstGeom>
        </p:spPr>
        <p:txBody>
          <a:bodyPr wrap="none" lIns="0" tIns="0" rIns="0" bIns="0">
            <a:spAutoFit/>
          </a:bodyPr>
          <a:lstStyle/>
          <a:p>
            <a:pPr algn="ctr" fontAlgn="ctr"/>
            <a:r>
              <a:rPr lang="es-PE" sz="1500" dirty="0"/>
              <a:t>25</a:t>
            </a:r>
            <a:endParaRPr lang="es-PE" sz="1500" dirty="0">
              <a:solidFill>
                <a:srgbClr val="000000"/>
              </a:solidFill>
              <a:latin typeface="Calibri" panose="020F0502020204030204" pitchFamily="34" charset="0"/>
            </a:endParaRPr>
          </a:p>
        </p:txBody>
      </p:sp>
      <p:sp>
        <p:nvSpPr>
          <p:cNvPr id="13" name="Rectángulo 12"/>
          <p:cNvSpPr/>
          <p:nvPr/>
        </p:nvSpPr>
        <p:spPr>
          <a:xfrm>
            <a:off x="3852650" y="4454216"/>
            <a:ext cx="195566" cy="230832"/>
          </a:xfrm>
          <a:prstGeom prst="rect">
            <a:avLst/>
          </a:prstGeom>
        </p:spPr>
        <p:txBody>
          <a:bodyPr wrap="none" lIns="0" tIns="0" rIns="0" bIns="0">
            <a:spAutoFit/>
          </a:bodyPr>
          <a:lstStyle/>
          <a:p>
            <a:pPr algn="ctr" fontAlgn="ctr"/>
            <a:r>
              <a:rPr lang="es-PE" sz="1500" dirty="0"/>
              <a:t>25</a:t>
            </a:r>
            <a:endParaRPr lang="es-PE" sz="1500" dirty="0">
              <a:solidFill>
                <a:srgbClr val="000000"/>
              </a:solidFill>
              <a:latin typeface="Calibri" panose="020F0502020204030204" pitchFamily="34" charset="0"/>
            </a:endParaRPr>
          </a:p>
        </p:txBody>
      </p:sp>
      <p:sp>
        <p:nvSpPr>
          <p:cNvPr id="14" name="Rectángulo 13"/>
          <p:cNvSpPr/>
          <p:nvPr/>
        </p:nvSpPr>
        <p:spPr>
          <a:xfrm>
            <a:off x="4452981" y="4454216"/>
            <a:ext cx="341440" cy="230832"/>
          </a:xfrm>
          <a:prstGeom prst="rect">
            <a:avLst/>
          </a:prstGeom>
        </p:spPr>
        <p:txBody>
          <a:bodyPr wrap="none" lIns="0" tIns="0" rIns="0" bIns="0">
            <a:spAutoFit/>
          </a:bodyPr>
          <a:lstStyle/>
          <a:p>
            <a:pPr algn="ctr" fontAlgn="ctr"/>
            <a:r>
              <a:rPr lang="es-PE" sz="1500" dirty="0"/>
              <a:t>0.10</a:t>
            </a:r>
            <a:endParaRPr lang="es-PE" sz="1500" dirty="0">
              <a:solidFill>
                <a:srgbClr val="000000"/>
              </a:solidFill>
              <a:latin typeface="Calibri" panose="020F0502020204030204" pitchFamily="34" charset="0"/>
            </a:endParaRPr>
          </a:p>
        </p:txBody>
      </p:sp>
      <p:sp>
        <p:nvSpPr>
          <p:cNvPr id="15" name="Rectángulo 14"/>
          <p:cNvSpPr/>
          <p:nvPr/>
        </p:nvSpPr>
        <p:spPr>
          <a:xfrm>
            <a:off x="2480027" y="4724803"/>
            <a:ext cx="195566" cy="230832"/>
          </a:xfrm>
          <a:prstGeom prst="rect">
            <a:avLst/>
          </a:prstGeom>
        </p:spPr>
        <p:txBody>
          <a:bodyPr wrap="none" lIns="0" tIns="0" rIns="0" bIns="0">
            <a:spAutoFit/>
          </a:bodyPr>
          <a:lstStyle/>
          <a:p>
            <a:pPr algn="ctr" fontAlgn="ctr"/>
            <a:r>
              <a:rPr lang="es-PE" sz="1500" dirty="0"/>
              <a:t>40</a:t>
            </a:r>
            <a:endParaRPr lang="es-PE" sz="1500" dirty="0">
              <a:solidFill>
                <a:srgbClr val="000000"/>
              </a:solidFill>
              <a:latin typeface="Calibri" panose="020F0502020204030204" pitchFamily="34" charset="0"/>
            </a:endParaRPr>
          </a:p>
        </p:txBody>
      </p:sp>
      <p:sp>
        <p:nvSpPr>
          <p:cNvPr id="17" name="Rectángulo 16"/>
          <p:cNvSpPr/>
          <p:nvPr/>
        </p:nvSpPr>
        <p:spPr>
          <a:xfrm>
            <a:off x="3081055" y="4724803"/>
            <a:ext cx="341439" cy="230832"/>
          </a:xfrm>
          <a:prstGeom prst="rect">
            <a:avLst/>
          </a:prstGeom>
        </p:spPr>
        <p:txBody>
          <a:bodyPr wrap="none" lIns="0" tIns="0" rIns="0" bIns="0">
            <a:spAutoFit/>
          </a:bodyPr>
          <a:lstStyle/>
          <a:p>
            <a:pPr algn="ctr" fontAlgn="ctr"/>
            <a:r>
              <a:rPr lang="es-PE" sz="1500" dirty="0"/>
              <a:t>0.16</a:t>
            </a:r>
            <a:endParaRPr lang="es-PE" sz="1500" dirty="0">
              <a:solidFill>
                <a:srgbClr val="000000"/>
              </a:solidFill>
              <a:latin typeface="Calibri" panose="020F0502020204030204" pitchFamily="34" charset="0"/>
            </a:endParaRPr>
          </a:p>
        </p:txBody>
      </p:sp>
      <p:sp>
        <p:nvSpPr>
          <p:cNvPr id="18" name="Rectángulo 17"/>
          <p:cNvSpPr/>
          <p:nvPr/>
        </p:nvSpPr>
        <p:spPr>
          <a:xfrm>
            <a:off x="4452982" y="4724803"/>
            <a:ext cx="341439" cy="230832"/>
          </a:xfrm>
          <a:prstGeom prst="rect">
            <a:avLst/>
          </a:prstGeom>
        </p:spPr>
        <p:txBody>
          <a:bodyPr wrap="none" lIns="0" tIns="0" rIns="0" bIns="0">
            <a:spAutoFit/>
          </a:bodyPr>
          <a:lstStyle/>
          <a:p>
            <a:pPr algn="ctr" fontAlgn="ctr"/>
            <a:r>
              <a:rPr lang="es-PE" sz="1500" dirty="0"/>
              <a:t>0.26</a:t>
            </a:r>
            <a:endParaRPr lang="es-PE" sz="1500" dirty="0">
              <a:solidFill>
                <a:srgbClr val="000000"/>
              </a:solidFill>
              <a:latin typeface="Calibri" panose="020F0502020204030204" pitchFamily="34" charset="0"/>
            </a:endParaRPr>
          </a:p>
        </p:txBody>
      </p:sp>
      <p:sp>
        <p:nvSpPr>
          <p:cNvPr id="19" name="Rectángulo 18"/>
          <p:cNvSpPr/>
          <p:nvPr/>
        </p:nvSpPr>
        <p:spPr>
          <a:xfrm>
            <a:off x="2431135" y="4963628"/>
            <a:ext cx="293350" cy="230832"/>
          </a:xfrm>
          <a:prstGeom prst="rect">
            <a:avLst/>
          </a:prstGeom>
        </p:spPr>
        <p:txBody>
          <a:bodyPr wrap="none" lIns="0" tIns="0" rIns="0" bIns="0">
            <a:spAutoFit/>
          </a:bodyPr>
          <a:lstStyle/>
          <a:p>
            <a:pPr algn="ctr" fontAlgn="ctr"/>
            <a:r>
              <a:rPr lang="es-PE" sz="1500" dirty="0"/>
              <a:t>115</a:t>
            </a:r>
            <a:endParaRPr lang="es-PE" sz="1500" dirty="0">
              <a:solidFill>
                <a:srgbClr val="000000"/>
              </a:solidFill>
              <a:latin typeface="Calibri" panose="020F0502020204030204" pitchFamily="34" charset="0"/>
            </a:endParaRPr>
          </a:p>
        </p:txBody>
      </p:sp>
      <p:sp>
        <p:nvSpPr>
          <p:cNvPr id="20" name="Rectángulo 19"/>
          <p:cNvSpPr/>
          <p:nvPr/>
        </p:nvSpPr>
        <p:spPr>
          <a:xfrm>
            <a:off x="3081055" y="4983209"/>
            <a:ext cx="341439" cy="230832"/>
          </a:xfrm>
          <a:prstGeom prst="rect">
            <a:avLst/>
          </a:prstGeom>
        </p:spPr>
        <p:txBody>
          <a:bodyPr wrap="none" lIns="0" tIns="0" rIns="0" bIns="0">
            <a:spAutoFit/>
          </a:bodyPr>
          <a:lstStyle/>
          <a:p>
            <a:pPr algn="ctr" fontAlgn="ctr"/>
            <a:r>
              <a:rPr lang="es-PE" sz="1500" dirty="0"/>
              <a:t>0.46</a:t>
            </a:r>
            <a:endParaRPr lang="es-PE" sz="1500" dirty="0">
              <a:solidFill>
                <a:srgbClr val="000000"/>
              </a:solidFill>
              <a:latin typeface="Calibri" panose="020F0502020204030204" pitchFamily="34" charset="0"/>
            </a:endParaRPr>
          </a:p>
        </p:txBody>
      </p:sp>
      <p:sp>
        <p:nvSpPr>
          <p:cNvPr id="21" name="Rectángulo 20"/>
          <p:cNvSpPr/>
          <p:nvPr/>
        </p:nvSpPr>
        <p:spPr>
          <a:xfrm>
            <a:off x="4452981" y="4983209"/>
            <a:ext cx="341440" cy="230832"/>
          </a:xfrm>
          <a:prstGeom prst="rect">
            <a:avLst/>
          </a:prstGeom>
        </p:spPr>
        <p:txBody>
          <a:bodyPr wrap="none" lIns="0" tIns="0" rIns="0" bIns="0">
            <a:spAutoFit/>
          </a:bodyPr>
          <a:lstStyle/>
          <a:p>
            <a:pPr algn="ctr" fontAlgn="ctr"/>
            <a:r>
              <a:rPr lang="es-PE" sz="1500" dirty="0"/>
              <a:t>0.72</a:t>
            </a:r>
            <a:endParaRPr lang="es-PE" sz="1500" dirty="0">
              <a:solidFill>
                <a:srgbClr val="000000"/>
              </a:solidFill>
              <a:latin typeface="Calibri" panose="020F0502020204030204" pitchFamily="34" charset="0"/>
            </a:endParaRPr>
          </a:p>
        </p:txBody>
      </p:sp>
      <p:sp>
        <p:nvSpPr>
          <p:cNvPr id="22" name="Rectángulo 21"/>
          <p:cNvSpPr/>
          <p:nvPr/>
        </p:nvSpPr>
        <p:spPr>
          <a:xfrm>
            <a:off x="3081055" y="5250168"/>
            <a:ext cx="341439" cy="230832"/>
          </a:xfrm>
          <a:prstGeom prst="rect">
            <a:avLst/>
          </a:prstGeom>
        </p:spPr>
        <p:txBody>
          <a:bodyPr wrap="none" lIns="0" tIns="0" rIns="0" bIns="0">
            <a:spAutoFit/>
          </a:bodyPr>
          <a:lstStyle/>
          <a:p>
            <a:pPr algn="ctr" fontAlgn="ctr"/>
            <a:r>
              <a:rPr lang="es-PE" sz="1500" dirty="0"/>
              <a:t>0.12</a:t>
            </a:r>
            <a:endParaRPr lang="es-PE" sz="1500" dirty="0">
              <a:solidFill>
                <a:srgbClr val="000000"/>
              </a:solidFill>
              <a:latin typeface="Calibri" panose="020F0502020204030204" pitchFamily="34" charset="0"/>
            </a:endParaRPr>
          </a:p>
        </p:txBody>
      </p:sp>
      <p:sp>
        <p:nvSpPr>
          <p:cNvPr id="23" name="Rectángulo 22"/>
          <p:cNvSpPr/>
          <p:nvPr/>
        </p:nvSpPr>
        <p:spPr>
          <a:xfrm>
            <a:off x="4452981" y="5250168"/>
            <a:ext cx="341440" cy="230832"/>
          </a:xfrm>
          <a:prstGeom prst="rect">
            <a:avLst/>
          </a:prstGeom>
        </p:spPr>
        <p:txBody>
          <a:bodyPr wrap="none" lIns="0" tIns="0" rIns="0" bIns="0">
            <a:spAutoFit/>
          </a:bodyPr>
          <a:lstStyle/>
          <a:p>
            <a:pPr algn="ctr" fontAlgn="ctr"/>
            <a:r>
              <a:rPr lang="es-PE" sz="1500" dirty="0"/>
              <a:t>0.84</a:t>
            </a:r>
            <a:endParaRPr lang="es-PE" sz="1500" dirty="0">
              <a:solidFill>
                <a:srgbClr val="000000"/>
              </a:solidFill>
              <a:latin typeface="Calibri" panose="020F0502020204030204" pitchFamily="34" charset="0"/>
            </a:endParaRPr>
          </a:p>
        </p:txBody>
      </p:sp>
      <p:sp>
        <p:nvSpPr>
          <p:cNvPr id="24" name="Rectángulo 23"/>
          <p:cNvSpPr/>
          <p:nvPr/>
        </p:nvSpPr>
        <p:spPr>
          <a:xfrm>
            <a:off x="3803758" y="5250168"/>
            <a:ext cx="293350" cy="230832"/>
          </a:xfrm>
          <a:prstGeom prst="rect">
            <a:avLst/>
          </a:prstGeom>
        </p:spPr>
        <p:txBody>
          <a:bodyPr wrap="none" lIns="0" tIns="0" rIns="0" bIns="0">
            <a:spAutoFit/>
          </a:bodyPr>
          <a:lstStyle/>
          <a:p>
            <a:pPr algn="ctr" fontAlgn="ctr"/>
            <a:r>
              <a:rPr lang="es-PE" sz="1500" dirty="0"/>
              <a:t>210</a:t>
            </a:r>
            <a:endParaRPr lang="es-PE" sz="1500" dirty="0">
              <a:solidFill>
                <a:srgbClr val="000000"/>
              </a:solidFill>
              <a:latin typeface="Calibri" panose="020F0502020204030204" pitchFamily="34" charset="0"/>
            </a:endParaRPr>
          </a:p>
        </p:txBody>
      </p:sp>
      <p:sp>
        <p:nvSpPr>
          <p:cNvPr id="25" name="Rectángulo 24"/>
          <p:cNvSpPr/>
          <p:nvPr/>
        </p:nvSpPr>
        <p:spPr>
          <a:xfrm>
            <a:off x="3081055" y="5499759"/>
            <a:ext cx="341439" cy="230832"/>
          </a:xfrm>
          <a:prstGeom prst="rect">
            <a:avLst/>
          </a:prstGeom>
        </p:spPr>
        <p:txBody>
          <a:bodyPr wrap="none" lIns="0" tIns="0" rIns="0" bIns="0">
            <a:spAutoFit/>
          </a:bodyPr>
          <a:lstStyle/>
          <a:p>
            <a:pPr algn="ctr" fontAlgn="ctr"/>
            <a:r>
              <a:rPr lang="es-PE" sz="1500" dirty="0"/>
              <a:t>0.12</a:t>
            </a:r>
            <a:endParaRPr lang="es-PE" sz="1500" dirty="0">
              <a:solidFill>
                <a:srgbClr val="000000"/>
              </a:solidFill>
              <a:latin typeface="Calibri" panose="020F0502020204030204" pitchFamily="34" charset="0"/>
            </a:endParaRPr>
          </a:p>
        </p:txBody>
      </p:sp>
      <p:sp>
        <p:nvSpPr>
          <p:cNvPr id="26" name="Rectángulo 25"/>
          <p:cNvSpPr/>
          <p:nvPr/>
        </p:nvSpPr>
        <p:spPr>
          <a:xfrm>
            <a:off x="2480027" y="5499759"/>
            <a:ext cx="195566" cy="230832"/>
          </a:xfrm>
          <a:prstGeom prst="rect">
            <a:avLst/>
          </a:prstGeom>
        </p:spPr>
        <p:txBody>
          <a:bodyPr wrap="none" lIns="0" tIns="0" rIns="0" bIns="0">
            <a:spAutoFit/>
          </a:bodyPr>
          <a:lstStyle/>
          <a:p>
            <a:pPr algn="ctr" fontAlgn="ctr"/>
            <a:r>
              <a:rPr lang="es-PE" sz="1500" dirty="0"/>
              <a:t>30</a:t>
            </a:r>
            <a:endParaRPr lang="es-PE" sz="1500" dirty="0">
              <a:solidFill>
                <a:srgbClr val="000000"/>
              </a:solidFill>
              <a:latin typeface="Calibri" panose="020F0502020204030204" pitchFamily="34" charset="0"/>
            </a:endParaRPr>
          </a:p>
        </p:txBody>
      </p:sp>
      <p:sp>
        <p:nvSpPr>
          <p:cNvPr id="27" name="Rectángulo 26"/>
          <p:cNvSpPr/>
          <p:nvPr/>
        </p:nvSpPr>
        <p:spPr>
          <a:xfrm>
            <a:off x="3803758" y="5499759"/>
            <a:ext cx="293350" cy="230832"/>
          </a:xfrm>
          <a:prstGeom prst="rect">
            <a:avLst/>
          </a:prstGeom>
        </p:spPr>
        <p:txBody>
          <a:bodyPr wrap="none" lIns="0" tIns="0" rIns="0" bIns="0">
            <a:spAutoFit/>
          </a:bodyPr>
          <a:lstStyle/>
          <a:p>
            <a:pPr algn="ctr" fontAlgn="ctr"/>
            <a:r>
              <a:rPr lang="es-PE" sz="1500" dirty="0"/>
              <a:t>240</a:t>
            </a:r>
            <a:endParaRPr lang="es-PE" sz="1500" dirty="0">
              <a:solidFill>
                <a:srgbClr val="000000"/>
              </a:solidFill>
              <a:latin typeface="Calibri" panose="020F0502020204030204" pitchFamily="34" charset="0"/>
            </a:endParaRPr>
          </a:p>
        </p:txBody>
      </p:sp>
      <p:sp>
        <p:nvSpPr>
          <p:cNvPr id="28" name="Rectángulo 27"/>
          <p:cNvSpPr/>
          <p:nvPr/>
        </p:nvSpPr>
        <p:spPr>
          <a:xfrm>
            <a:off x="2480027" y="5746074"/>
            <a:ext cx="195566" cy="230832"/>
          </a:xfrm>
          <a:prstGeom prst="rect">
            <a:avLst/>
          </a:prstGeom>
        </p:spPr>
        <p:txBody>
          <a:bodyPr wrap="none" lIns="0" tIns="0" rIns="0" bIns="0">
            <a:spAutoFit/>
          </a:bodyPr>
          <a:lstStyle/>
          <a:p>
            <a:pPr algn="ctr" fontAlgn="ctr"/>
            <a:r>
              <a:rPr lang="es-PE" sz="1500" dirty="0"/>
              <a:t>10</a:t>
            </a:r>
            <a:endParaRPr lang="es-PE" sz="1500" dirty="0">
              <a:solidFill>
                <a:srgbClr val="000000"/>
              </a:solidFill>
              <a:latin typeface="Calibri" panose="020F0502020204030204" pitchFamily="34" charset="0"/>
            </a:endParaRPr>
          </a:p>
        </p:txBody>
      </p:sp>
      <p:sp>
        <p:nvSpPr>
          <p:cNvPr id="29" name="Rectángulo 28"/>
          <p:cNvSpPr/>
          <p:nvPr/>
        </p:nvSpPr>
        <p:spPr>
          <a:xfrm>
            <a:off x="4452982" y="5746074"/>
            <a:ext cx="341439" cy="230832"/>
          </a:xfrm>
          <a:prstGeom prst="rect">
            <a:avLst/>
          </a:prstGeom>
        </p:spPr>
        <p:txBody>
          <a:bodyPr wrap="none" lIns="0" tIns="0" rIns="0" bIns="0">
            <a:spAutoFit/>
          </a:bodyPr>
          <a:lstStyle/>
          <a:p>
            <a:pPr algn="ctr" fontAlgn="ctr"/>
            <a:r>
              <a:rPr lang="es-PE" sz="1500" dirty="0"/>
              <a:t>1.00</a:t>
            </a:r>
            <a:endParaRPr lang="es-PE" sz="1500" dirty="0">
              <a:solidFill>
                <a:srgbClr val="000000"/>
              </a:solidFill>
              <a:latin typeface="Calibri" panose="020F0502020204030204" pitchFamily="34" charset="0"/>
            </a:endParaRPr>
          </a:p>
        </p:txBody>
      </p:sp>
      <p:sp>
        <p:nvSpPr>
          <p:cNvPr id="9" name="Rectángulo 8"/>
          <p:cNvSpPr/>
          <p:nvPr/>
        </p:nvSpPr>
        <p:spPr>
          <a:xfrm>
            <a:off x="510663" y="3524519"/>
            <a:ext cx="4308810" cy="523220"/>
          </a:xfrm>
          <a:prstGeom prst="rect">
            <a:avLst/>
          </a:prstGeom>
        </p:spPr>
        <p:txBody>
          <a:bodyPr wrap="square">
            <a:spAutoFit/>
          </a:bodyPr>
          <a:lstStyle/>
          <a:p>
            <a:pPr algn="ctr"/>
            <a:r>
              <a:rPr lang="es-PE" sz="1400" dirty="0">
                <a:solidFill>
                  <a:schemeClr val="bg1"/>
                </a:solidFill>
              </a:rPr>
              <a:t>Distribución de frecuencias del tamaño de las anchovetas de un año de edad</a:t>
            </a:r>
          </a:p>
        </p:txBody>
      </p:sp>
      <p:sp>
        <p:nvSpPr>
          <p:cNvPr id="11" name="Rectángulo 10"/>
          <p:cNvSpPr/>
          <p:nvPr/>
        </p:nvSpPr>
        <p:spPr>
          <a:xfrm>
            <a:off x="615570" y="4394888"/>
            <a:ext cx="681597" cy="307777"/>
          </a:xfrm>
          <a:prstGeom prst="rect">
            <a:avLst/>
          </a:prstGeom>
        </p:spPr>
        <p:txBody>
          <a:bodyPr wrap="none">
            <a:spAutoFit/>
          </a:bodyPr>
          <a:lstStyle/>
          <a:p>
            <a:pPr algn="ctr" fontAlgn="ctr"/>
            <a:r>
              <a:rPr lang="es-PE" sz="1400" dirty="0">
                <a:solidFill>
                  <a:schemeClr val="bg1"/>
                </a:solidFill>
              </a:rPr>
              <a:t>[ 6 , 8 ]</a:t>
            </a:r>
            <a:endParaRPr lang="es-PE" sz="1400" b="1" dirty="0">
              <a:solidFill>
                <a:schemeClr val="bg1"/>
              </a:solidFill>
              <a:latin typeface="Calibri" panose="020F0502020204030204" pitchFamily="34" charset="0"/>
            </a:endParaRPr>
          </a:p>
        </p:txBody>
      </p:sp>
      <p:sp>
        <p:nvSpPr>
          <p:cNvPr id="16" name="Rectángulo 15"/>
          <p:cNvSpPr/>
          <p:nvPr/>
        </p:nvSpPr>
        <p:spPr>
          <a:xfrm>
            <a:off x="1721899" y="4394888"/>
            <a:ext cx="316112" cy="307777"/>
          </a:xfrm>
          <a:prstGeom prst="rect">
            <a:avLst/>
          </a:prstGeom>
        </p:spPr>
        <p:txBody>
          <a:bodyPr wrap="none">
            <a:spAutoFit/>
          </a:bodyPr>
          <a:lstStyle/>
          <a:p>
            <a:pPr algn="ctr" fontAlgn="ctr"/>
            <a:r>
              <a:rPr lang="es-PE" sz="1400" dirty="0">
                <a:solidFill>
                  <a:schemeClr val="bg1"/>
                </a:solidFill>
              </a:rPr>
              <a:t> 7</a:t>
            </a:r>
            <a:endParaRPr lang="es-PE" sz="1400" dirty="0">
              <a:solidFill>
                <a:schemeClr val="bg1"/>
              </a:solidFill>
              <a:latin typeface="Calibri" panose="020F0502020204030204" pitchFamily="34" charset="0"/>
            </a:endParaRPr>
          </a:p>
        </p:txBody>
      </p:sp>
      <p:sp>
        <p:nvSpPr>
          <p:cNvPr id="31" name="Rectángulo 30"/>
          <p:cNvSpPr/>
          <p:nvPr/>
        </p:nvSpPr>
        <p:spPr>
          <a:xfrm>
            <a:off x="569884" y="4660022"/>
            <a:ext cx="772969" cy="307777"/>
          </a:xfrm>
          <a:prstGeom prst="rect">
            <a:avLst/>
          </a:prstGeom>
        </p:spPr>
        <p:txBody>
          <a:bodyPr wrap="none">
            <a:spAutoFit/>
          </a:bodyPr>
          <a:lstStyle/>
          <a:p>
            <a:pPr algn="ctr" fontAlgn="ctr"/>
            <a:r>
              <a:rPr lang="es-PE" sz="1400" dirty="0">
                <a:solidFill>
                  <a:schemeClr val="bg1"/>
                </a:solidFill>
              </a:rPr>
              <a:t>] 8 , 10 ]</a:t>
            </a:r>
            <a:endParaRPr lang="es-PE" sz="1400" b="1" dirty="0">
              <a:solidFill>
                <a:schemeClr val="bg1"/>
              </a:solidFill>
              <a:latin typeface="Calibri" panose="020F0502020204030204" pitchFamily="34" charset="0"/>
            </a:endParaRPr>
          </a:p>
        </p:txBody>
      </p:sp>
      <p:sp>
        <p:nvSpPr>
          <p:cNvPr id="32" name="Rectángulo 31"/>
          <p:cNvSpPr/>
          <p:nvPr/>
        </p:nvSpPr>
        <p:spPr>
          <a:xfrm>
            <a:off x="1721899" y="4660022"/>
            <a:ext cx="316112" cy="307777"/>
          </a:xfrm>
          <a:prstGeom prst="rect">
            <a:avLst/>
          </a:prstGeom>
        </p:spPr>
        <p:txBody>
          <a:bodyPr wrap="none">
            <a:spAutoFit/>
          </a:bodyPr>
          <a:lstStyle/>
          <a:p>
            <a:pPr algn="ctr" fontAlgn="ctr"/>
            <a:r>
              <a:rPr lang="es-PE" sz="1400" dirty="0">
                <a:solidFill>
                  <a:schemeClr val="bg1"/>
                </a:solidFill>
              </a:rPr>
              <a:t> 9</a:t>
            </a:r>
            <a:endParaRPr lang="es-PE" sz="1400" dirty="0">
              <a:solidFill>
                <a:schemeClr val="bg1"/>
              </a:solidFill>
              <a:latin typeface="Calibri" panose="020F0502020204030204" pitchFamily="34" charset="0"/>
            </a:endParaRPr>
          </a:p>
        </p:txBody>
      </p:sp>
      <p:sp>
        <p:nvSpPr>
          <p:cNvPr id="33" name="Rectángulo 32"/>
          <p:cNvSpPr/>
          <p:nvPr/>
        </p:nvSpPr>
        <p:spPr>
          <a:xfrm>
            <a:off x="524199" y="4925156"/>
            <a:ext cx="864339" cy="307777"/>
          </a:xfrm>
          <a:prstGeom prst="rect">
            <a:avLst/>
          </a:prstGeom>
        </p:spPr>
        <p:txBody>
          <a:bodyPr wrap="none">
            <a:spAutoFit/>
          </a:bodyPr>
          <a:lstStyle/>
          <a:p>
            <a:pPr algn="ctr" fontAlgn="ctr"/>
            <a:r>
              <a:rPr lang="es-PE" sz="1400" dirty="0">
                <a:solidFill>
                  <a:schemeClr val="bg1"/>
                </a:solidFill>
              </a:rPr>
              <a:t>] 10 , 12 ]</a:t>
            </a:r>
            <a:endParaRPr lang="es-PE" sz="1400" b="1" dirty="0">
              <a:solidFill>
                <a:schemeClr val="bg1"/>
              </a:solidFill>
              <a:latin typeface="Calibri" panose="020F0502020204030204" pitchFamily="34" charset="0"/>
            </a:endParaRPr>
          </a:p>
        </p:txBody>
      </p:sp>
      <p:sp>
        <p:nvSpPr>
          <p:cNvPr id="34" name="Rectángulo 33"/>
          <p:cNvSpPr/>
          <p:nvPr/>
        </p:nvSpPr>
        <p:spPr>
          <a:xfrm>
            <a:off x="1676213" y="4925156"/>
            <a:ext cx="407484" cy="307777"/>
          </a:xfrm>
          <a:prstGeom prst="rect">
            <a:avLst/>
          </a:prstGeom>
        </p:spPr>
        <p:txBody>
          <a:bodyPr wrap="none">
            <a:spAutoFit/>
          </a:bodyPr>
          <a:lstStyle/>
          <a:p>
            <a:pPr algn="ctr" fontAlgn="ctr"/>
            <a:r>
              <a:rPr lang="es-PE" sz="1400" dirty="0">
                <a:solidFill>
                  <a:schemeClr val="bg1"/>
                </a:solidFill>
              </a:rPr>
              <a:t> 11</a:t>
            </a:r>
            <a:endParaRPr lang="es-PE" sz="1400" dirty="0">
              <a:solidFill>
                <a:schemeClr val="bg1"/>
              </a:solidFill>
              <a:latin typeface="Calibri" panose="020F0502020204030204" pitchFamily="34" charset="0"/>
            </a:endParaRPr>
          </a:p>
        </p:txBody>
      </p:sp>
      <p:sp>
        <p:nvSpPr>
          <p:cNvPr id="35" name="Rectángulo 34"/>
          <p:cNvSpPr/>
          <p:nvPr/>
        </p:nvSpPr>
        <p:spPr>
          <a:xfrm>
            <a:off x="524199" y="5190290"/>
            <a:ext cx="864339" cy="307777"/>
          </a:xfrm>
          <a:prstGeom prst="rect">
            <a:avLst/>
          </a:prstGeom>
        </p:spPr>
        <p:txBody>
          <a:bodyPr wrap="none">
            <a:spAutoFit/>
          </a:bodyPr>
          <a:lstStyle/>
          <a:p>
            <a:pPr algn="ctr" fontAlgn="ctr"/>
            <a:r>
              <a:rPr lang="es-PE" sz="1400" dirty="0">
                <a:solidFill>
                  <a:schemeClr val="bg1"/>
                </a:solidFill>
              </a:rPr>
              <a:t>] 12 , 14 ]</a:t>
            </a:r>
            <a:endParaRPr lang="es-PE" sz="1400" b="1" dirty="0">
              <a:solidFill>
                <a:schemeClr val="bg1"/>
              </a:solidFill>
              <a:latin typeface="Calibri" panose="020F0502020204030204" pitchFamily="34" charset="0"/>
            </a:endParaRPr>
          </a:p>
        </p:txBody>
      </p:sp>
      <p:sp>
        <p:nvSpPr>
          <p:cNvPr id="36" name="Rectángulo 35"/>
          <p:cNvSpPr/>
          <p:nvPr/>
        </p:nvSpPr>
        <p:spPr>
          <a:xfrm>
            <a:off x="1676213" y="5190290"/>
            <a:ext cx="407484" cy="307777"/>
          </a:xfrm>
          <a:prstGeom prst="rect">
            <a:avLst/>
          </a:prstGeom>
        </p:spPr>
        <p:txBody>
          <a:bodyPr wrap="none">
            <a:spAutoFit/>
          </a:bodyPr>
          <a:lstStyle/>
          <a:p>
            <a:pPr algn="ctr" fontAlgn="ctr"/>
            <a:r>
              <a:rPr lang="es-PE" sz="1400" dirty="0">
                <a:solidFill>
                  <a:schemeClr val="bg1"/>
                </a:solidFill>
              </a:rPr>
              <a:t> 13</a:t>
            </a:r>
            <a:endParaRPr lang="es-PE" sz="1400" dirty="0">
              <a:solidFill>
                <a:schemeClr val="bg1"/>
              </a:solidFill>
              <a:latin typeface="Calibri" panose="020F0502020204030204" pitchFamily="34" charset="0"/>
            </a:endParaRPr>
          </a:p>
        </p:txBody>
      </p:sp>
      <p:sp>
        <p:nvSpPr>
          <p:cNvPr id="38" name="Rectángulo 37"/>
          <p:cNvSpPr/>
          <p:nvPr/>
        </p:nvSpPr>
        <p:spPr>
          <a:xfrm>
            <a:off x="524199" y="5455424"/>
            <a:ext cx="864339" cy="307777"/>
          </a:xfrm>
          <a:prstGeom prst="rect">
            <a:avLst/>
          </a:prstGeom>
        </p:spPr>
        <p:txBody>
          <a:bodyPr wrap="none">
            <a:spAutoFit/>
          </a:bodyPr>
          <a:lstStyle/>
          <a:p>
            <a:pPr algn="ctr" fontAlgn="ctr"/>
            <a:r>
              <a:rPr lang="es-PE" sz="1400" dirty="0">
                <a:solidFill>
                  <a:schemeClr val="bg1"/>
                </a:solidFill>
              </a:rPr>
              <a:t>] 14 , 16 ]</a:t>
            </a:r>
            <a:endParaRPr lang="es-PE" sz="1400" b="1" dirty="0">
              <a:solidFill>
                <a:schemeClr val="bg1"/>
              </a:solidFill>
              <a:latin typeface="Calibri" panose="020F0502020204030204" pitchFamily="34" charset="0"/>
            </a:endParaRPr>
          </a:p>
        </p:txBody>
      </p:sp>
      <p:sp>
        <p:nvSpPr>
          <p:cNvPr id="39" name="Rectángulo 38"/>
          <p:cNvSpPr/>
          <p:nvPr/>
        </p:nvSpPr>
        <p:spPr>
          <a:xfrm>
            <a:off x="1676213" y="5455424"/>
            <a:ext cx="407484" cy="307777"/>
          </a:xfrm>
          <a:prstGeom prst="rect">
            <a:avLst/>
          </a:prstGeom>
        </p:spPr>
        <p:txBody>
          <a:bodyPr wrap="none">
            <a:spAutoFit/>
          </a:bodyPr>
          <a:lstStyle/>
          <a:p>
            <a:pPr algn="ctr" fontAlgn="ctr"/>
            <a:r>
              <a:rPr lang="es-PE" sz="1400" dirty="0">
                <a:solidFill>
                  <a:schemeClr val="bg1"/>
                </a:solidFill>
              </a:rPr>
              <a:t> 15</a:t>
            </a:r>
            <a:endParaRPr lang="es-PE" sz="1400" dirty="0">
              <a:solidFill>
                <a:schemeClr val="bg1"/>
              </a:solidFill>
              <a:latin typeface="Calibri" panose="020F0502020204030204" pitchFamily="34" charset="0"/>
            </a:endParaRPr>
          </a:p>
        </p:txBody>
      </p:sp>
      <p:sp>
        <p:nvSpPr>
          <p:cNvPr id="40" name="Rectángulo 39"/>
          <p:cNvSpPr/>
          <p:nvPr/>
        </p:nvSpPr>
        <p:spPr>
          <a:xfrm>
            <a:off x="524199" y="5708032"/>
            <a:ext cx="864339" cy="307777"/>
          </a:xfrm>
          <a:prstGeom prst="rect">
            <a:avLst/>
          </a:prstGeom>
        </p:spPr>
        <p:txBody>
          <a:bodyPr wrap="none">
            <a:spAutoFit/>
          </a:bodyPr>
          <a:lstStyle/>
          <a:p>
            <a:pPr algn="ctr" fontAlgn="ctr"/>
            <a:r>
              <a:rPr lang="es-PE" sz="1400" dirty="0">
                <a:solidFill>
                  <a:schemeClr val="bg1"/>
                </a:solidFill>
              </a:rPr>
              <a:t>] 16 , 18 ]</a:t>
            </a:r>
            <a:endParaRPr lang="es-PE" sz="1400" b="1" dirty="0">
              <a:solidFill>
                <a:schemeClr val="bg1"/>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0" name="Rectángulo 29"/>
              <p:cNvSpPr/>
              <p:nvPr/>
            </p:nvSpPr>
            <p:spPr>
              <a:xfrm>
                <a:off x="5313445" y="3399010"/>
                <a:ext cx="3385827" cy="287883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tx1"/>
                    </a:solidFill>
                    <a:latin typeface="+mj-lt"/>
                  </a:rPr>
                  <a:t>I1:  [x</a:t>
                </a:r>
                <a:r>
                  <a:rPr lang="en-US" sz="1600" baseline="-25000" dirty="0">
                    <a:solidFill>
                      <a:schemeClr val="tx1"/>
                    </a:solidFill>
                    <a:latin typeface="+mj-lt"/>
                  </a:rPr>
                  <a:t>min</a:t>
                </a:r>
                <a:r>
                  <a:rPr lang="en-US" sz="1600" dirty="0">
                    <a:solidFill>
                      <a:schemeClr val="tx1"/>
                    </a:solidFill>
                    <a:latin typeface="+mj-lt"/>
                  </a:rPr>
                  <a:t> ; x</a:t>
                </a:r>
                <a:r>
                  <a:rPr lang="en-US" sz="1600" baseline="-25000" dirty="0">
                    <a:solidFill>
                      <a:schemeClr val="tx1"/>
                    </a:solidFill>
                    <a:latin typeface="+mj-lt"/>
                  </a:rPr>
                  <a:t>min</a:t>
                </a:r>
                <a:r>
                  <a:rPr lang="en-US" sz="1600" dirty="0">
                    <a:solidFill>
                      <a:schemeClr val="tx1"/>
                    </a:solidFill>
                    <a:latin typeface="+mj-lt"/>
                  </a:rPr>
                  <a:t> + </a:t>
                </a:r>
                <a14:m>
                  <m:oMath xmlns:m="http://schemas.openxmlformats.org/officeDocument/2006/math">
                    <m:r>
                      <a:rPr lang="en-US" sz="1600" i="1" dirty="0">
                        <a:solidFill>
                          <a:schemeClr val="tx1"/>
                        </a:solidFill>
                        <a:latin typeface="Cambria Math" panose="02040503050406030204" pitchFamily="18" charset="0"/>
                      </a:rPr>
                      <m:t>𝐴</m:t>
                    </m:r>
                  </m:oMath>
                </a14:m>
                <a:r>
                  <a:rPr lang="en-US" sz="1600" dirty="0">
                    <a:solidFill>
                      <a:schemeClr val="tx1"/>
                    </a:solidFill>
                    <a:latin typeface="+mj-lt"/>
                  </a:rPr>
                  <a:t>]</a:t>
                </a:r>
              </a:p>
              <a:p>
                <a:r>
                  <a:rPr lang="en-US" sz="1600" dirty="0">
                    <a:solidFill>
                      <a:schemeClr val="tx1"/>
                    </a:solidFill>
                    <a:latin typeface="+mj-lt"/>
                  </a:rPr>
                  <a:t>I2:  ]x</a:t>
                </a:r>
                <a:r>
                  <a:rPr lang="en-US" sz="1600" baseline="-25000" dirty="0">
                    <a:solidFill>
                      <a:schemeClr val="tx1"/>
                    </a:solidFill>
                    <a:latin typeface="+mj-lt"/>
                  </a:rPr>
                  <a:t>min</a:t>
                </a:r>
                <a:r>
                  <a:rPr lang="en-US" sz="1600" dirty="0">
                    <a:solidFill>
                      <a:schemeClr val="tx1"/>
                    </a:solidFill>
                    <a:latin typeface="+mj-lt"/>
                  </a:rPr>
                  <a:t> +</a:t>
                </a:r>
                <a14:m>
                  <m:oMath xmlns:m="http://schemas.openxmlformats.org/officeDocument/2006/math">
                    <m:r>
                      <a:rPr lang="en-US" sz="1600" i="1" dirty="0">
                        <a:solidFill>
                          <a:schemeClr val="tx1"/>
                        </a:solidFill>
                        <a:latin typeface="Cambria Math" panose="02040503050406030204" pitchFamily="18" charset="0"/>
                      </a:rPr>
                      <m:t>𝐴</m:t>
                    </m:r>
                  </m:oMath>
                </a14:m>
                <a:r>
                  <a:rPr lang="en-US" sz="1600" dirty="0">
                    <a:solidFill>
                      <a:schemeClr val="tx1"/>
                    </a:solidFill>
                    <a:latin typeface="+mj-lt"/>
                  </a:rPr>
                  <a:t> ; x</a:t>
                </a:r>
                <a:r>
                  <a:rPr lang="en-US" sz="1600" baseline="-25000" dirty="0">
                    <a:solidFill>
                      <a:schemeClr val="tx1"/>
                    </a:solidFill>
                    <a:latin typeface="+mj-lt"/>
                  </a:rPr>
                  <a:t>min</a:t>
                </a:r>
                <a:r>
                  <a:rPr lang="en-US" sz="1600" dirty="0">
                    <a:solidFill>
                      <a:schemeClr val="tx1"/>
                    </a:solidFill>
                    <a:latin typeface="+mj-lt"/>
                  </a:rPr>
                  <a:t> + 2</a:t>
                </a:r>
                <a14:m>
                  <m:oMath xmlns:m="http://schemas.openxmlformats.org/officeDocument/2006/math">
                    <m:r>
                      <a:rPr lang="en-US" sz="1600" i="1" dirty="0">
                        <a:solidFill>
                          <a:schemeClr val="tx1"/>
                        </a:solidFill>
                        <a:latin typeface="Cambria Math" panose="02040503050406030204" pitchFamily="18" charset="0"/>
                      </a:rPr>
                      <m:t>𝐴</m:t>
                    </m:r>
                  </m:oMath>
                </a14:m>
                <a:r>
                  <a:rPr lang="en-US" sz="1600" dirty="0">
                    <a:solidFill>
                      <a:schemeClr val="tx1"/>
                    </a:solidFill>
                    <a:latin typeface="+mj-lt"/>
                  </a:rPr>
                  <a:t>]</a:t>
                </a:r>
              </a:p>
              <a:p>
                <a:r>
                  <a:rPr lang="en-US" sz="1600" dirty="0">
                    <a:solidFill>
                      <a:schemeClr val="tx1"/>
                    </a:solidFill>
                    <a:latin typeface="+mj-lt"/>
                  </a:rPr>
                  <a:t>…</a:t>
                </a:r>
                <a:endParaRPr lang="es-PE" sz="1600" dirty="0">
                  <a:solidFill>
                    <a:schemeClr val="tx1"/>
                  </a:solidFill>
                </a:endParaRPr>
              </a:p>
              <a:p>
                <a:r>
                  <a:rPr lang="en-US" sz="1600" dirty="0">
                    <a:solidFill>
                      <a:schemeClr val="tx1"/>
                    </a:solidFill>
                    <a:latin typeface="+mj-lt"/>
                  </a:rPr>
                  <a:t>I6:  ]x</a:t>
                </a:r>
                <a:r>
                  <a:rPr lang="en-US" sz="1600" baseline="-25000" dirty="0">
                    <a:solidFill>
                      <a:schemeClr val="tx1"/>
                    </a:solidFill>
                    <a:latin typeface="+mj-lt"/>
                  </a:rPr>
                  <a:t>min</a:t>
                </a:r>
                <a:r>
                  <a:rPr lang="en-US" sz="1600" dirty="0">
                    <a:solidFill>
                      <a:schemeClr val="tx1"/>
                    </a:solidFill>
                    <a:latin typeface="+mj-lt"/>
                  </a:rPr>
                  <a:t> + 5</a:t>
                </a:r>
                <a14:m>
                  <m:oMath xmlns:m="http://schemas.openxmlformats.org/officeDocument/2006/math">
                    <m:r>
                      <a:rPr lang="en-US" sz="1600" i="1" dirty="0">
                        <a:solidFill>
                          <a:schemeClr val="tx1"/>
                        </a:solidFill>
                        <a:latin typeface="Cambria Math" panose="02040503050406030204" pitchFamily="18" charset="0"/>
                      </a:rPr>
                      <m:t>𝐴</m:t>
                    </m:r>
                  </m:oMath>
                </a14:m>
                <a:r>
                  <a:rPr lang="en-US" sz="1600" dirty="0">
                    <a:solidFill>
                      <a:schemeClr val="tx1"/>
                    </a:solidFill>
                    <a:latin typeface="+mj-lt"/>
                  </a:rPr>
                  <a:t> ; x</a:t>
                </a:r>
                <a:r>
                  <a:rPr lang="en-US" sz="1600" baseline="-25000" dirty="0">
                    <a:solidFill>
                      <a:schemeClr val="tx1"/>
                    </a:solidFill>
                    <a:latin typeface="+mj-lt"/>
                  </a:rPr>
                  <a:t>min</a:t>
                </a:r>
                <a:r>
                  <a:rPr lang="en-US" sz="1600" dirty="0">
                    <a:solidFill>
                      <a:schemeClr val="tx1"/>
                    </a:solidFill>
                    <a:latin typeface="+mj-lt"/>
                  </a:rPr>
                  <a:t> + 6</a:t>
                </a:r>
                <a14:m>
                  <m:oMath xmlns:m="http://schemas.openxmlformats.org/officeDocument/2006/math">
                    <m:r>
                      <a:rPr lang="en-US" sz="1600" i="1" dirty="0">
                        <a:solidFill>
                          <a:schemeClr val="tx1"/>
                        </a:solidFill>
                        <a:latin typeface="Cambria Math" panose="02040503050406030204" pitchFamily="18" charset="0"/>
                      </a:rPr>
                      <m:t>𝐴</m:t>
                    </m:r>
                  </m:oMath>
                </a14:m>
                <a:r>
                  <a:rPr lang="en-US" sz="1600" dirty="0">
                    <a:solidFill>
                      <a:schemeClr val="tx1"/>
                    </a:solidFill>
                    <a:latin typeface="+mj-lt"/>
                  </a:rPr>
                  <a:t>]</a:t>
                </a:r>
              </a:p>
              <a:p>
                <a:endParaRPr lang="en-US" sz="1600" dirty="0">
                  <a:solidFill>
                    <a:schemeClr val="tx1"/>
                  </a:solidFill>
                  <a:latin typeface="+mj-lt"/>
                </a:endParaRPr>
              </a:p>
              <a:p>
                <a:r>
                  <a:rPr lang="en-US" sz="1600" dirty="0" err="1">
                    <a:solidFill>
                      <a:schemeClr val="tx1"/>
                    </a:solidFill>
                  </a:rPr>
                  <a:t>x</a:t>
                </a:r>
                <a:r>
                  <a:rPr lang="en-US" sz="1600" baseline="-25000" dirty="0" err="1">
                    <a:solidFill>
                      <a:schemeClr val="tx1"/>
                    </a:solidFill>
                  </a:rPr>
                  <a:t>min</a:t>
                </a:r>
                <a:r>
                  <a:rPr lang="en-US" sz="1600" baseline="-25000" dirty="0">
                    <a:solidFill>
                      <a:schemeClr val="tx1"/>
                    </a:solidFill>
                  </a:rPr>
                  <a:t> </a:t>
                </a:r>
                <a:r>
                  <a:rPr lang="en-US" sz="1600" dirty="0">
                    <a:solidFill>
                      <a:schemeClr val="tx1"/>
                    </a:solidFill>
                  </a:rPr>
                  <a:t>= 6</a:t>
                </a:r>
              </a:p>
              <a:p>
                <a:endParaRPr lang="en-US" sz="1600" dirty="0">
                  <a:solidFill>
                    <a:schemeClr val="tx1"/>
                  </a:solidFill>
                </a:endParaRPr>
              </a:p>
              <a:p>
                <a14:m>
                  <m:oMath xmlns:m="http://schemas.openxmlformats.org/officeDocument/2006/math">
                    <m:sSub>
                      <m:sSubPr>
                        <m:ctrlPr>
                          <a:rPr lang="en-US" sz="1600" i="1" dirty="0">
                            <a:solidFill>
                              <a:schemeClr val="tx1"/>
                            </a:solidFill>
                            <a:latin typeface="Cambria Math" panose="02040503050406030204" pitchFamily="18" charset="0"/>
                          </a:rPr>
                        </m:ctrlPr>
                      </m:sSubPr>
                      <m:e>
                        <m:r>
                          <a:rPr lang="es-PE" sz="1600" i="1" dirty="0">
                            <a:solidFill>
                              <a:schemeClr val="tx1"/>
                            </a:solidFill>
                            <a:latin typeface="Cambria Math" panose="02040503050406030204" pitchFamily="18" charset="0"/>
                          </a:rPr>
                          <m:t>𝑚</m:t>
                        </m:r>
                      </m:e>
                      <m:sub>
                        <m:r>
                          <a:rPr lang="en-US" sz="1600" i="1" dirty="0">
                            <a:solidFill>
                              <a:schemeClr val="tx1"/>
                            </a:solidFill>
                            <a:latin typeface="Cambria Math" panose="02040503050406030204" pitchFamily="18" charset="0"/>
                          </a:rPr>
                          <m:t>6</m:t>
                        </m:r>
                      </m:sub>
                    </m:sSub>
                  </m:oMath>
                </a14:m>
                <a:r>
                  <a:rPr lang="en-US" sz="1600" dirty="0">
                    <a:solidFill>
                      <a:schemeClr val="tx1"/>
                    </a:solidFill>
                  </a:rPr>
                  <a:t> = 17 = (</a:t>
                </a:r>
                <a:r>
                  <a:rPr lang="en-US" sz="1600" dirty="0" err="1">
                    <a:solidFill>
                      <a:schemeClr val="tx1"/>
                    </a:solidFill>
                  </a:rPr>
                  <a:t>x</a:t>
                </a:r>
                <a:r>
                  <a:rPr lang="en-US" sz="1600" baseline="-25000" dirty="0" err="1">
                    <a:solidFill>
                      <a:schemeClr val="tx1"/>
                    </a:solidFill>
                  </a:rPr>
                  <a:t>min</a:t>
                </a:r>
                <a:r>
                  <a:rPr lang="en-US" sz="1600" dirty="0">
                    <a:solidFill>
                      <a:schemeClr val="tx1"/>
                    </a:solidFill>
                  </a:rPr>
                  <a:t> + 5</a:t>
                </a:r>
                <a14:m>
                  <m:oMath xmlns:m="http://schemas.openxmlformats.org/officeDocument/2006/math">
                    <m:r>
                      <a:rPr lang="en-US" sz="1600" i="1" dirty="0">
                        <a:solidFill>
                          <a:schemeClr val="tx1"/>
                        </a:solidFill>
                        <a:latin typeface="Cambria Math" panose="02040503050406030204" pitchFamily="18" charset="0"/>
                      </a:rPr>
                      <m:t>𝐴</m:t>
                    </m:r>
                  </m:oMath>
                </a14:m>
                <a:r>
                  <a:rPr lang="en-US" sz="1600" dirty="0">
                    <a:solidFill>
                      <a:schemeClr val="tx1"/>
                    </a:solidFill>
                  </a:rPr>
                  <a:t> + x</a:t>
                </a:r>
                <a:r>
                  <a:rPr lang="en-US" sz="1600" baseline="-25000" dirty="0">
                    <a:solidFill>
                      <a:schemeClr val="tx1"/>
                    </a:solidFill>
                  </a:rPr>
                  <a:t>min</a:t>
                </a:r>
                <a:r>
                  <a:rPr lang="en-US" sz="1600" dirty="0">
                    <a:solidFill>
                      <a:schemeClr val="tx1"/>
                    </a:solidFill>
                  </a:rPr>
                  <a:t> + 6</a:t>
                </a:r>
                <a14:m>
                  <m:oMath xmlns:m="http://schemas.openxmlformats.org/officeDocument/2006/math">
                    <m:r>
                      <a:rPr lang="en-US" sz="1600" i="1" dirty="0">
                        <a:solidFill>
                          <a:schemeClr val="tx1"/>
                        </a:solidFill>
                        <a:latin typeface="Cambria Math" panose="02040503050406030204" pitchFamily="18" charset="0"/>
                      </a:rPr>
                      <m:t>𝐴</m:t>
                    </m:r>
                  </m:oMath>
                </a14:m>
                <a:r>
                  <a:rPr lang="en-US" sz="1600" dirty="0">
                    <a:solidFill>
                      <a:schemeClr val="tx1"/>
                    </a:solidFill>
                  </a:rPr>
                  <a:t>)/2</a:t>
                </a:r>
              </a:p>
              <a:p>
                <a:r>
                  <a:rPr lang="en-US" sz="1600" dirty="0">
                    <a:solidFill>
                      <a:schemeClr val="tx1"/>
                    </a:solidFill>
                  </a:rPr>
                  <a:t>               = </a:t>
                </a:r>
                <a:r>
                  <a:rPr lang="en-US" sz="1600" dirty="0" err="1">
                    <a:solidFill>
                      <a:schemeClr val="tx1"/>
                    </a:solidFill>
                  </a:rPr>
                  <a:t>x</a:t>
                </a:r>
                <a:r>
                  <a:rPr lang="en-US" sz="1600" baseline="-25000" dirty="0" err="1">
                    <a:solidFill>
                      <a:schemeClr val="tx1"/>
                    </a:solidFill>
                  </a:rPr>
                  <a:t>min</a:t>
                </a:r>
                <a:r>
                  <a:rPr lang="en-US" sz="1600" dirty="0">
                    <a:solidFill>
                      <a:schemeClr val="tx1"/>
                    </a:solidFill>
                  </a:rPr>
                  <a:t> + </a:t>
                </a:r>
                <a14:m>
                  <m:oMath xmlns:m="http://schemas.openxmlformats.org/officeDocument/2006/math">
                    <m:f>
                      <m:fPr>
                        <m:ctrlPr>
                          <a:rPr lang="es-PE" sz="1600" b="0" i="1" dirty="0" smtClean="0">
                            <a:solidFill>
                              <a:schemeClr val="tx1"/>
                            </a:solidFill>
                            <a:latin typeface="Cambria Math" panose="02040503050406030204" pitchFamily="18" charset="0"/>
                          </a:rPr>
                        </m:ctrlPr>
                      </m:fPr>
                      <m:num>
                        <m:r>
                          <a:rPr lang="es-PE" sz="1600" b="0" i="0" dirty="0" smtClean="0">
                            <a:solidFill>
                              <a:schemeClr val="tx1"/>
                            </a:solidFill>
                            <a:latin typeface="Cambria Math" panose="02040503050406030204" pitchFamily="18" charset="0"/>
                          </a:rPr>
                          <m:t>11</m:t>
                        </m:r>
                      </m:num>
                      <m:den>
                        <m:r>
                          <a:rPr lang="es-PE" sz="1600" b="0" i="0" dirty="0" smtClean="0">
                            <a:solidFill>
                              <a:schemeClr val="tx1"/>
                            </a:solidFill>
                            <a:latin typeface="Cambria Math" panose="02040503050406030204" pitchFamily="18" charset="0"/>
                          </a:rPr>
                          <m:t>2</m:t>
                        </m:r>
                      </m:den>
                    </m:f>
                    <m:r>
                      <a:rPr lang="en-US" sz="1600" i="1" dirty="0">
                        <a:solidFill>
                          <a:schemeClr val="tx1"/>
                        </a:solidFill>
                        <a:latin typeface="Cambria Math" panose="02040503050406030204" pitchFamily="18" charset="0"/>
                      </a:rPr>
                      <m:t>𝐴</m:t>
                    </m:r>
                  </m:oMath>
                </a14:m>
                <a:endParaRPr lang="en-US" sz="1600" dirty="0">
                  <a:solidFill>
                    <a:schemeClr val="tx1"/>
                  </a:solidFill>
                </a:endParaRPr>
              </a:p>
              <a:p>
                <a:endParaRPr lang="en-US" sz="1600" dirty="0">
                  <a:solidFill>
                    <a:schemeClr val="tx1"/>
                  </a:solidFill>
                  <a:latin typeface="+mj-lt"/>
                </a:endParaRPr>
              </a:p>
              <a:p>
                <a:pPr/>
                <a14:m>
                  <m:oMathPara xmlns:m="http://schemas.openxmlformats.org/officeDocument/2006/math">
                    <m:oMathParaPr>
                      <m:jc m:val="centerGroup"/>
                    </m:oMathParaPr>
                    <m:oMath xmlns:m="http://schemas.openxmlformats.org/officeDocument/2006/math">
                      <m:r>
                        <a:rPr lang="en-US" sz="1600" i="1" dirty="0" smtClean="0">
                          <a:solidFill>
                            <a:schemeClr val="tx1"/>
                          </a:solidFill>
                          <a:latin typeface="Cambria Math" panose="02040503050406030204" pitchFamily="18" charset="0"/>
                        </a:rPr>
                        <m:t>𝐴</m:t>
                      </m:r>
                      <m:r>
                        <a:rPr lang="en-US" sz="1600" i="1" dirty="0" smtClean="0">
                          <a:solidFill>
                            <a:schemeClr val="tx1"/>
                          </a:solidFill>
                          <a:latin typeface="Cambria Math" panose="02040503050406030204" pitchFamily="18" charset="0"/>
                        </a:rPr>
                        <m:t>=2</m:t>
                      </m:r>
                    </m:oMath>
                  </m:oMathPara>
                </a14:m>
                <a:endParaRPr lang="en-US" sz="1600" dirty="0">
                  <a:solidFill>
                    <a:schemeClr val="tx1"/>
                  </a:solidFill>
                  <a:latin typeface="+mj-lt"/>
                </a:endParaRPr>
              </a:p>
            </p:txBody>
          </p:sp>
        </mc:Choice>
        <mc:Fallback xmlns="">
          <p:sp>
            <p:nvSpPr>
              <p:cNvPr id="30" name="Rectángulo 29"/>
              <p:cNvSpPr>
                <a:spLocks noRot="1" noChangeAspect="1" noMove="1" noResize="1" noEditPoints="1" noAdjustHandles="1" noChangeArrowheads="1" noChangeShapeType="1" noTextEdit="1"/>
              </p:cNvSpPr>
              <p:nvPr/>
            </p:nvSpPr>
            <p:spPr>
              <a:xfrm>
                <a:off x="5313445" y="3399010"/>
                <a:ext cx="3385827" cy="2878836"/>
              </a:xfrm>
              <a:prstGeom prst="rect">
                <a:avLst/>
              </a:prstGeom>
              <a:blipFill>
                <a:blip r:embed="rId3"/>
                <a:stretch>
                  <a:fillRect l="-1802" t="-1059"/>
                </a:stretch>
              </a:blipFill>
              <a:ln>
                <a:noFill/>
              </a:ln>
            </p:spPr>
            <p:txBody>
              <a:bodyPr/>
              <a:lstStyle/>
              <a:p>
                <a:r>
                  <a:rPr lang="es-PE">
                    <a:noFill/>
                  </a:rPr>
                  <a:t> </a:t>
                </a:r>
              </a:p>
            </p:txBody>
          </p:sp>
        </mc:Fallback>
      </mc:AlternateContent>
      <p:pic>
        <p:nvPicPr>
          <p:cNvPr id="7" name="Imagen 6"/>
          <p:cNvPicPr>
            <a:picLocks noChangeAspect="1"/>
          </p:cNvPicPr>
          <p:nvPr/>
        </p:nvPicPr>
        <p:blipFill>
          <a:blip r:embed="rId4"/>
          <a:stretch>
            <a:fillRect/>
          </a:stretch>
        </p:blipFill>
        <p:spPr>
          <a:xfrm>
            <a:off x="5313445" y="4979400"/>
            <a:ext cx="3389749" cy="1783121"/>
          </a:xfrm>
          <a:prstGeom prst="rect">
            <a:avLst/>
          </a:prstGeom>
        </p:spPr>
      </p:pic>
      <p:pic>
        <p:nvPicPr>
          <p:cNvPr id="41" name="Imagen 40">
            <a:extLst>
              <a:ext uri="{FF2B5EF4-FFF2-40B4-BE49-F238E27FC236}">
                <a16:creationId xmlns:a16="http://schemas.microsoft.com/office/drawing/2014/main" id="{D3DFBD0E-1614-4090-8DD6-C124739F81FB}"/>
              </a:ext>
            </a:extLst>
          </p:cNvPr>
          <p:cNvPicPr preferRelativeResize="0">
            <a:picLocks noChangeAspect="1"/>
          </p:cNvPicPr>
          <p:nvPr/>
        </p:nvPicPr>
        <p:blipFill>
          <a:blip r:embed="rId5"/>
          <a:stretch>
            <a:fillRect/>
          </a:stretch>
        </p:blipFill>
        <p:spPr>
          <a:xfrm>
            <a:off x="5311200" y="3399011"/>
            <a:ext cx="3407801" cy="1564617"/>
          </a:xfrm>
          <a:prstGeom prst="rect">
            <a:avLst/>
          </a:prstGeom>
        </p:spPr>
      </p:pic>
      <p:pic>
        <p:nvPicPr>
          <p:cNvPr id="43" name="Imagen 42">
            <a:extLst>
              <a:ext uri="{FF2B5EF4-FFF2-40B4-BE49-F238E27FC236}">
                <a16:creationId xmlns:a16="http://schemas.microsoft.com/office/drawing/2014/main" id="{2A238948-A548-482E-BCB3-C0A5E596FA09}"/>
              </a:ext>
            </a:extLst>
          </p:cNvPr>
          <p:cNvPicPr preferRelativeResize="0">
            <a:picLocks noChangeAspect="1"/>
          </p:cNvPicPr>
          <p:nvPr/>
        </p:nvPicPr>
        <p:blipFill>
          <a:blip r:embed="rId5"/>
          <a:stretch>
            <a:fillRect/>
          </a:stretch>
        </p:blipFill>
        <p:spPr>
          <a:xfrm>
            <a:off x="285008" y="2968831"/>
            <a:ext cx="8586393" cy="3946960"/>
          </a:xfrm>
          <a:prstGeom prst="rect">
            <a:avLst/>
          </a:prstGeom>
        </p:spPr>
      </p:pic>
    </p:spTree>
    <p:extLst>
      <p:ext uri="{BB962C8B-B14F-4D97-AF65-F5344CB8AC3E}">
        <p14:creationId xmlns:p14="http://schemas.microsoft.com/office/powerpoint/2010/main" val="85824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Marcador de contenido 6"/>
              <p:cNvSpPr>
                <a:spLocks noGrp="1"/>
              </p:cNvSpPr>
              <p:nvPr>
                <p:ph sz="half" idx="2"/>
              </p:nvPr>
            </p:nvSpPr>
            <p:spPr>
              <a:xfrm>
                <a:off x="4514850" y="350729"/>
                <a:ext cx="4453304" cy="6155241"/>
              </a:xfrm>
            </p:spPr>
            <p:txBody>
              <a:bodyPr>
                <a:noAutofit/>
              </a:bodyPr>
              <a:lstStyle/>
              <a:p>
                <a:pPr marL="0" indent="0">
                  <a:buNone/>
                </a:pPr>
                <a:r>
                  <a:rPr lang="es-PE" sz="1800" dirty="0"/>
                  <a:t>En ese caso, se obtiene un valor aproximado de la moda de los datos usando los límites y las frecuencias de los intervalos.</a:t>
                </a:r>
              </a:p>
              <a:p>
                <a:pPr marL="0" indent="0">
                  <a:buNone/>
                </a:pPr>
                <a:r>
                  <a:rPr lang="es-PE" sz="1800" dirty="0"/>
                  <a:t>El valor aproximado de la moda para </a:t>
                </a:r>
                <a14:m>
                  <m:oMath xmlns:m="http://schemas.openxmlformats.org/officeDocument/2006/math">
                    <m:r>
                      <a:rPr lang="es-PE" sz="1800" b="1" i="1" dirty="0">
                        <a:solidFill>
                          <a:srgbClr val="FF0000"/>
                        </a:solidFill>
                        <a:latin typeface="Cambria Math" panose="02040503050406030204" pitchFamily="18" charset="0"/>
                      </a:rPr>
                      <m:t>𝒏</m:t>
                    </m:r>
                  </m:oMath>
                </a14:m>
                <a:r>
                  <a:rPr lang="es-PE" sz="1800" dirty="0"/>
                  <a:t> datos organizados en una distribución de frecuencias con </a:t>
                </a:r>
                <a14:m>
                  <m:oMath xmlns:m="http://schemas.openxmlformats.org/officeDocument/2006/math">
                    <m:r>
                      <a:rPr lang="es-PE" sz="1800" b="1" i="1" dirty="0">
                        <a:solidFill>
                          <a:srgbClr val="FF0000"/>
                        </a:solidFill>
                        <a:latin typeface="Cambria Math" panose="02040503050406030204" pitchFamily="18" charset="0"/>
                      </a:rPr>
                      <m:t>𝒌</m:t>
                    </m:r>
                  </m:oMath>
                </a14:m>
                <a:r>
                  <a:rPr lang="es-PE" sz="1800" dirty="0"/>
                  <a:t> intervalos o clases, con limites inferiores </a:t>
                </a:r>
                <a14:m>
                  <m:oMath xmlns:m="http://schemas.openxmlformats.org/officeDocument/2006/math">
                    <m:r>
                      <a:rPr lang="es-PE" sz="1800" b="0" i="1" dirty="0" smtClean="0">
                        <a:solidFill>
                          <a:srgbClr val="FF0000"/>
                        </a:solidFill>
                        <a:latin typeface="Cambria Math" panose="02040503050406030204" pitchFamily="18" charset="0"/>
                      </a:rPr>
                      <m:t>𝐿</m:t>
                    </m:r>
                    <m:r>
                      <a:rPr lang="es-PE" sz="1800" i="1" baseline="-25000" dirty="0">
                        <a:solidFill>
                          <a:srgbClr val="FF0000"/>
                        </a:solidFill>
                        <a:latin typeface="Cambria Math" panose="02040503050406030204" pitchFamily="18" charset="0"/>
                      </a:rPr>
                      <m:t>1</m:t>
                    </m:r>
                    <m:r>
                      <a:rPr lang="es-PE" sz="1800" i="1" dirty="0">
                        <a:solidFill>
                          <a:srgbClr val="FF0000"/>
                        </a:solidFill>
                        <a:latin typeface="Cambria Math" panose="02040503050406030204" pitchFamily="18" charset="0"/>
                      </a:rPr>
                      <m:t>, </m:t>
                    </m:r>
                    <m:r>
                      <a:rPr lang="es-PE" sz="1800" b="0" i="1" dirty="0" smtClean="0">
                        <a:solidFill>
                          <a:srgbClr val="FF0000"/>
                        </a:solidFill>
                        <a:latin typeface="Cambria Math" panose="02040503050406030204" pitchFamily="18" charset="0"/>
                      </a:rPr>
                      <m:t>𝐿</m:t>
                    </m:r>
                    <m:r>
                      <a:rPr lang="es-PE" sz="1800" i="1" baseline="-25000" dirty="0">
                        <a:solidFill>
                          <a:srgbClr val="FF0000"/>
                        </a:solidFill>
                        <a:latin typeface="Cambria Math" panose="02040503050406030204" pitchFamily="18" charset="0"/>
                      </a:rPr>
                      <m:t>2</m:t>
                    </m:r>
                    <m:r>
                      <a:rPr lang="es-PE" sz="1800" i="1" dirty="0">
                        <a:latin typeface="Cambria Math" panose="02040503050406030204" pitchFamily="18" charset="0"/>
                      </a:rPr>
                      <m:t>,…, </m:t>
                    </m:r>
                    <m:r>
                      <a:rPr lang="es-PE" sz="1800" b="0" i="1" dirty="0" smtClean="0">
                        <a:solidFill>
                          <a:srgbClr val="FF0000"/>
                        </a:solidFill>
                        <a:latin typeface="Cambria Math" panose="02040503050406030204" pitchFamily="18" charset="0"/>
                      </a:rPr>
                      <m:t>𝐿</m:t>
                    </m:r>
                    <m:r>
                      <a:rPr lang="es-PE" sz="1800" i="1" baseline="-25000" dirty="0" err="1">
                        <a:solidFill>
                          <a:srgbClr val="FF0000"/>
                        </a:solidFill>
                        <a:latin typeface="Cambria Math" panose="02040503050406030204" pitchFamily="18" charset="0"/>
                      </a:rPr>
                      <m:t>𝑘</m:t>
                    </m:r>
                    <m:r>
                      <a:rPr lang="es-PE" sz="1800" i="1" dirty="0">
                        <a:latin typeface="Cambria Math" panose="02040503050406030204" pitchFamily="18" charset="0"/>
                      </a:rPr>
                      <m:t> </m:t>
                    </m:r>
                  </m:oMath>
                </a14:m>
                <a:r>
                  <a:rPr lang="es-PE" sz="1800" dirty="0"/>
                  <a:t>y frecuencias relativas </a:t>
                </a:r>
                <a14:m>
                  <m:oMath xmlns:m="http://schemas.openxmlformats.org/officeDocument/2006/math">
                    <m:r>
                      <a:rPr lang="es-PE" sz="1800" b="0" i="1" dirty="0" smtClean="0">
                        <a:solidFill>
                          <a:srgbClr val="FF0000"/>
                        </a:solidFill>
                        <a:latin typeface="Cambria Math" panose="02040503050406030204" pitchFamily="18" charset="0"/>
                      </a:rPr>
                      <m:t>𝑓</m:t>
                    </m:r>
                    <m:r>
                      <a:rPr lang="es-PE" sz="1800" i="1" baseline="-25000" dirty="0">
                        <a:solidFill>
                          <a:srgbClr val="FF0000"/>
                        </a:solidFill>
                        <a:latin typeface="Cambria Math" panose="02040503050406030204" pitchFamily="18" charset="0"/>
                      </a:rPr>
                      <m:t>1</m:t>
                    </m:r>
                    <m:r>
                      <a:rPr lang="es-PE" sz="1800" i="1" dirty="0">
                        <a:latin typeface="Cambria Math" panose="02040503050406030204" pitchFamily="18" charset="0"/>
                      </a:rPr>
                      <m:t>, </m:t>
                    </m:r>
                    <m:r>
                      <a:rPr lang="es-PE" sz="1800" b="0" i="1" dirty="0" smtClean="0">
                        <a:solidFill>
                          <a:srgbClr val="FF0000"/>
                        </a:solidFill>
                        <a:latin typeface="Cambria Math" panose="02040503050406030204" pitchFamily="18" charset="0"/>
                      </a:rPr>
                      <m:t>𝑓</m:t>
                    </m:r>
                    <m:r>
                      <a:rPr lang="es-PE" sz="1800" i="1" baseline="-25000" dirty="0">
                        <a:solidFill>
                          <a:srgbClr val="FF0000"/>
                        </a:solidFill>
                        <a:latin typeface="Cambria Math" panose="02040503050406030204" pitchFamily="18" charset="0"/>
                      </a:rPr>
                      <m:t>2</m:t>
                    </m:r>
                    <m:r>
                      <a:rPr lang="es-PE" sz="1800" i="1" dirty="0">
                        <a:latin typeface="Cambria Math" panose="02040503050406030204" pitchFamily="18" charset="0"/>
                      </a:rPr>
                      <m:t>, …, </m:t>
                    </m:r>
                    <m:r>
                      <a:rPr lang="es-PE" sz="1800" b="0" i="1" dirty="0" smtClean="0">
                        <a:solidFill>
                          <a:srgbClr val="FF0000"/>
                        </a:solidFill>
                        <a:latin typeface="Cambria Math" panose="02040503050406030204" pitchFamily="18" charset="0"/>
                      </a:rPr>
                      <m:t>𝑓</m:t>
                    </m:r>
                    <m:r>
                      <a:rPr lang="es-PE" sz="1800" i="1" baseline="-25000" dirty="0" err="1">
                        <a:solidFill>
                          <a:srgbClr val="FF0000"/>
                        </a:solidFill>
                        <a:latin typeface="Cambria Math" panose="02040503050406030204" pitchFamily="18" charset="0"/>
                      </a:rPr>
                      <m:t>𝑘</m:t>
                    </m:r>
                    <m:r>
                      <a:rPr lang="es-PE" sz="1800" i="1" dirty="0">
                        <a:latin typeface="Cambria Math" panose="02040503050406030204" pitchFamily="18" charset="0"/>
                      </a:rPr>
                      <m:t> </m:t>
                    </m:r>
                  </m:oMath>
                </a14:m>
                <a:r>
                  <a:rPr lang="es-PE" sz="1800" dirty="0"/>
                  <a:t>respectivamente es:</a:t>
                </a:r>
              </a:p>
              <a:p>
                <a:pPr marL="0" indent="0">
                  <a:lnSpc>
                    <a:spcPct val="100000"/>
                  </a:lnSpc>
                  <a:spcBef>
                    <a:spcPts val="600"/>
                  </a:spcBef>
                  <a:buNone/>
                </a:pPr>
                <a:endParaRPr lang="es-PE" sz="1800" dirty="0"/>
              </a:p>
              <a:p>
                <a:r>
                  <a:rPr lang="es-ES" sz="1800" dirty="0"/>
                  <a:t>Identificamos el intervalo </a:t>
                </a:r>
                <a14:m>
                  <m:oMath xmlns:m="http://schemas.openxmlformats.org/officeDocument/2006/math">
                    <m:r>
                      <a:rPr lang="es-ES" sz="1800" i="1">
                        <a:latin typeface="Cambria Math" panose="02040503050406030204" pitchFamily="18" charset="0"/>
                      </a:rPr>
                      <m:t>𝑖</m:t>
                    </m:r>
                  </m:oMath>
                </a14:m>
                <a:r>
                  <a:rPr lang="es-ES" sz="1800" dirty="0"/>
                  <a:t>, tal que: </a:t>
                </a:r>
                <a14:m>
                  <m:oMath xmlns:m="http://schemas.openxmlformats.org/officeDocument/2006/math">
                    <m:sSub>
                      <m:sSubPr>
                        <m:ctrlPr>
                          <a:rPr lang="es-PE" sz="1800" i="1">
                            <a:latin typeface="Cambria Math" panose="02040503050406030204" pitchFamily="18" charset="0"/>
                          </a:rPr>
                        </m:ctrlPr>
                      </m:sSubPr>
                      <m:e>
                        <m:r>
                          <a:rPr lang="es-ES" sz="1800" i="1">
                            <a:latin typeface="Cambria Math" panose="02040503050406030204" pitchFamily="18" charset="0"/>
                          </a:rPr>
                          <m:t>𝑓</m:t>
                        </m:r>
                      </m:e>
                      <m:sub>
                        <m:r>
                          <a:rPr lang="es-ES" sz="1800" i="1">
                            <a:latin typeface="Cambria Math" panose="02040503050406030204" pitchFamily="18" charset="0"/>
                          </a:rPr>
                          <m:t>𝑖</m:t>
                        </m:r>
                      </m:sub>
                    </m:sSub>
                  </m:oMath>
                </a14:m>
                <a:r>
                  <a:rPr lang="es-ES" sz="1800" dirty="0"/>
                  <a:t> es la máxima frecuencia</a:t>
                </a:r>
              </a:p>
              <a:p>
                <a:endParaRPr lang="es-ES" sz="1800" dirty="0"/>
              </a:p>
              <a:p>
                <a:pPr/>
                <a14:m>
                  <m:oMathPara xmlns:m="http://schemas.openxmlformats.org/officeDocument/2006/math">
                    <m:oMathParaPr>
                      <m:jc m:val="centerGroup"/>
                    </m:oMathParaPr>
                    <m:oMath xmlns:m="http://schemas.openxmlformats.org/officeDocument/2006/math">
                      <m:r>
                        <a:rPr lang="es-ES" sz="1800" i="1">
                          <a:latin typeface="Cambria Math" panose="02040503050406030204" pitchFamily="18" charset="0"/>
                        </a:rPr>
                        <m:t>𝑚𝑜</m:t>
                      </m:r>
                      <m:r>
                        <a:rPr lang="es-ES" sz="1800" i="1">
                          <a:latin typeface="Cambria Math" panose="02040503050406030204" pitchFamily="18" charset="0"/>
                        </a:rPr>
                        <m:t>=</m:t>
                      </m:r>
                      <m:sSub>
                        <m:sSubPr>
                          <m:ctrlPr>
                            <a:rPr lang="es-PE"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m:t>
                      </m:r>
                      <m:r>
                        <a:rPr lang="es-ES" sz="1800" i="1">
                          <a:latin typeface="Cambria Math" panose="02040503050406030204" pitchFamily="18" charset="0"/>
                        </a:rPr>
                        <m:t>𝐴</m:t>
                      </m:r>
                      <m:d>
                        <m:dPr>
                          <m:begChr m:val="["/>
                          <m:endChr m:val="]"/>
                          <m:ctrlPr>
                            <a:rPr lang="es-PE" sz="1800" i="1">
                              <a:latin typeface="Cambria Math" panose="02040503050406030204" pitchFamily="18" charset="0"/>
                            </a:rPr>
                          </m:ctrlPr>
                        </m:dPr>
                        <m:e>
                          <m:f>
                            <m:fPr>
                              <m:ctrlPr>
                                <a:rPr lang="es-PE" sz="1800" i="1">
                                  <a:latin typeface="Cambria Math" panose="02040503050406030204" pitchFamily="18" charset="0"/>
                                </a:rPr>
                              </m:ctrlPr>
                            </m:fPr>
                            <m:num>
                              <m:d>
                                <m:dPr>
                                  <m:ctrlPr>
                                    <a:rPr lang="es-PE" sz="1800" i="1">
                                      <a:latin typeface="Cambria Math" panose="02040503050406030204" pitchFamily="18" charset="0"/>
                                    </a:rPr>
                                  </m:ctrlPr>
                                </m:dPr>
                                <m:e>
                                  <m:sSub>
                                    <m:sSubPr>
                                      <m:ctrlPr>
                                        <a:rPr lang="es-PE" sz="1800" i="1">
                                          <a:latin typeface="Cambria Math" panose="02040503050406030204" pitchFamily="18" charset="0"/>
                                        </a:rPr>
                                      </m:ctrlPr>
                                    </m:sSubPr>
                                    <m:e>
                                      <m:r>
                                        <a:rPr lang="es-ES" sz="1800" i="1">
                                          <a:latin typeface="Cambria Math" panose="02040503050406030204" pitchFamily="18" charset="0"/>
                                        </a:rPr>
                                        <m:t>𝑓</m:t>
                                      </m:r>
                                    </m:e>
                                    <m:sub>
                                      <m:r>
                                        <a:rPr lang="es-ES" sz="1800" i="1">
                                          <a:latin typeface="Cambria Math" panose="02040503050406030204" pitchFamily="18" charset="0"/>
                                        </a:rPr>
                                        <m:t>𝑖</m:t>
                                      </m:r>
                                    </m:sub>
                                  </m:sSub>
                                  <m:r>
                                    <a:rPr lang="es-ES" sz="1800" i="1">
                                      <a:latin typeface="Cambria Math" panose="02040503050406030204" pitchFamily="18" charset="0"/>
                                    </a:rPr>
                                    <m:t>−</m:t>
                                  </m:r>
                                  <m:sSub>
                                    <m:sSubPr>
                                      <m:ctrlPr>
                                        <a:rPr lang="es-PE" sz="1800" i="1">
                                          <a:latin typeface="Cambria Math" panose="02040503050406030204" pitchFamily="18" charset="0"/>
                                        </a:rPr>
                                      </m:ctrlPr>
                                    </m:sSubPr>
                                    <m:e>
                                      <m:r>
                                        <a:rPr lang="es-ES" sz="1800" i="1">
                                          <a:latin typeface="Cambria Math" panose="02040503050406030204" pitchFamily="18" charset="0"/>
                                        </a:rPr>
                                        <m:t>𝑓</m:t>
                                      </m:r>
                                    </m:e>
                                    <m:sub>
                                      <m:r>
                                        <a:rPr lang="es-ES" sz="1800" i="1">
                                          <a:latin typeface="Cambria Math" panose="02040503050406030204" pitchFamily="18" charset="0"/>
                                        </a:rPr>
                                        <m:t>𝑖</m:t>
                                      </m:r>
                                      <m:r>
                                        <a:rPr lang="es-ES" sz="1800" i="1">
                                          <a:latin typeface="Cambria Math" panose="02040503050406030204" pitchFamily="18" charset="0"/>
                                        </a:rPr>
                                        <m:t>−1</m:t>
                                      </m:r>
                                    </m:sub>
                                  </m:sSub>
                                </m:e>
                              </m:d>
                              <m:r>
                                <a:rPr lang="es-ES" sz="1800" i="1">
                                  <a:latin typeface="Cambria Math" panose="02040503050406030204" pitchFamily="18" charset="0"/>
                                </a:rPr>
                                <m:t>  </m:t>
                              </m:r>
                            </m:num>
                            <m:den>
                              <m:d>
                                <m:dPr>
                                  <m:ctrlPr>
                                    <a:rPr lang="es-PE" sz="1800" i="1">
                                      <a:latin typeface="Cambria Math" panose="02040503050406030204" pitchFamily="18" charset="0"/>
                                    </a:rPr>
                                  </m:ctrlPr>
                                </m:dPr>
                                <m:e>
                                  <m:sSub>
                                    <m:sSubPr>
                                      <m:ctrlPr>
                                        <a:rPr lang="es-PE" sz="1800" i="1">
                                          <a:latin typeface="Cambria Math" panose="02040503050406030204" pitchFamily="18" charset="0"/>
                                        </a:rPr>
                                      </m:ctrlPr>
                                    </m:sSubPr>
                                    <m:e>
                                      <m:r>
                                        <a:rPr lang="es-ES" sz="1800" i="1">
                                          <a:latin typeface="Cambria Math" panose="02040503050406030204" pitchFamily="18" charset="0"/>
                                        </a:rPr>
                                        <m:t>𝑓</m:t>
                                      </m:r>
                                    </m:e>
                                    <m:sub>
                                      <m:r>
                                        <a:rPr lang="es-ES" sz="1800" i="1">
                                          <a:latin typeface="Cambria Math" panose="02040503050406030204" pitchFamily="18" charset="0"/>
                                        </a:rPr>
                                        <m:t>𝑖</m:t>
                                      </m:r>
                                    </m:sub>
                                  </m:sSub>
                                  <m:r>
                                    <a:rPr lang="es-ES" sz="1800" i="1">
                                      <a:latin typeface="Cambria Math" panose="02040503050406030204" pitchFamily="18" charset="0"/>
                                    </a:rPr>
                                    <m:t>−</m:t>
                                  </m:r>
                                  <m:sSub>
                                    <m:sSubPr>
                                      <m:ctrlPr>
                                        <a:rPr lang="es-PE" sz="1800" i="1">
                                          <a:latin typeface="Cambria Math" panose="02040503050406030204" pitchFamily="18" charset="0"/>
                                        </a:rPr>
                                      </m:ctrlPr>
                                    </m:sSubPr>
                                    <m:e>
                                      <m:r>
                                        <a:rPr lang="es-ES" sz="1800" i="1">
                                          <a:latin typeface="Cambria Math" panose="02040503050406030204" pitchFamily="18" charset="0"/>
                                        </a:rPr>
                                        <m:t>𝑓</m:t>
                                      </m:r>
                                    </m:e>
                                    <m:sub>
                                      <m:r>
                                        <a:rPr lang="es-ES" sz="1800" i="1">
                                          <a:latin typeface="Cambria Math" panose="02040503050406030204" pitchFamily="18" charset="0"/>
                                        </a:rPr>
                                        <m:t>𝑖</m:t>
                                      </m:r>
                                      <m:r>
                                        <a:rPr lang="es-ES" sz="1800" i="1">
                                          <a:latin typeface="Cambria Math" panose="02040503050406030204" pitchFamily="18" charset="0"/>
                                        </a:rPr>
                                        <m:t>−1</m:t>
                                      </m:r>
                                    </m:sub>
                                  </m:sSub>
                                </m:e>
                              </m:d>
                              <m:r>
                                <a:rPr lang="es-ES" sz="1800" i="1">
                                  <a:latin typeface="Cambria Math" panose="02040503050406030204" pitchFamily="18" charset="0"/>
                                </a:rPr>
                                <m:t>+</m:t>
                              </m:r>
                              <m:d>
                                <m:dPr>
                                  <m:ctrlPr>
                                    <a:rPr lang="es-PE" sz="1800" i="1">
                                      <a:latin typeface="Cambria Math" panose="02040503050406030204" pitchFamily="18" charset="0"/>
                                    </a:rPr>
                                  </m:ctrlPr>
                                </m:dPr>
                                <m:e>
                                  <m:sSub>
                                    <m:sSubPr>
                                      <m:ctrlPr>
                                        <a:rPr lang="es-PE" sz="1800" i="1">
                                          <a:latin typeface="Cambria Math" panose="02040503050406030204" pitchFamily="18" charset="0"/>
                                        </a:rPr>
                                      </m:ctrlPr>
                                    </m:sSubPr>
                                    <m:e>
                                      <m:r>
                                        <a:rPr lang="es-ES" sz="1800" i="1">
                                          <a:latin typeface="Cambria Math" panose="02040503050406030204" pitchFamily="18" charset="0"/>
                                        </a:rPr>
                                        <m:t>𝑓</m:t>
                                      </m:r>
                                    </m:e>
                                    <m:sub>
                                      <m:r>
                                        <a:rPr lang="es-ES" sz="1800" i="1">
                                          <a:latin typeface="Cambria Math" panose="02040503050406030204" pitchFamily="18" charset="0"/>
                                        </a:rPr>
                                        <m:t>𝑖</m:t>
                                      </m:r>
                                    </m:sub>
                                  </m:sSub>
                                  <m:r>
                                    <a:rPr lang="es-ES" sz="1800" i="1">
                                      <a:latin typeface="Cambria Math" panose="02040503050406030204" pitchFamily="18" charset="0"/>
                                    </a:rPr>
                                    <m:t>−</m:t>
                                  </m:r>
                                  <m:sSub>
                                    <m:sSubPr>
                                      <m:ctrlPr>
                                        <a:rPr lang="es-PE" sz="1800" i="1">
                                          <a:latin typeface="Cambria Math" panose="02040503050406030204" pitchFamily="18" charset="0"/>
                                        </a:rPr>
                                      </m:ctrlPr>
                                    </m:sSubPr>
                                    <m:e>
                                      <m:r>
                                        <a:rPr lang="es-ES" sz="1800" i="1">
                                          <a:latin typeface="Cambria Math" panose="02040503050406030204" pitchFamily="18" charset="0"/>
                                        </a:rPr>
                                        <m:t>𝑓</m:t>
                                      </m:r>
                                    </m:e>
                                    <m:sub>
                                      <m:r>
                                        <a:rPr lang="es-ES" sz="1800" i="1">
                                          <a:latin typeface="Cambria Math" panose="02040503050406030204" pitchFamily="18" charset="0"/>
                                        </a:rPr>
                                        <m:t>𝑖</m:t>
                                      </m:r>
                                      <m:r>
                                        <a:rPr lang="es-PE" sz="1800" b="0" i="1" smtClean="0">
                                          <a:latin typeface="Cambria Math" panose="02040503050406030204" pitchFamily="18" charset="0"/>
                                        </a:rPr>
                                        <m:t>+</m:t>
                                      </m:r>
                                      <m:r>
                                        <a:rPr lang="es-ES" sz="1800" i="1">
                                          <a:latin typeface="Cambria Math" panose="02040503050406030204" pitchFamily="18" charset="0"/>
                                        </a:rPr>
                                        <m:t>1</m:t>
                                      </m:r>
                                    </m:sub>
                                  </m:sSub>
                                </m:e>
                              </m:d>
                            </m:den>
                          </m:f>
                        </m:e>
                      </m:d>
                    </m:oMath>
                  </m:oMathPara>
                </a14:m>
                <a:endParaRPr lang="es-PE" sz="1800" dirty="0"/>
              </a:p>
            </p:txBody>
          </p:sp>
        </mc:Choice>
        <mc:Fallback xmlns="">
          <p:sp>
            <p:nvSpPr>
              <p:cNvPr id="7" name="Marcador de contenido 6"/>
              <p:cNvSpPr>
                <a:spLocks noGrp="1" noRot="1" noChangeAspect="1" noMove="1" noResize="1" noEditPoints="1" noAdjustHandles="1" noChangeArrowheads="1" noChangeShapeType="1" noTextEdit="1"/>
              </p:cNvSpPr>
              <p:nvPr>
                <p:ph sz="half" idx="2"/>
              </p:nvPr>
            </p:nvSpPr>
            <p:spPr>
              <a:xfrm>
                <a:off x="4514850" y="350729"/>
                <a:ext cx="4453304" cy="6155241"/>
              </a:xfrm>
              <a:blipFill>
                <a:blip r:embed="rId2"/>
                <a:stretch>
                  <a:fillRect/>
                </a:stretch>
              </a:blipFill>
            </p:spPr>
            <p:txBody>
              <a:bodyPr/>
              <a:lstStyle/>
              <a:p>
                <a:r>
                  <a:rPr lang="es-PE">
                    <a:noFill/>
                  </a:rPr>
                  <a:t> </a:t>
                </a:r>
              </a:p>
            </p:txBody>
          </p:sp>
        </mc:Fallback>
      </mc:AlternateContent>
      <p:pic>
        <p:nvPicPr>
          <p:cNvPr id="4" name="Imagen 3"/>
          <p:cNvPicPr>
            <a:picLocks noChangeAspect="1"/>
          </p:cNvPicPr>
          <p:nvPr/>
        </p:nvPicPr>
        <p:blipFill>
          <a:blip r:embed="rId3"/>
          <a:stretch>
            <a:fillRect/>
          </a:stretch>
        </p:blipFill>
        <p:spPr>
          <a:xfrm>
            <a:off x="628651" y="3560163"/>
            <a:ext cx="3367152" cy="2464856"/>
          </a:xfrm>
          <a:prstGeom prst="rect">
            <a:avLst/>
          </a:prstGeom>
        </p:spPr>
      </p:pic>
      <p:sp>
        <p:nvSpPr>
          <p:cNvPr id="9" name="Marcador de contenido 2"/>
          <p:cNvSpPr txBox="1">
            <a:spLocks/>
          </p:cNvSpPr>
          <p:nvPr/>
        </p:nvSpPr>
        <p:spPr>
          <a:xfrm>
            <a:off x="628650" y="1128135"/>
            <a:ext cx="38862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3000" b="1" dirty="0">
                <a:solidFill>
                  <a:srgbClr val="0070C0"/>
                </a:solidFill>
              </a:rPr>
              <a:t>Moda</a:t>
            </a:r>
          </a:p>
          <a:p>
            <a:pPr marL="0" indent="0">
              <a:buNone/>
            </a:pPr>
            <a:r>
              <a:rPr lang="es-PE" sz="2400" dirty="0">
                <a:solidFill>
                  <a:srgbClr val="C00000"/>
                </a:solidFill>
              </a:rPr>
              <a:t>La moda aproximada para datos resumidos en una tabla de distribución de frecuencias por intervalos</a:t>
            </a:r>
            <a:endParaRPr lang="es-ES" sz="2400" dirty="0">
              <a:solidFill>
                <a:srgbClr val="C00000"/>
              </a:solidFill>
            </a:endParaRPr>
          </a:p>
        </p:txBody>
      </p:sp>
      <p:pic>
        <p:nvPicPr>
          <p:cNvPr id="3" name="Imagen 2"/>
          <p:cNvPicPr>
            <a:picLocks noChangeAspect="1"/>
          </p:cNvPicPr>
          <p:nvPr/>
        </p:nvPicPr>
        <p:blipFill>
          <a:blip r:embed="rId4"/>
          <a:stretch>
            <a:fillRect/>
          </a:stretch>
        </p:blipFill>
        <p:spPr>
          <a:xfrm>
            <a:off x="5041289" y="5167442"/>
            <a:ext cx="3400425" cy="1533525"/>
          </a:xfrm>
          <a:prstGeom prst="roundRect">
            <a:avLst/>
          </a:prstGeom>
        </p:spPr>
      </p:pic>
    </p:spTree>
    <p:extLst>
      <p:ext uri="{BB962C8B-B14F-4D97-AF65-F5344CB8AC3E}">
        <p14:creationId xmlns:p14="http://schemas.microsoft.com/office/powerpoint/2010/main" val="300426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28651" y="3560163"/>
            <a:ext cx="3367152" cy="2464856"/>
          </a:xfrm>
          <a:prstGeom prst="rect">
            <a:avLst/>
          </a:prstGeom>
        </p:spPr>
      </p:pic>
      <p:sp>
        <p:nvSpPr>
          <p:cNvPr id="9" name="Marcador de contenido 2"/>
          <p:cNvSpPr txBox="1">
            <a:spLocks/>
          </p:cNvSpPr>
          <p:nvPr/>
        </p:nvSpPr>
        <p:spPr>
          <a:xfrm>
            <a:off x="628650" y="1128135"/>
            <a:ext cx="38862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3000" b="1" dirty="0">
                <a:solidFill>
                  <a:srgbClr val="0070C0"/>
                </a:solidFill>
              </a:rPr>
              <a:t>Mediana</a:t>
            </a:r>
          </a:p>
          <a:p>
            <a:pPr marL="0" indent="0">
              <a:buNone/>
            </a:pPr>
            <a:r>
              <a:rPr lang="es-PE" sz="2400" dirty="0">
                <a:solidFill>
                  <a:srgbClr val="C00000"/>
                </a:solidFill>
              </a:rPr>
              <a:t>La mediana aproximada para datos resumidos en una tabla de distribución de frecuencias por intervalos</a:t>
            </a:r>
            <a:endParaRPr lang="es-ES" sz="2400" dirty="0">
              <a:solidFill>
                <a:srgbClr val="C00000"/>
              </a:solidFill>
            </a:endParaRPr>
          </a:p>
        </p:txBody>
      </p:sp>
      <p:sp>
        <p:nvSpPr>
          <p:cNvPr id="2" name="Marcador de contenido 1"/>
          <p:cNvSpPr>
            <a:spLocks noGrp="1"/>
          </p:cNvSpPr>
          <p:nvPr>
            <p:ph sz="half" idx="2"/>
          </p:nvPr>
        </p:nvSpPr>
        <p:spPr>
          <a:xfrm>
            <a:off x="4514850" y="166256"/>
            <a:ext cx="4442114" cy="6442888"/>
          </a:xfrm>
        </p:spPr>
        <p:txBody>
          <a:bodyPr/>
          <a:lstStyle/>
          <a:p>
            <a:r>
              <a:rPr lang="es-ES" dirty="0"/>
              <a:t>Calcule e interprete la mediana del tamaño de las anchovetas.</a:t>
            </a:r>
          </a:p>
          <a:p>
            <a:endParaRPr lang="es-PE" dirty="0"/>
          </a:p>
        </p:txBody>
      </p:sp>
      <p:pic>
        <p:nvPicPr>
          <p:cNvPr id="20" name="Imagen 3"/>
          <p:cNvPicPr>
            <a:picLocks noChangeAspect="1"/>
          </p:cNvPicPr>
          <p:nvPr/>
        </p:nvPicPr>
        <p:blipFill>
          <a:blip r:embed="rId3"/>
          <a:stretch>
            <a:fillRect/>
          </a:stretch>
        </p:blipFill>
        <p:spPr>
          <a:xfrm>
            <a:off x="4462129" y="828386"/>
            <a:ext cx="4514028" cy="3834874"/>
          </a:xfrm>
          <a:prstGeom prst="rect">
            <a:avLst/>
          </a:prstGeom>
          <a:ln>
            <a:solidFill>
              <a:schemeClr val="bg1">
                <a:lumMod val="75000"/>
              </a:schemeClr>
            </a:solidFill>
          </a:ln>
        </p:spPr>
      </p:pic>
      <mc:AlternateContent xmlns:mc="http://schemas.openxmlformats.org/markup-compatibility/2006" xmlns:a14="http://schemas.microsoft.com/office/drawing/2010/main">
        <mc:Choice Requires="a14">
          <p:sp>
            <p:nvSpPr>
              <p:cNvPr id="21" name="CuadroTexto 20"/>
              <p:cNvSpPr txBox="1"/>
              <p:nvPr/>
            </p:nvSpPr>
            <p:spPr>
              <a:xfrm>
                <a:off x="5699377" y="4737785"/>
                <a:ext cx="2039533"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PE" b="0" i="1" dirty="0" smtClean="0">
                              <a:latin typeface="Cambria Math" panose="02040503050406030204" pitchFamily="18" charset="0"/>
                            </a:rPr>
                          </m:ctrlPr>
                        </m:fPr>
                        <m:num>
                          <m:sSub>
                            <m:sSubPr>
                              <m:ctrlPr>
                                <a:rPr lang="es-PE" i="1" dirty="0">
                                  <a:latin typeface="Cambria Math" panose="02040503050406030204" pitchFamily="18" charset="0"/>
                                </a:rPr>
                              </m:ctrlPr>
                            </m:sSubPr>
                            <m:e>
                              <m:r>
                                <a:rPr lang="es-PE" i="1" dirty="0">
                                  <a:latin typeface="Cambria Math" panose="02040503050406030204" pitchFamily="18" charset="0"/>
                                </a:rPr>
                                <m:t>𝑃</m:t>
                              </m:r>
                            </m:e>
                            <m:sub>
                              <m:r>
                                <a:rPr lang="es-PE" b="0" i="1" dirty="0" smtClean="0">
                                  <a:latin typeface="Cambria Math" panose="02040503050406030204" pitchFamily="18" charset="0"/>
                                </a:rPr>
                                <m:t>50</m:t>
                              </m:r>
                            </m:sub>
                          </m:sSub>
                          <m:r>
                            <a:rPr lang="es-PE" i="1" dirty="0">
                              <a:latin typeface="Cambria Math" panose="02040503050406030204" pitchFamily="18" charset="0"/>
                            </a:rPr>
                            <m:t>−10</m:t>
                          </m:r>
                        </m:num>
                        <m:den>
                          <m:r>
                            <a:rPr lang="es-PE" b="0" i="1" dirty="0" smtClean="0">
                              <a:latin typeface="Cambria Math" panose="02040503050406030204" pitchFamily="18" charset="0"/>
                            </a:rPr>
                            <m:t>12−10</m:t>
                          </m:r>
                        </m:den>
                      </m:f>
                      <m:r>
                        <a:rPr lang="es-PE" b="0" i="1" dirty="0" smtClean="0">
                          <a:latin typeface="Cambria Math" panose="02040503050406030204" pitchFamily="18" charset="0"/>
                        </a:rPr>
                        <m:t>=</m:t>
                      </m:r>
                      <m:f>
                        <m:fPr>
                          <m:ctrlPr>
                            <a:rPr lang="es-PE" b="0" i="1" dirty="0" smtClean="0">
                              <a:latin typeface="Cambria Math" panose="02040503050406030204" pitchFamily="18" charset="0"/>
                            </a:rPr>
                          </m:ctrlPr>
                        </m:fPr>
                        <m:num>
                          <m:r>
                            <a:rPr lang="es-PE" b="0" i="1" dirty="0" smtClean="0">
                              <a:latin typeface="Cambria Math" panose="02040503050406030204" pitchFamily="18" charset="0"/>
                            </a:rPr>
                            <m:t>5</m:t>
                          </m:r>
                          <m:r>
                            <a:rPr lang="es-ES" b="0" i="1" dirty="0" smtClean="0">
                              <a:latin typeface="Cambria Math" panose="02040503050406030204" pitchFamily="18" charset="0"/>
                            </a:rPr>
                            <m:t>0</m:t>
                          </m:r>
                          <m:r>
                            <a:rPr lang="es-PE" b="0" i="1" dirty="0" smtClean="0">
                              <a:latin typeface="Cambria Math" panose="02040503050406030204" pitchFamily="18" charset="0"/>
                            </a:rPr>
                            <m:t>−26</m:t>
                          </m:r>
                        </m:num>
                        <m:den>
                          <m:r>
                            <a:rPr lang="es-PE" b="0" i="1" dirty="0" smtClean="0">
                              <a:latin typeface="Cambria Math" panose="02040503050406030204" pitchFamily="18" charset="0"/>
                            </a:rPr>
                            <m:t>72−26</m:t>
                          </m:r>
                        </m:den>
                      </m:f>
                      <m:r>
                        <a:rPr lang="es-PE" i="1" dirty="0" smtClean="0">
                          <a:latin typeface="Cambria Math" panose="02040503050406030204" pitchFamily="18" charset="0"/>
                        </a:rPr>
                        <m:t> </m:t>
                      </m:r>
                    </m:oMath>
                  </m:oMathPara>
                </a14:m>
                <a:endParaRPr lang="es-PE" dirty="0"/>
              </a:p>
            </p:txBody>
          </p:sp>
        </mc:Choice>
        <mc:Fallback xmlns="">
          <p:sp>
            <p:nvSpPr>
              <p:cNvPr id="21" name="CuadroTexto 20"/>
              <p:cNvSpPr txBox="1">
                <a:spLocks noRot="1" noChangeAspect="1" noMove="1" noResize="1" noEditPoints="1" noAdjustHandles="1" noChangeArrowheads="1" noChangeShapeType="1" noTextEdit="1"/>
              </p:cNvSpPr>
              <p:nvPr/>
            </p:nvSpPr>
            <p:spPr>
              <a:xfrm>
                <a:off x="5699377" y="4737785"/>
                <a:ext cx="2039533" cy="525978"/>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2" name="CuadroTexto 21"/>
              <p:cNvSpPr txBox="1"/>
              <p:nvPr/>
            </p:nvSpPr>
            <p:spPr>
              <a:xfrm>
                <a:off x="5051635" y="5437511"/>
                <a:ext cx="3452035" cy="397353"/>
              </a:xfrm>
              <a:prstGeom prst="rect">
                <a:avLst/>
              </a:prstGeom>
              <a:noFill/>
            </p:spPr>
            <p:txBody>
              <a:bodyPr wrap="none" lIns="0" tIns="0" rIns="0" bIns="0" rtlCol="0">
                <a:spAutoFit/>
              </a:bodyPr>
              <a:lstStyle/>
              <a:p>
                <a14:m>
                  <m:oMath xmlns:m="http://schemas.openxmlformats.org/officeDocument/2006/math">
                    <m:sSub>
                      <m:sSubPr>
                        <m:ctrlPr>
                          <a:rPr lang="es-PE" i="1" smtClean="0">
                            <a:latin typeface="Cambria Math" panose="02040503050406030204" pitchFamily="18" charset="0"/>
                          </a:rPr>
                        </m:ctrlPr>
                      </m:sSubPr>
                      <m:e>
                        <m:r>
                          <a:rPr lang="es-PE" i="1">
                            <a:latin typeface="Cambria Math" panose="02040503050406030204" pitchFamily="18" charset="0"/>
                          </a:rPr>
                          <m:t>𝑃</m:t>
                        </m:r>
                      </m:e>
                      <m:sub>
                        <m:r>
                          <a:rPr lang="es-PE" b="0" i="1" smtClean="0">
                            <a:latin typeface="Cambria Math" panose="02040503050406030204" pitchFamily="18" charset="0"/>
                          </a:rPr>
                          <m:t>50</m:t>
                        </m:r>
                      </m:sub>
                    </m:sSub>
                    <m:r>
                      <a:rPr lang="es-PE" b="0" i="1" smtClean="0">
                        <a:latin typeface="Cambria Math" panose="02040503050406030204" pitchFamily="18" charset="0"/>
                      </a:rPr>
                      <m:t>=10+(12−10)</m:t>
                    </m:r>
                    <m:f>
                      <m:fPr>
                        <m:ctrlPr>
                          <a:rPr lang="es-PE" b="0" i="1" smtClean="0">
                            <a:latin typeface="Cambria Math" panose="02040503050406030204" pitchFamily="18" charset="0"/>
                          </a:rPr>
                        </m:ctrlPr>
                      </m:fPr>
                      <m:num>
                        <m:r>
                          <a:rPr lang="es-PE" b="0" i="1" smtClean="0">
                            <a:latin typeface="Cambria Math" panose="02040503050406030204" pitchFamily="18" charset="0"/>
                          </a:rPr>
                          <m:t>50−26</m:t>
                        </m:r>
                      </m:num>
                      <m:den>
                        <m:r>
                          <a:rPr lang="es-PE" b="0" i="1" smtClean="0">
                            <a:latin typeface="Cambria Math" panose="02040503050406030204" pitchFamily="18" charset="0"/>
                          </a:rPr>
                          <m:t>72−26</m:t>
                        </m:r>
                      </m:den>
                    </m:f>
                    <m:r>
                      <a:rPr lang="es-PE" b="0" i="1" smtClean="0">
                        <a:latin typeface="Cambria Math" panose="02040503050406030204" pitchFamily="18" charset="0"/>
                      </a:rPr>
                      <m:t>=</m:t>
                    </m:r>
                  </m:oMath>
                </a14:m>
                <a:r>
                  <a:rPr lang="es-PE" dirty="0"/>
                  <a:t>11.04</a:t>
                </a:r>
              </a:p>
            </p:txBody>
          </p:sp>
        </mc:Choice>
        <mc:Fallback xmlns="">
          <p:sp>
            <p:nvSpPr>
              <p:cNvPr id="22" name="CuadroTexto 21"/>
              <p:cNvSpPr txBox="1">
                <a:spLocks noRot="1" noChangeAspect="1" noMove="1" noResize="1" noEditPoints="1" noAdjustHandles="1" noChangeArrowheads="1" noChangeShapeType="1" noTextEdit="1"/>
              </p:cNvSpPr>
              <p:nvPr/>
            </p:nvSpPr>
            <p:spPr>
              <a:xfrm>
                <a:off x="5051635" y="5437511"/>
                <a:ext cx="3452035" cy="397353"/>
              </a:xfrm>
              <a:prstGeom prst="rect">
                <a:avLst/>
              </a:prstGeom>
              <a:blipFill>
                <a:blip r:embed="rId5"/>
                <a:stretch>
                  <a:fillRect l="-2473" t="-4615" r="-3180" b="-20000"/>
                </a:stretch>
              </a:blipFill>
            </p:spPr>
            <p:txBody>
              <a:bodyPr/>
              <a:lstStyle/>
              <a:p>
                <a:r>
                  <a:rPr lang="es-PE">
                    <a:noFill/>
                  </a:rPr>
                  <a:t> </a:t>
                </a:r>
              </a:p>
            </p:txBody>
          </p:sp>
        </mc:Fallback>
      </mc:AlternateContent>
      <p:sp>
        <p:nvSpPr>
          <p:cNvPr id="23" name="Triángulo rectángulo 22"/>
          <p:cNvSpPr/>
          <p:nvPr/>
        </p:nvSpPr>
        <p:spPr>
          <a:xfrm flipH="1">
            <a:off x="6342902" y="2847573"/>
            <a:ext cx="648000" cy="684000"/>
          </a:xfrm>
          <a:prstGeom prst="rtTriangl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4" name="Grupo 23"/>
          <p:cNvGrpSpPr/>
          <p:nvPr/>
        </p:nvGrpSpPr>
        <p:grpSpPr>
          <a:xfrm>
            <a:off x="4703385" y="2998223"/>
            <a:ext cx="1977142" cy="355146"/>
            <a:chOff x="4703385" y="3802874"/>
            <a:chExt cx="1977142" cy="355146"/>
          </a:xfrm>
        </p:grpSpPr>
        <p:sp>
          <p:nvSpPr>
            <p:cNvPr id="25" name="Elipse 24"/>
            <p:cNvSpPr/>
            <p:nvPr/>
          </p:nvSpPr>
          <p:spPr>
            <a:xfrm>
              <a:off x="4703385" y="3802874"/>
              <a:ext cx="382417" cy="35514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PE" sz="1050" dirty="0">
                  <a:solidFill>
                    <a:schemeClr val="tx1"/>
                  </a:solidFill>
                </a:rPr>
                <a:t>50%</a:t>
              </a:r>
            </a:p>
          </p:txBody>
        </p:sp>
        <p:sp>
          <p:nvSpPr>
            <p:cNvPr id="26" name="Flecha derecha 25"/>
            <p:cNvSpPr/>
            <p:nvPr/>
          </p:nvSpPr>
          <p:spPr>
            <a:xfrm>
              <a:off x="5060527" y="3958226"/>
              <a:ext cx="1620000" cy="36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27" name="Grupo 26"/>
          <p:cNvGrpSpPr/>
          <p:nvPr/>
        </p:nvGrpSpPr>
        <p:grpSpPr>
          <a:xfrm>
            <a:off x="6489462" y="3190921"/>
            <a:ext cx="407096" cy="1114903"/>
            <a:chOff x="6402913" y="3827926"/>
            <a:chExt cx="407096" cy="965897"/>
          </a:xfrm>
        </p:grpSpPr>
        <mc:AlternateContent xmlns:mc="http://schemas.openxmlformats.org/markup-compatibility/2006" xmlns:a14="http://schemas.microsoft.com/office/drawing/2010/main">
          <mc:Choice Requires="a14">
            <p:sp>
              <p:nvSpPr>
                <p:cNvPr id="28" name="Elipse 27"/>
                <p:cNvSpPr/>
                <p:nvPr/>
              </p:nvSpPr>
              <p:spPr>
                <a:xfrm>
                  <a:off x="6402913" y="4490868"/>
                  <a:ext cx="407096" cy="302955"/>
                </a:xfrm>
                <a:prstGeom prst="ellipse">
                  <a:avLst/>
                </a:prstGeom>
                <a:solidFill>
                  <a:schemeClr val="bg1"/>
                </a:solidFill>
                <a:ln w="28575">
                  <a:solidFill>
                    <a:srgbClr val="FF0000"/>
                  </a:solidFill>
                </a:ln>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
                          <m:sSubPr>
                            <m:ctrlPr>
                              <a:rPr lang="es-ES" sz="1400" i="1" dirty="0" smtClean="0">
                                <a:latin typeface="Cambria Math" panose="02040503050406030204" pitchFamily="18" charset="0"/>
                              </a:rPr>
                            </m:ctrlPr>
                          </m:sSubPr>
                          <m:e>
                            <m:r>
                              <a:rPr lang="es-ES" sz="1400" i="1" dirty="0" smtClean="0">
                                <a:latin typeface="Cambria Math" panose="02040503050406030204" pitchFamily="18" charset="0"/>
                              </a:rPr>
                              <m:t>𝑃</m:t>
                            </m:r>
                          </m:e>
                          <m:sub>
                            <m:r>
                              <a:rPr lang="es-PE" sz="1400" b="0" i="1" dirty="0" smtClean="0">
                                <a:latin typeface="Cambria Math" panose="02040503050406030204" pitchFamily="18" charset="0"/>
                              </a:rPr>
                              <m:t>50</m:t>
                            </m:r>
                          </m:sub>
                        </m:sSub>
                      </m:oMath>
                    </m:oMathPara>
                  </a14:m>
                  <a:endParaRPr lang="es-PE" sz="1400" dirty="0"/>
                </a:p>
              </p:txBody>
            </p:sp>
          </mc:Choice>
          <mc:Fallback xmlns="">
            <p:sp>
              <p:nvSpPr>
                <p:cNvPr id="12" name="Elipse 11"/>
                <p:cNvSpPr>
                  <a:spLocks noRot="1" noChangeAspect="1" noMove="1" noResize="1" noEditPoints="1" noAdjustHandles="1" noChangeArrowheads="1" noChangeShapeType="1" noTextEdit="1"/>
                </p:cNvSpPr>
                <p:nvPr/>
              </p:nvSpPr>
              <p:spPr>
                <a:xfrm>
                  <a:off x="6402913" y="4490868"/>
                  <a:ext cx="407096" cy="302955"/>
                </a:xfrm>
                <a:prstGeom prst="ellipse">
                  <a:avLst/>
                </a:prstGeom>
                <a:blipFill>
                  <a:blip r:embed="rId6"/>
                  <a:stretch>
                    <a:fillRect/>
                  </a:stretch>
                </a:blipFill>
                <a:ln w="28575">
                  <a:solidFill>
                    <a:srgbClr val="FF0000"/>
                  </a:solidFill>
                </a:ln>
              </p:spPr>
              <p:txBody>
                <a:bodyPr/>
                <a:lstStyle/>
                <a:p>
                  <a:r>
                    <a:rPr lang="es-PE">
                      <a:noFill/>
                    </a:rPr>
                    <a:t> </a:t>
                  </a:r>
                </a:p>
              </p:txBody>
            </p:sp>
          </mc:Fallback>
        </mc:AlternateContent>
        <p:sp>
          <p:nvSpPr>
            <p:cNvPr id="29" name="Flecha abajo 28"/>
            <p:cNvSpPr/>
            <p:nvPr/>
          </p:nvSpPr>
          <p:spPr>
            <a:xfrm>
              <a:off x="6588697" y="3827926"/>
              <a:ext cx="36000" cy="6480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30" name="Marcador de contenido 1"/>
          <p:cNvSpPr>
            <a:spLocks noGrp="1"/>
          </p:cNvSpPr>
          <p:nvPr>
            <p:ph sz="half" idx="1"/>
          </p:nvPr>
        </p:nvSpPr>
        <p:spPr>
          <a:xfrm>
            <a:off x="4703385" y="5921924"/>
            <a:ext cx="4197374" cy="673144"/>
          </a:xfrm>
        </p:spPr>
        <p:txBody>
          <a:bodyPr vert="horz" lIns="68580" tIns="34290" rIns="68580" bIns="34290" rtlCol="0">
            <a:noAutofit/>
          </a:bodyPr>
          <a:lstStyle/>
          <a:p>
            <a:pPr>
              <a:spcBef>
                <a:spcPts val="900"/>
              </a:spcBef>
            </a:pPr>
            <a:r>
              <a:rPr lang="es-ES" sz="1600" dirty="0">
                <a:solidFill>
                  <a:srgbClr val="002060"/>
                </a:solidFill>
                <a:latin typeface="+mj-lt"/>
                <a:ea typeface="+mj-ea"/>
                <a:cs typeface="+mj-cs"/>
              </a:rPr>
              <a:t>Interpretación: Al menos 50% de las anchovetas de la muestra miden 11 cm o menos.</a:t>
            </a:r>
            <a:endParaRPr lang="es-PE" sz="1600" dirty="0">
              <a:solidFill>
                <a:srgbClr val="002060"/>
              </a:solidFill>
              <a:latin typeface="+mj-lt"/>
              <a:ea typeface="+mj-ea"/>
              <a:cs typeface="+mj-cs"/>
            </a:endParaRPr>
          </a:p>
        </p:txBody>
      </p:sp>
    </p:spTree>
    <p:extLst>
      <p:ext uri="{BB962C8B-B14F-4D97-AF65-F5344CB8AC3E}">
        <p14:creationId xmlns:p14="http://schemas.microsoft.com/office/powerpoint/2010/main" val="20850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1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1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Marcador de contenido 6"/>
              <p:cNvSpPr>
                <a:spLocks noGrp="1"/>
              </p:cNvSpPr>
              <p:nvPr>
                <p:ph sz="half" idx="2"/>
              </p:nvPr>
            </p:nvSpPr>
            <p:spPr>
              <a:xfrm>
                <a:off x="5000722" y="613776"/>
                <a:ext cx="3349543" cy="5323562"/>
              </a:xfrm>
            </p:spPr>
            <p:txBody>
              <a:bodyPr>
                <a:normAutofit/>
              </a:bodyPr>
              <a:lstStyle/>
              <a:p>
                <a:pPr marL="0" indent="0">
                  <a:buNone/>
                </a:pPr>
                <a:r>
                  <a:rPr lang="es-PE" sz="1800" dirty="0"/>
                  <a:t>En ese caso, se obtiene un valor aproximado de la media aritmética de los datos usando las marcas de clase de los intervalos.</a:t>
                </a:r>
              </a:p>
              <a:p>
                <a:pPr marL="0" indent="0">
                  <a:buNone/>
                </a:pPr>
                <a:r>
                  <a:rPr lang="es-PE" sz="1800" dirty="0"/>
                  <a:t>El valor aproximado de la media aritmética para </a:t>
                </a:r>
                <a14:m>
                  <m:oMath xmlns:m="http://schemas.openxmlformats.org/officeDocument/2006/math">
                    <m:r>
                      <a:rPr lang="es-PE" sz="1800" b="1" i="1" dirty="0">
                        <a:solidFill>
                          <a:srgbClr val="FF0000"/>
                        </a:solidFill>
                        <a:latin typeface="Cambria Math" panose="02040503050406030204" pitchFamily="18" charset="0"/>
                      </a:rPr>
                      <m:t>𝒏</m:t>
                    </m:r>
                  </m:oMath>
                </a14:m>
                <a:r>
                  <a:rPr lang="es-PE" sz="1800" dirty="0"/>
                  <a:t> datos organizados en una distribución de frecuencias con </a:t>
                </a:r>
                <a14:m>
                  <m:oMath xmlns:m="http://schemas.openxmlformats.org/officeDocument/2006/math">
                    <m:r>
                      <a:rPr lang="es-PE" sz="1800" b="1" i="1" dirty="0">
                        <a:solidFill>
                          <a:srgbClr val="FF0000"/>
                        </a:solidFill>
                        <a:latin typeface="Cambria Math" panose="02040503050406030204" pitchFamily="18" charset="0"/>
                      </a:rPr>
                      <m:t>𝒌</m:t>
                    </m:r>
                  </m:oMath>
                </a14:m>
                <a:r>
                  <a:rPr lang="es-PE" sz="1800" dirty="0"/>
                  <a:t> intervalos o clases, con marcas de clase </a:t>
                </a:r>
                <a14:m>
                  <m:oMath xmlns:m="http://schemas.openxmlformats.org/officeDocument/2006/math">
                    <m:r>
                      <a:rPr lang="es-PE" sz="1800" i="1" dirty="0">
                        <a:solidFill>
                          <a:srgbClr val="FF0000"/>
                        </a:solidFill>
                        <a:latin typeface="Cambria Math" panose="02040503050406030204" pitchFamily="18" charset="0"/>
                      </a:rPr>
                      <m:t>𝑚</m:t>
                    </m:r>
                    <m:r>
                      <a:rPr lang="es-PE" sz="1800" i="1" baseline="-25000" dirty="0">
                        <a:solidFill>
                          <a:srgbClr val="FF0000"/>
                        </a:solidFill>
                        <a:latin typeface="Cambria Math" panose="02040503050406030204" pitchFamily="18" charset="0"/>
                      </a:rPr>
                      <m:t>1</m:t>
                    </m:r>
                    <m:r>
                      <a:rPr lang="es-PE" sz="1800" i="1" dirty="0">
                        <a:solidFill>
                          <a:srgbClr val="FF0000"/>
                        </a:solidFill>
                        <a:latin typeface="Cambria Math" panose="02040503050406030204" pitchFamily="18" charset="0"/>
                      </a:rPr>
                      <m:t>, </m:t>
                    </m:r>
                    <m:r>
                      <a:rPr lang="es-PE" sz="1800" i="1" dirty="0">
                        <a:solidFill>
                          <a:srgbClr val="FF0000"/>
                        </a:solidFill>
                        <a:latin typeface="Cambria Math" panose="02040503050406030204" pitchFamily="18" charset="0"/>
                      </a:rPr>
                      <m:t>𝑚</m:t>
                    </m:r>
                    <m:r>
                      <a:rPr lang="es-PE" sz="1800" i="1" baseline="-25000" dirty="0">
                        <a:solidFill>
                          <a:srgbClr val="FF0000"/>
                        </a:solidFill>
                        <a:latin typeface="Cambria Math" panose="02040503050406030204" pitchFamily="18" charset="0"/>
                      </a:rPr>
                      <m:t>2</m:t>
                    </m:r>
                    <m:r>
                      <a:rPr lang="es-PE" sz="1800" i="1" dirty="0">
                        <a:latin typeface="Cambria Math" panose="02040503050406030204" pitchFamily="18" charset="0"/>
                      </a:rPr>
                      <m:t>,…, </m:t>
                    </m:r>
                    <m:r>
                      <a:rPr lang="es-PE" sz="1800" i="1" dirty="0">
                        <a:solidFill>
                          <a:srgbClr val="FF0000"/>
                        </a:solidFill>
                        <a:latin typeface="Cambria Math" panose="02040503050406030204" pitchFamily="18" charset="0"/>
                      </a:rPr>
                      <m:t>𝑚</m:t>
                    </m:r>
                    <m:r>
                      <a:rPr lang="es-PE" sz="1800" i="1" baseline="-25000" dirty="0" err="1">
                        <a:solidFill>
                          <a:srgbClr val="FF0000"/>
                        </a:solidFill>
                        <a:latin typeface="Cambria Math" panose="02040503050406030204" pitchFamily="18" charset="0"/>
                      </a:rPr>
                      <m:t>𝑘</m:t>
                    </m:r>
                    <m:r>
                      <a:rPr lang="es-PE" sz="1800" i="1" dirty="0">
                        <a:latin typeface="Cambria Math" panose="02040503050406030204" pitchFamily="18" charset="0"/>
                      </a:rPr>
                      <m:t> </m:t>
                    </m:r>
                  </m:oMath>
                </a14:m>
                <a:r>
                  <a:rPr lang="es-PE" sz="1800" dirty="0"/>
                  <a:t>y frecuencias absolutas </a:t>
                </a:r>
                <a14:m>
                  <m:oMath xmlns:m="http://schemas.openxmlformats.org/officeDocument/2006/math">
                    <m:r>
                      <a:rPr lang="es-PE" sz="1800" i="1" dirty="0">
                        <a:solidFill>
                          <a:srgbClr val="FF0000"/>
                        </a:solidFill>
                        <a:latin typeface="Cambria Math" panose="02040503050406030204" pitchFamily="18" charset="0"/>
                      </a:rPr>
                      <m:t>𝑛</m:t>
                    </m:r>
                    <m:r>
                      <a:rPr lang="es-PE" sz="1800" i="1" baseline="-25000" dirty="0">
                        <a:solidFill>
                          <a:srgbClr val="FF0000"/>
                        </a:solidFill>
                        <a:latin typeface="Cambria Math" panose="02040503050406030204" pitchFamily="18" charset="0"/>
                      </a:rPr>
                      <m:t>1</m:t>
                    </m:r>
                    <m:r>
                      <a:rPr lang="es-PE" sz="1800" i="1" dirty="0">
                        <a:latin typeface="Cambria Math" panose="02040503050406030204" pitchFamily="18" charset="0"/>
                      </a:rPr>
                      <m:t>, </m:t>
                    </m:r>
                    <m:r>
                      <a:rPr lang="es-PE" sz="1800" i="1" dirty="0">
                        <a:solidFill>
                          <a:srgbClr val="FF0000"/>
                        </a:solidFill>
                        <a:latin typeface="Cambria Math" panose="02040503050406030204" pitchFamily="18" charset="0"/>
                      </a:rPr>
                      <m:t>𝑛</m:t>
                    </m:r>
                    <m:r>
                      <a:rPr lang="es-PE" sz="1800" i="1" baseline="-25000" dirty="0">
                        <a:solidFill>
                          <a:srgbClr val="FF0000"/>
                        </a:solidFill>
                        <a:latin typeface="Cambria Math" panose="02040503050406030204" pitchFamily="18" charset="0"/>
                      </a:rPr>
                      <m:t>2</m:t>
                    </m:r>
                    <m:r>
                      <a:rPr lang="es-PE" sz="1800" i="1" dirty="0">
                        <a:latin typeface="Cambria Math" panose="02040503050406030204" pitchFamily="18" charset="0"/>
                      </a:rPr>
                      <m:t>, …, </m:t>
                    </m:r>
                    <m:r>
                      <a:rPr lang="es-PE" sz="1800" i="1" dirty="0">
                        <a:solidFill>
                          <a:srgbClr val="FF0000"/>
                        </a:solidFill>
                        <a:latin typeface="Cambria Math" panose="02040503050406030204" pitchFamily="18" charset="0"/>
                      </a:rPr>
                      <m:t>𝑛</m:t>
                    </m:r>
                    <m:r>
                      <a:rPr lang="es-PE" sz="1800" i="1" baseline="-25000" dirty="0" err="1">
                        <a:solidFill>
                          <a:srgbClr val="FF0000"/>
                        </a:solidFill>
                        <a:latin typeface="Cambria Math" panose="02040503050406030204" pitchFamily="18" charset="0"/>
                      </a:rPr>
                      <m:t>𝑘</m:t>
                    </m:r>
                    <m:r>
                      <a:rPr lang="es-PE" sz="1800" i="1" dirty="0">
                        <a:latin typeface="Cambria Math" panose="02040503050406030204" pitchFamily="18" charset="0"/>
                      </a:rPr>
                      <m:t> </m:t>
                    </m:r>
                  </m:oMath>
                </a14:m>
                <a:r>
                  <a:rPr lang="es-PE" sz="1800" dirty="0"/>
                  <a:t>respectivamente es:</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acc>
                        <m:accPr>
                          <m:chr m:val="̅"/>
                          <m:ctrlPr>
                            <a:rPr lang="es-PE" sz="1600" i="1">
                              <a:latin typeface="Cambria Math" panose="02040503050406030204" pitchFamily="18" charset="0"/>
                            </a:rPr>
                          </m:ctrlPr>
                        </m:accPr>
                        <m:e>
                          <m:r>
                            <a:rPr lang="es-PE" sz="1600" i="1">
                              <a:latin typeface="Cambria Math" panose="02040503050406030204" pitchFamily="18" charset="0"/>
                            </a:rPr>
                            <m:t> </m:t>
                          </m:r>
                          <m:r>
                            <a:rPr lang="es-ES" sz="1600" i="1">
                              <a:latin typeface="Cambria Math" panose="02040503050406030204" pitchFamily="18" charset="0"/>
                            </a:rPr>
                            <m:t>𝑥</m:t>
                          </m:r>
                          <m:r>
                            <a:rPr lang="es-PE" sz="1600" i="1">
                              <a:latin typeface="Cambria Math" panose="02040503050406030204" pitchFamily="18" charset="0"/>
                            </a:rPr>
                            <m:t> </m:t>
                          </m:r>
                        </m:e>
                      </m:acc>
                      <m:r>
                        <a:rPr lang="es-ES" sz="1600" i="1">
                          <a:latin typeface="Cambria Math" panose="02040503050406030204" pitchFamily="18" charset="0"/>
                        </a:rPr>
                        <m:t>=</m:t>
                      </m:r>
                      <m:f>
                        <m:fPr>
                          <m:ctrlPr>
                            <a:rPr lang="es-PE" sz="1600" i="1">
                              <a:latin typeface="Cambria Math" panose="02040503050406030204" pitchFamily="18" charset="0"/>
                            </a:rPr>
                          </m:ctrlPr>
                        </m:fPr>
                        <m:num>
                          <m:r>
                            <a:rPr lang="es-ES" sz="1600" i="1">
                              <a:latin typeface="Cambria Math" panose="02040503050406030204" pitchFamily="18" charset="0"/>
                            </a:rPr>
                            <m:t>1</m:t>
                          </m:r>
                        </m:num>
                        <m:den>
                          <m:r>
                            <a:rPr lang="es-ES" sz="1600" i="1">
                              <a:latin typeface="Cambria Math" panose="02040503050406030204" pitchFamily="18" charset="0"/>
                            </a:rPr>
                            <m:t>𝑛</m:t>
                          </m:r>
                        </m:den>
                      </m:f>
                      <m:r>
                        <a:rPr lang="es-ES" sz="1600" i="1">
                          <a:latin typeface="Cambria Math" panose="02040503050406030204" pitchFamily="18" charset="0"/>
                        </a:rPr>
                        <m:t> </m:t>
                      </m:r>
                      <m:nary>
                        <m:naryPr>
                          <m:chr m:val="∑"/>
                          <m:limLoc m:val="undOvr"/>
                          <m:ctrlPr>
                            <a:rPr lang="es-PE" sz="1600" i="1">
                              <a:latin typeface="Cambria Math" panose="02040503050406030204" pitchFamily="18" charset="0"/>
                            </a:rPr>
                          </m:ctrlPr>
                        </m:naryPr>
                        <m:sub>
                          <m:r>
                            <a:rPr lang="es-ES" sz="1600" i="1">
                              <a:latin typeface="Cambria Math" panose="02040503050406030204" pitchFamily="18" charset="0"/>
                            </a:rPr>
                            <m:t>𝑖</m:t>
                          </m:r>
                          <m:r>
                            <a:rPr lang="es-ES" sz="1600" i="1">
                              <a:latin typeface="Cambria Math" panose="02040503050406030204" pitchFamily="18" charset="0"/>
                            </a:rPr>
                            <m:t>=1</m:t>
                          </m:r>
                        </m:sub>
                        <m:sup>
                          <m:r>
                            <a:rPr lang="es-ES" sz="1600" i="1">
                              <a:latin typeface="Cambria Math" panose="02040503050406030204" pitchFamily="18" charset="0"/>
                            </a:rPr>
                            <m:t>𝑘</m:t>
                          </m:r>
                        </m:sup>
                        <m:e>
                          <m:sSub>
                            <m:sSubPr>
                              <m:ctrlPr>
                                <a:rPr lang="es-PE" sz="1600" i="1">
                                  <a:latin typeface="Cambria Math" panose="02040503050406030204" pitchFamily="18" charset="0"/>
                                </a:rPr>
                              </m:ctrlPr>
                            </m:sSubPr>
                            <m:e>
                              <m:r>
                                <a:rPr lang="es-PE" sz="1600" i="1">
                                  <a:latin typeface="Cambria Math" panose="02040503050406030204" pitchFamily="18" charset="0"/>
                                </a:rPr>
                                <m:t>𝑛</m:t>
                              </m:r>
                            </m:e>
                            <m:sub>
                              <m:r>
                                <a:rPr lang="es-ES" sz="1600" i="1">
                                  <a:latin typeface="Cambria Math" panose="02040503050406030204" pitchFamily="18" charset="0"/>
                                </a:rPr>
                                <m:t>𝑖</m:t>
                              </m:r>
                            </m:sub>
                          </m:sSub>
                          <m:r>
                            <a:rPr lang="es-ES" sz="1600" i="1">
                              <a:latin typeface="Cambria Math" panose="02040503050406030204" pitchFamily="18" charset="0"/>
                            </a:rPr>
                            <m:t> </m:t>
                          </m:r>
                          <m:sSub>
                            <m:sSubPr>
                              <m:ctrlPr>
                                <a:rPr lang="es-PE" sz="1600" i="1">
                                  <a:latin typeface="Cambria Math" panose="02040503050406030204" pitchFamily="18" charset="0"/>
                                </a:rPr>
                              </m:ctrlPr>
                            </m:sSubPr>
                            <m:e>
                              <m:r>
                                <a:rPr lang="es-PE" sz="1600" i="1">
                                  <a:latin typeface="Cambria Math" panose="02040503050406030204" pitchFamily="18" charset="0"/>
                                </a:rPr>
                                <m:t>𝑚</m:t>
                              </m:r>
                            </m:e>
                            <m:sub>
                              <m:r>
                                <a:rPr lang="es-ES" sz="1600" i="1">
                                  <a:latin typeface="Cambria Math" panose="02040503050406030204" pitchFamily="18" charset="0"/>
                                </a:rPr>
                                <m:t>𝑖</m:t>
                              </m:r>
                            </m:sub>
                          </m:sSub>
                        </m:e>
                      </m:nary>
                      <m:r>
                        <a:rPr lang="es-ES" sz="1600" i="1">
                          <a:latin typeface="Cambria Math" panose="02040503050406030204" pitchFamily="18" charset="0"/>
                        </a:rPr>
                        <m:t>=</m:t>
                      </m:r>
                      <m:nary>
                        <m:naryPr>
                          <m:chr m:val="∑"/>
                          <m:limLoc m:val="undOvr"/>
                          <m:ctrlPr>
                            <a:rPr lang="es-PE" sz="1600" i="1">
                              <a:latin typeface="Cambria Math" panose="02040503050406030204" pitchFamily="18" charset="0"/>
                            </a:rPr>
                          </m:ctrlPr>
                        </m:naryPr>
                        <m:sub>
                          <m:r>
                            <a:rPr lang="es-ES" sz="1600" i="1">
                              <a:latin typeface="Cambria Math" panose="02040503050406030204" pitchFamily="18" charset="0"/>
                            </a:rPr>
                            <m:t>𝑖</m:t>
                          </m:r>
                          <m:r>
                            <a:rPr lang="es-ES" sz="1600" i="1">
                              <a:latin typeface="Cambria Math" panose="02040503050406030204" pitchFamily="18" charset="0"/>
                            </a:rPr>
                            <m:t>=1</m:t>
                          </m:r>
                        </m:sub>
                        <m:sup>
                          <m:r>
                            <a:rPr lang="es-ES" sz="1600" i="1">
                              <a:latin typeface="Cambria Math" panose="02040503050406030204" pitchFamily="18" charset="0"/>
                            </a:rPr>
                            <m:t>𝑘</m:t>
                          </m:r>
                        </m:sup>
                        <m:e>
                          <m:sSub>
                            <m:sSubPr>
                              <m:ctrlPr>
                                <a:rPr lang="es-PE" sz="1600" i="1">
                                  <a:latin typeface="Cambria Math" panose="02040503050406030204" pitchFamily="18" charset="0"/>
                                </a:rPr>
                              </m:ctrlPr>
                            </m:sSubPr>
                            <m:e>
                              <m:r>
                                <a:rPr lang="es-PE" sz="1600" i="1">
                                  <a:latin typeface="Cambria Math" panose="02040503050406030204" pitchFamily="18" charset="0"/>
                                </a:rPr>
                                <m:t>𝑓</m:t>
                              </m:r>
                            </m:e>
                            <m:sub>
                              <m:r>
                                <a:rPr lang="es-ES" sz="1600" i="1">
                                  <a:latin typeface="Cambria Math" panose="02040503050406030204" pitchFamily="18" charset="0"/>
                                </a:rPr>
                                <m:t>𝑖</m:t>
                              </m:r>
                            </m:sub>
                          </m:sSub>
                          <m:r>
                            <a:rPr lang="es-ES" sz="1600" i="1">
                              <a:latin typeface="Cambria Math" panose="02040503050406030204" pitchFamily="18" charset="0"/>
                            </a:rPr>
                            <m:t> </m:t>
                          </m:r>
                          <m:sSub>
                            <m:sSubPr>
                              <m:ctrlPr>
                                <a:rPr lang="es-PE" sz="1600" i="1">
                                  <a:latin typeface="Cambria Math" panose="02040503050406030204" pitchFamily="18" charset="0"/>
                                </a:rPr>
                              </m:ctrlPr>
                            </m:sSubPr>
                            <m:e>
                              <m:r>
                                <a:rPr lang="es-PE" sz="1600" i="1">
                                  <a:latin typeface="Cambria Math" panose="02040503050406030204" pitchFamily="18" charset="0"/>
                                </a:rPr>
                                <m:t>𝑚</m:t>
                              </m:r>
                            </m:e>
                            <m:sub>
                              <m:r>
                                <a:rPr lang="es-ES" sz="1600" i="1">
                                  <a:latin typeface="Cambria Math" panose="02040503050406030204" pitchFamily="18" charset="0"/>
                                </a:rPr>
                                <m:t>𝑖</m:t>
                              </m:r>
                            </m:sub>
                          </m:sSub>
                        </m:e>
                      </m:nary>
                    </m:oMath>
                  </m:oMathPara>
                </a14:m>
                <a:endParaRPr lang="es-PE" sz="1800" dirty="0"/>
              </a:p>
            </p:txBody>
          </p:sp>
        </mc:Choice>
        <mc:Fallback xmlns="">
          <p:sp>
            <p:nvSpPr>
              <p:cNvPr id="7" name="Marcador de contenido 6"/>
              <p:cNvSpPr>
                <a:spLocks noGrp="1" noRot="1" noChangeAspect="1" noMove="1" noResize="1" noEditPoints="1" noAdjustHandles="1" noChangeArrowheads="1" noChangeShapeType="1" noTextEdit="1"/>
              </p:cNvSpPr>
              <p:nvPr>
                <p:ph sz="half" idx="2"/>
              </p:nvPr>
            </p:nvSpPr>
            <p:spPr>
              <a:xfrm>
                <a:off x="5000722" y="613776"/>
                <a:ext cx="3349543" cy="5323562"/>
              </a:xfrm>
              <a:blipFill>
                <a:blip r:embed="rId2"/>
                <a:stretch>
                  <a:fillRect/>
                </a:stretch>
              </a:blipFill>
            </p:spPr>
            <p:txBody>
              <a:bodyPr/>
              <a:lstStyle/>
              <a:p>
                <a:r>
                  <a:rPr lang="es-PE">
                    <a:noFill/>
                  </a:rPr>
                  <a:t> </a:t>
                </a:r>
              </a:p>
            </p:txBody>
          </p:sp>
        </mc:Fallback>
      </mc:AlternateContent>
      <p:pic>
        <p:nvPicPr>
          <p:cNvPr id="4" name="Imagen 3"/>
          <p:cNvPicPr>
            <a:picLocks noChangeAspect="1"/>
          </p:cNvPicPr>
          <p:nvPr/>
        </p:nvPicPr>
        <p:blipFill>
          <a:blip r:embed="rId3"/>
          <a:stretch>
            <a:fillRect/>
          </a:stretch>
        </p:blipFill>
        <p:spPr>
          <a:xfrm>
            <a:off x="628651" y="3560163"/>
            <a:ext cx="3367152" cy="2464856"/>
          </a:xfrm>
          <a:prstGeom prst="rect">
            <a:avLst/>
          </a:prstGeom>
        </p:spPr>
      </p:pic>
      <p:sp>
        <p:nvSpPr>
          <p:cNvPr id="9" name="Marcador de contenido 2"/>
          <p:cNvSpPr txBox="1">
            <a:spLocks/>
          </p:cNvSpPr>
          <p:nvPr/>
        </p:nvSpPr>
        <p:spPr>
          <a:xfrm>
            <a:off x="628650" y="1128135"/>
            <a:ext cx="38862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3000" b="1" dirty="0">
                <a:solidFill>
                  <a:srgbClr val="0070C0"/>
                </a:solidFill>
              </a:rPr>
              <a:t>Media Aritmética</a:t>
            </a:r>
          </a:p>
          <a:p>
            <a:pPr marL="0" indent="0">
              <a:buNone/>
            </a:pPr>
            <a:r>
              <a:rPr lang="es-PE" sz="2400" dirty="0">
                <a:solidFill>
                  <a:srgbClr val="C00000"/>
                </a:solidFill>
              </a:rPr>
              <a:t>La media aritmética aproximada para datos resumidos en una tabla de distribución de frecuencias por intervalos</a:t>
            </a:r>
            <a:endParaRPr lang="es-ES" sz="2400" dirty="0">
              <a:solidFill>
                <a:srgbClr val="C00000"/>
              </a:solidFill>
            </a:endParaRPr>
          </a:p>
        </p:txBody>
      </p:sp>
      <mc:AlternateContent xmlns:mc="http://schemas.openxmlformats.org/markup-compatibility/2006" xmlns:a14="http://schemas.microsoft.com/office/drawing/2010/main">
        <mc:Choice Requires="a14">
          <p:sp>
            <p:nvSpPr>
              <p:cNvPr id="3" name="Rectángulo 2"/>
              <p:cNvSpPr/>
              <p:nvPr/>
            </p:nvSpPr>
            <p:spPr>
              <a:xfrm>
                <a:off x="437745" y="6198829"/>
                <a:ext cx="8352412" cy="307777"/>
              </a:xfrm>
              <a:prstGeom prst="rect">
                <a:avLst/>
              </a:prstGeom>
              <a:solidFill>
                <a:srgbClr val="FFC000"/>
              </a:solidFill>
            </p:spPr>
            <p:txBody>
              <a:bodyPr wrap="square" anchor="ctr">
                <a:spAutoFit/>
              </a:bodyPr>
              <a:lstStyle/>
              <a:p>
                <a:pPr/>
                <a14:m>
                  <m:oMathPara xmlns:m="http://schemas.openxmlformats.org/officeDocument/2006/math">
                    <m:oMathParaPr>
                      <m:jc m:val="center"/>
                    </m:oMathParaPr>
                    <m:oMath xmlns:m="http://schemas.openxmlformats.org/officeDocument/2006/math">
                      <m:r>
                        <m:rPr>
                          <m:sty m:val="p"/>
                        </m:rPr>
                        <a:rPr lang="es-PE" sz="1400" b="0" i="0" smtClean="0">
                          <a:solidFill>
                            <a:srgbClr val="002060"/>
                          </a:solidFill>
                          <a:latin typeface="Cambria Math" panose="02040503050406030204" pitchFamily="18" charset="0"/>
                        </a:rPr>
                        <m:t>media</m:t>
                      </m:r>
                      <m:r>
                        <a:rPr lang="es-PE" sz="1400" b="0" i="0" smtClean="0">
                          <a:solidFill>
                            <a:srgbClr val="002060"/>
                          </a:solidFill>
                          <a:latin typeface="Cambria Math" panose="02040503050406030204" pitchFamily="18" charset="0"/>
                        </a:rPr>
                        <m:t> </m:t>
                      </m:r>
                      <m:r>
                        <m:rPr>
                          <m:sty m:val="p"/>
                        </m:rPr>
                        <a:rPr lang="es-PE" sz="1400" b="0" i="0" smtClean="0">
                          <a:solidFill>
                            <a:srgbClr val="002060"/>
                          </a:solidFill>
                          <a:latin typeface="Cambria Math" panose="02040503050406030204" pitchFamily="18" charset="0"/>
                        </a:rPr>
                        <m:t>aprox</m:t>
                      </m:r>
                      <m:r>
                        <a:rPr lang="es-PE" sz="1400" b="0" i="0" smtClean="0">
                          <a:solidFill>
                            <a:srgbClr val="002060"/>
                          </a:solidFill>
                          <a:latin typeface="Cambria Math" panose="02040503050406030204" pitchFamily="18" charset="0"/>
                        </a:rPr>
                        <m:t>.  = 0.10</m:t>
                      </m:r>
                      <m:r>
                        <a:rPr lang="es-PE" sz="1400" i="1" smtClean="0">
                          <a:solidFill>
                            <a:srgbClr val="002060"/>
                          </a:solidFill>
                          <a:latin typeface="Cambria Math" panose="02040503050406030204" pitchFamily="18" charset="0"/>
                          <a:ea typeface="Cambria Math" panose="02040503050406030204" pitchFamily="18" charset="0"/>
                        </a:rPr>
                        <m:t>×</m:t>
                      </m:r>
                      <m:r>
                        <a:rPr lang="es-PE" sz="1400" i="0">
                          <a:solidFill>
                            <a:srgbClr val="002060"/>
                          </a:solidFill>
                          <a:latin typeface="Cambria Math" panose="02040503050406030204" pitchFamily="18" charset="0"/>
                        </a:rPr>
                        <m:t>7 + 0.16</m:t>
                      </m:r>
                      <m:r>
                        <a:rPr lang="es-PE" sz="1400" i="1">
                          <a:solidFill>
                            <a:srgbClr val="002060"/>
                          </a:solidFill>
                          <a:latin typeface="Cambria Math" panose="02040503050406030204" pitchFamily="18" charset="0"/>
                          <a:ea typeface="Cambria Math" panose="02040503050406030204" pitchFamily="18" charset="0"/>
                        </a:rPr>
                        <m:t>×</m:t>
                      </m:r>
                      <m:r>
                        <a:rPr lang="es-PE" sz="1400" i="0">
                          <a:solidFill>
                            <a:srgbClr val="002060"/>
                          </a:solidFill>
                          <a:latin typeface="Cambria Math" panose="02040503050406030204" pitchFamily="18" charset="0"/>
                        </a:rPr>
                        <m:t>9 + 0.46</m:t>
                      </m:r>
                      <m:r>
                        <a:rPr lang="es-PE" sz="1400" i="1">
                          <a:solidFill>
                            <a:srgbClr val="002060"/>
                          </a:solidFill>
                          <a:latin typeface="Cambria Math" panose="02040503050406030204" pitchFamily="18" charset="0"/>
                          <a:ea typeface="Cambria Math" panose="02040503050406030204" pitchFamily="18" charset="0"/>
                        </a:rPr>
                        <m:t>×</m:t>
                      </m:r>
                      <m:r>
                        <a:rPr lang="es-PE" sz="1400" i="0">
                          <a:solidFill>
                            <a:srgbClr val="002060"/>
                          </a:solidFill>
                          <a:latin typeface="Cambria Math" panose="02040503050406030204" pitchFamily="18" charset="0"/>
                        </a:rPr>
                        <m:t>11 + 0.12</m:t>
                      </m:r>
                      <m:r>
                        <a:rPr lang="es-PE" sz="1400" i="1">
                          <a:solidFill>
                            <a:srgbClr val="002060"/>
                          </a:solidFill>
                          <a:latin typeface="Cambria Math" panose="02040503050406030204" pitchFamily="18" charset="0"/>
                          <a:ea typeface="Cambria Math" panose="02040503050406030204" pitchFamily="18" charset="0"/>
                        </a:rPr>
                        <m:t>×</m:t>
                      </m:r>
                      <m:r>
                        <a:rPr lang="es-PE" sz="1400" i="0">
                          <a:solidFill>
                            <a:srgbClr val="002060"/>
                          </a:solidFill>
                          <a:latin typeface="Cambria Math" panose="02040503050406030204" pitchFamily="18" charset="0"/>
                        </a:rPr>
                        <m:t>13 + 0.12</m:t>
                      </m:r>
                      <m:r>
                        <a:rPr lang="es-PE" sz="1400" i="1">
                          <a:solidFill>
                            <a:srgbClr val="002060"/>
                          </a:solidFill>
                          <a:latin typeface="Cambria Math" panose="02040503050406030204" pitchFamily="18" charset="0"/>
                          <a:ea typeface="Cambria Math" panose="02040503050406030204" pitchFamily="18" charset="0"/>
                        </a:rPr>
                        <m:t>×</m:t>
                      </m:r>
                      <m:r>
                        <a:rPr lang="es-PE" sz="1400" i="0">
                          <a:solidFill>
                            <a:srgbClr val="002060"/>
                          </a:solidFill>
                          <a:latin typeface="Cambria Math" panose="02040503050406030204" pitchFamily="18" charset="0"/>
                        </a:rPr>
                        <m:t>15 + 0.04</m:t>
                      </m:r>
                      <m:r>
                        <a:rPr lang="es-PE" sz="1400" i="1">
                          <a:solidFill>
                            <a:srgbClr val="002060"/>
                          </a:solidFill>
                          <a:latin typeface="Cambria Math" panose="02040503050406030204" pitchFamily="18" charset="0"/>
                          <a:ea typeface="Cambria Math" panose="02040503050406030204" pitchFamily="18" charset="0"/>
                        </a:rPr>
                        <m:t>×</m:t>
                      </m:r>
                      <m:r>
                        <a:rPr lang="es-PE" sz="1400" i="0">
                          <a:solidFill>
                            <a:srgbClr val="002060"/>
                          </a:solidFill>
                          <a:latin typeface="Cambria Math" panose="02040503050406030204" pitchFamily="18" charset="0"/>
                        </a:rPr>
                        <m:t>17 = 11.24</m:t>
                      </m:r>
                    </m:oMath>
                  </m:oMathPara>
                </a14:m>
                <a:endParaRPr lang="es-PE" sz="1600" dirty="0">
                  <a:solidFill>
                    <a:srgbClr val="002060"/>
                  </a:solidFill>
                </a:endParaRPr>
              </a:p>
            </p:txBody>
          </p:sp>
        </mc:Choice>
        <mc:Fallback xmlns="">
          <p:sp>
            <p:nvSpPr>
              <p:cNvPr id="3" name="Rectángulo 2"/>
              <p:cNvSpPr>
                <a:spLocks noRot="1" noChangeAspect="1" noMove="1" noResize="1" noEditPoints="1" noAdjustHandles="1" noChangeArrowheads="1" noChangeShapeType="1" noTextEdit="1"/>
              </p:cNvSpPr>
              <p:nvPr/>
            </p:nvSpPr>
            <p:spPr>
              <a:xfrm>
                <a:off x="437745" y="6198829"/>
                <a:ext cx="8352412" cy="307777"/>
              </a:xfrm>
              <a:prstGeom prst="rect">
                <a:avLst/>
              </a:prstGeom>
              <a:blipFill>
                <a:blip r:embed="rId4"/>
                <a:stretch>
                  <a:fillRect b="-2000"/>
                </a:stretch>
              </a:blipFill>
            </p:spPr>
            <p:txBody>
              <a:bodyPr/>
              <a:lstStyle/>
              <a:p>
                <a:r>
                  <a:rPr lang="es-PE">
                    <a:noFill/>
                  </a:rPr>
                  <a:t> </a:t>
                </a:r>
              </a:p>
            </p:txBody>
          </p:sp>
        </mc:Fallback>
      </mc:AlternateContent>
    </p:spTree>
    <p:extLst>
      <p:ext uri="{BB962C8B-B14F-4D97-AF65-F5344CB8AC3E}">
        <p14:creationId xmlns:p14="http://schemas.microsoft.com/office/powerpoint/2010/main" val="203651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p:cNvSpPr/>
          <p:nvPr/>
        </p:nvSpPr>
        <p:spPr>
          <a:xfrm>
            <a:off x="757238" y="2640372"/>
            <a:ext cx="7629525" cy="3660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9" name="Llamada de flecha a la izquierda 8"/>
          <p:cNvSpPr/>
          <p:nvPr/>
        </p:nvSpPr>
        <p:spPr>
          <a:xfrm>
            <a:off x="3462702" y="2754018"/>
            <a:ext cx="4775236" cy="1338828"/>
          </a:xfrm>
          <a:prstGeom prst="leftArrowCallout">
            <a:avLst>
              <a:gd name="adj1" fmla="val 25000"/>
              <a:gd name="adj2" fmla="val 25000"/>
              <a:gd name="adj3" fmla="val 25000"/>
              <a:gd name="adj4" fmla="val 82256"/>
            </a:avLst>
          </a:prstGeom>
          <a:solidFill>
            <a:srgbClr val="FFC000"/>
          </a:solidFill>
          <a:ln>
            <a:solidFill>
              <a:srgbClr val="FF0000"/>
            </a:solidFill>
          </a:ln>
        </p:spPr>
        <p:txBody>
          <a:bodyPr wrap="square">
            <a:spAutoFit/>
          </a:bodyPr>
          <a:lstStyle/>
          <a:p>
            <a:pPr marL="259556" indent="-259556">
              <a:buFont typeface="Wingdings" panose="05000000000000000000" pitchFamily="2" charset="2"/>
              <a:buChar char="v"/>
            </a:pPr>
            <a:r>
              <a:rPr lang="es-PE" sz="1350" dirty="0"/>
              <a:t>Es mejor representar los datos por medio de la mediana!</a:t>
            </a:r>
          </a:p>
          <a:p>
            <a:pPr marL="259556" indent="-259556">
              <a:buFont typeface="Wingdings" panose="05000000000000000000" pitchFamily="2" charset="2"/>
              <a:buChar char="v"/>
            </a:pPr>
            <a:r>
              <a:rPr lang="es-PE" sz="1350" dirty="0"/>
              <a:t>Esto por que, el valor de la media depende de todos los datos, por lo que la presencia de valores muy grandes o muy pequeños con respecto a los demás pueden cambiar drásticamente su valor.</a:t>
            </a:r>
          </a:p>
        </p:txBody>
      </p:sp>
      <p:sp>
        <p:nvSpPr>
          <p:cNvPr id="13" name="Rectángulo 12"/>
          <p:cNvSpPr/>
          <p:nvPr/>
        </p:nvSpPr>
        <p:spPr>
          <a:xfrm>
            <a:off x="757423" y="1367813"/>
            <a:ext cx="7643627" cy="97058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2" name="Título 1"/>
          <p:cNvSpPr>
            <a:spLocks noGrp="1"/>
          </p:cNvSpPr>
          <p:nvPr>
            <p:ph type="title"/>
          </p:nvPr>
        </p:nvSpPr>
        <p:spPr/>
        <p:txBody>
          <a:bodyPr/>
          <a:lstStyle/>
          <a:p>
            <a:r>
              <a:rPr lang="es-PE" dirty="0"/>
              <a:t>La media aritmética versus mediana</a:t>
            </a:r>
          </a:p>
        </p:txBody>
      </p:sp>
      <p:pic>
        <p:nvPicPr>
          <p:cNvPr id="4" name="Imagen 3"/>
          <p:cNvPicPr/>
          <p:nvPr/>
        </p:nvPicPr>
        <p:blipFill rotWithShape="1">
          <a:blip r:embed="rId2">
            <a:extLst>
              <a:ext uri="{28A0092B-C50C-407E-A947-70E740481C1C}">
                <a14:useLocalDpi xmlns:a14="http://schemas.microsoft.com/office/drawing/2010/main" val="0"/>
              </a:ext>
            </a:extLst>
          </a:blip>
          <a:srcRect t="1" r="68217" b="15049"/>
          <a:stretch/>
        </p:blipFill>
        <p:spPr bwMode="auto">
          <a:xfrm>
            <a:off x="1358502" y="1420199"/>
            <a:ext cx="1322333" cy="842011"/>
          </a:xfrm>
          <a:prstGeom prst="rect">
            <a:avLst/>
          </a:prstGeom>
          <a:noFill/>
        </p:spPr>
      </p:pic>
      <p:pic>
        <p:nvPicPr>
          <p:cNvPr id="5" name="Imagen 4"/>
          <p:cNvPicPr/>
          <p:nvPr/>
        </p:nvPicPr>
        <p:blipFill rotWithShape="1">
          <a:blip r:embed="rId2">
            <a:extLst>
              <a:ext uri="{28A0092B-C50C-407E-A947-70E740481C1C}">
                <a14:useLocalDpi xmlns:a14="http://schemas.microsoft.com/office/drawing/2010/main" val="0"/>
              </a:ext>
            </a:extLst>
          </a:blip>
          <a:srcRect l="66192" t="2163" r="2025" b="12887"/>
          <a:stretch/>
        </p:blipFill>
        <p:spPr bwMode="auto">
          <a:xfrm>
            <a:off x="1315308" y="5370996"/>
            <a:ext cx="1322333" cy="612916"/>
          </a:xfrm>
          <a:prstGeom prst="rect">
            <a:avLst/>
          </a:prstGeom>
          <a:noFill/>
        </p:spPr>
      </p:pic>
      <p:pic>
        <p:nvPicPr>
          <p:cNvPr id="24580" name="Picture 4" descr="https://upload.wikimedia.org/wikipedia/commons/thumb/c/ca/Posiciones_relativas_de_par%C3%A1metros_centrales.svg/300px-Posiciones_relativas_de_par%C3%A1metros_centra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r="48218"/>
          <a:stretch/>
        </p:blipFill>
        <p:spPr bwMode="auto">
          <a:xfrm>
            <a:off x="1131541" y="2860874"/>
            <a:ext cx="1689868" cy="1163956"/>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upo 36"/>
          <p:cNvGrpSpPr/>
          <p:nvPr/>
        </p:nvGrpSpPr>
        <p:grpSpPr>
          <a:xfrm>
            <a:off x="1148657" y="4024829"/>
            <a:ext cx="2090799" cy="1163956"/>
            <a:chOff x="1531543" y="4190036"/>
            <a:chExt cx="2787731" cy="1551941"/>
          </a:xfrm>
        </p:grpSpPr>
        <p:pic>
          <p:nvPicPr>
            <p:cNvPr id="8" name="Picture 4" descr="https://upload.wikimedia.org/wikipedia/commons/thumb/c/ca/Posiciones_relativas_de_par%C3%A1metros_centrales.svg/300px-Posiciones_relativas_de_par%C3%A1metros_centra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48596" r="-378"/>
            <a:stretch/>
          </p:blipFill>
          <p:spPr bwMode="auto">
            <a:xfrm>
              <a:off x="1531543" y="4190036"/>
              <a:ext cx="2253157" cy="155194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3957637" y="5158332"/>
              <a:ext cx="361637" cy="400109"/>
            </a:xfrm>
            <a:prstGeom prst="rect">
              <a:avLst/>
            </a:prstGeom>
            <a:noFill/>
          </p:spPr>
          <p:txBody>
            <a:bodyPr wrap="none" rtlCol="0">
              <a:spAutoFit/>
            </a:bodyPr>
            <a:lstStyle/>
            <a:p>
              <a:r>
                <a:rPr lang="pt-BR" sz="1350" dirty="0"/>
                <a:t>*</a:t>
              </a:r>
              <a:endParaRPr lang="es-PE" sz="1350" dirty="0"/>
            </a:p>
          </p:txBody>
        </p:sp>
      </p:grpSp>
      <p:sp>
        <p:nvSpPr>
          <p:cNvPr id="11" name="Rectángulo 10"/>
          <p:cNvSpPr/>
          <p:nvPr/>
        </p:nvSpPr>
        <p:spPr>
          <a:xfrm>
            <a:off x="4396978" y="1519807"/>
            <a:ext cx="3725465" cy="738664"/>
          </a:xfrm>
          <a:prstGeom prst="rect">
            <a:avLst/>
          </a:prstGeom>
        </p:spPr>
        <p:txBody>
          <a:bodyPr wrap="square">
            <a:spAutoFit/>
          </a:bodyPr>
          <a:lstStyle/>
          <a:p>
            <a:pPr marL="259556" indent="-259556">
              <a:buFont typeface="Wingdings" panose="05000000000000000000" pitchFamily="2" charset="2"/>
              <a:buChar char="v"/>
            </a:pPr>
            <a:r>
              <a:rPr lang="es-PE" sz="2100" dirty="0">
                <a:solidFill>
                  <a:schemeClr val="bg1"/>
                </a:solidFill>
              </a:rPr>
              <a:t>Cualquier medida de tendencia central es buena!</a:t>
            </a:r>
          </a:p>
        </p:txBody>
      </p:sp>
      <p:sp>
        <p:nvSpPr>
          <p:cNvPr id="12" name="Flecha derecha 11"/>
          <p:cNvSpPr/>
          <p:nvPr/>
        </p:nvSpPr>
        <p:spPr>
          <a:xfrm>
            <a:off x="3193289" y="1649279"/>
            <a:ext cx="900080" cy="355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pic>
        <p:nvPicPr>
          <p:cNvPr id="23" name="Imagen 22"/>
          <p:cNvPicPr/>
          <p:nvPr/>
        </p:nvPicPr>
        <p:blipFill rotWithShape="1">
          <a:blip r:embed="rId4" cstate="print">
            <a:extLst>
              <a:ext uri="{28A0092B-C50C-407E-A947-70E740481C1C}">
                <a14:useLocalDpi xmlns:a14="http://schemas.microsoft.com/office/drawing/2010/main" val="0"/>
              </a:ext>
            </a:extLst>
          </a:blip>
          <a:srcRect l="32801"/>
          <a:stretch/>
        </p:blipFill>
        <p:spPr bwMode="auto">
          <a:xfrm>
            <a:off x="4956407" y="5280066"/>
            <a:ext cx="2300189" cy="874894"/>
          </a:xfrm>
          <a:prstGeom prst="rect">
            <a:avLst/>
          </a:prstGeom>
          <a:noFill/>
        </p:spPr>
      </p:pic>
      <p:pic>
        <p:nvPicPr>
          <p:cNvPr id="24" name="Imagen 23"/>
          <p:cNvPicPr/>
          <p:nvPr/>
        </p:nvPicPr>
        <p:blipFill rotWithShape="1">
          <a:blip r:embed="rId5" cstate="print">
            <a:extLst>
              <a:ext uri="{28A0092B-C50C-407E-A947-70E740481C1C}">
                <a14:useLocalDpi xmlns:a14="http://schemas.microsoft.com/office/drawing/2010/main" val="0"/>
              </a:ext>
            </a:extLst>
          </a:blip>
          <a:srcRect r="67199"/>
          <a:stretch/>
        </p:blipFill>
        <p:spPr bwMode="auto">
          <a:xfrm>
            <a:off x="4982508" y="4218596"/>
            <a:ext cx="1122773" cy="874894"/>
          </a:xfrm>
          <a:prstGeom prst="rect">
            <a:avLst/>
          </a:prstGeom>
          <a:noFill/>
        </p:spPr>
      </p:pic>
      <p:sp>
        <p:nvSpPr>
          <p:cNvPr id="25" name="CuadroTexto 24"/>
          <p:cNvSpPr txBox="1"/>
          <p:nvPr/>
        </p:nvSpPr>
        <p:spPr>
          <a:xfrm>
            <a:off x="7050828" y="5667956"/>
            <a:ext cx="180000" cy="180000"/>
          </a:xfrm>
          <a:prstGeom prst="rect">
            <a:avLst/>
          </a:prstGeom>
          <a:solidFill>
            <a:schemeClr val="bg1"/>
          </a:solidFill>
        </p:spPr>
        <p:txBody>
          <a:bodyPr wrap="square" lIns="0" tIns="0" rIns="0" bIns="0" rtlCol="0">
            <a:spAutoFit/>
          </a:bodyPr>
          <a:lstStyle/>
          <a:p>
            <a:r>
              <a:rPr lang="pt-BR" sz="1350" dirty="0"/>
              <a:t>40</a:t>
            </a:r>
            <a:endParaRPr lang="es-PE" sz="1350" dirty="0"/>
          </a:p>
        </p:txBody>
      </p:sp>
      <p:sp>
        <p:nvSpPr>
          <p:cNvPr id="26" name="CuadroTexto 25"/>
          <p:cNvSpPr txBox="1"/>
          <p:nvPr/>
        </p:nvSpPr>
        <p:spPr>
          <a:xfrm>
            <a:off x="5066262" y="5672376"/>
            <a:ext cx="972000" cy="146194"/>
          </a:xfrm>
          <a:prstGeom prst="rect">
            <a:avLst/>
          </a:prstGeom>
          <a:solidFill>
            <a:schemeClr val="bg1"/>
          </a:solidFill>
        </p:spPr>
        <p:txBody>
          <a:bodyPr wrap="square" lIns="0" tIns="0" rIns="0" bIns="0" rtlCol="0">
            <a:spAutoFit/>
          </a:bodyPr>
          <a:lstStyle/>
          <a:p>
            <a:r>
              <a:rPr lang="pt-BR" sz="950" dirty="0"/>
              <a:t>0   1   2   3   4    5</a:t>
            </a:r>
            <a:endParaRPr lang="es-PE" sz="950" dirty="0"/>
          </a:p>
        </p:txBody>
      </p:sp>
      <p:sp>
        <p:nvSpPr>
          <p:cNvPr id="27" name="CuadroTexto 26"/>
          <p:cNvSpPr txBox="1"/>
          <p:nvPr/>
        </p:nvSpPr>
        <p:spPr>
          <a:xfrm>
            <a:off x="5016386" y="4600124"/>
            <a:ext cx="1044000" cy="146194"/>
          </a:xfrm>
          <a:prstGeom prst="rect">
            <a:avLst/>
          </a:prstGeom>
          <a:solidFill>
            <a:schemeClr val="bg1"/>
          </a:solidFill>
        </p:spPr>
        <p:txBody>
          <a:bodyPr wrap="square" lIns="0" tIns="0" rIns="0" bIns="0" rtlCol="0">
            <a:spAutoFit/>
          </a:bodyPr>
          <a:lstStyle/>
          <a:p>
            <a:pPr algn="ctr"/>
            <a:r>
              <a:rPr lang="pt-BR" sz="950" dirty="0"/>
              <a:t>0   1   2   3   4    5   6</a:t>
            </a:r>
            <a:endParaRPr lang="es-PE" sz="950" dirty="0"/>
          </a:p>
        </p:txBody>
      </p:sp>
    </p:spTree>
    <p:extLst>
      <p:ext uri="{BB962C8B-B14F-4D97-AF65-F5344CB8AC3E}">
        <p14:creationId xmlns:p14="http://schemas.microsoft.com/office/powerpoint/2010/main" val="421684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3" grpId="0" animBg="1"/>
      <p:bldP spid="11" grpId="0"/>
      <p:bldP spid="12" grpId="0" animBg="1"/>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3373" y="-9528"/>
            <a:ext cx="8206451" cy="1081709"/>
          </a:xfrm>
        </p:spPr>
        <p:txBody>
          <a:bodyPr/>
          <a:lstStyle/>
          <a:p>
            <a:r>
              <a:rPr lang="es-ES" dirty="0">
                <a:solidFill>
                  <a:srgbClr val="FF0000"/>
                </a:solidFill>
              </a:rPr>
              <a:t>Tarea – Reajuste de Sueldos</a:t>
            </a:r>
            <a:endParaRPr lang="es-PE" dirty="0">
              <a:solidFill>
                <a:srgbClr val="FF0000"/>
              </a:solidFill>
            </a:endParaRPr>
          </a:p>
        </p:txBody>
      </p:sp>
      <p:sp>
        <p:nvSpPr>
          <p:cNvPr id="3" name="Marcador de contenido 2"/>
          <p:cNvSpPr>
            <a:spLocks noGrp="1"/>
          </p:cNvSpPr>
          <p:nvPr>
            <p:ph idx="1"/>
          </p:nvPr>
        </p:nvSpPr>
        <p:spPr>
          <a:xfrm>
            <a:off x="213558" y="743310"/>
            <a:ext cx="8426266" cy="4172828"/>
          </a:xfrm>
        </p:spPr>
        <p:txBody>
          <a:bodyPr>
            <a:noAutofit/>
          </a:bodyPr>
          <a:lstStyle/>
          <a:p>
            <a:r>
              <a:rPr lang="es-ES" sz="1800" dirty="0"/>
              <a:t>A continuación se muestran los sueldos mensuales, en nuevos soles, de los 13 trabajadores de una </a:t>
            </a:r>
            <a:r>
              <a:rPr lang="es-PE" sz="1800" dirty="0"/>
              <a:t>pequeña empresa:</a:t>
            </a:r>
          </a:p>
          <a:p>
            <a:pPr algn="ctr"/>
            <a:r>
              <a:rPr lang="es-PE" sz="1800" dirty="0"/>
              <a:t>380  450  700  780  800  820  850  990  1250  1500  1900  3210  6288</a:t>
            </a:r>
          </a:p>
          <a:p>
            <a:r>
              <a:rPr lang="es-ES" sz="1800" dirty="0"/>
              <a:t>El gerente de la empresa esta evaluando dos propuestas de incrementos de sueldos:</a:t>
            </a:r>
          </a:p>
          <a:p>
            <a:pPr marL="467916" indent="-267891">
              <a:buFont typeface="Wingdings" panose="05000000000000000000" pitchFamily="2" charset="2"/>
              <a:buChar char="ü"/>
            </a:pPr>
            <a:r>
              <a:rPr lang="es-ES" sz="1800" dirty="0"/>
              <a:t>La primera consiste en aumentar un 10% del sueldo de cada trabajador mas un monto fijo de 100 </a:t>
            </a:r>
            <a:r>
              <a:rPr lang="es-PE" sz="1800" dirty="0"/>
              <a:t>nuevos soles.</a:t>
            </a:r>
          </a:p>
          <a:p>
            <a:pPr marL="467916" indent="-267891">
              <a:buFont typeface="Wingdings" panose="05000000000000000000" pitchFamily="2" charset="2"/>
              <a:buChar char="ü"/>
            </a:pPr>
            <a:r>
              <a:rPr lang="es-ES" sz="1800" dirty="0"/>
              <a:t>La segunda propuesta es dar un aumento de k% a todos aquellos trabajadores cuyo sueldo mensual actual es menor o igual que el percentil 25, un aumento del 2% a los que ganan mas que el percentil 75 y un 15% de aumento al resto de trabajadores.</a:t>
            </a:r>
          </a:p>
          <a:p>
            <a:pPr marL="363538" indent="-276225">
              <a:buFont typeface="+mj-lt"/>
              <a:buAutoNum type="alphaLcParenR"/>
            </a:pPr>
            <a:r>
              <a:rPr lang="es-ES" sz="1800" dirty="0"/>
              <a:t>Calcule la media y la mediana de los sueldos si se aplica</a:t>
            </a:r>
            <a:br>
              <a:rPr lang="es-ES" sz="1800" dirty="0"/>
            </a:br>
            <a:r>
              <a:rPr lang="es-ES" sz="1800" dirty="0"/>
              <a:t>la primera propuesta de aumento.</a:t>
            </a:r>
          </a:p>
          <a:p>
            <a:pPr marL="363538" indent="-276225">
              <a:buFont typeface="+mj-lt"/>
              <a:buAutoNum type="alphaLcParenR"/>
            </a:pPr>
            <a:r>
              <a:rPr lang="es-ES" sz="1800" dirty="0"/>
              <a:t>Determine el porcentaje k de aumento que debería darse</a:t>
            </a:r>
            <a:br>
              <a:rPr lang="es-ES" sz="1800" dirty="0"/>
            </a:br>
            <a:r>
              <a:rPr lang="es-ES" sz="1800" dirty="0"/>
              <a:t>a los trabajadores que ganan menos si se requiere que el</a:t>
            </a:r>
            <a:br>
              <a:rPr lang="es-ES" sz="1800" dirty="0"/>
            </a:br>
            <a:r>
              <a:rPr lang="es-ES" sz="1800" dirty="0"/>
              <a:t>gasto total en sueldos sea el mismo con ambas propuestas.</a:t>
            </a:r>
          </a:p>
          <a:p>
            <a:pPr marL="363538" indent="-276225">
              <a:buFont typeface="+mj-lt"/>
              <a:buAutoNum type="alphaLcParenR"/>
            </a:pPr>
            <a:r>
              <a:rPr lang="es-ES" sz="1800" dirty="0"/>
              <a:t>Si el gerente elige una medida de tendencia central</a:t>
            </a:r>
            <a:br>
              <a:rPr lang="es-ES" sz="1800" dirty="0"/>
            </a:br>
            <a:r>
              <a:rPr lang="es-ES" sz="1800" dirty="0"/>
              <a:t>adecuada para representar los sueldos de los trabajadores y decide</a:t>
            </a:r>
            <a:br>
              <a:rPr lang="es-ES" sz="1800" dirty="0"/>
            </a:br>
            <a:r>
              <a:rPr lang="es-ES" sz="1800" dirty="0"/>
              <a:t>aceptar la propuesta que incremente más esta medida</a:t>
            </a:r>
            <a:br>
              <a:rPr lang="es-ES" sz="1800" dirty="0"/>
            </a:br>
            <a:r>
              <a:rPr lang="es-ES" sz="1800" dirty="0"/>
              <a:t>¿cuál propuesta sería la elegida? Justifique.</a:t>
            </a:r>
          </a:p>
        </p:txBody>
      </p:sp>
      <mc:AlternateContent xmlns:mc="http://schemas.openxmlformats.org/markup-compatibility/2006" xmlns:a14="http://schemas.microsoft.com/office/drawing/2010/main">
        <mc:Choice Requires="a14">
          <p:sp>
            <p:nvSpPr>
              <p:cNvPr id="5" name="CuadroTexto 4"/>
              <p:cNvSpPr txBox="1"/>
              <p:nvPr/>
            </p:nvSpPr>
            <p:spPr>
              <a:xfrm>
                <a:off x="6862215" y="3634083"/>
                <a:ext cx="1641915" cy="765200"/>
              </a:xfrm>
              <a:prstGeom prst="rect">
                <a:avLst/>
              </a:prstGeom>
              <a:solidFill>
                <a:srgbClr val="FFC000"/>
              </a:solidFill>
            </p:spPr>
            <p:txBody>
              <a:bodyPr wrap="non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𝑋</m:t>
                    </m:r>
                  </m:oMath>
                </a14:m>
                <a:r>
                  <a:rPr lang="es-ES" sz="1500" i="1" dirty="0">
                    <a:latin typeface="Cambria Math" panose="02040503050406030204" pitchFamily="18" charset="0"/>
                    <a:ea typeface="Cambria Math" panose="02040503050406030204" pitchFamily="18" charset="0"/>
                  </a:rPr>
                  <a:t>=</a:t>
                </a:r>
                <a:r>
                  <a:rPr lang="es-ES" sz="1500" dirty="0">
                    <a:latin typeface="Cambria Math" panose="02040503050406030204" pitchFamily="18" charset="0"/>
                    <a:ea typeface="Cambria Math" panose="02040503050406030204" pitchFamily="18" charset="0"/>
                  </a:rPr>
                  <a:t>Sueldo Mensual</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𝑀</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𝑒</m:t>
                          </m:r>
                        </m:e>
                        <m:sub>
                          <m:r>
                            <a:rPr lang="es-ES" sz="1500" i="1">
                              <a:latin typeface="Cambria Math" panose="02040503050406030204" pitchFamily="18" charset="0"/>
                              <a:ea typeface="Cambria Math" panose="02040503050406030204" pitchFamily="18" charset="0"/>
                            </a:rPr>
                            <m:t>𝑋</m:t>
                          </m:r>
                        </m:sub>
                      </m:sSub>
                      <m:r>
                        <a:rPr lang="es-ES" sz="1500" i="1">
                          <a:latin typeface="Cambria Math" panose="02040503050406030204" pitchFamily="18" charset="0"/>
                          <a:ea typeface="Cambria Math" panose="02040503050406030204" pitchFamily="18" charset="0"/>
                        </a:rPr>
                        <m:t>=850</m:t>
                      </m:r>
                    </m:oMath>
                    <m:oMath xmlns:m="http://schemas.openxmlformats.org/officeDocument/2006/math">
                      <m:sSub>
                        <m:sSubPr>
                          <m:ctrlPr>
                            <a:rPr lang="es-ES" sz="1500" i="1">
                              <a:latin typeface="Cambria Math" panose="02040503050406030204" pitchFamily="18" charset="0"/>
                              <a:ea typeface="Cambria Math" panose="02040503050406030204" pitchFamily="18" charset="0"/>
                            </a:rPr>
                          </m:ctrlPr>
                        </m:sSubPr>
                        <m:e>
                          <m:r>
                            <a:rPr lang="es-PE" sz="1500" i="1">
                              <a:latin typeface="Cambria Math" panose="02040503050406030204" pitchFamily="18" charset="0"/>
                              <a:ea typeface="Cambria Math" panose="02040503050406030204" pitchFamily="18" charset="0"/>
                            </a:rPr>
                            <m:t>𝜇</m:t>
                          </m:r>
                        </m:e>
                        <m:sub>
                          <m:r>
                            <a:rPr lang="es-ES" sz="1500" i="1">
                              <a:latin typeface="Cambria Math" panose="02040503050406030204" pitchFamily="18" charset="0"/>
                              <a:ea typeface="Cambria Math" panose="02040503050406030204" pitchFamily="18" charset="0"/>
                            </a:rPr>
                            <m:t>𝑋</m:t>
                          </m:r>
                        </m:sub>
                      </m:sSub>
                      <m:r>
                        <a:rPr lang="es-ES" sz="1500" i="1">
                          <a:latin typeface="Cambria Math" panose="02040503050406030204" pitchFamily="18" charset="0"/>
                          <a:ea typeface="Cambria Math" panose="02040503050406030204" pitchFamily="18" charset="0"/>
                        </a:rPr>
                        <m:t>=1532.15</m:t>
                      </m:r>
                    </m:oMath>
                  </m:oMathPara>
                </a14:m>
                <a:endParaRPr lang="es-PE" sz="15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6862215" y="3634083"/>
                <a:ext cx="1641915" cy="765200"/>
              </a:xfrm>
              <a:prstGeom prst="rect">
                <a:avLst/>
              </a:prstGeom>
              <a:blipFill>
                <a:blip r:embed="rId2"/>
                <a:stretch>
                  <a:fillRect l="-1859" t="-3175" r="-2974" b="-79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6794144" y="4587266"/>
                <a:ext cx="1772079" cy="534368"/>
              </a:xfrm>
              <a:prstGeom prst="rect">
                <a:avLst/>
              </a:prstGeom>
              <a:solidFill>
                <a:srgbClr val="FFC000"/>
              </a:solidFill>
            </p:spPr>
            <p:txBody>
              <a:bodyPr wrap="non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𝑌</m:t>
                    </m:r>
                  </m:oMath>
                </a14:m>
                <a:r>
                  <a:rPr lang="es-ES" sz="1500" i="1" dirty="0">
                    <a:latin typeface="Cambria Math" panose="02040503050406030204" pitchFamily="18" charset="0"/>
                    <a:ea typeface="Cambria Math" panose="02040503050406030204" pitchFamily="18" charset="0"/>
                  </a:rPr>
                  <a:t>=</a:t>
                </a:r>
                <a:r>
                  <a:rPr lang="es-ES" sz="1500" dirty="0">
                    <a:latin typeface="Cambria Math" panose="02040503050406030204" pitchFamily="18" charset="0"/>
                    <a:ea typeface="Cambria Math" panose="02040503050406030204" pitchFamily="18" charset="0"/>
                  </a:rPr>
                  <a:t>Opción reajuste 1</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𝑌</m:t>
                      </m:r>
                      <m:r>
                        <a:rPr lang="es-ES" sz="1500" i="1">
                          <a:latin typeface="Cambria Math" panose="02040503050406030204" pitchFamily="18" charset="0"/>
                          <a:ea typeface="Cambria Math" panose="02040503050406030204" pitchFamily="18" charset="0"/>
                        </a:rPr>
                        <m:t>=1.1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+100</m:t>
                      </m:r>
                    </m:oMath>
                  </m:oMathPara>
                </a14:m>
                <a:endParaRPr lang="es-PE" sz="15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6794144" y="4587266"/>
                <a:ext cx="1772079" cy="534368"/>
              </a:xfrm>
              <a:prstGeom prst="rect">
                <a:avLst/>
              </a:prstGeom>
              <a:blipFill>
                <a:blip r:embed="rId3"/>
                <a:stretch>
                  <a:fillRect l="-2069" t="-4598" r="-344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6288363" y="5309616"/>
                <a:ext cx="2709333" cy="1350104"/>
              </a:xfrm>
              <a:prstGeom prst="rect">
                <a:avLst/>
              </a:prstGeom>
              <a:solidFill>
                <a:srgbClr val="FFC000"/>
              </a:solidFill>
            </p:spPr>
            <p:txBody>
              <a:bodyPr wrap="squar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𝑍</m:t>
                    </m:r>
                  </m:oMath>
                </a14:m>
                <a:r>
                  <a:rPr lang="es-ES" sz="1500" i="1" dirty="0">
                    <a:latin typeface="Cambria Math" panose="02040503050406030204" pitchFamily="18" charset="0"/>
                    <a:ea typeface="Cambria Math" panose="02040503050406030204" pitchFamily="18" charset="0"/>
                  </a:rPr>
                  <a:t>=</a:t>
                </a:r>
                <a:r>
                  <a:rPr lang="es-ES" sz="1500" dirty="0">
                    <a:latin typeface="Cambria Math" panose="02040503050406030204" pitchFamily="18" charset="0"/>
                    <a:ea typeface="Cambria Math" panose="02040503050406030204" pitchFamily="18" charset="0"/>
                  </a:rPr>
                  <a:t>Opción reajuste 2</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𝑍</m:t>
                      </m:r>
                      <m:r>
                        <a:rPr lang="es-ES" sz="1500" i="1">
                          <a:latin typeface="Cambria Math" panose="02040503050406030204" pitchFamily="18" charset="0"/>
                          <a:ea typeface="Cambria Math" panose="02040503050406030204" pitchFamily="18" charset="0"/>
                        </a:rPr>
                        <m:t>=</m:t>
                      </m:r>
                      <m:d>
                        <m:dPr>
                          <m:begChr m:val="{"/>
                          <m:endChr m:val=""/>
                          <m:ctrlPr>
                            <a:rPr lang="es-ES" sz="1500" i="1">
                              <a:latin typeface="Cambria Math" panose="02040503050406030204" pitchFamily="18" charset="0"/>
                              <a:ea typeface="Cambria Math" panose="02040503050406030204" pitchFamily="18" charset="0"/>
                            </a:rPr>
                          </m:ctrlPr>
                        </m:dPr>
                        <m:e>
                          <m:eqArr>
                            <m:eqArrPr>
                              <m:ctrlPr>
                                <a:rPr lang="es-ES" sz="1500" i="1">
                                  <a:latin typeface="Cambria Math" panose="02040503050406030204" pitchFamily="18" charset="0"/>
                                  <a:ea typeface="Cambria Math" panose="02040503050406030204" pitchFamily="18" charset="0"/>
                                </a:rPr>
                              </m:ctrlPr>
                            </m:eqArrPr>
                            <m:e>
                              <m:d>
                                <m:dPr>
                                  <m:ctrlPr>
                                    <a:rPr lang="es-ES" sz="1500" i="1">
                                      <a:latin typeface="Cambria Math" panose="02040503050406030204" pitchFamily="18" charset="0"/>
                                      <a:ea typeface="Cambria Math" panose="02040503050406030204" pitchFamily="18" charset="0"/>
                                    </a:rPr>
                                  </m:ctrlPr>
                                </m:dPr>
                                <m:e>
                                  <m:r>
                                    <a:rPr lang="es-ES" sz="1500" i="1">
                                      <a:latin typeface="Cambria Math" panose="02040503050406030204" pitchFamily="18" charset="0"/>
                                      <a:ea typeface="Cambria Math" panose="02040503050406030204" pitchFamily="18" charset="0"/>
                                    </a:rPr>
                                    <m:t>1+</m:t>
                                  </m:r>
                                  <m:f>
                                    <m:fPr>
                                      <m:ctrlPr>
                                        <a:rPr lang="es-ES" sz="1500" i="1">
                                          <a:latin typeface="Cambria Math" panose="02040503050406030204" pitchFamily="18" charset="0"/>
                                          <a:ea typeface="Cambria Math" panose="02040503050406030204" pitchFamily="18" charset="0"/>
                                        </a:rPr>
                                      </m:ctrlPr>
                                    </m:fPr>
                                    <m:num>
                                      <m:r>
                                        <a:rPr lang="es-ES" sz="1500" i="1">
                                          <a:latin typeface="Cambria Math" panose="02040503050406030204" pitchFamily="18" charset="0"/>
                                          <a:ea typeface="Cambria Math" panose="02040503050406030204" pitchFamily="18" charset="0"/>
                                        </a:rPr>
                                        <m:t>𝑘</m:t>
                                      </m:r>
                                    </m:num>
                                    <m:den>
                                      <m:r>
                                        <a:rPr lang="es-ES" sz="1500" i="1">
                                          <a:latin typeface="Cambria Math" panose="02040503050406030204" pitchFamily="18" charset="0"/>
                                          <a:ea typeface="Cambria Math" panose="02040503050406030204" pitchFamily="18" charset="0"/>
                                        </a:rPr>
                                        <m:t>100</m:t>
                                      </m:r>
                                    </m:den>
                                  </m:f>
                                </m:e>
                              </m:d>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25</m:t>
                                  </m:r>
                                </m:sub>
                              </m:sSub>
                              <m:r>
                                <a:rPr lang="es-ES" sz="1500" i="1">
                                  <a:latin typeface="Cambria Math" panose="02040503050406030204" pitchFamily="18" charset="0"/>
                                  <a:ea typeface="Cambria Math" panose="02040503050406030204" pitchFamily="18" charset="0"/>
                                </a:rPr>
                                <m:t> </m:t>
                              </m:r>
                            </m:e>
                            <m:e>
                              <m:r>
                                <a:rPr lang="es-ES" sz="1500" i="1">
                                  <a:latin typeface="Cambria Math" panose="02040503050406030204" pitchFamily="18" charset="0"/>
                                  <a:ea typeface="Cambria Math" panose="02040503050406030204" pitchFamily="18" charset="0"/>
                                </a:rPr>
                                <m:t>1.15</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25</m:t>
                                  </m:r>
                                </m:sub>
                              </m:sSub>
                              <m:r>
                                <a:rPr lang="es-ES" sz="1500" i="1">
                                  <a:latin typeface="Cambria Math" panose="02040503050406030204" pitchFamily="18" charset="0"/>
                                  <a:ea typeface="Cambria Math" panose="02040503050406030204" pitchFamily="18" charset="0"/>
                                </a:rPr>
                                <m:t>&lt;</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75</m:t>
                                  </m:r>
                                </m:sub>
                              </m:sSub>
                            </m:e>
                            <m:e>
                              <m:r>
                                <a:rPr lang="es-ES" sz="1500" i="1">
                                  <a:latin typeface="Cambria Math" panose="02040503050406030204" pitchFamily="18" charset="0"/>
                                  <a:ea typeface="Cambria Math" panose="02040503050406030204" pitchFamily="18" charset="0"/>
                                </a:rPr>
                                <m:t>1.02 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&gt;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75</m:t>
                                  </m:r>
                                </m:sub>
                              </m:sSub>
                              <m:r>
                                <a:rPr lang="es-ES" sz="1500" i="1">
                                  <a:latin typeface="Cambria Math" panose="02040503050406030204" pitchFamily="18" charset="0"/>
                                  <a:ea typeface="Cambria Math" panose="02040503050406030204" pitchFamily="18" charset="0"/>
                                </a:rPr>
                                <m:t>            </m:t>
                              </m:r>
                            </m:e>
                          </m:eqArr>
                        </m:e>
                      </m:d>
                    </m:oMath>
                  </m:oMathPara>
                </a14:m>
                <a:endParaRPr lang="es-PE" sz="15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6288363" y="5309616"/>
                <a:ext cx="2709333" cy="1350104"/>
              </a:xfrm>
              <a:prstGeom prst="rect">
                <a:avLst/>
              </a:prstGeom>
              <a:blipFill>
                <a:blip r:embed="rId4"/>
                <a:stretch>
                  <a:fillRect l="-1351" t="-1810"/>
                </a:stretch>
              </a:blipFill>
            </p:spPr>
            <p:txBody>
              <a:bodyPr/>
              <a:lstStyle/>
              <a:p>
                <a:r>
                  <a:rPr lang="es-PE">
                    <a:noFill/>
                  </a:rPr>
                  <a:t> </a:t>
                </a:r>
              </a:p>
            </p:txBody>
          </p:sp>
        </mc:Fallback>
      </mc:AlternateContent>
    </p:spTree>
    <p:extLst>
      <p:ext uri="{BB962C8B-B14F-4D97-AF65-F5344CB8AC3E}">
        <p14:creationId xmlns:p14="http://schemas.microsoft.com/office/powerpoint/2010/main" val="36088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a 15"/>
          <p:cNvGraphicFramePr>
            <a:graphicFrameLocks noGrp="1"/>
          </p:cNvGraphicFramePr>
          <p:nvPr/>
        </p:nvGraphicFramePr>
        <p:xfrm>
          <a:off x="1007009" y="2049052"/>
          <a:ext cx="2336800" cy="3890010"/>
        </p:xfrm>
        <a:graphic>
          <a:graphicData uri="http://schemas.openxmlformats.org/drawingml/2006/table">
            <a:tbl>
              <a:tblPr>
                <a:tableStyleId>{5C22544A-7EE6-4342-B048-85BDC9FD1C3A}</a:tableStyleId>
              </a:tblPr>
              <a:tblGrid>
                <a:gridCol w="584200">
                  <a:extLst>
                    <a:ext uri="{9D8B030D-6E8A-4147-A177-3AD203B41FA5}">
                      <a16:colId xmlns:a16="http://schemas.microsoft.com/office/drawing/2014/main" val="3121312489"/>
                    </a:ext>
                  </a:extLst>
                </a:gridCol>
                <a:gridCol w="584200">
                  <a:extLst>
                    <a:ext uri="{9D8B030D-6E8A-4147-A177-3AD203B41FA5}">
                      <a16:colId xmlns:a16="http://schemas.microsoft.com/office/drawing/2014/main" val="3848184349"/>
                    </a:ext>
                  </a:extLst>
                </a:gridCol>
                <a:gridCol w="584200">
                  <a:extLst>
                    <a:ext uri="{9D8B030D-6E8A-4147-A177-3AD203B41FA5}">
                      <a16:colId xmlns:a16="http://schemas.microsoft.com/office/drawing/2014/main" val="900923733"/>
                    </a:ext>
                  </a:extLst>
                </a:gridCol>
                <a:gridCol w="584200">
                  <a:extLst>
                    <a:ext uri="{9D8B030D-6E8A-4147-A177-3AD203B41FA5}">
                      <a16:colId xmlns:a16="http://schemas.microsoft.com/office/drawing/2014/main" val="147352513"/>
                    </a:ext>
                  </a:extLst>
                </a:gridCol>
              </a:tblGrid>
              <a:tr h="323850">
                <a:tc>
                  <a:txBody>
                    <a:bodyPr/>
                    <a:lstStyle/>
                    <a:p>
                      <a:pPr algn="ctr" fontAlgn="ctr"/>
                      <a:r>
                        <a:rPr lang="es-PE" sz="1050" u="none" strike="noStrike" dirty="0">
                          <a:effectLst/>
                        </a:rPr>
                        <a:t>empleado</a:t>
                      </a:r>
                      <a:endParaRPr lang="es-PE" sz="105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X</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Y</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Z</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3005624671"/>
                  </a:ext>
                </a:extLst>
              </a:tr>
              <a:tr h="190500">
                <a:tc>
                  <a:txBody>
                    <a:bodyPr/>
                    <a:lstStyle/>
                    <a:p>
                      <a:pPr algn="ctr" fontAlgn="ctr"/>
                      <a:r>
                        <a:rPr lang="es-PE" sz="1400" u="none" strike="noStrike" dirty="0">
                          <a:effectLst/>
                        </a:rPr>
                        <a:t>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380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518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003793847"/>
                  </a:ext>
                </a:extLst>
              </a:tr>
              <a:tr h="190500">
                <a:tc>
                  <a:txBody>
                    <a:bodyPr/>
                    <a:lstStyle/>
                    <a:p>
                      <a:pPr algn="ctr" fontAlgn="ctr"/>
                      <a:r>
                        <a:rPr lang="es-PE" sz="1400" u="none" strike="noStrike" dirty="0">
                          <a:effectLst/>
                        </a:rPr>
                        <a:t>2</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450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595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605808413"/>
                  </a:ext>
                </a:extLst>
              </a:tr>
              <a:tr h="190500">
                <a:tc>
                  <a:txBody>
                    <a:bodyPr/>
                    <a:lstStyle/>
                    <a:p>
                      <a:pPr algn="ctr" fontAlgn="ctr"/>
                      <a:r>
                        <a:rPr lang="es-PE" sz="1400" u="none" strike="noStrike">
                          <a:effectLst/>
                        </a:rPr>
                        <a:t>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700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870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958153957"/>
                  </a:ext>
                </a:extLst>
              </a:tr>
              <a:tr h="190500">
                <a:tc>
                  <a:txBody>
                    <a:bodyPr/>
                    <a:lstStyle/>
                    <a:p>
                      <a:pPr algn="ctr" fontAlgn="ctr"/>
                      <a:r>
                        <a:rPr lang="es-PE" sz="1400" u="none" strike="noStrike">
                          <a:effectLst/>
                        </a:rPr>
                        <a:t>4</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780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958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1239199485"/>
                  </a:ext>
                </a:extLst>
              </a:tr>
              <a:tr h="190500">
                <a:tc>
                  <a:txBody>
                    <a:bodyPr/>
                    <a:lstStyle/>
                    <a:p>
                      <a:pPr algn="ctr" fontAlgn="ctr"/>
                      <a:r>
                        <a:rPr lang="es-PE" sz="1400" u="none" strike="noStrike" dirty="0">
                          <a:effectLst/>
                        </a:rPr>
                        <a:t>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800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920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2445085442"/>
                  </a:ext>
                </a:extLst>
              </a:tr>
              <a:tr h="190500">
                <a:tc>
                  <a:txBody>
                    <a:bodyPr/>
                    <a:lstStyle/>
                    <a:p>
                      <a:pPr algn="ctr" fontAlgn="ctr"/>
                      <a:r>
                        <a:rPr lang="es-PE" sz="1400" u="none" strike="noStrike">
                          <a:effectLst/>
                        </a:rPr>
                        <a:t>6</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820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1002</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943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205178199"/>
                  </a:ext>
                </a:extLst>
              </a:tr>
              <a:tr h="190500">
                <a:tc>
                  <a:txBody>
                    <a:bodyPr/>
                    <a:lstStyle/>
                    <a:p>
                      <a:pPr algn="ctr" fontAlgn="ctr"/>
                      <a:r>
                        <a:rPr lang="es-PE" sz="1400" u="none" strike="noStrike">
                          <a:effectLst/>
                        </a:rPr>
                        <a:t>7</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850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1035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978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3455102842"/>
                  </a:ext>
                </a:extLst>
              </a:tr>
              <a:tr h="190500">
                <a:tc>
                  <a:txBody>
                    <a:bodyPr/>
                    <a:lstStyle/>
                    <a:p>
                      <a:pPr algn="ctr" fontAlgn="ctr"/>
                      <a:r>
                        <a:rPr lang="es-PE" sz="1400" u="none" strike="noStrike">
                          <a:effectLst/>
                        </a:rPr>
                        <a:t>8</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990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1189</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1139</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172494935"/>
                  </a:ext>
                </a:extLst>
              </a:tr>
              <a:tr h="190500">
                <a:tc>
                  <a:txBody>
                    <a:bodyPr/>
                    <a:lstStyle/>
                    <a:p>
                      <a:pPr algn="ctr" fontAlgn="ctr"/>
                      <a:r>
                        <a:rPr lang="es-PE" sz="1400" u="none" strike="noStrike">
                          <a:effectLst/>
                        </a:rPr>
                        <a:t>9</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1250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1475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1438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215293812"/>
                  </a:ext>
                </a:extLst>
              </a:tr>
              <a:tr h="190500">
                <a:tc>
                  <a:txBody>
                    <a:bodyPr/>
                    <a:lstStyle/>
                    <a:p>
                      <a:pPr algn="ctr" fontAlgn="ctr"/>
                      <a:r>
                        <a:rPr lang="es-PE" sz="1400" u="none" strike="noStrike">
                          <a:effectLst/>
                        </a:rPr>
                        <a:t>10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1500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1750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1725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102702411"/>
                  </a:ext>
                </a:extLst>
              </a:tr>
              <a:tr h="190500">
                <a:tc>
                  <a:txBody>
                    <a:bodyPr/>
                    <a:lstStyle/>
                    <a:p>
                      <a:pPr algn="ctr" fontAlgn="ctr"/>
                      <a:r>
                        <a:rPr lang="es-PE" sz="1400" u="none" strike="noStrike" dirty="0">
                          <a:effectLst/>
                        </a:rPr>
                        <a:t>11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1900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2190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1938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740440486"/>
                  </a:ext>
                </a:extLst>
              </a:tr>
              <a:tr h="190500">
                <a:tc>
                  <a:txBody>
                    <a:bodyPr/>
                    <a:lstStyle/>
                    <a:p>
                      <a:pPr algn="ctr" fontAlgn="ctr"/>
                      <a:r>
                        <a:rPr lang="es-PE" sz="1400" u="none" strike="noStrike">
                          <a:effectLst/>
                        </a:rPr>
                        <a:t>12</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3210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3631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3274</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3528783186"/>
                  </a:ext>
                </a:extLst>
              </a:tr>
              <a:tr h="190500">
                <a:tc>
                  <a:txBody>
                    <a:bodyPr/>
                    <a:lstStyle/>
                    <a:p>
                      <a:pPr algn="ctr" fontAlgn="ctr"/>
                      <a:r>
                        <a:rPr lang="es-PE" sz="1400" u="none" strike="noStrike">
                          <a:effectLst/>
                        </a:rPr>
                        <a:t>13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a:effectLst/>
                        </a:rPr>
                        <a:t>6288</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7017</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6414</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2685335044"/>
                  </a:ext>
                </a:extLst>
              </a:tr>
              <a:tr h="190500">
                <a:tc>
                  <a:txBody>
                    <a:bodyPr/>
                    <a:lstStyle/>
                    <a:p>
                      <a:pPr algn="ctr" fontAlgn="ctr"/>
                      <a:r>
                        <a:rPr lang="es-PE" sz="1200" u="none" strike="noStrike" dirty="0">
                          <a:effectLst/>
                        </a:rPr>
                        <a:t>Suma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19918</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a:effectLst/>
                        </a:rPr>
                        <a:t>23210</a:t>
                      </a:r>
                      <a:endParaRPr lang="es-PE" sz="1400" b="0" i="0" u="none" strike="noStrike">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23210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1657601489"/>
                  </a:ext>
                </a:extLst>
              </a:tr>
              <a:tr h="190500">
                <a:tc>
                  <a:txBody>
                    <a:bodyPr/>
                    <a:lstStyle/>
                    <a:p>
                      <a:pPr algn="ctr" fontAlgn="ctr"/>
                      <a:r>
                        <a:rPr lang="es-PE" sz="1200" u="none" strike="noStrike" dirty="0">
                          <a:effectLst/>
                        </a:rPr>
                        <a:t>Media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1532</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1785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1785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100499118"/>
                  </a:ext>
                </a:extLst>
              </a:tr>
              <a:tr h="190500">
                <a:tc>
                  <a:txBody>
                    <a:bodyPr/>
                    <a:lstStyle/>
                    <a:p>
                      <a:pPr algn="ctr" fontAlgn="ctr"/>
                      <a:r>
                        <a:rPr lang="es-PE" sz="1200" u="none" strike="noStrike" dirty="0">
                          <a:effectLst/>
                        </a:rPr>
                        <a:t>Mediana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850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1035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3412511780"/>
                  </a:ext>
                </a:extLst>
              </a:tr>
            </a:tbl>
          </a:graphicData>
        </a:graphic>
      </p:graphicFrame>
      <p:sp>
        <p:nvSpPr>
          <p:cNvPr id="6" name="Título 5"/>
          <p:cNvSpPr>
            <a:spLocks noGrp="1"/>
          </p:cNvSpPr>
          <p:nvPr>
            <p:ph type="title"/>
          </p:nvPr>
        </p:nvSpPr>
        <p:spPr/>
        <p:txBody>
          <a:bodyPr/>
          <a:lstStyle/>
          <a:p>
            <a:r>
              <a:rPr lang="es-ES" dirty="0">
                <a:solidFill>
                  <a:srgbClr val="FF0000"/>
                </a:solidFill>
              </a:rPr>
              <a:t>Tarea – Reajuste de Sueldos</a:t>
            </a:r>
            <a:endParaRPr lang="es-PE" dirty="0"/>
          </a:p>
        </p:txBody>
      </p:sp>
      <mc:AlternateContent xmlns:mc="http://schemas.openxmlformats.org/markup-compatibility/2006" xmlns:a14="http://schemas.microsoft.com/office/drawing/2010/main">
        <mc:Choice Requires="a14">
          <p:sp>
            <p:nvSpPr>
              <p:cNvPr id="9" name="CuadroTexto 8"/>
              <p:cNvSpPr txBox="1"/>
              <p:nvPr/>
            </p:nvSpPr>
            <p:spPr>
              <a:xfrm>
                <a:off x="1015304" y="1115850"/>
                <a:ext cx="1683593" cy="765200"/>
              </a:xfrm>
              <a:prstGeom prst="rect">
                <a:avLst/>
              </a:prstGeom>
              <a:solidFill>
                <a:srgbClr val="FFC000"/>
              </a:solidFill>
            </p:spPr>
            <p:txBody>
              <a:bodyPr wrap="non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𝑋</m:t>
                    </m:r>
                  </m:oMath>
                </a14:m>
                <a:r>
                  <a:rPr lang="es-ES" sz="1500" i="1" dirty="0">
                    <a:latin typeface="Cambria Math" panose="02040503050406030204" pitchFamily="18" charset="0"/>
                    <a:ea typeface="Cambria Math" panose="02040503050406030204" pitchFamily="18" charset="0"/>
                  </a:rPr>
                  <a:t>= </a:t>
                </a:r>
                <a:r>
                  <a:rPr lang="es-ES" sz="1500" dirty="0">
                    <a:latin typeface="Cambria Math" panose="02040503050406030204" pitchFamily="18" charset="0"/>
                    <a:ea typeface="Cambria Math" panose="02040503050406030204" pitchFamily="18" charset="0"/>
                  </a:rPr>
                  <a:t>Sueldo Mensual</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𝑀</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𝑒</m:t>
                          </m:r>
                        </m:e>
                        <m:sub>
                          <m:r>
                            <a:rPr lang="es-ES" sz="1500" i="1">
                              <a:latin typeface="Cambria Math" panose="02040503050406030204" pitchFamily="18" charset="0"/>
                              <a:ea typeface="Cambria Math" panose="02040503050406030204" pitchFamily="18" charset="0"/>
                            </a:rPr>
                            <m:t>𝑋</m:t>
                          </m:r>
                        </m:sub>
                      </m:sSub>
                      <m:r>
                        <a:rPr lang="es-ES" sz="1500" i="1">
                          <a:latin typeface="Cambria Math" panose="02040503050406030204" pitchFamily="18" charset="0"/>
                          <a:ea typeface="Cambria Math" panose="02040503050406030204" pitchFamily="18" charset="0"/>
                        </a:rPr>
                        <m:t>=850</m:t>
                      </m:r>
                    </m:oMath>
                    <m:oMath xmlns:m="http://schemas.openxmlformats.org/officeDocument/2006/math">
                      <m:sSub>
                        <m:sSubPr>
                          <m:ctrlPr>
                            <a:rPr lang="es-ES" sz="1500" i="1">
                              <a:latin typeface="Cambria Math" panose="02040503050406030204" pitchFamily="18" charset="0"/>
                              <a:ea typeface="Cambria Math" panose="02040503050406030204" pitchFamily="18" charset="0"/>
                            </a:rPr>
                          </m:ctrlPr>
                        </m:sSubPr>
                        <m:e>
                          <m:r>
                            <a:rPr lang="es-PE" sz="1500" i="1">
                              <a:latin typeface="Cambria Math" panose="02040503050406030204" pitchFamily="18" charset="0"/>
                              <a:ea typeface="Cambria Math" panose="02040503050406030204" pitchFamily="18" charset="0"/>
                            </a:rPr>
                            <m:t>𝜇</m:t>
                          </m:r>
                        </m:e>
                        <m:sub>
                          <m:r>
                            <a:rPr lang="es-ES" sz="1500" i="1">
                              <a:latin typeface="Cambria Math" panose="02040503050406030204" pitchFamily="18" charset="0"/>
                              <a:ea typeface="Cambria Math" panose="02040503050406030204" pitchFamily="18" charset="0"/>
                            </a:rPr>
                            <m:t>𝑋</m:t>
                          </m:r>
                        </m:sub>
                      </m:sSub>
                      <m:r>
                        <a:rPr lang="es-ES" sz="1500" i="1">
                          <a:latin typeface="Cambria Math" panose="02040503050406030204" pitchFamily="18" charset="0"/>
                          <a:ea typeface="Cambria Math" panose="02040503050406030204" pitchFamily="18" charset="0"/>
                        </a:rPr>
                        <m:t>=1532.15</m:t>
                      </m:r>
                    </m:oMath>
                  </m:oMathPara>
                </a14:m>
                <a:endParaRPr lang="es-PE" sz="15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1015304" y="1115850"/>
                <a:ext cx="1683593" cy="765200"/>
              </a:xfrm>
              <a:prstGeom prst="rect">
                <a:avLst/>
              </a:prstGeom>
              <a:blipFill>
                <a:blip r:embed="rId2"/>
                <a:stretch>
                  <a:fillRect l="-2174" t="-3175" r="-2536" b="-79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3343809" y="1231266"/>
                <a:ext cx="1813757" cy="534368"/>
              </a:xfrm>
              <a:prstGeom prst="rect">
                <a:avLst/>
              </a:prstGeom>
              <a:solidFill>
                <a:srgbClr val="FFC000"/>
              </a:solidFill>
            </p:spPr>
            <p:txBody>
              <a:bodyPr wrap="non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𝑌</m:t>
                    </m:r>
                  </m:oMath>
                </a14:m>
                <a:r>
                  <a:rPr lang="es-ES" sz="1500" i="1" dirty="0">
                    <a:latin typeface="Cambria Math" panose="02040503050406030204" pitchFamily="18" charset="0"/>
                    <a:ea typeface="Cambria Math" panose="02040503050406030204" pitchFamily="18" charset="0"/>
                  </a:rPr>
                  <a:t>= </a:t>
                </a:r>
                <a:r>
                  <a:rPr lang="es-ES" sz="1500" dirty="0">
                    <a:latin typeface="Cambria Math" panose="02040503050406030204" pitchFamily="18" charset="0"/>
                    <a:ea typeface="Cambria Math" panose="02040503050406030204" pitchFamily="18" charset="0"/>
                  </a:rPr>
                  <a:t>Opción reajuste 1</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𝑌</m:t>
                      </m:r>
                      <m:r>
                        <a:rPr lang="es-ES" sz="1500" i="1">
                          <a:latin typeface="Cambria Math" panose="02040503050406030204" pitchFamily="18" charset="0"/>
                          <a:ea typeface="Cambria Math" panose="02040503050406030204" pitchFamily="18" charset="0"/>
                        </a:rPr>
                        <m:t>=1.1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+100</m:t>
                      </m:r>
                    </m:oMath>
                  </m:oMathPara>
                </a14:m>
                <a:endParaRPr lang="es-PE" sz="1500"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3343809" y="1231266"/>
                <a:ext cx="1813757" cy="534368"/>
              </a:xfrm>
              <a:prstGeom prst="rect">
                <a:avLst/>
              </a:prstGeom>
              <a:blipFill>
                <a:blip r:embed="rId3"/>
                <a:stretch>
                  <a:fillRect l="-2020" t="-4545" r="-336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5802478" y="784143"/>
                <a:ext cx="2709333" cy="1350104"/>
              </a:xfrm>
              <a:prstGeom prst="rect">
                <a:avLst/>
              </a:prstGeom>
              <a:solidFill>
                <a:srgbClr val="FFC000"/>
              </a:solidFill>
            </p:spPr>
            <p:txBody>
              <a:bodyPr wrap="squar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𝑍</m:t>
                    </m:r>
                  </m:oMath>
                </a14:m>
                <a:r>
                  <a:rPr lang="es-ES" sz="1500" i="1" dirty="0">
                    <a:latin typeface="Cambria Math" panose="02040503050406030204" pitchFamily="18" charset="0"/>
                    <a:ea typeface="Cambria Math" panose="02040503050406030204" pitchFamily="18" charset="0"/>
                  </a:rPr>
                  <a:t>= </a:t>
                </a:r>
                <a:r>
                  <a:rPr lang="es-ES" sz="1500" dirty="0">
                    <a:latin typeface="Cambria Math" panose="02040503050406030204" pitchFamily="18" charset="0"/>
                    <a:ea typeface="Cambria Math" panose="02040503050406030204" pitchFamily="18" charset="0"/>
                  </a:rPr>
                  <a:t>Opción reajuste 2</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𝑍</m:t>
                      </m:r>
                      <m:r>
                        <a:rPr lang="es-ES" sz="1500" i="1">
                          <a:latin typeface="Cambria Math" panose="02040503050406030204" pitchFamily="18" charset="0"/>
                          <a:ea typeface="Cambria Math" panose="02040503050406030204" pitchFamily="18" charset="0"/>
                        </a:rPr>
                        <m:t>=</m:t>
                      </m:r>
                      <m:d>
                        <m:dPr>
                          <m:begChr m:val="{"/>
                          <m:endChr m:val=""/>
                          <m:ctrlPr>
                            <a:rPr lang="es-ES" sz="1500" i="1">
                              <a:latin typeface="Cambria Math" panose="02040503050406030204" pitchFamily="18" charset="0"/>
                              <a:ea typeface="Cambria Math" panose="02040503050406030204" pitchFamily="18" charset="0"/>
                            </a:rPr>
                          </m:ctrlPr>
                        </m:dPr>
                        <m:e>
                          <m:eqArr>
                            <m:eqArrPr>
                              <m:ctrlPr>
                                <a:rPr lang="es-ES" sz="1500" i="1">
                                  <a:latin typeface="Cambria Math" panose="02040503050406030204" pitchFamily="18" charset="0"/>
                                  <a:ea typeface="Cambria Math" panose="02040503050406030204" pitchFamily="18" charset="0"/>
                                </a:rPr>
                              </m:ctrlPr>
                            </m:eqArrPr>
                            <m:e>
                              <m:d>
                                <m:dPr>
                                  <m:ctrlPr>
                                    <a:rPr lang="es-ES" sz="1500" i="1">
                                      <a:latin typeface="Cambria Math" panose="02040503050406030204" pitchFamily="18" charset="0"/>
                                      <a:ea typeface="Cambria Math" panose="02040503050406030204" pitchFamily="18" charset="0"/>
                                    </a:rPr>
                                  </m:ctrlPr>
                                </m:dPr>
                                <m:e>
                                  <m:r>
                                    <a:rPr lang="es-ES" sz="1500" i="1">
                                      <a:latin typeface="Cambria Math" panose="02040503050406030204" pitchFamily="18" charset="0"/>
                                      <a:ea typeface="Cambria Math" panose="02040503050406030204" pitchFamily="18" charset="0"/>
                                    </a:rPr>
                                    <m:t>1+</m:t>
                                  </m:r>
                                  <m:f>
                                    <m:fPr>
                                      <m:ctrlPr>
                                        <a:rPr lang="es-ES" sz="1500" i="1">
                                          <a:latin typeface="Cambria Math" panose="02040503050406030204" pitchFamily="18" charset="0"/>
                                          <a:ea typeface="Cambria Math" panose="02040503050406030204" pitchFamily="18" charset="0"/>
                                        </a:rPr>
                                      </m:ctrlPr>
                                    </m:fPr>
                                    <m:num>
                                      <m:r>
                                        <a:rPr lang="es-ES" sz="1500" i="1">
                                          <a:latin typeface="Cambria Math" panose="02040503050406030204" pitchFamily="18" charset="0"/>
                                          <a:ea typeface="Cambria Math" panose="02040503050406030204" pitchFamily="18" charset="0"/>
                                        </a:rPr>
                                        <m:t>𝑘</m:t>
                                      </m:r>
                                    </m:num>
                                    <m:den>
                                      <m:r>
                                        <a:rPr lang="es-ES" sz="1500" i="1">
                                          <a:latin typeface="Cambria Math" panose="02040503050406030204" pitchFamily="18" charset="0"/>
                                          <a:ea typeface="Cambria Math" panose="02040503050406030204" pitchFamily="18" charset="0"/>
                                        </a:rPr>
                                        <m:t>100</m:t>
                                      </m:r>
                                    </m:den>
                                  </m:f>
                                </m:e>
                              </m:d>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25</m:t>
                                  </m:r>
                                </m:sub>
                              </m:sSub>
                              <m:r>
                                <a:rPr lang="es-ES" sz="1500" i="1">
                                  <a:latin typeface="Cambria Math" panose="02040503050406030204" pitchFamily="18" charset="0"/>
                                  <a:ea typeface="Cambria Math" panose="02040503050406030204" pitchFamily="18" charset="0"/>
                                </a:rPr>
                                <m:t> </m:t>
                              </m:r>
                            </m:e>
                            <m:e>
                              <m:r>
                                <a:rPr lang="es-ES" sz="1500" i="1">
                                  <a:latin typeface="Cambria Math" panose="02040503050406030204" pitchFamily="18" charset="0"/>
                                  <a:ea typeface="Cambria Math" panose="02040503050406030204" pitchFamily="18" charset="0"/>
                                </a:rPr>
                                <m:t>1.15</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25</m:t>
                                  </m:r>
                                </m:sub>
                              </m:sSub>
                              <m:r>
                                <a:rPr lang="es-ES" sz="1500" i="1">
                                  <a:latin typeface="Cambria Math" panose="02040503050406030204" pitchFamily="18" charset="0"/>
                                  <a:ea typeface="Cambria Math" panose="02040503050406030204" pitchFamily="18" charset="0"/>
                                </a:rPr>
                                <m:t>&lt;</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75</m:t>
                                  </m:r>
                                </m:sub>
                              </m:sSub>
                            </m:e>
                            <m:e>
                              <m:r>
                                <a:rPr lang="es-ES" sz="1500" i="1">
                                  <a:latin typeface="Cambria Math" panose="02040503050406030204" pitchFamily="18" charset="0"/>
                                  <a:ea typeface="Cambria Math" panose="02040503050406030204" pitchFamily="18" charset="0"/>
                                </a:rPr>
                                <m:t>1.02 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&gt;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75</m:t>
                                  </m:r>
                                </m:sub>
                              </m:sSub>
                              <m:r>
                                <a:rPr lang="es-ES" sz="1500" i="1">
                                  <a:latin typeface="Cambria Math" panose="02040503050406030204" pitchFamily="18" charset="0"/>
                                  <a:ea typeface="Cambria Math" panose="02040503050406030204" pitchFamily="18" charset="0"/>
                                </a:rPr>
                                <m:t>            </m:t>
                              </m:r>
                            </m:e>
                          </m:eqArr>
                        </m:e>
                      </m:d>
                    </m:oMath>
                  </m:oMathPara>
                </a14:m>
                <a:endParaRPr lang="es-PE" sz="1500"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5802478" y="784143"/>
                <a:ext cx="2709333" cy="1350104"/>
              </a:xfrm>
              <a:prstGeom prst="rect">
                <a:avLst/>
              </a:prstGeom>
              <a:blipFill>
                <a:blip r:embed="rId4"/>
                <a:stretch>
                  <a:fillRect l="-1126" t="-1810"/>
                </a:stretch>
              </a:blipFill>
            </p:spPr>
            <p:txBody>
              <a:bodyPr/>
              <a:lstStyle/>
              <a:p>
                <a:r>
                  <a:rPr lang="es-PE">
                    <a:noFill/>
                  </a:rPr>
                  <a:t> </a:t>
                </a:r>
              </a:p>
            </p:txBody>
          </p:sp>
        </mc:Fallback>
      </mc:AlternateContent>
      <p:sp>
        <p:nvSpPr>
          <p:cNvPr id="14" name="Rectángulo redondeado 13"/>
          <p:cNvSpPr/>
          <p:nvPr/>
        </p:nvSpPr>
        <p:spPr>
          <a:xfrm>
            <a:off x="509813" y="6107064"/>
            <a:ext cx="8414793" cy="578882"/>
          </a:xfrm>
          <a:prstGeom prst="roundRect">
            <a:avLst/>
          </a:prstGeom>
          <a:solidFill>
            <a:schemeClr val="accent6">
              <a:lumMod val="20000"/>
              <a:lumOff val="80000"/>
            </a:schemeClr>
          </a:solidFill>
        </p:spPr>
        <p:txBody>
          <a:bodyPr wrap="square">
            <a:spAutoFit/>
          </a:bodyPr>
          <a:lstStyle/>
          <a:p>
            <a:r>
              <a:rPr lang="es-ES" sz="1400" dirty="0">
                <a:solidFill>
                  <a:srgbClr val="002060"/>
                </a:solidFill>
              </a:rPr>
              <a:t>Respuesta: Como criterio de decisión, se debe aplicar la mediana por que las distribuciones no son simétricas y presentan sueldos extremos. Así, la segunda propuesta seria aplicada, pues presenta la mayor mediana.</a:t>
            </a:r>
          </a:p>
        </p:txBody>
      </p:sp>
      <p:graphicFrame>
        <p:nvGraphicFramePr>
          <p:cNvPr id="5" name="Tabla 4"/>
          <p:cNvGraphicFramePr>
            <a:graphicFrameLocks noGrp="1"/>
          </p:cNvGraphicFramePr>
          <p:nvPr/>
        </p:nvGraphicFramePr>
        <p:xfrm>
          <a:off x="1007009" y="2049052"/>
          <a:ext cx="2336800" cy="3890010"/>
        </p:xfrm>
        <a:graphic>
          <a:graphicData uri="http://schemas.openxmlformats.org/drawingml/2006/table">
            <a:tbl>
              <a:tblPr>
                <a:tableStyleId>{5C22544A-7EE6-4342-B048-85BDC9FD1C3A}</a:tableStyleId>
              </a:tblPr>
              <a:tblGrid>
                <a:gridCol w="584200">
                  <a:extLst>
                    <a:ext uri="{9D8B030D-6E8A-4147-A177-3AD203B41FA5}">
                      <a16:colId xmlns:a16="http://schemas.microsoft.com/office/drawing/2014/main" val="3121312489"/>
                    </a:ext>
                  </a:extLst>
                </a:gridCol>
                <a:gridCol w="584200">
                  <a:extLst>
                    <a:ext uri="{9D8B030D-6E8A-4147-A177-3AD203B41FA5}">
                      <a16:colId xmlns:a16="http://schemas.microsoft.com/office/drawing/2014/main" val="3848184349"/>
                    </a:ext>
                  </a:extLst>
                </a:gridCol>
                <a:gridCol w="584200">
                  <a:extLst>
                    <a:ext uri="{9D8B030D-6E8A-4147-A177-3AD203B41FA5}">
                      <a16:colId xmlns:a16="http://schemas.microsoft.com/office/drawing/2014/main" val="900923733"/>
                    </a:ext>
                  </a:extLst>
                </a:gridCol>
                <a:gridCol w="584200">
                  <a:extLst>
                    <a:ext uri="{9D8B030D-6E8A-4147-A177-3AD203B41FA5}">
                      <a16:colId xmlns:a16="http://schemas.microsoft.com/office/drawing/2014/main" val="147352513"/>
                    </a:ext>
                  </a:extLst>
                </a:gridCol>
              </a:tblGrid>
              <a:tr h="323850">
                <a:tc>
                  <a:txBody>
                    <a:bodyPr/>
                    <a:lstStyle/>
                    <a:p>
                      <a:pPr algn="ctr" fontAlgn="ctr"/>
                      <a:r>
                        <a:rPr lang="es-PE" sz="1050" u="none" strike="noStrike" dirty="0">
                          <a:effectLst/>
                        </a:rPr>
                        <a:t>empleado</a:t>
                      </a:r>
                      <a:endParaRPr lang="es-PE" sz="105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X</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Y</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Z</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3005624671"/>
                  </a:ext>
                </a:extLst>
              </a:tr>
              <a:tr h="190500">
                <a:tc>
                  <a:txBody>
                    <a:bodyPr/>
                    <a:lstStyle/>
                    <a:p>
                      <a:pPr algn="ctr" fontAlgn="ctr"/>
                      <a:r>
                        <a:rPr lang="es-PE" sz="1400" u="none" strike="noStrike" dirty="0">
                          <a:effectLst/>
                        </a:rPr>
                        <a:t>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380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518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a:effectLst/>
                        </a:rPr>
                        <a:t>731</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003793847"/>
                  </a:ext>
                </a:extLst>
              </a:tr>
              <a:tr h="190500">
                <a:tc>
                  <a:txBody>
                    <a:bodyPr/>
                    <a:lstStyle/>
                    <a:p>
                      <a:pPr algn="ctr" fontAlgn="ctr"/>
                      <a:r>
                        <a:rPr lang="es-PE" sz="1400" u="none" strike="noStrike" dirty="0">
                          <a:effectLst/>
                        </a:rPr>
                        <a:t>2</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450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595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865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605808413"/>
                  </a:ext>
                </a:extLst>
              </a:tr>
              <a:tr h="190500">
                <a:tc>
                  <a:txBody>
                    <a:bodyPr/>
                    <a:lstStyle/>
                    <a:p>
                      <a:pPr algn="ctr" fontAlgn="ctr"/>
                      <a:r>
                        <a:rPr lang="es-PE" sz="1400" u="none" strike="noStrike">
                          <a:effectLst/>
                        </a:rPr>
                        <a:t>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700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870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1346</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958153957"/>
                  </a:ext>
                </a:extLst>
              </a:tr>
              <a:tr h="190500">
                <a:tc>
                  <a:txBody>
                    <a:bodyPr/>
                    <a:lstStyle/>
                    <a:p>
                      <a:pPr algn="ctr" fontAlgn="ctr"/>
                      <a:r>
                        <a:rPr lang="es-PE" sz="1400" u="none" strike="noStrike">
                          <a:effectLst/>
                        </a:rPr>
                        <a:t>4</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780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958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1500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1239199485"/>
                  </a:ext>
                </a:extLst>
              </a:tr>
              <a:tr h="190500">
                <a:tc>
                  <a:txBody>
                    <a:bodyPr/>
                    <a:lstStyle/>
                    <a:p>
                      <a:pPr algn="ctr" fontAlgn="ctr"/>
                      <a:r>
                        <a:rPr lang="es-PE" sz="1400" u="none" strike="noStrike" dirty="0">
                          <a:effectLst/>
                        </a:rPr>
                        <a:t>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800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920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2445085442"/>
                  </a:ext>
                </a:extLst>
              </a:tr>
              <a:tr h="190500">
                <a:tc>
                  <a:txBody>
                    <a:bodyPr/>
                    <a:lstStyle/>
                    <a:p>
                      <a:pPr algn="ctr" fontAlgn="ctr"/>
                      <a:r>
                        <a:rPr lang="es-PE" sz="1400" u="none" strike="noStrike">
                          <a:effectLst/>
                        </a:rPr>
                        <a:t>6</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820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1002</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943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205178199"/>
                  </a:ext>
                </a:extLst>
              </a:tr>
              <a:tr h="190500">
                <a:tc>
                  <a:txBody>
                    <a:bodyPr/>
                    <a:lstStyle/>
                    <a:p>
                      <a:pPr algn="ctr" fontAlgn="ctr"/>
                      <a:r>
                        <a:rPr lang="es-PE" sz="1400" u="none" strike="noStrike">
                          <a:effectLst/>
                        </a:rPr>
                        <a:t>7</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850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1035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978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3455102842"/>
                  </a:ext>
                </a:extLst>
              </a:tr>
              <a:tr h="190500">
                <a:tc>
                  <a:txBody>
                    <a:bodyPr/>
                    <a:lstStyle/>
                    <a:p>
                      <a:pPr algn="ctr" fontAlgn="ctr"/>
                      <a:r>
                        <a:rPr lang="es-PE" sz="1400" u="none" strike="noStrike">
                          <a:effectLst/>
                        </a:rPr>
                        <a:t>8</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990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1189</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1139</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172494935"/>
                  </a:ext>
                </a:extLst>
              </a:tr>
              <a:tr h="190500">
                <a:tc>
                  <a:txBody>
                    <a:bodyPr/>
                    <a:lstStyle/>
                    <a:p>
                      <a:pPr algn="ctr" fontAlgn="ctr"/>
                      <a:r>
                        <a:rPr lang="es-PE" sz="1400" u="none" strike="noStrike">
                          <a:effectLst/>
                        </a:rPr>
                        <a:t>9</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1250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1475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1438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215293812"/>
                  </a:ext>
                </a:extLst>
              </a:tr>
              <a:tr h="190500">
                <a:tc>
                  <a:txBody>
                    <a:bodyPr/>
                    <a:lstStyle/>
                    <a:p>
                      <a:pPr algn="ctr" fontAlgn="ctr"/>
                      <a:r>
                        <a:rPr lang="es-PE" sz="1400" u="none" strike="noStrike">
                          <a:effectLst/>
                        </a:rPr>
                        <a:t>10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1500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1750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1725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102702411"/>
                  </a:ext>
                </a:extLst>
              </a:tr>
              <a:tr h="190500">
                <a:tc>
                  <a:txBody>
                    <a:bodyPr/>
                    <a:lstStyle/>
                    <a:p>
                      <a:pPr algn="ctr" fontAlgn="ctr"/>
                      <a:r>
                        <a:rPr lang="es-PE" sz="1400" u="none" strike="noStrike" dirty="0">
                          <a:effectLst/>
                        </a:rPr>
                        <a:t>11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1900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2190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1938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740440486"/>
                  </a:ext>
                </a:extLst>
              </a:tr>
              <a:tr h="190500">
                <a:tc>
                  <a:txBody>
                    <a:bodyPr/>
                    <a:lstStyle/>
                    <a:p>
                      <a:pPr algn="ctr" fontAlgn="ctr"/>
                      <a:r>
                        <a:rPr lang="es-PE" sz="1400" u="none" strike="noStrike">
                          <a:effectLst/>
                        </a:rPr>
                        <a:t>12</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3210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3631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3274</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3528783186"/>
                  </a:ext>
                </a:extLst>
              </a:tr>
              <a:tr h="190500">
                <a:tc>
                  <a:txBody>
                    <a:bodyPr/>
                    <a:lstStyle/>
                    <a:p>
                      <a:pPr algn="ctr" fontAlgn="ctr"/>
                      <a:r>
                        <a:rPr lang="es-PE" sz="1400" u="none" strike="noStrike">
                          <a:effectLst/>
                        </a:rPr>
                        <a:t>13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a:effectLst/>
                        </a:rPr>
                        <a:t>6288</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7017</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6414</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2685335044"/>
                  </a:ext>
                </a:extLst>
              </a:tr>
              <a:tr h="190500">
                <a:tc>
                  <a:txBody>
                    <a:bodyPr/>
                    <a:lstStyle/>
                    <a:p>
                      <a:pPr algn="ctr" fontAlgn="ctr"/>
                      <a:r>
                        <a:rPr lang="es-PE" sz="1200" u="none" strike="noStrike" dirty="0">
                          <a:effectLst/>
                        </a:rPr>
                        <a:t>Suma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19918</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23210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23210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1657601489"/>
                  </a:ext>
                </a:extLst>
              </a:tr>
              <a:tr h="190500">
                <a:tc>
                  <a:txBody>
                    <a:bodyPr/>
                    <a:lstStyle/>
                    <a:p>
                      <a:pPr algn="ctr" fontAlgn="ctr"/>
                      <a:r>
                        <a:rPr lang="es-PE" sz="1200" u="none" strike="noStrike" dirty="0">
                          <a:effectLst/>
                        </a:rPr>
                        <a:t>Media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1532</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1785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1785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100499118"/>
                  </a:ext>
                </a:extLst>
              </a:tr>
              <a:tr h="190500">
                <a:tc>
                  <a:txBody>
                    <a:bodyPr/>
                    <a:lstStyle/>
                    <a:p>
                      <a:pPr algn="ctr" fontAlgn="ctr"/>
                      <a:r>
                        <a:rPr lang="es-PE" sz="1200" u="none" strike="noStrike" dirty="0">
                          <a:effectLst/>
                        </a:rPr>
                        <a:t>Mediana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850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1035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1346</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3412511780"/>
                  </a:ext>
                </a:extLst>
              </a:tr>
            </a:tbl>
          </a:graphicData>
        </a:graphic>
      </p:graphicFrame>
      <p:sp>
        <p:nvSpPr>
          <p:cNvPr id="15" name="Llamada de nube 14"/>
          <p:cNvSpPr/>
          <p:nvPr/>
        </p:nvSpPr>
        <p:spPr>
          <a:xfrm>
            <a:off x="3457184" y="2049052"/>
            <a:ext cx="3645074" cy="1347153"/>
          </a:xfrm>
          <a:prstGeom prst="cloudCallout">
            <a:avLst>
              <a:gd name="adj1" fmla="val -54015"/>
              <a:gd name="adj2" fmla="val -1456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s-ES" sz="1200" dirty="0">
                <a:solidFill>
                  <a:srgbClr val="002060"/>
                </a:solidFill>
              </a:rPr>
              <a:t>para los que ganan hasta el P25:</a:t>
            </a:r>
          </a:p>
          <a:p>
            <a:r>
              <a:rPr lang="es-ES" sz="1200" dirty="0">
                <a:solidFill>
                  <a:srgbClr val="002060"/>
                </a:solidFill>
              </a:rPr>
              <a:t>suma sueldo actual = 2310</a:t>
            </a:r>
          </a:p>
          <a:p>
            <a:r>
              <a:rPr lang="es-ES" sz="1200" dirty="0">
                <a:solidFill>
                  <a:srgbClr val="002060"/>
                </a:solidFill>
              </a:rPr>
              <a:t>suma con la 2da propuesta = 4442</a:t>
            </a:r>
          </a:p>
          <a:p>
            <a:r>
              <a:rPr lang="es-ES" sz="1200" dirty="0">
                <a:solidFill>
                  <a:srgbClr val="002060"/>
                </a:solidFill>
              </a:rPr>
              <a:t>1+k/100 = 1.9231</a:t>
            </a:r>
          </a:p>
        </p:txBody>
      </p:sp>
      <p:pic>
        <p:nvPicPr>
          <p:cNvPr id="2" name="Imagen 1"/>
          <p:cNvPicPr>
            <a:picLocks noChangeAspect="1"/>
          </p:cNvPicPr>
          <p:nvPr/>
        </p:nvPicPr>
        <p:blipFill>
          <a:blip r:embed="rId5"/>
          <a:stretch>
            <a:fillRect/>
          </a:stretch>
        </p:blipFill>
        <p:spPr>
          <a:xfrm>
            <a:off x="3875857" y="3121702"/>
            <a:ext cx="2203363" cy="2943361"/>
          </a:xfrm>
          <a:prstGeom prst="rect">
            <a:avLst/>
          </a:prstGeom>
          <a:solidFill>
            <a:schemeClr val="accent6">
              <a:lumMod val="20000"/>
              <a:lumOff val="80000"/>
            </a:schemeClr>
          </a:solidFill>
        </p:spPr>
      </p:pic>
      <mc:AlternateContent xmlns:mc="http://schemas.openxmlformats.org/markup-compatibility/2006" xmlns:cx1="http://schemas.microsoft.com/office/drawing/2015/9/8/chartex">
        <mc:Choice Requires="cx1">
          <p:graphicFrame>
            <p:nvGraphicFramePr>
              <p:cNvPr id="12" name="Gráfico 11"/>
              <p:cNvGraphicFramePr/>
              <p:nvPr/>
            </p:nvGraphicFramePr>
            <p:xfrm>
              <a:off x="6387092" y="3079702"/>
              <a:ext cx="2293770" cy="2943361"/>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2" name="Gráfico 11"/>
              <p:cNvPicPr>
                <a:picLocks noGrp="1" noRot="1" noChangeAspect="1" noMove="1" noResize="1" noEditPoints="1" noAdjustHandles="1" noChangeArrowheads="1" noChangeShapeType="1"/>
              </p:cNvPicPr>
              <p:nvPr/>
            </p:nvPicPr>
            <p:blipFill>
              <a:blip r:embed="rId7"/>
              <a:stretch>
                <a:fillRect/>
              </a:stretch>
            </p:blipFill>
            <p:spPr>
              <a:xfrm>
                <a:off x="6387092" y="3079702"/>
                <a:ext cx="2293770" cy="2943361"/>
              </a:xfrm>
              <a:prstGeom prst="rect">
                <a:avLst/>
              </a:prstGeom>
            </p:spPr>
          </p:pic>
        </mc:Fallback>
      </mc:AlternateContent>
    </p:spTree>
    <p:extLst>
      <p:ext uri="{BB962C8B-B14F-4D97-AF65-F5344CB8AC3E}">
        <p14:creationId xmlns:p14="http://schemas.microsoft.com/office/powerpoint/2010/main" val="78356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1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bg/>
                                          </p:spTgt>
                                        </p:tgtEl>
                                        <p:attrNameLst>
                                          <p:attrName>style.visibility</p:attrName>
                                        </p:attrNameLst>
                                      </p:cBhvr>
                                      <p:to>
                                        <p:strVal val="visible"/>
                                      </p:to>
                                    </p:set>
                                    <p:animEffect transition="in" filter="fade">
                                      <p:cBhvr>
                                        <p:cTn id="12" dur="500"/>
                                        <p:tgtEl>
                                          <p:spTgt spid="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500"/>
                                        <p:tgtEl>
                                          <p:spTgt spid="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fade">
                                      <p:cBhvr>
                                        <p:cTn id="27" dur="500"/>
                                        <p:tgtEl>
                                          <p:spTgt spid="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Effect transition="in" filter="fade">
                                      <p:cBhvr>
                                        <p:cTn id="32" dur="500"/>
                                        <p:tgtEl>
                                          <p:spTgt spid="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35200"/>
            <a:ext cx="7772400" cy="2387600"/>
          </a:xfrm>
        </p:spPr>
        <p:txBody>
          <a:bodyPr/>
          <a:lstStyle/>
          <a:p>
            <a:r>
              <a:rPr lang="es-PE" dirty="0"/>
              <a:t>Medidas de Dispersión</a:t>
            </a:r>
          </a:p>
        </p:txBody>
      </p:sp>
    </p:spTree>
    <p:extLst>
      <p:ext uri="{BB962C8B-B14F-4D97-AF65-F5344CB8AC3E}">
        <p14:creationId xmlns:p14="http://schemas.microsoft.com/office/powerpoint/2010/main" val="15827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2"/>
            <a:r>
              <a:rPr lang="es-MX" sz="2400" b="1" dirty="0"/>
              <a:t>Medidas de Dispersión</a:t>
            </a:r>
            <a:endParaRPr lang="es-ES" dirty="0"/>
          </a:p>
        </p:txBody>
      </p:sp>
      <p:sp>
        <p:nvSpPr>
          <p:cNvPr id="9" name="Marcador de contenido 8"/>
          <p:cNvSpPr>
            <a:spLocks noGrp="1"/>
          </p:cNvSpPr>
          <p:nvPr>
            <p:ph idx="1"/>
          </p:nvPr>
        </p:nvSpPr>
        <p:spPr>
          <a:xfrm>
            <a:off x="542925" y="1418058"/>
            <a:ext cx="7886700" cy="4351338"/>
          </a:xfrm>
        </p:spPr>
        <p:txBody>
          <a:bodyPr>
            <a:normAutofit/>
          </a:bodyPr>
          <a:lstStyle/>
          <a:p>
            <a:pPr marL="0" indent="0">
              <a:spcBef>
                <a:spcPts val="225"/>
              </a:spcBef>
              <a:spcAft>
                <a:spcPts val="225"/>
              </a:spcAft>
              <a:buNone/>
            </a:pPr>
            <a:r>
              <a:rPr lang="es-PE" dirty="0">
                <a:latin typeface="Calibri" panose="020F0502020204030204" pitchFamily="34" charset="0"/>
                <a:ea typeface="Times New Roman" panose="02020603050405020304" pitchFamily="18" charset="0"/>
                <a:cs typeface="Times New Roman" panose="02020603050405020304" pitchFamily="18" charset="0"/>
              </a:rPr>
              <a:t>Las </a:t>
            </a:r>
            <a:r>
              <a:rPr lang="es-PE"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medidas de dispersión </a:t>
            </a:r>
            <a:r>
              <a:rPr lang="es-PE" dirty="0">
                <a:latin typeface="Calibri" panose="020F0502020204030204" pitchFamily="34" charset="0"/>
                <a:ea typeface="Times New Roman" panose="02020603050405020304" pitchFamily="18" charset="0"/>
                <a:cs typeface="Times New Roman" panose="02020603050405020304" pitchFamily="18" charset="0"/>
              </a:rPr>
              <a:t>indican cuán alejados están los datos del valor que los representa.</a:t>
            </a:r>
          </a:p>
          <a:p>
            <a:pPr marL="0" indent="0">
              <a:spcBef>
                <a:spcPts val="225"/>
              </a:spcBef>
              <a:spcAft>
                <a:spcPts val="225"/>
              </a:spcAft>
            </a:pPr>
            <a:endParaRPr lang="es-PE" dirty="0">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225"/>
              </a:spcBef>
              <a:spcAft>
                <a:spcPts val="225"/>
              </a:spcAft>
            </a:pPr>
            <a:endParaRPr lang="es-PE" dirty="0">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225"/>
              </a:spcBef>
              <a:spcAft>
                <a:spcPts val="225"/>
              </a:spcAft>
            </a:pPr>
            <a:endParaRPr lang="es-PE" dirty="0">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225"/>
              </a:spcBef>
              <a:spcAft>
                <a:spcPts val="225"/>
              </a:spcAft>
            </a:pPr>
            <a:endParaRPr lang="es-PE"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p:cNvSpPr>
            <a:spLocks noGrp="1"/>
          </p:cNvSpPr>
          <p:nvPr>
            <p:ph sz="half" idx="4294967295"/>
          </p:nvPr>
        </p:nvSpPr>
        <p:spPr>
          <a:xfrm>
            <a:off x="4681469" y="2542456"/>
            <a:ext cx="3943350" cy="2102541"/>
          </a:xfrm>
        </p:spPr>
        <p:txBody>
          <a:bodyPr>
            <a:normAutofit fontScale="92500" lnSpcReduction="20000"/>
          </a:bodyPr>
          <a:lstStyle/>
          <a:p>
            <a:pPr marL="0" indent="0">
              <a:spcBef>
                <a:spcPts val="225"/>
              </a:spcBef>
              <a:spcAft>
                <a:spcPts val="225"/>
              </a:spcAft>
              <a:buNone/>
            </a:pPr>
            <a:r>
              <a:rPr lang="es-PE" sz="2250" b="1" dirty="0">
                <a:latin typeface="Calibri" panose="020F0502020204030204" pitchFamily="34" charset="0"/>
                <a:ea typeface="Times New Roman" panose="02020603050405020304" pitchFamily="18" charset="0"/>
                <a:cs typeface="Times New Roman" panose="02020603050405020304" pitchFamily="18" charset="0"/>
              </a:rPr>
              <a:t>Principales Medidas de dispersión</a:t>
            </a:r>
          </a:p>
          <a:p>
            <a:pPr marL="917972" lvl="1" indent="-403622">
              <a:spcAft>
                <a:spcPts val="225"/>
              </a:spcAft>
              <a:buFont typeface="Wingdings" panose="05000000000000000000" pitchFamily="2" charset="2"/>
              <a:buChar char="q"/>
            </a:pPr>
            <a:r>
              <a:rPr lang="es-PE" sz="2100" dirty="0">
                <a:latin typeface="Calibri" panose="020F0502020204030204" pitchFamily="34" charset="0"/>
                <a:ea typeface="Times New Roman" panose="02020603050405020304" pitchFamily="18" charset="0"/>
                <a:cs typeface="Times New Roman" panose="02020603050405020304" pitchFamily="18" charset="0"/>
              </a:rPr>
              <a:t>Rango</a:t>
            </a:r>
          </a:p>
          <a:p>
            <a:pPr marL="917972" lvl="1" indent="-403622">
              <a:spcAft>
                <a:spcPts val="225"/>
              </a:spcAft>
              <a:buFont typeface="Wingdings" panose="05000000000000000000" pitchFamily="2" charset="2"/>
              <a:buChar char="q"/>
            </a:pPr>
            <a:r>
              <a:rPr lang="es-PE" sz="2100" dirty="0">
                <a:latin typeface="Calibri" panose="020F0502020204030204" pitchFamily="34" charset="0"/>
                <a:ea typeface="Times New Roman" panose="02020603050405020304" pitchFamily="18" charset="0"/>
                <a:cs typeface="Times New Roman" panose="02020603050405020304" pitchFamily="18" charset="0"/>
              </a:rPr>
              <a:t>Rango </a:t>
            </a:r>
            <a:r>
              <a:rPr lang="es-PE" sz="2100" dirty="0" err="1">
                <a:latin typeface="Calibri" panose="020F0502020204030204" pitchFamily="34" charset="0"/>
                <a:ea typeface="Times New Roman" panose="02020603050405020304" pitchFamily="18" charset="0"/>
                <a:cs typeface="Times New Roman" panose="02020603050405020304" pitchFamily="18" charset="0"/>
              </a:rPr>
              <a:t>Intercuartil</a:t>
            </a:r>
            <a:endParaRPr lang="es-PE" sz="2100" dirty="0">
              <a:latin typeface="Calibri" panose="020F0502020204030204" pitchFamily="34" charset="0"/>
              <a:ea typeface="Times New Roman" panose="02020603050405020304" pitchFamily="18" charset="0"/>
              <a:cs typeface="Times New Roman" panose="02020603050405020304" pitchFamily="18" charset="0"/>
            </a:endParaRPr>
          </a:p>
          <a:p>
            <a:pPr marL="917972" lvl="1" indent="-403622">
              <a:spcAft>
                <a:spcPts val="225"/>
              </a:spcAft>
              <a:buFont typeface="Wingdings" panose="05000000000000000000" pitchFamily="2" charset="2"/>
              <a:buChar char="q"/>
            </a:pPr>
            <a:r>
              <a:rPr lang="es-PE" dirty="0">
                <a:latin typeface="Calibri" panose="020F0502020204030204" pitchFamily="34" charset="0"/>
                <a:ea typeface="Times New Roman" panose="02020603050405020304" pitchFamily="18" charset="0"/>
                <a:cs typeface="Times New Roman" panose="02020603050405020304" pitchFamily="18" charset="0"/>
              </a:rPr>
              <a:t>Varianza</a:t>
            </a:r>
          </a:p>
          <a:p>
            <a:pPr marL="917972" lvl="1" indent="-403622">
              <a:spcAft>
                <a:spcPts val="225"/>
              </a:spcAft>
              <a:buFont typeface="Wingdings" panose="05000000000000000000" pitchFamily="2" charset="2"/>
              <a:buChar char="q"/>
            </a:pPr>
            <a:r>
              <a:rPr lang="es-PE" dirty="0">
                <a:latin typeface="Calibri" panose="020F0502020204030204" pitchFamily="34" charset="0"/>
                <a:ea typeface="Times New Roman" panose="02020603050405020304" pitchFamily="18" charset="0"/>
                <a:cs typeface="Times New Roman" panose="02020603050405020304" pitchFamily="18" charset="0"/>
              </a:rPr>
              <a:t>Desviación estándar</a:t>
            </a:r>
          </a:p>
          <a:p>
            <a:pPr marL="917972" lvl="1" indent="-403622">
              <a:spcAft>
                <a:spcPts val="225"/>
              </a:spcAft>
              <a:buFont typeface="Wingdings" panose="05000000000000000000" pitchFamily="2" charset="2"/>
              <a:buChar char="q"/>
            </a:pPr>
            <a:r>
              <a:rPr lang="es-PE" dirty="0">
                <a:latin typeface="Calibri" panose="020F0502020204030204" pitchFamily="34" charset="0"/>
                <a:ea typeface="Times New Roman" panose="02020603050405020304" pitchFamily="18" charset="0"/>
                <a:cs typeface="Times New Roman" panose="02020603050405020304" pitchFamily="18" charset="0"/>
              </a:rPr>
              <a:t>Coeficiente de variación</a:t>
            </a:r>
          </a:p>
          <a:p>
            <a:endParaRPr lang="es-PE" dirty="0"/>
          </a:p>
        </p:txBody>
      </p:sp>
      <p:pic>
        <p:nvPicPr>
          <p:cNvPr id="4" name="Imagen 3"/>
          <p:cNvPicPr preferRelativeResize="0">
            <a:picLocks/>
          </p:cNvPicPr>
          <p:nvPr/>
        </p:nvPicPr>
        <p:blipFill>
          <a:blip r:embed="rId3" cstate="print"/>
          <a:stretch>
            <a:fillRect/>
          </a:stretch>
        </p:blipFill>
        <p:spPr>
          <a:xfrm>
            <a:off x="542925" y="2524680"/>
            <a:ext cx="2241000" cy="1054215"/>
          </a:xfrm>
          <a:prstGeom prst="roundRect">
            <a:avLst/>
          </a:prstGeom>
          <a:ln>
            <a:noFill/>
          </a:ln>
          <a:effectLst>
            <a:outerShdw blurRad="292100" dist="139700" dir="2700000" algn="tl" rotWithShape="0">
              <a:srgbClr val="333333">
                <a:alpha val="65000"/>
              </a:srgbClr>
            </a:outerShdw>
          </a:effectLst>
        </p:spPr>
      </p:pic>
      <p:pic>
        <p:nvPicPr>
          <p:cNvPr id="5" name="Imagen 4"/>
          <p:cNvPicPr preferRelativeResize="0">
            <a:picLocks/>
          </p:cNvPicPr>
          <p:nvPr/>
        </p:nvPicPr>
        <p:blipFill>
          <a:blip r:embed="rId4" cstate="print"/>
          <a:stretch>
            <a:fillRect/>
          </a:stretch>
        </p:blipFill>
        <p:spPr>
          <a:xfrm>
            <a:off x="1491697" y="3808377"/>
            <a:ext cx="2241000" cy="1054215"/>
          </a:xfrm>
          <a:prstGeom prst="roundRect">
            <a:avLst/>
          </a:prstGeom>
          <a:ln>
            <a:noFill/>
          </a:ln>
          <a:effectLst>
            <a:outerShdw blurRad="292100" dist="139700" dir="2700000" algn="tl" rotWithShape="0">
              <a:srgbClr val="333333">
                <a:alpha val="65000"/>
              </a:srgbClr>
            </a:outerShdw>
          </a:effectLst>
        </p:spPr>
      </p:pic>
      <p:pic>
        <p:nvPicPr>
          <p:cNvPr id="6" name="Imagen 5"/>
          <p:cNvPicPr preferRelativeResize="0">
            <a:picLocks/>
          </p:cNvPicPr>
          <p:nvPr/>
        </p:nvPicPr>
        <p:blipFill>
          <a:blip r:embed="rId5" cstate="print"/>
          <a:stretch>
            <a:fillRect/>
          </a:stretch>
        </p:blipFill>
        <p:spPr>
          <a:xfrm>
            <a:off x="2359936" y="5092074"/>
            <a:ext cx="2241000" cy="1054215"/>
          </a:xfrm>
          <a:prstGeom prst="round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3930817"/>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childTnLst>
                                </p:cTn>
                              </p:par>
                              <p:par>
                                <p:cTn id="24" presetID="1" presetClass="entr" presetSubtype="0" fill="hold" grpId="0" nodeType="withEffect">
                                  <p:stCondLst>
                                    <p:cond delay="100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par>
                                <p:cTn id="26" presetID="1" presetClass="entr" presetSubtype="0" fill="hold" grpId="0" nodeType="with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par>
                                <p:cTn id="28" presetID="1" presetClass="entr" presetSubtype="0" fill="hold" grpId="0" nodeType="withEffect">
                                  <p:stCondLst>
                                    <p:cond delay="100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par>
                                <p:cTn id="30" presetID="1" presetClass="entr" presetSubtype="0" fill="hold" grpId="0" nodeType="withEffect">
                                  <p:stCondLst>
                                    <p:cond delay="100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par>
                                <p:cTn id="32" presetID="1" presetClass="entr" presetSubtype="0" fill="hold" grpId="0" nodeType="withEffect">
                                  <p:stCondLst>
                                    <p:cond delay="100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5265391" y="3218412"/>
            <a:ext cx="3765874" cy="369332"/>
          </a:xfrm>
          <a:prstGeom prst="rect">
            <a:avLst/>
          </a:prstGeom>
        </p:spPr>
        <p:txBody>
          <a:bodyPr wrap="square">
            <a:spAutoFit/>
          </a:bodyPr>
          <a:lstStyle/>
          <a:p>
            <a:pPr marL="57150">
              <a:spcAft>
                <a:spcPts val="225"/>
              </a:spcAft>
            </a:pPr>
            <a:r>
              <a:rPr lang="es-PE"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Rango</a:t>
            </a:r>
            <a:r>
              <a:rPr lang="pt-BR"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 dato máximo – dato mínimo</a:t>
            </a:r>
            <a:endParaRPr lang="es-PE" dirty="0">
              <a:solidFill>
                <a:srgbClr val="C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Imagen 3"/>
          <p:cNvPicPr preferRelativeResize="0">
            <a:picLocks/>
          </p:cNvPicPr>
          <p:nvPr/>
        </p:nvPicPr>
        <p:blipFill>
          <a:blip r:embed="rId3" cstate="print"/>
          <a:stretch>
            <a:fillRect/>
          </a:stretch>
        </p:blipFill>
        <p:spPr>
          <a:xfrm>
            <a:off x="3866350" y="270345"/>
            <a:ext cx="4977116" cy="2286250"/>
          </a:xfrm>
          <a:prstGeom prst="roundRect">
            <a:avLst/>
          </a:prstGeom>
          <a:ln>
            <a:noFill/>
          </a:ln>
          <a:effectLst>
            <a:outerShdw blurRad="292100" dist="139700" dir="2700000" algn="tl" rotWithShape="0">
              <a:srgbClr val="333333">
                <a:alpha val="65000"/>
              </a:srgbClr>
            </a:outerShdw>
          </a:effectLst>
        </p:spPr>
      </p:pic>
      <p:cxnSp>
        <p:nvCxnSpPr>
          <p:cNvPr id="10" name="Conector recto de flecha 7"/>
          <p:cNvCxnSpPr/>
          <p:nvPr/>
        </p:nvCxnSpPr>
        <p:spPr>
          <a:xfrm>
            <a:off x="5224882" y="2221882"/>
            <a:ext cx="284406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Imagen 4"/>
          <p:cNvPicPr preferRelativeResize="0">
            <a:picLocks/>
          </p:cNvPicPr>
          <p:nvPr/>
        </p:nvPicPr>
        <p:blipFill>
          <a:blip r:embed="rId4" cstate="print"/>
          <a:stretch>
            <a:fillRect/>
          </a:stretch>
        </p:blipFill>
        <p:spPr>
          <a:xfrm>
            <a:off x="204198" y="2253690"/>
            <a:ext cx="4977116" cy="2286250"/>
          </a:xfrm>
          <a:prstGeom prst="roundRect">
            <a:avLst/>
          </a:prstGeom>
          <a:ln>
            <a:noFill/>
          </a:ln>
          <a:effectLst>
            <a:outerShdw blurRad="292100" dist="139700" dir="2700000" algn="tl" rotWithShape="0">
              <a:srgbClr val="333333">
                <a:alpha val="65000"/>
              </a:srgbClr>
            </a:outerShdw>
          </a:effectLst>
        </p:spPr>
      </p:pic>
      <p:cxnSp>
        <p:nvCxnSpPr>
          <p:cNvPr id="11" name="Conector recto de flecha 9"/>
          <p:cNvCxnSpPr/>
          <p:nvPr/>
        </p:nvCxnSpPr>
        <p:spPr>
          <a:xfrm>
            <a:off x="760485" y="4197718"/>
            <a:ext cx="4349748" cy="0"/>
          </a:xfrm>
          <a:prstGeom prst="straightConnector1">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Imagen 5"/>
          <p:cNvPicPr preferRelativeResize="0">
            <a:picLocks/>
          </p:cNvPicPr>
          <p:nvPr/>
        </p:nvPicPr>
        <p:blipFill>
          <a:blip r:embed="rId5" cstate="print"/>
          <a:stretch>
            <a:fillRect/>
          </a:stretch>
        </p:blipFill>
        <p:spPr>
          <a:xfrm>
            <a:off x="3945698" y="4249561"/>
            <a:ext cx="4977116" cy="2286250"/>
          </a:xfrm>
          <a:prstGeom prst="roundRect">
            <a:avLst/>
          </a:prstGeom>
          <a:ln>
            <a:noFill/>
          </a:ln>
          <a:effectLst>
            <a:outerShdw blurRad="292100" dist="139700" dir="2700000" algn="tl" rotWithShape="0">
              <a:srgbClr val="333333">
                <a:alpha val="65000"/>
              </a:srgbClr>
            </a:outerShdw>
          </a:effectLst>
        </p:spPr>
      </p:pic>
      <p:cxnSp>
        <p:nvCxnSpPr>
          <p:cNvPr id="12" name="Conector recto de flecha 10"/>
          <p:cNvCxnSpPr/>
          <p:nvPr/>
        </p:nvCxnSpPr>
        <p:spPr>
          <a:xfrm>
            <a:off x="5766121" y="6194985"/>
            <a:ext cx="1714805" cy="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Marcador de contenido 5"/>
          <p:cNvSpPr txBox="1">
            <a:spLocks/>
          </p:cNvSpPr>
          <p:nvPr/>
        </p:nvSpPr>
        <p:spPr>
          <a:xfrm>
            <a:off x="120121" y="270345"/>
            <a:ext cx="3746229" cy="5729622"/>
          </a:xfrm>
          <a:prstGeom prst="roundRect">
            <a:avLst>
              <a:gd name="adj" fmla="val 7730"/>
            </a:avLst>
          </a:prstGeo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sz="2400" kern="1200">
                <a:solidFill>
                  <a:srgbClr val="002060"/>
                </a:solidFill>
                <a:latin typeface="+mn-lt"/>
                <a:ea typeface="+mn-ea"/>
                <a:cs typeface="+mn-cs"/>
              </a:defRPr>
            </a:lvl1pPr>
            <a:lvl2pPr marL="457200" indent="0" algn="l" defTabSz="914400" rtl="0" eaLnBrk="1" latinLnBrk="0" hangingPunct="1">
              <a:lnSpc>
                <a:spcPct val="100000"/>
              </a:lnSpc>
              <a:spcBef>
                <a:spcPts val="600"/>
              </a:spcBef>
              <a:buFont typeface="Arial" panose="020B0604020202020204" pitchFamily="34" charset="0"/>
              <a:buNone/>
              <a:defRPr sz="2000" kern="1200">
                <a:solidFill>
                  <a:srgbClr val="002060"/>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kern="1200">
                <a:solidFill>
                  <a:srgbClr val="002060"/>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kern="1200">
                <a:solidFill>
                  <a:srgbClr val="002060"/>
                </a:solidFill>
                <a:latin typeface="+mn-lt"/>
                <a:ea typeface="+mn-ea"/>
                <a:cs typeface="+mn-cs"/>
              </a:defRPr>
            </a:lvl4pPr>
            <a:lvl5pPr marL="1828800" indent="0" algn="l" defTabSz="914400" rtl="0" eaLnBrk="1" latinLnBrk="0" hangingPunct="1">
              <a:lnSpc>
                <a:spcPct val="100000"/>
              </a:lnSpc>
              <a:spcBef>
                <a:spcPts val="600"/>
              </a:spcBef>
              <a:buFont typeface="Arial" panose="020B0604020202020204" pitchFamily="34" charset="0"/>
              <a:buNone/>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t>Máxima diferencia entre 2 valores de un conjunto</a:t>
            </a:r>
          </a:p>
        </p:txBody>
      </p:sp>
    </p:spTree>
    <p:extLst>
      <p:ext uri="{BB962C8B-B14F-4D97-AF65-F5344CB8AC3E}">
        <p14:creationId xmlns:p14="http://schemas.microsoft.com/office/powerpoint/2010/main" val="170370902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1500" fill="hold"/>
                                        <p:tgtEl>
                                          <p:spTgt spid="25"/>
                                        </p:tgtEl>
                                        <p:attrNameLst>
                                          <p:attrName>ppt_x</p:attrName>
                                        </p:attrNameLst>
                                      </p:cBhvr>
                                      <p:tavLst>
                                        <p:tav tm="0">
                                          <p:val>
                                            <p:strVal val="1+#ppt_w/2"/>
                                          </p:val>
                                        </p:tav>
                                        <p:tav tm="100000">
                                          <p:val>
                                            <p:strVal val="#ppt_x"/>
                                          </p:val>
                                        </p:tav>
                                      </p:tavLst>
                                    </p:anim>
                                    <p:anim calcmode="lin" valueType="num">
                                      <p:cBhvr additive="base">
                                        <p:cTn id="23"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35200"/>
            <a:ext cx="7772400" cy="2387600"/>
          </a:xfrm>
        </p:spPr>
        <p:txBody>
          <a:bodyPr>
            <a:normAutofit/>
          </a:bodyPr>
          <a:lstStyle/>
          <a:p>
            <a:r>
              <a:rPr lang="es-PE" dirty="0"/>
              <a:t>Medidas de posición</a:t>
            </a:r>
          </a:p>
        </p:txBody>
      </p:sp>
    </p:spTree>
    <p:extLst>
      <p:ext uri="{BB962C8B-B14F-4D97-AF65-F5344CB8AC3E}">
        <p14:creationId xmlns:p14="http://schemas.microsoft.com/office/powerpoint/2010/main" val="54384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5514034" y="2933752"/>
            <a:ext cx="2768630" cy="1077218"/>
          </a:xfrm>
          <a:prstGeom prst="rect">
            <a:avLst/>
          </a:prstGeom>
        </p:spPr>
        <p:txBody>
          <a:bodyPr wrap="square">
            <a:spAutoFit/>
          </a:bodyPr>
          <a:lstStyle/>
          <a:p>
            <a:pPr marL="460772" indent="-403622">
              <a:spcAft>
                <a:spcPts val="225"/>
              </a:spcAft>
              <a:buFont typeface="Wingdings" panose="05000000000000000000" pitchFamily="2" charset="2"/>
              <a:buChar char="q"/>
            </a:pPr>
            <a:r>
              <a:rPr lang="es-PE" sz="32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Rango Intercuartil</a:t>
            </a:r>
          </a:p>
        </p:txBody>
      </p:sp>
      <p:pic>
        <p:nvPicPr>
          <p:cNvPr id="4" name="Imagen 3"/>
          <p:cNvPicPr preferRelativeResize="0">
            <a:picLocks/>
          </p:cNvPicPr>
          <p:nvPr/>
        </p:nvPicPr>
        <p:blipFill>
          <a:blip r:embed="rId3" cstate="print"/>
          <a:stretch>
            <a:fillRect/>
          </a:stretch>
        </p:blipFill>
        <p:spPr>
          <a:xfrm>
            <a:off x="3866350" y="270345"/>
            <a:ext cx="4977116" cy="2286250"/>
          </a:xfrm>
          <a:prstGeom prst="roundRect">
            <a:avLst/>
          </a:prstGeom>
          <a:ln>
            <a:noFill/>
          </a:ln>
          <a:effectLst>
            <a:outerShdw blurRad="292100" dist="139700" dir="2700000" algn="tl" rotWithShape="0">
              <a:srgbClr val="333333">
                <a:alpha val="65000"/>
              </a:srgbClr>
            </a:outerShdw>
          </a:effectLst>
        </p:spPr>
      </p:pic>
      <p:sp>
        <p:nvSpPr>
          <p:cNvPr id="22" name="Rectángulo 21"/>
          <p:cNvSpPr/>
          <p:nvPr/>
        </p:nvSpPr>
        <p:spPr>
          <a:xfrm>
            <a:off x="6061859" y="1084148"/>
            <a:ext cx="836490" cy="1116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pic>
        <p:nvPicPr>
          <p:cNvPr id="5" name="Imagen 4"/>
          <p:cNvPicPr preferRelativeResize="0">
            <a:picLocks/>
          </p:cNvPicPr>
          <p:nvPr/>
        </p:nvPicPr>
        <p:blipFill>
          <a:blip r:embed="rId4" cstate="print"/>
          <a:stretch>
            <a:fillRect/>
          </a:stretch>
        </p:blipFill>
        <p:spPr>
          <a:xfrm>
            <a:off x="204198" y="2253690"/>
            <a:ext cx="4977116" cy="2286250"/>
          </a:xfrm>
          <a:prstGeom prst="roundRect">
            <a:avLst/>
          </a:prstGeom>
          <a:ln>
            <a:noFill/>
          </a:ln>
          <a:effectLst>
            <a:outerShdw blurRad="292100" dist="139700" dir="2700000" algn="tl" rotWithShape="0">
              <a:srgbClr val="333333">
                <a:alpha val="65000"/>
              </a:srgbClr>
            </a:outerShdw>
          </a:effectLst>
        </p:spPr>
      </p:pic>
      <p:sp>
        <p:nvSpPr>
          <p:cNvPr id="23" name="Rectángulo 22"/>
          <p:cNvSpPr/>
          <p:nvPr/>
        </p:nvSpPr>
        <p:spPr>
          <a:xfrm>
            <a:off x="2458801" y="2933752"/>
            <a:ext cx="920139" cy="12600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pic>
        <p:nvPicPr>
          <p:cNvPr id="6" name="Imagen 5"/>
          <p:cNvPicPr preferRelativeResize="0">
            <a:picLocks/>
          </p:cNvPicPr>
          <p:nvPr/>
        </p:nvPicPr>
        <p:blipFill>
          <a:blip r:embed="rId5" cstate="print"/>
          <a:stretch>
            <a:fillRect/>
          </a:stretch>
        </p:blipFill>
        <p:spPr>
          <a:xfrm>
            <a:off x="3945698" y="4249561"/>
            <a:ext cx="4977116" cy="2286250"/>
          </a:xfrm>
          <a:prstGeom prst="roundRect">
            <a:avLst/>
          </a:prstGeom>
          <a:ln>
            <a:noFill/>
          </a:ln>
          <a:effectLst>
            <a:outerShdw blurRad="292100" dist="139700" dir="2700000" algn="tl" rotWithShape="0">
              <a:srgbClr val="333333">
                <a:alpha val="65000"/>
              </a:srgbClr>
            </a:outerShdw>
          </a:effectLst>
        </p:spPr>
      </p:pic>
      <p:sp>
        <p:nvSpPr>
          <p:cNvPr id="24" name="Rectángulo 23"/>
          <p:cNvSpPr/>
          <p:nvPr/>
        </p:nvSpPr>
        <p:spPr>
          <a:xfrm>
            <a:off x="6341832" y="4686734"/>
            <a:ext cx="627368" cy="1512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42" name="Marcador de contenido 5"/>
          <p:cNvSpPr txBox="1">
            <a:spLocks/>
          </p:cNvSpPr>
          <p:nvPr/>
        </p:nvSpPr>
        <p:spPr>
          <a:xfrm>
            <a:off x="207803" y="275574"/>
            <a:ext cx="3405175" cy="5761971"/>
          </a:xfrm>
          <a:prstGeom prst="roundRect">
            <a:avLst>
              <a:gd name="adj" fmla="val 7730"/>
            </a:avLst>
          </a:prstGeo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sz="2400" kern="1200">
                <a:solidFill>
                  <a:srgbClr val="002060"/>
                </a:solidFill>
                <a:latin typeface="+mn-lt"/>
                <a:ea typeface="+mn-ea"/>
                <a:cs typeface="+mn-cs"/>
              </a:defRPr>
            </a:lvl1pPr>
            <a:lvl2pPr marL="457200" indent="0" algn="l" defTabSz="914400" rtl="0" eaLnBrk="1" latinLnBrk="0" hangingPunct="1">
              <a:lnSpc>
                <a:spcPct val="100000"/>
              </a:lnSpc>
              <a:spcBef>
                <a:spcPts val="600"/>
              </a:spcBef>
              <a:buFont typeface="Arial" panose="020B0604020202020204" pitchFamily="34" charset="0"/>
              <a:buNone/>
              <a:defRPr sz="2000" kern="1200">
                <a:solidFill>
                  <a:srgbClr val="002060"/>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kern="1200">
                <a:solidFill>
                  <a:srgbClr val="002060"/>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kern="1200">
                <a:solidFill>
                  <a:srgbClr val="002060"/>
                </a:solidFill>
                <a:latin typeface="+mn-lt"/>
                <a:ea typeface="+mn-ea"/>
                <a:cs typeface="+mn-cs"/>
              </a:defRPr>
            </a:lvl4pPr>
            <a:lvl5pPr marL="1828800" indent="0" algn="l" defTabSz="914400" rtl="0" eaLnBrk="1" latinLnBrk="0" hangingPunct="1">
              <a:lnSpc>
                <a:spcPct val="100000"/>
              </a:lnSpc>
              <a:spcBef>
                <a:spcPts val="600"/>
              </a:spcBef>
              <a:buFont typeface="Arial" panose="020B0604020202020204" pitchFamily="34" charset="0"/>
              <a:buNone/>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t>Máxima diferencia entre los 50% de datos centrales</a:t>
            </a:r>
          </a:p>
        </p:txBody>
      </p:sp>
    </p:spTree>
    <p:extLst>
      <p:ext uri="{BB962C8B-B14F-4D97-AF65-F5344CB8AC3E}">
        <p14:creationId xmlns:p14="http://schemas.microsoft.com/office/powerpoint/2010/main" val="1976968756"/>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heel(1)">
                                      <p:cBhvr>
                                        <p:cTn id="12" dur="2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500" fill="hold"/>
                                        <p:tgtEl>
                                          <p:spTgt spid="15"/>
                                        </p:tgtEl>
                                        <p:attrNameLst>
                                          <p:attrName>ppt_x</p:attrName>
                                        </p:attrNameLst>
                                      </p:cBhvr>
                                      <p:tavLst>
                                        <p:tav tm="0">
                                          <p:val>
                                            <p:strVal val="1+#ppt_w/2"/>
                                          </p:val>
                                        </p:tav>
                                        <p:tav tm="100000">
                                          <p:val>
                                            <p:strVal val="#ppt_x"/>
                                          </p:val>
                                        </p:tav>
                                      </p:tavLst>
                                    </p:anim>
                                    <p:anim calcmode="lin" valueType="num">
                                      <p:cBhvr additive="base">
                                        <p:cTn id="23"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93375" y="513380"/>
            <a:ext cx="7772400" cy="2387600"/>
          </a:xfrm>
        </p:spPr>
        <p:txBody>
          <a:bodyPr/>
          <a:lstStyle/>
          <a:p>
            <a:r>
              <a:rPr lang="es-PE" dirty="0"/>
              <a:t>Diagrama de Cajas</a:t>
            </a:r>
            <a:br>
              <a:rPr lang="es-PE" dirty="0"/>
            </a:br>
            <a:r>
              <a:rPr lang="es-PE" dirty="0"/>
              <a:t>(Box </a:t>
            </a:r>
            <a:r>
              <a:rPr lang="es-PE" dirty="0" err="1"/>
              <a:t>Plot</a:t>
            </a:r>
            <a:r>
              <a:rPr lang="es-PE" dirty="0"/>
              <a:t>)</a:t>
            </a:r>
          </a:p>
        </p:txBody>
      </p:sp>
      <p:grpSp>
        <p:nvGrpSpPr>
          <p:cNvPr id="3" name="Grupo 2"/>
          <p:cNvGrpSpPr/>
          <p:nvPr/>
        </p:nvGrpSpPr>
        <p:grpSpPr>
          <a:xfrm rot="16200000">
            <a:off x="3229443" y="1736542"/>
            <a:ext cx="3106456" cy="6222062"/>
            <a:chOff x="7075721" y="2469062"/>
            <a:chExt cx="3869871" cy="3501787"/>
          </a:xfrm>
        </p:grpSpPr>
        <p:sp>
          <p:nvSpPr>
            <p:cNvPr id="4" name="Rectángulo 3"/>
            <p:cNvSpPr/>
            <p:nvPr/>
          </p:nvSpPr>
          <p:spPr>
            <a:xfrm>
              <a:off x="7075721" y="2469062"/>
              <a:ext cx="3869871" cy="350178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 name="Grupo 4"/>
            <p:cNvGrpSpPr/>
            <p:nvPr/>
          </p:nvGrpSpPr>
          <p:grpSpPr>
            <a:xfrm rot="16200000">
              <a:off x="7589041" y="2839435"/>
              <a:ext cx="2918806" cy="2847265"/>
              <a:chOff x="259609" y="2800240"/>
              <a:chExt cx="2918806" cy="2847265"/>
            </a:xfrm>
          </p:grpSpPr>
          <p:cxnSp>
            <p:nvCxnSpPr>
              <p:cNvPr id="6" name="Conector recto 5"/>
              <p:cNvCxnSpPr/>
              <p:nvPr/>
            </p:nvCxnSpPr>
            <p:spPr>
              <a:xfrm>
                <a:off x="259609" y="2886363"/>
                <a:ext cx="15840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7" name="Grupo 6"/>
              <p:cNvGrpSpPr/>
              <p:nvPr/>
            </p:nvGrpSpPr>
            <p:grpSpPr>
              <a:xfrm>
                <a:off x="830387" y="2800241"/>
                <a:ext cx="468001" cy="180019"/>
                <a:chOff x="830387" y="2800241"/>
                <a:chExt cx="468001" cy="180019"/>
              </a:xfrm>
            </p:grpSpPr>
            <p:sp>
              <p:nvSpPr>
                <p:cNvPr id="20" name="Rectángulo 19"/>
                <p:cNvSpPr/>
                <p:nvPr/>
              </p:nvSpPr>
              <p:spPr>
                <a:xfrm>
                  <a:off x="830387" y="2800260"/>
                  <a:ext cx="468001" cy="1800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21" name="Conector recto 20"/>
                <p:cNvCxnSpPr/>
                <p:nvPr/>
              </p:nvCxnSpPr>
              <p:spPr>
                <a:xfrm>
                  <a:off x="1104579" y="2800241"/>
                  <a:ext cx="0" cy="18000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8" name="Conector recto 7"/>
              <p:cNvCxnSpPr/>
              <p:nvPr/>
            </p:nvCxnSpPr>
            <p:spPr>
              <a:xfrm>
                <a:off x="764766" y="4222169"/>
                <a:ext cx="194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 name="Grupo 8"/>
              <p:cNvGrpSpPr/>
              <p:nvPr/>
            </p:nvGrpSpPr>
            <p:grpSpPr>
              <a:xfrm>
                <a:off x="1464232" y="4118780"/>
                <a:ext cx="577536" cy="206734"/>
                <a:chOff x="1464232" y="4118780"/>
                <a:chExt cx="577536" cy="206734"/>
              </a:xfrm>
            </p:grpSpPr>
            <p:sp>
              <p:nvSpPr>
                <p:cNvPr id="18" name="Rectángulo 17"/>
                <p:cNvSpPr/>
                <p:nvPr/>
              </p:nvSpPr>
              <p:spPr>
                <a:xfrm>
                  <a:off x="1464232" y="4118780"/>
                  <a:ext cx="577536" cy="206734"/>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9" name="Conector recto 18"/>
                <p:cNvCxnSpPr/>
                <p:nvPr/>
              </p:nvCxnSpPr>
              <p:spPr>
                <a:xfrm>
                  <a:off x="1776853" y="4118780"/>
                  <a:ext cx="0" cy="20673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10" name="Conector recto 9"/>
              <p:cNvCxnSpPr/>
              <p:nvPr/>
            </p:nvCxnSpPr>
            <p:spPr>
              <a:xfrm>
                <a:off x="2134415" y="5555358"/>
                <a:ext cx="10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1" name="Grupo 10"/>
              <p:cNvGrpSpPr/>
              <p:nvPr/>
            </p:nvGrpSpPr>
            <p:grpSpPr>
              <a:xfrm>
                <a:off x="2434107" y="5467505"/>
                <a:ext cx="399179" cy="180000"/>
                <a:chOff x="2434107" y="5467505"/>
                <a:chExt cx="399179" cy="180000"/>
              </a:xfrm>
            </p:grpSpPr>
            <p:sp>
              <p:nvSpPr>
                <p:cNvPr id="16" name="Rectángulo 15"/>
                <p:cNvSpPr/>
                <p:nvPr/>
              </p:nvSpPr>
              <p:spPr>
                <a:xfrm>
                  <a:off x="2434107" y="5467505"/>
                  <a:ext cx="399179" cy="18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7" name="Conector recto 16"/>
                <p:cNvCxnSpPr/>
                <p:nvPr/>
              </p:nvCxnSpPr>
              <p:spPr>
                <a:xfrm>
                  <a:off x="2649599" y="5467505"/>
                  <a:ext cx="0" cy="180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Rectángulo 11"/>
              <p:cNvSpPr/>
              <p:nvPr/>
            </p:nvSpPr>
            <p:spPr>
              <a:xfrm>
                <a:off x="1876427" y="2800240"/>
                <a:ext cx="115416" cy="276999"/>
              </a:xfrm>
              <a:prstGeom prst="rect">
                <a:avLst/>
              </a:prstGeom>
            </p:spPr>
            <p:txBody>
              <a:bodyPr wrap="none" lIns="0" tIns="0" rIns="0" bIns="0">
                <a:spAutoFit/>
              </a:bodyPr>
              <a:lstStyle/>
              <a:p>
                <a:r>
                  <a:rPr lang="es-ES"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a:t>
                </a:r>
                <a:endParaRPr lang="es-PE" dirty="0">
                  <a:solidFill>
                    <a:schemeClr val="accent5"/>
                  </a:solidFill>
                </a:endParaRPr>
              </a:p>
            </p:txBody>
          </p:sp>
          <p:sp>
            <p:nvSpPr>
              <p:cNvPr id="13" name="Rectángulo 12"/>
              <p:cNvSpPr/>
              <p:nvPr/>
            </p:nvSpPr>
            <p:spPr>
              <a:xfrm>
                <a:off x="2730429" y="4140741"/>
                <a:ext cx="115416" cy="276999"/>
              </a:xfrm>
              <a:prstGeom prst="rect">
                <a:avLst/>
              </a:prstGeom>
            </p:spPr>
            <p:txBody>
              <a:bodyPr wrap="none" lIns="0" tIns="0" rIns="0" bIns="0">
                <a:spAutoFit/>
              </a:bodyPr>
              <a:lstStyle/>
              <a:p>
                <a:r>
                  <a:rPr lang="es-ES"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dirty="0">
                  <a:solidFill>
                    <a:srgbClr val="FFC000"/>
                  </a:solidFill>
                </a:endParaRPr>
              </a:p>
            </p:txBody>
          </p:sp>
          <p:sp>
            <p:nvSpPr>
              <p:cNvPr id="14" name="Rectángulo 13"/>
              <p:cNvSpPr/>
              <p:nvPr/>
            </p:nvSpPr>
            <p:spPr>
              <a:xfrm>
                <a:off x="2909259" y="4145139"/>
                <a:ext cx="115416" cy="276999"/>
              </a:xfrm>
              <a:prstGeom prst="rect">
                <a:avLst/>
              </a:prstGeom>
            </p:spPr>
            <p:txBody>
              <a:bodyPr wrap="none" lIns="0" tIns="0" rIns="0" bIns="0">
                <a:spAutoFit/>
              </a:bodyPr>
              <a:lstStyle/>
              <a:p>
                <a:r>
                  <a:rPr lang="es-ES"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dirty="0">
                  <a:solidFill>
                    <a:srgbClr val="FFC000"/>
                  </a:solidFill>
                </a:endParaRPr>
              </a:p>
            </p:txBody>
          </p:sp>
          <p:sp>
            <p:nvSpPr>
              <p:cNvPr id="15" name="Rectángulo 14"/>
              <p:cNvSpPr/>
              <p:nvPr/>
            </p:nvSpPr>
            <p:spPr>
              <a:xfrm>
                <a:off x="476479" y="4133302"/>
                <a:ext cx="115416" cy="276999"/>
              </a:xfrm>
              <a:prstGeom prst="rect">
                <a:avLst/>
              </a:prstGeom>
            </p:spPr>
            <p:txBody>
              <a:bodyPr wrap="none" lIns="0" tIns="0" rIns="0" bIns="0">
                <a:spAutoFit/>
              </a:bodyPr>
              <a:lstStyle/>
              <a:p>
                <a:r>
                  <a:rPr lang="es-ES"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dirty="0">
                  <a:solidFill>
                    <a:srgbClr val="FFC000"/>
                  </a:solidFill>
                </a:endParaRPr>
              </a:p>
            </p:txBody>
          </p:sp>
        </p:grpSp>
      </p:grpSp>
    </p:spTree>
    <p:extLst>
      <p:ext uri="{BB962C8B-B14F-4D97-AF65-F5344CB8AC3E}">
        <p14:creationId xmlns:p14="http://schemas.microsoft.com/office/powerpoint/2010/main" val="168345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arcador de contenido 38"/>
          <p:cNvSpPr txBox="1">
            <a:spLocks/>
          </p:cNvSpPr>
          <p:nvPr/>
        </p:nvSpPr>
        <p:spPr>
          <a:xfrm>
            <a:off x="216251" y="1922860"/>
            <a:ext cx="4001947" cy="3448745"/>
          </a:xfrm>
          <a:prstGeom prst="roundRect">
            <a:avLst/>
          </a:prstGeom>
          <a:solidFill>
            <a:srgbClr val="FFC000"/>
          </a:solidFill>
          <a:ln>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1500" dirty="0"/>
              <a:t> Diagrama de cajas</a:t>
            </a:r>
            <a:endParaRPr lang="es-PE" sz="1500" dirty="0"/>
          </a:p>
        </p:txBody>
      </p:sp>
      <p:pic>
        <p:nvPicPr>
          <p:cNvPr id="5" name="Imagen 4"/>
          <p:cNvPicPr>
            <a:picLocks noChangeAspect="1"/>
          </p:cNvPicPr>
          <p:nvPr/>
        </p:nvPicPr>
        <p:blipFill>
          <a:blip r:embed="rId3"/>
          <a:stretch>
            <a:fillRect/>
          </a:stretch>
        </p:blipFill>
        <p:spPr>
          <a:xfrm>
            <a:off x="355151" y="4556038"/>
            <a:ext cx="3696931" cy="338723"/>
          </a:xfrm>
          <a:prstGeom prst="rect">
            <a:avLst/>
          </a:prstGeom>
        </p:spPr>
      </p:pic>
      <p:sp>
        <p:nvSpPr>
          <p:cNvPr id="2" name="Título 1"/>
          <p:cNvSpPr>
            <a:spLocks noGrp="1"/>
          </p:cNvSpPr>
          <p:nvPr>
            <p:ph type="title"/>
          </p:nvPr>
        </p:nvSpPr>
        <p:spPr/>
        <p:txBody>
          <a:bodyPr>
            <a:normAutofit/>
          </a:bodyPr>
          <a:lstStyle/>
          <a:p>
            <a:pPr lvl="2"/>
            <a:r>
              <a:rPr lang="es-PE" sz="30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Paso a paso para dibujar el Diagrama de cajas</a:t>
            </a:r>
            <a:endParaRPr lang="es-ES" sz="3000" dirty="0"/>
          </a:p>
        </p:txBody>
      </p:sp>
      <mc:AlternateContent xmlns:mc="http://schemas.openxmlformats.org/markup-compatibility/2006" xmlns:a14="http://schemas.microsoft.com/office/drawing/2010/main">
        <mc:Choice Requires="a14">
          <p:sp>
            <p:nvSpPr>
              <p:cNvPr id="3" name="Marcador de contenido 2"/>
              <p:cNvSpPr>
                <a:spLocks noGrp="1"/>
              </p:cNvSpPr>
              <p:nvPr>
                <p:ph sz="half" idx="4294967295"/>
              </p:nvPr>
            </p:nvSpPr>
            <p:spPr>
              <a:xfrm>
                <a:off x="4450016" y="1766171"/>
                <a:ext cx="4180417" cy="4121868"/>
              </a:xfrm>
            </p:spPr>
            <p:txBody>
              <a:bodyPr>
                <a:normAutofit fontScale="55000" lnSpcReduction="20000"/>
              </a:bodyPr>
              <a:lstStyle/>
              <a:p>
                <a:pPr marL="273844" indent="-273844" algn="just">
                  <a:buFontTx/>
                  <a:buAutoNum type="arabicPeriod"/>
                </a:pPr>
                <a:r>
                  <a:rPr lang="es-PE" altLang="es-PE" sz="2700" dirty="0"/>
                  <a:t>Se traza una línea de referencia horizontal o vertical (para la escala), donde quepan todos los datos que tenemos.</a:t>
                </a:r>
              </a:p>
              <a:p>
                <a:pPr marL="273844" indent="-273844" algn="just">
                  <a:buFontTx/>
                  <a:buAutoNum type="arabicPeriod"/>
                </a:pPr>
                <a:r>
                  <a:rPr lang="es-PE" altLang="es-PE" sz="2700" dirty="0"/>
                  <a:t>Se calcula: </a:t>
                </a:r>
                <a14:m>
                  <m:oMath xmlns:m="http://schemas.openxmlformats.org/officeDocument/2006/math">
                    <m:sSub>
                      <m:sSubPr>
                        <m:ctrlPr>
                          <a:rPr lang="es-ES" altLang="es-PE" sz="2700" i="1" dirty="0">
                            <a:latin typeface="Cambria Math" panose="02040503050406030204" pitchFamily="18" charset="0"/>
                          </a:rPr>
                        </m:ctrlPr>
                      </m:sSubPr>
                      <m:e>
                        <m:r>
                          <a:rPr lang="es-PE" altLang="es-PE" sz="2700" i="1" dirty="0">
                            <a:latin typeface="Cambria Math" panose="02040503050406030204" pitchFamily="18" charset="0"/>
                          </a:rPr>
                          <m:t>𝑄</m:t>
                        </m:r>
                      </m:e>
                      <m:sub>
                        <m:r>
                          <a:rPr lang="es-PE" altLang="es-PE" sz="2700" i="1" dirty="0">
                            <a:latin typeface="Cambria Math" panose="02040503050406030204" pitchFamily="18" charset="0"/>
                          </a:rPr>
                          <m:t>1</m:t>
                        </m:r>
                      </m:sub>
                    </m:sSub>
                    <m:r>
                      <a:rPr lang="es-PE" altLang="es-PE" sz="2700" i="1" dirty="0">
                        <a:latin typeface="Cambria Math" panose="02040503050406030204" pitchFamily="18" charset="0"/>
                      </a:rPr>
                      <m:t>, </m:t>
                    </m:r>
                    <m:sSub>
                      <m:sSubPr>
                        <m:ctrlPr>
                          <a:rPr lang="es-ES" altLang="es-PE" sz="2700" i="1" dirty="0">
                            <a:latin typeface="Cambria Math" panose="02040503050406030204" pitchFamily="18" charset="0"/>
                          </a:rPr>
                        </m:ctrlPr>
                      </m:sSubPr>
                      <m:e>
                        <m:r>
                          <a:rPr lang="es-PE" altLang="es-PE" sz="2700" i="1" dirty="0">
                            <a:latin typeface="Cambria Math" panose="02040503050406030204" pitchFamily="18" charset="0"/>
                          </a:rPr>
                          <m:t>𝑄</m:t>
                        </m:r>
                      </m:e>
                      <m:sub>
                        <m:r>
                          <a:rPr lang="es-PE" altLang="es-PE" sz="2700" i="1" dirty="0">
                            <a:latin typeface="Cambria Math" panose="02040503050406030204" pitchFamily="18" charset="0"/>
                          </a:rPr>
                          <m:t>2</m:t>
                        </m:r>
                      </m:sub>
                    </m:sSub>
                    <m:r>
                      <a:rPr lang="es-PE" altLang="es-PE" sz="2700" i="1" dirty="0">
                        <a:latin typeface="Cambria Math" panose="02040503050406030204" pitchFamily="18" charset="0"/>
                      </a:rPr>
                      <m:t> , </m:t>
                    </m:r>
                    <m:sSub>
                      <m:sSubPr>
                        <m:ctrlPr>
                          <a:rPr lang="es-ES" altLang="es-PE" sz="2700" i="1" dirty="0">
                            <a:latin typeface="Cambria Math" panose="02040503050406030204" pitchFamily="18" charset="0"/>
                          </a:rPr>
                        </m:ctrlPr>
                      </m:sSubPr>
                      <m:e>
                        <m:r>
                          <a:rPr lang="es-PE" altLang="es-PE" sz="2700" i="1" dirty="0">
                            <a:latin typeface="Cambria Math" panose="02040503050406030204" pitchFamily="18" charset="0"/>
                          </a:rPr>
                          <m:t>𝑄</m:t>
                        </m:r>
                      </m:e>
                      <m:sub>
                        <m:r>
                          <a:rPr lang="es-PE" altLang="es-PE" sz="2700" i="1" dirty="0">
                            <a:latin typeface="Cambria Math" panose="02040503050406030204" pitchFamily="18" charset="0"/>
                          </a:rPr>
                          <m:t>3</m:t>
                        </m:r>
                      </m:sub>
                    </m:sSub>
                    <m:r>
                      <a:rPr lang="es-PE" altLang="es-PE" sz="2700" i="1" dirty="0">
                        <a:latin typeface="Cambria Math" panose="02040503050406030204" pitchFamily="18" charset="0"/>
                      </a:rPr>
                      <m:t> , </m:t>
                    </m:r>
                    <m:r>
                      <a:rPr lang="es-PE" altLang="es-PE" sz="2700" i="1" dirty="0">
                        <a:latin typeface="Cambria Math" panose="02040503050406030204" pitchFamily="18" charset="0"/>
                      </a:rPr>
                      <m:t>𝑅𝐼𝐶</m:t>
                    </m:r>
                  </m:oMath>
                </a14:m>
                <a:r>
                  <a:rPr lang="es-PE" altLang="es-PE" sz="2700" dirty="0"/>
                  <a:t>.</a:t>
                </a:r>
              </a:p>
              <a:p>
                <a:pPr marL="273844" indent="-273844" algn="just">
                  <a:buFontTx/>
                  <a:buAutoNum type="arabicPeriod"/>
                </a:pPr>
                <a:r>
                  <a:rPr lang="es-PE" altLang="es-PE" sz="2700" dirty="0"/>
                  <a:t>Se traza un rectángulo con los extremos en el primer y tercer cuartil y se traza una recta vertical en la mediana.</a:t>
                </a:r>
              </a:p>
              <a:p>
                <a:pPr marL="273844" indent="-273844" algn="just">
                  <a:buFontTx/>
                  <a:buAutoNum type="arabicPeriod"/>
                </a:pPr>
                <a:r>
                  <a:rPr lang="es-ES" altLang="es-PE" sz="2700" dirty="0"/>
                  <a:t>Se considera que los datos fuera de estos límites son extremos: </a:t>
                </a:r>
              </a:p>
              <a:p>
                <a:pPr marL="461963" lvl="1" indent="0" algn="ctr">
                  <a:lnSpc>
                    <a:spcPct val="120000"/>
                  </a:lnSpc>
                  <a:spcBef>
                    <a:spcPts val="450"/>
                  </a:spcBef>
                  <a:buNone/>
                </a:pPr>
                <a14:m>
                  <m:oMathPara xmlns:m="http://schemas.openxmlformats.org/officeDocument/2006/math">
                    <m:oMathParaPr>
                      <m:jc m:val="centerGroup"/>
                    </m:oMathParaPr>
                    <m:oMath xmlns:m="http://schemas.openxmlformats.org/officeDocument/2006/math">
                      <m:r>
                        <a:rPr lang="es-PE" sz="2700" i="1" dirty="0">
                          <a:latin typeface="Cambria Math" panose="02040503050406030204" pitchFamily="18" charset="0"/>
                          <a:ea typeface="Times New Roman" panose="02020603050405020304" pitchFamily="18" charset="0"/>
                          <a:cs typeface="Times New Roman" panose="02020603050405020304" pitchFamily="18" charset="0"/>
                        </a:rPr>
                        <m:t>𝑉𝑎𝑙𝑜𝑟</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 &lt; </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𝐿𝑖</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S" sz="2700" i="1" dirty="0">
                              <a:latin typeface="Cambria Math" panose="02040503050406030204" pitchFamily="18" charset="0"/>
                              <a:ea typeface="Times New Roman" panose="02020603050405020304" pitchFamily="18" charset="0"/>
                              <a:cs typeface="Times New Roman" panose="02020603050405020304" pitchFamily="18" charset="0"/>
                            </a:rPr>
                          </m:ctrlPr>
                        </m:sSubPr>
                        <m:e>
                          <m:r>
                            <a:rPr lang="es-ES" sz="2700" i="1" dirty="0">
                              <a:latin typeface="Cambria Math" panose="02040503050406030204" pitchFamily="18" charset="0"/>
                              <a:ea typeface="Times New Roman" panose="02020603050405020304" pitchFamily="18" charset="0"/>
                              <a:cs typeface="Times New Roman" panose="02020603050405020304" pitchFamily="18" charset="0"/>
                            </a:rPr>
                            <m:t>𝑄</m:t>
                          </m:r>
                        </m:e>
                        <m:sub>
                          <m:r>
                            <a:rPr lang="es-ES" sz="2700" i="1" dirty="0">
                              <a:latin typeface="Cambria Math" panose="02040503050406030204" pitchFamily="18" charset="0"/>
                              <a:ea typeface="Times New Roman" panose="02020603050405020304" pitchFamily="18" charset="0"/>
                              <a:cs typeface="Times New Roman" panose="02020603050405020304" pitchFamily="18" charset="0"/>
                            </a:rPr>
                            <m:t>1</m:t>
                          </m:r>
                        </m:sub>
                      </m:sSub>
                      <m:r>
                        <a:rPr lang="es-PE" sz="2700" i="1" dirty="0">
                          <a:latin typeface="Cambria Math" panose="02040503050406030204" pitchFamily="18" charset="0"/>
                          <a:ea typeface="Times New Roman" panose="02020603050405020304" pitchFamily="18" charset="0"/>
                          <a:cs typeface="Times New Roman" panose="02020603050405020304" pitchFamily="18" charset="0"/>
                        </a:rPr>
                        <m:t>−1.5(</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𝑅𝐼𝐶</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PE" sz="2700" dirty="0">
                  <a:latin typeface="Calibri" panose="020F0502020204030204" pitchFamily="34" charset="0"/>
                  <a:ea typeface="Times New Roman" panose="02020603050405020304" pitchFamily="18" charset="0"/>
                  <a:cs typeface="Times New Roman" panose="02020603050405020304" pitchFamily="18" charset="0"/>
                </a:endParaRPr>
              </a:p>
              <a:p>
                <a:pPr marL="461963" lvl="1" indent="0" algn="ctr">
                  <a:lnSpc>
                    <a:spcPct val="120000"/>
                  </a:lnSpc>
                  <a:spcBef>
                    <a:spcPts val="450"/>
                  </a:spcBef>
                  <a:buNone/>
                </a:pPr>
                <a14:m>
                  <m:oMathPara xmlns:m="http://schemas.openxmlformats.org/officeDocument/2006/math">
                    <m:oMathParaPr>
                      <m:jc m:val="centerGroup"/>
                    </m:oMathParaPr>
                    <m:oMath xmlns:m="http://schemas.openxmlformats.org/officeDocument/2006/math">
                      <m:r>
                        <a:rPr lang="es-PE" sz="2700" i="1" dirty="0">
                          <a:latin typeface="Cambria Math" panose="02040503050406030204" pitchFamily="18" charset="0"/>
                          <a:ea typeface="Times New Roman" panose="02020603050405020304" pitchFamily="18" charset="0"/>
                          <a:cs typeface="Times New Roman" panose="02020603050405020304" pitchFamily="18" charset="0"/>
                        </a:rPr>
                        <m:t>𝑉𝑎𝑙𝑜𝑟</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 &gt; </m:t>
                      </m:r>
                      <m:r>
                        <a:rPr lang="es-PE" sz="2700" i="1" dirty="0" err="1">
                          <a:latin typeface="Cambria Math" panose="02040503050406030204" pitchFamily="18" charset="0"/>
                          <a:ea typeface="Times New Roman" panose="02020603050405020304" pitchFamily="18" charset="0"/>
                          <a:cs typeface="Times New Roman" panose="02020603050405020304" pitchFamily="18" charset="0"/>
                        </a:rPr>
                        <m:t>𝐿𝑠</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PE" sz="2700" i="1" dirty="0">
                              <a:latin typeface="Cambria Math" panose="02040503050406030204" pitchFamily="18" charset="0"/>
                              <a:ea typeface="Times New Roman" panose="02020603050405020304" pitchFamily="18" charset="0"/>
                              <a:cs typeface="Times New Roman" panose="02020603050405020304" pitchFamily="18" charset="0"/>
                            </a:rPr>
                          </m:ctrlPr>
                        </m:sSubPr>
                        <m:e>
                          <m:r>
                            <a:rPr lang="es-PE" sz="2700" i="1" dirty="0">
                              <a:latin typeface="Cambria Math" panose="02040503050406030204" pitchFamily="18" charset="0"/>
                              <a:ea typeface="Times New Roman" panose="02020603050405020304" pitchFamily="18" charset="0"/>
                              <a:cs typeface="Times New Roman" panose="02020603050405020304" pitchFamily="18" charset="0"/>
                            </a:rPr>
                            <m:t>𝑄</m:t>
                          </m:r>
                        </m:e>
                        <m:sub>
                          <m:r>
                            <a:rPr lang="es-ES" sz="2700" i="1" dirty="0">
                              <a:latin typeface="Cambria Math" panose="02040503050406030204" pitchFamily="18" charset="0"/>
                              <a:ea typeface="Times New Roman" panose="02020603050405020304" pitchFamily="18" charset="0"/>
                              <a:cs typeface="Times New Roman" panose="02020603050405020304" pitchFamily="18" charset="0"/>
                            </a:rPr>
                            <m:t>3</m:t>
                          </m:r>
                        </m:sub>
                      </m:sSub>
                      <m:r>
                        <a:rPr lang="es-PE" sz="2700" i="1" dirty="0">
                          <a:latin typeface="Cambria Math" panose="02040503050406030204" pitchFamily="18" charset="0"/>
                          <a:ea typeface="Times New Roman" panose="02020603050405020304" pitchFamily="18" charset="0"/>
                          <a:cs typeface="Times New Roman" panose="02020603050405020304" pitchFamily="18" charset="0"/>
                        </a:rPr>
                        <m:t>+1.5(</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𝑅𝐼𝐶</m:t>
                      </m:r>
                      <m:r>
                        <a:rPr lang="es-PE" sz="2700" i="1" dirty="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PE" sz="2700" dirty="0">
                  <a:latin typeface="Calibri" panose="020F0502020204030204" pitchFamily="34" charset="0"/>
                  <a:ea typeface="Times New Roman" panose="02020603050405020304" pitchFamily="18" charset="0"/>
                  <a:cs typeface="Times New Roman" panose="02020603050405020304" pitchFamily="18" charset="0"/>
                </a:endParaRPr>
              </a:p>
              <a:p>
                <a:pPr marL="273844" indent="-273844" algn="just">
                  <a:buFontTx/>
                  <a:buAutoNum type="arabicPeriod"/>
                </a:pPr>
                <a:r>
                  <a:rPr lang="es-ES" altLang="es-PE" sz="2700" dirty="0"/>
                  <a:t>Se marcan con un asterisco los valores extremos.</a:t>
                </a:r>
              </a:p>
              <a:p>
                <a:pPr marL="273844" indent="-273844" algn="just">
                  <a:buFontTx/>
                  <a:buAutoNum type="arabicPeriod"/>
                </a:pPr>
                <a:r>
                  <a:rPr lang="es-PE" altLang="es-PE" sz="2700" dirty="0"/>
                  <a:t>Las líneas antes y después de las cajas se llaman bigotes, se traza desde los  extremos de la caja hasta el mínimo y máximo dentro de los límites inferior y superior.</a:t>
                </a:r>
                <a:endParaRPr lang="es-ES" altLang="es-PE" sz="2700" dirty="0"/>
              </a:p>
            </p:txBody>
          </p:sp>
        </mc:Choice>
        <mc:Fallback xmlns="">
          <p:sp>
            <p:nvSpPr>
              <p:cNvPr id="3" name="Marcador de contenido 2"/>
              <p:cNvSpPr>
                <a:spLocks noGrp="1" noRot="1" noChangeAspect="1" noMove="1" noResize="1" noEditPoints="1" noAdjustHandles="1" noChangeArrowheads="1" noChangeShapeType="1" noTextEdit="1"/>
              </p:cNvSpPr>
              <p:nvPr>
                <p:ph sz="half" idx="4294967295"/>
              </p:nvPr>
            </p:nvSpPr>
            <p:spPr>
              <a:xfrm>
                <a:off x="4450016" y="1766171"/>
                <a:ext cx="4180417" cy="4121868"/>
              </a:xfrm>
              <a:blipFill>
                <a:blip r:embed="rId4"/>
                <a:stretch>
                  <a:fillRect l="-729" t="-1479" r="-583"/>
                </a:stretch>
              </a:blipFill>
            </p:spPr>
            <p:txBody>
              <a:bodyPr/>
              <a:lstStyle/>
              <a:p>
                <a:r>
                  <a:rPr lang="es-PE">
                    <a:noFill/>
                  </a:rPr>
                  <a:t> </a:t>
                </a:r>
              </a:p>
            </p:txBody>
          </p:sp>
        </mc:Fallback>
      </mc:AlternateContent>
      <p:grpSp>
        <p:nvGrpSpPr>
          <p:cNvPr id="17" name="Grupo 16"/>
          <p:cNvGrpSpPr/>
          <p:nvPr/>
        </p:nvGrpSpPr>
        <p:grpSpPr>
          <a:xfrm>
            <a:off x="1653726" y="4008912"/>
            <a:ext cx="411523" cy="1272036"/>
            <a:chOff x="2071358" y="3966892"/>
            <a:chExt cx="548698" cy="1936160"/>
          </a:xfrm>
        </p:grpSpPr>
        <p:sp>
          <p:nvSpPr>
            <p:cNvPr id="7" name="Rectángulo 6"/>
            <p:cNvSpPr/>
            <p:nvPr/>
          </p:nvSpPr>
          <p:spPr>
            <a:xfrm>
              <a:off x="2332522" y="3966892"/>
              <a:ext cx="0" cy="1404000"/>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mc:AlternateContent xmlns:mc="http://schemas.openxmlformats.org/markup-compatibility/2006" xmlns:a14="http://schemas.microsoft.com/office/drawing/2010/main">
          <mc:Choice Requires="a14">
            <p:sp>
              <p:nvSpPr>
                <p:cNvPr id="14" name="CuadroTexto 13"/>
                <p:cNvSpPr txBox="1"/>
                <p:nvPr/>
              </p:nvSpPr>
              <p:spPr>
                <a:xfrm>
                  <a:off x="2071358" y="5446298"/>
                  <a:ext cx="548698" cy="4567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dirty="0">
                                <a:latin typeface="Cambria Math" panose="02040503050406030204" pitchFamily="18" charset="0"/>
                              </a:rPr>
                            </m:ctrlPr>
                          </m:sSubPr>
                          <m:e>
                            <m:r>
                              <a:rPr lang="es-PE" sz="1350" i="1" dirty="0">
                                <a:latin typeface="Cambria Math" panose="02040503050406030204" pitchFamily="18" charset="0"/>
                              </a:rPr>
                              <m:t>𝑄</m:t>
                            </m:r>
                          </m:e>
                          <m:sub>
                            <m:r>
                              <a:rPr lang="es-PE" sz="1350" i="1" dirty="0">
                                <a:latin typeface="Cambria Math" panose="02040503050406030204" pitchFamily="18" charset="0"/>
                              </a:rPr>
                              <m:t>1</m:t>
                            </m:r>
                          </m:sub>
                        </m:sSub>
                      </m:oMath>
                    </m:oMathPara>
                  </a14:m>
                  <a:endParaRPr lang="es-PE" sz="1350"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2071358" y="5446298"/>
                  <a:ext cx="548698" cy="456754"/>
                </a:xfrm>
                <a:prstGeom prst="rect">
                  <a:avLst/>
                </a:prstGeom>
                <a:blipFill>
                  <a:blip r:embed="rId5"/>
                  <a:stretch>
                    <a:fillRect b="-8163"/>
                  </a:stretch>
                </a:blipFill>
              </p:spPr>
              <p:txBody>
                <a:bodyPr/>
                <a:lstStyle/>
                <a:p>
                  <a:r>
                    <a:rPr lang="es-PE">
                      <a:noFill/>
                    </a:rPr>
                    <a:t> </a:t>
                  </a:r>
                </a:p>
              </p:txBody>
            </p:sp>
          </mc:Fallback>
        </mc:AlternateContent>
      </p:grpSp>
      <p:grpSp>
        <p:nvGrpSpPr>
          <p:cNvPr id="18" name="Grupo 17"/>
          <p:cNvGrpSpPr/>
          <p:nvPr/>
        </p:nvGrpSpPr>
        <p:grpSpPr>
          <a:xfrm>
            <a:off x="2116941" y="4008912"/>
            <a:ext cx="415563" cy="1272036"/>
            <a:chOff x="2688978" y="3966892"/>
            <a:chExt cx="554083" cy="1936160"/>
          </a:xfrm>
        </p:grpSpPr>
        <p:sp>
          <p:nvSpPr>
            <p:cNvPr id="12" name="Rectángulo 11"/>
            <p:cNvSpPr/>
            <p:nvPr/>
          </p:nvSpPr>
          <p:spPr>
            <a:xfrm>
              <a:off x="2918056" y="3966892"/>
              <a:ext cx="0" cy="1404000"/>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mc:AlternateContent xmlns:mc="http://schemas.openxmlformats.org/markup-compatibility/2006" xmlns:a14="http://schemas.microsoft.com/office/drawing/2010/main">
          <mc:Choice Requires="a14">
            <p:sp>
              <p:nvSpPr>
                <p:cNvPr id="15" name="CuadroTexto 14"/>
                <p:cNvSpPr txBox="1"/>
                <p:nvPr/>
              </p:nvSpPr>
              <p:spPr>
                <a:xfrm>
                  <a:off x="2688978" y="5446298"/>
                  <a:ext cx="554083" cy="4567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dirty="0">
                                <a:latin typeface="Cambria Math" panose="02040503050406030204" pitchFamily="18" charset="0"/>
                              </a:rPr>
                            </m:ctrlPr>
                          </m:sSubPr>
                          <m:e>
                            <m:r>
                              <a:rPr lang="es-PE" sz="1350" i="1" dirty="0">
                                <a:latin typeface="Cambria Math" panose="02040503050406030204" pitchFamily="18" charset="0"/>
                              </a:rPr>
                              <m:t>𝑄</m:t>
                            </m:r>
                          </m:e>
                          <m:sub>
                            <m:r>
                              <a:rPr lang="es-PE" sz="1350" i="1" dirty="0">
                                <a:latin typeface="Cambria Math" panose="02040503050406030204" pitchFamily="18" charset="0"/>
                              </a:rPr>
                              <m:t>2</m:t>
                            </m:r>
                          </m:sub>
                        </m:sSub>
                      </m:oMath>
                    </m:oMathPara>
                  </a14:m>
                  <a:endParaRPr lang="es-PE" sz="1350" dirty="0"/>
                </a:p>
              </p:txBody>
            </p:sp>
          </mc:Choice>
          <mc:Fallback xmlns="">
            <p:sp>
              <p:nvSpPr>
                <p:cNvPr id="15" name="CuadroTexto 14"/>
                <p:cNvSpPr txBox="1">
                  <a:spLocks noRot="1" noChangeAspect="1" noMove="1" noResize="1" noEditPoints="1" noAdjustHandles="1" noChangeArrowheads="1" noChangeShapeType="1" noTextEdit="1"/>
                </p:cNvSpPr>
                <p:nvPr/>
              </p:nvSpPr>
              <p:spPr>
                <a:xfrm>
                  <a:off x="2688978" y="5446298"/>
                  <a:ext cx="554083" cy="456754"/>
                </a:xfrm>
                <a:prstGeom prst="rect">
                  <a:avLst/>
                </a:prstGeom>
                <a:blipFill>
                  <a:blip r:embed="rId6"/>
                  <a:stretch>
                    <a:fillRect b="-8163"/>
                  </a:stretch>
                </a:blipFill>
              </p:spPr>
              <p:txBody>
                <a:bodyPr/>
                <a:lstStyle/>
                <a:p>
                  <a:r>
                    <a:rPr lang="es-PE">
                      <a:noFill/>
                    </a:rPr>
                    <a:t> </a:t>
                  </a:r>
                </a:p>
              </p:txBody>
            </p:sp>
          </mc:Fallback>
        </mc:AlternateContent>
      </p:grpSp>
      <p:grpSp>
        <p:nvGrpSpPr>
          <p:cNvPr id="19" name="Grupo 18"/>
          <p:cNvGrpSpPr/>
          <p:nvPr/>
        </p:nvGrpSpPr>
        <p:grpSpPr>
          <a:xfrm>
            <a:off x="2318831" y="4008912"/>
            <a:ext cx="415563" cy="1272036"/>
            <a:chOff x="2921588" y="3966892"/>
            <a:chExt cx="554083" cy="1936160"/>
          </a:xfrm>
        </p:grpSpPr>
        <p:sp>
          <p:nvSpPr>
            <p:cNvPr id="13" name="Rectángulo 12"/>
            <p:cNvSpPr/>
            <p:nvPr/>
          </p:nvSpPr>
          <p:spPr>
            <a:xfrm>
              <a:off x="3166712" y="3966892"/>
              <a:ext cx="0" cy="1404000"/>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mc:AlternateContent xmlns:mc="http://schemas.openxmlformats.org/markup-compatibility/2006" xmlns:a14="http://schemas.microsoft.com/office/drawing/2010/main">
          <mc:Choice Requires="a14">
            <p:sp>
              <p:nvSpPr>
                <p:cNvPr id="16" name="CuadroTexto 15"/>
                <p:cNvSpPr txBox="1"/>
                <p:nvPr/>
              </p:nvSpPr>
              <p:spPr>
                <a:xfrm>
                  <a:off x="2921588" y="5446298"/>
                  <a:ext cx="554083" cy="4567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dirty="0">
                                <a:latin typeface="Cambria Math" panose="02040503050406030204" pitchFamily="18" charset="0"/>
                              </a:rPr>
                            </m:ctrlPr>
                          </m:sSubPr>
                          <m:e>
                            <m:r>
                              <a:rPr lang="es-PE" sz="1350" i="1" dirty="0">
                                <a:latin typeface="Cambria Math" panose="02040503050406030204" pitchFamily="18" charset="0"/>
                              </a:rPr>
                              <m:t>𝑄</m:t>
                            </m:r>
                          </m:e>
                          <m:sub>
                            <m:r>
                              <a:rPr lang="es-PE" sz="1350" i="1" dirty="0">
                                <a:latin typeface="Cambria Math" panose="02040503050406030204" pitchFamily="18" charset="0"/>
                              </a:rPr>
                              <m:t>3</m:t>
                            </m:r>
                          </m:sub>
                        </m:sSub>
                      </m:oMath>
                    </m:oMathPara>
                  </a14:m>
                  <a:endParaRPr lang="es-PE" sz="1350"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2921588" y="5446298"/>
                  <a:ext cx="554083" cy="456754"/>
                </a:xfrm>
                <a:prstGeom prst="rect">
                  <a:avLst/>
                </a:prstGeom>
                <a:blipFill>
                  <a:blip r:embed="rId7"/>
                  <a:stretch>
                    <a:fillRect b="-8163"/>
                  </a:stretch>
                </a:blipFill>
              </p:spPr>
              <p:txBody>
                <a:bodyPr/>
                <a:lstStyle/>
                <a:p>
                  <a:r>
                    <a:rPr lang="es-PE">
                      <a:noFill/>
                    </a:rPr>
                    <a:t> </a:t>
                  </a:r>
                </a:p>
              </p:txBody>
            </p:sp>
          </mc:Fallback>
        </mc:AlternateContent>
      </p:grpSp>
      <p:sp>
        <p:nvSpPr>
          <p:cNvPr id="28" name="Rectángulo 27"/>
          <p:cNvSpPr/>
          <p:nvPr/>
        </p:nvSpPr>
        <p:spPr>
          <a:xfrm>
            <a:off x="1849600" y="3438494"/>
            <a:ext cx="659679" cy="54000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sp>
        <p:nvSpPr>
          <p:cNvPr id="29" name="Rectángulo 28"/>
          <p:cNvSpPr/>
          <p:nvPr/>
        </p:nvSpPr>
        <p:spPr>
          <a:xfrm>
            <a:off x="2295370" y="3438494"/>
            <a:ext cx="0" cy="54000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sp>
        <p:nvSpPr>
          <p:cNvPr id="33" name="CuadroTexto 32"/>
          <p:cNvSpPr txBox="1"/>
          <p:nvPr/>
        </p:nvSpPr>
        <p:spPr>
          <a:xfrm>
            <a:off x="320747" y="3552267"/>
            <a:ext cx="401937" cy="507831"/>
          </a:xfrm>
          <a:prstGeom prst="rect">
            <a:avLst/>
          </a:prstGeom>
          <a:noFill/>
        </p:spPr>
        <p:txBody>
          <a:bodyPr wrap="square" lIns="0" tIns="0" rIns="0" bIns="0" rtlCol="0" anchor="ctr" anchorCtr="1">
            <a:spAutoFit/>
          </a:bodyPr>
          <a:lstStyle/>
          <a:p>
            <a:pPr algn="ctr"/>
            <a:r>
              <a:rPr lang="es-PE" sz="3300" dirty="0"/>
              <a:t>*</a:t>
            </a:r>
          </a:p>
        </p:txBody>
      </p:sp>
      <p:sp>
        <p:nvSpPr>
          <p:cNvPr id="34" name="CuadroTexto 33"/>
          <p:cNvSpPr txBox="1"/>
          <p:nvPr/>
        </p:nvSpPr>
        <p:spPr>
          <a:xfrm>
            <a:off x="549345" y="3552267"/>
            <a:ext cx="401937" cy="507831"/>
          </a:xfrm>
          <a:prstGeom prst="rect">
            <a:avLst/>
          </a:prstGeom>
          <a:noFill/>
        </p:spPr>
        <p:txBody>
          <a:bodyPr wrap="square" lIns="0" tIns="0" rIns="0" bIns="0" rtlCol="0" anchor="ctr" anchorCtr="1">
            <a:spAutoFit/>
          </a:bodyPr>
          <a:lstStyle/>
          <a:p>
            <a:pPr algn="ctr"/>
            <a:r>
              <a:rPr lang="es-PE" sz="3300" dirty="0"/>
              <a:t>*</a:t>
            </a:r>
          </a:p>
        </p:txBody>
      </p:sp>
      <p:sp>
        <p:nvSpPr>
          <p:cNvPr id="35" name="CuadroTexto 34"/>
          <p:cNvSpPr txBox="1"/>
          <p:nvPr/>
        </p:nvSpPr>
        <p:spPr>
          <a:xfrm>
            <a:off x="3684435" y="3552267"/>
            <a:ext cx="401937" cy="507831"/>
          </a:xfrm>
          <a:prstGeom prst="rect">
            <a:avLst/>
          </a:prstGeom>
          <a:noFill/>
        </p:spPr>
        <p:txBody>
          <a:bodyPr wrap="square" lIns="0" tIns="0" rIns="0" bIns="0" rtlCol="0" anchor="ctr" anchorCtr="1">
            <a:spAutoFit/>
          </a:bodyPr>
          <a:lstStyle/>
          <a:p>
            <a:pPr algn="ctr"/>
            <a:r>
              <a:rPr lang="es-PE" sz="3300" dirty="0"/>
              <a:t>*</a:t>
            </a:r>
          </a:p>
        </p:txBody>
      </p:sp>
      <p:grpSp>
        <p:nvGrpSpPr>
          <p:cNvPr id="39" name="Grupo 38"/>
          <p:cNvGrpSpPr/>
          <p:nvPr/>
        </p:nvGrpSpPr>
        <p:grpSpPr>
          <a:xfrm>
            <a:off x="2519066" y="3650768"/>
            <a:ext cx="529986" cy="135000"/>
            <a:chOff x="3225144" y="3483433"/>
            <a:chExt cx="706648" cy="180000"/>
          </a:xfrm>
        </p:grpSpPr>
        <p:sp>
          <p:nvSpPr>
            <p:cNvPr id="37" name="Rectángulo 36"/>
            <p:cNvSpPr/>
            <p:nvPr/>
          </p:nvSpPr>
          <p:spPr>
            <a:xfrm>
              <a:off x="3225144" y="3570514"/>
              <a:ext cx="684000" cy="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sp>
          <p:nvSpPr>
            <p:cNvPr id="38" name="Rectángulo 37"/>
            <p:cNvSpPr/>
            <p:nvPr/>
          </p:nvSpPr>
          <p:spPr>
            <a:xfrm>
              <a:off x="3931792" y="3483433"/>
              <a:ext cx="0" cy="18000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grpSp>
      <p:grpSp>
        <p:nvGrpSpPr>
          <p:cNvPr id="41" name="Grupo 40"/>
          <p:cNvGrpSpPr/>
          <p:nvPr/>
        </p:nvGrpSpPr>
        <p:grpSpPr>
          <a:xfrm>
            <a:off x="1286940" y="3650573"/>
            <a:ext cx="536813" cy="135000"/>
            <a:chOff x="1582309" y="3483173"/>
            <a:chExt cx="715751" cy="180000"/>
          </a:xfrm>
        </p:grpSpPr>
        <p:sp>
          <p:nvSpPr>
            <p:cNvPr id="36" name="Rectángulo 35"/>
            <p:cNvSpPr/>
            <p:nvPr/>
          </p:nvSpPr>
          <p:spPr>
            <a:xfrm>
              <a:off x="1614060" y="3570511"/>
              <a:ext cx="684000" cy="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sp>
          <p:nvSpPr>
            <p:cNvPr id="40" name="Rectángulo 39"/>
            <p:cNvSpPr/>
            <p:nvPr/>
          </p:nvSpPr>
          <p:spPr>
            <a:xfrm>
              <a:off x="1582309" y="3483173"/>
              <a:ext cx="0" cy="18000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grpSp>
      <p:grpSp>
        <p:nvGrpSpPr>
          <p:cNvPr id="27" name="Grupo 26"/>
          <p:cNvGrpSpPr/>
          <p:nvPr/>
        </p:nvGrpSpPr>
        <p:grpSpPr>
          <a:xfrm>
            <a:off x="565532" y="2872256"/>
            <a:ext cx="3258833" cy="1681082"/>
            <a:chOff x="2764748" y="3189109"/>
            <a:chExt cx="5334054" cy="2247713"/>
          </a:xfrm>
        </p:grpSpPr>
        <p:grpSp>
          <p:nvGrpSpPr>
            <p:cNvPr id="30" name="Grupo 29"/>
            <p:cNvGrpSpPr/>
            <p:nvPr/>
          </p:nvGrpSpPr>
          <p:grpSpPr>
            <a:xfrm>
              <a:off x="3252511" y="5007324"/>
              <a:ext cx="4320000" cy="144000"/>
              <a:chOff x="3206185" y="5007324"/>
              <a:chExt cx="4320000" cy="144000"/>
            </a:xfrm>
          </p:grpSpPr>
          <p:sp>
            <p:nvSpPr>
              <p:cNvPr id="52" name="Flecha izquierda y derecha 51"/>
              <p:cNvSpPr/>
              <p:nvPr/>
            </p:nvSpPr>
            <p:spPr>
              <a:xfrm>
                <a:off x="3206185" y="5007324"/>
                <a:ext cx="1620000" cy="144000"/>
              </a:xfrm>
              <a:prstGeom prst="leftRightArrow">
                <a:avLst>
                  <a:gd name="adj1" fmla="val 535"/>
                  <a:gd name="adj2" fmla="val 50000"/>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3" name="Flecha izquierda y derecha 52"/>
              <p:cNvSpPr/>
              <p:nvPr/>
            </p:nvSpPr>
            <p:spPr>
              <a:xfrm>
                <a:off x="4826185" y="5007324"/>
                <a:ext cx="1080000" cy="144000"/>
              </a:xfrm>
              <a:prstGeom prst="leftRightArrow">
                <a:avLst>
                  <a:gd name="adj1" fmla="val 535"/>
                  <a:gd name="adj2" fmla="val 50000"/>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4" name="Flecha izquierda y derecha 53"/>
              <p:cNvSpPr/>
              <p:nvPr/>
            </p:nvSpPr>
            <p:spPr>
              <a:xfrm>
                <a:off x="5906185" y="5007324"/>
                <a:ext cx="1620000" cy="144000"/>
              </a:xfrm>
              <a:prstGeom prst="leftRightArrow">
                <a:avLst>
                  <a:gd name="adj1" fmla="val 535"/>
                  <a:gd name="adj2" fmla="val 50000"/>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grpSp>
          <p:nvGrpSpPr>
            <p:cNvPr id="31" name="Grupo 30"/>
            <p:cNvGrpSpPr/>
            <p:nvPr/>
          </p:nvGrpSpPr>
          <p:grpSpPr>
            <a:xfrm>
              <a:off x="2764748" y="3189109"/>
              <a:ext cx="943451" cy="2133076"/>
              <a:chOff x="2764748" y="3189109"/>
              <a:chExt cx="943451" cy="2133076"/>
            </a:xfrm>
          </p:grpSpPr>
          <p:sp>
            <p:nvSpPr>
              <p:cNvPr id="49" name="Rectángulo 48"/>
              <p:cNvSpPr/>
              <p:nvPr/>
            </p:nvSpPr>
            <p:spPr>
              <a:xfrm>
                <a:off x="3249793" y="4094761"/>
                <a:ext cx="0" cy="1227424"/>
              </a:xfrm>
              <a:prstGeom prst="rect">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0" name="Flecha abajo 49"/>
              <p:cNvSpPr/>
              <p:nvPr/>
            </p:nvSpPr>
            <p:spPr>
              <a:xfrm>
                <a:off x="3159481" y="3741815"/>
                <a:ext cx="180625" cy="252000"/>
              </a:xfrm>
              <a:prstGeom prst="downArrow">
                <a:avLst>
                  <a:gd name="adj1" fmla="val 0"/>
                  <a:gd name="adj2" fmla="val 50000"/>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1" name="CuadroTexto 50"/>
              <p:cNvSpPr txBox="1"/>
              <p:nvPr/>
            </p:nvSpPr>
            <p:spPr>
              <a:xfrm>
                <a:off x="2764748" y="3189109"/>
                <a:ext cx="943451" cy="771593"/>
              </a:xfrm>
              <a:prstGeom prst="rect">
                <a:avLst/>
              </a:prstGeom>
              <a:noFill/>
            </p:spPr>
            <p:txBody>
              <a:bodyPr wrap="square" rtlCol="0">
                <a:spAutoFit/>
              </a:bodyPr>
              <a:lstStyle/>
              <a:p>
                <a:pPr algn="ctr"/>
                <a:r>
                  <a:rPr lang="es-ES" sz="1050" dirty="0"/>
                  <a:t>Límite</a:t>
                </a:r>
                <a:br>
                  <a:rPr lang="es-ES" sz="1050" dirty="0"/>
                </a:br>
                <a:r>
                  <a:rPr lang="es-ES" sz="1050" dirty="0"/>
                  <a:t>inferior</a:t>
                </a:r>
                <a:endParaRPr lang="es-PE" sz="1050" dirty="0"/>
              </a:p>
            </p:txBody>
          </p:sp>
        </p:grpSp>
        <p:grpSp>
          <p:nvGrpSpPr>
            <p:cNvPr id="32" name="Grupo 31"/>
            <p:cNvGrpSpPr/>
            <p:nvPr/>
          </p:nvGrpSpPr>
          <p:grpSpPr>
            <a:xfrm>
              <a:off x="7059626" y="3232482"/>
              <a:ext cx="1039176" cy="2089703"/>
              <a:chOff x="7059626" y="3232482"/>
              <a:chExt cx="1039176" cy="2089703"/>
            </a:xfrm>
          </p:grpSpPr>
          <p:sp>
            <p:nvSpPr>
              <p:cNvPr id="46" name="Rectángulo 45"/>
              <p:cNvSpPr/>
              <p:nvPr/>
            </p:nvSpPr>
            <p:spPr>
              <a:xfrm>
                <a:off x="7575229" y="4094761"/>
                <a:ext cx="0" cy="1227424"/>
              </a:xfrm>
              <a:prstGeom prst="rect">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47" name="Flecha abajo 46"/>
              <p:cNvSpPr/>
              <p:nvPr/>
            </p:nvSpPr>
            <p:spPr>
              <a:xfrm>
                <a:off x="7484917" y="3741816"/>
                <a:ext cx="180625" cy="252000"/>
              </a:xfrm>
              <a:prstGeom prst="downArrow">
                <a:avLst>
                  <a:gd name="adj1" fmla="val 0"/>
                  <a:gd name="adj2" fmla="val 5321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48" name="CuadroTexto 47"/>
              <p:cNvSpPr txBox="1"/>
              <p:nvPr/>
            </p:nvSpPr>
            <p:spPr>
              <a:xfrm>
                <a:off x="7059626" y="3232482"/>
                <a:ext cx="1039176" cy="555547"/>
              </a:xfrm>
              <a:prstGeom prst="rect">
                <a:avLst/>
              </a:prstGeom>
              <a:noFill/>
            </p:spPr>
            <p:txBody>
              <a:bodyPr wrap="square" rtlCol="0">
                <a:spAutoFit/>
              </a:bodyPr>
              <a:lstStyle/>
              <a:p>
                <a:pPr algn="ctr"/>
                <a:r>
                  <a:rPr lang="es-ES" sz="1050" dirty="0"/>
                  <a:t>Límite</a:t>
                </a:r>
                <a:br>
                  <a:rPr lang="es-ES" sz="1050" dirty="0"/>
                </a:br>
                <a:r>
                  <a:rPr lang="es-ES" sz="1050" dirty="0"/>
                  <a:t>superior</a:t>
                </a:r>
                <a:endParaRPr lang="es-PE" sz="1050" dirty="0"/>
              </a:p>
            </p:txBody>
          </p:sp>
        </p:grpSp>
        <mc:AlternateContent xmlns:mc="http://schemas.openxmlformats.org/markup-compatibility/2006" xmlns:a14="http://schemas.microsoft.com/office/drawing/2010/main">
          <mc:Choice Requires="a14">
            <p:sp>
              <p:nvSpPr>
                <p:cNvPr id="43" name="CuadroTexto 42"/>
                <p:cNvSpPr txBox="1"/>
                <p:nvPr/>
              </p:nvSpPr>
              <p:spPr>
                <a:xfrm>
                  <a:off x="5002989" y="5097320"/>
                  <a:ext cx="827999" cy="3395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050" i="1" dirty="0">
                            <a:latin typeface="Cambria Math" panose="02040503050406030204" pitchFamily="18" charset="0"/>
                          </a:rPr>
                          <m:t>𝑅𝐼𝐶</m:t>
                        </m:r>
                      </m:oMath>
                    </m:oMathPara>
                  </a14:m>
                  <a:endParaRPr lang="es-PE" sz="1050" dirty="0"/>
                </a:p>
              </p:txBody>
            </p:sp>
          </mc:Choice>
          <mc:Fallback xmlns="">
            <p:sp>
              <p:nvSpPr>
                <p:cNvPr id="43" name="CuadroTexto 42"/>
                <p:cNvSpPr txBox="1">
                  <a:spLocks noRot="1" noChangeAspect="1" noMove="1" noResize="1" noEditPoints="1" noAdjustHandles="1" noChangeArrowheads="1" noChangeShapeType="1" noTextEdit="1"/>
                </p:cNvSpPr>
                <p:nvPr/>
              </p:nvSpPr>
              <p:spPr>
                <a:xfrm>
                  <a:off x="5002989" y="5097320"/>
                  <a:ext cx="827999" cy="339502"/>
                </a:xfrm>
                <a:prstGeom prst="rect">
                  <a:avLst/>
                </a:prstGeom>
                <a:blipFill>
                  <a:blip r:embed="rId8"/>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4" name="CuadroTexto 43"/>
                <p:cNvSpPr txBox="1"/>
                <p:nvPr/>
              </p:nvSpPr>
              <p:spPr>
                <a:xfrm>
                  <a:off x="6346776" y="5097320"/>
                  <a:ext cx="827999" cy="3395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050" i="1" dirty="0">
                            <a:latin typeface="Cambria Math" panose="02040503050406030204" pitchFamily="18" charset="0"/>
                          </a:rPr>
                          <m:t>1.5(</m:t>
                        </m:r>
                        <m:r>
                          <a:rPr lang="es-ES" sz="1050" i="1" dirty="0">
                            <a:latin typeface="Cambria Math" panose="02040503050406030204" pitchFamily="18" charset="0"/>
                          </a:rPr>
                          <m:t>𝑅𝐼𝐶</m:t>
                        </m:r>
                        <m:r>
                          <a:rPr lang="es-ES" sz="1050" i="1" dirty="0">
                            <a:latin typeface="Cambria Math" panose="02040503050406030204" pitchFamily="18" charset="0"/>
                          </a:rPr>
                          <m:t>)</m:t>
                        </m:r>
                      </m:oMath>
                    </m:oMathPara>
                  </a14:m>
                  <a:endParaRPr lang="es-PE" sz="1050" dirty="0"/>
                </a:p>
              </p:txBody>
            </p:sp>
          </mc:Choice>
          <mc:Fallback xmlns="">
            <p:sp>
              <p:nvSpPr>
                <p:cNvPr id="44" name="CuadroTexto 43"/>
                <p:cNvSpPr txBox="1">
                  <a:spLocks noRot="1" noChangeAspect="1" noMove="1" noResize="1" noEditPoints="1" noAdjustHandles="1" noChangeArrowheads="1" noChangeShapeType="1" noTextEdit="1"/>
                </p:cNvSpPr>
                <p:nvPr/>
              </p:nvSpPr>
              <p:spPr>
                <a:xfrm>
                  <a:off x="6346776" y="5097320"/>
                  <a:ext cx="827999" cy="339502"/>
                </a:xfrm>
                <a:prstGeom prst="rect">
                  <a:avLst/>
                </a:prstGeom>
                <a:blipFill>
                  <a:blip r:embed="rId9"/>
                  <a:stretch>
                    <a:fillRect l="-12048" r="-10843" b="-71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5" name="CuadroTexto 44"/>
                <p:cNvSpPr txBox="1"/>
                <p:nvPr/>
              </p:nvSpPr>
              <p:spPr>
                <a:xfrm>
                  <a:off x="3659200" y="5097320"/>
                  <a:ext cx="827999" cy="3395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050" i="1" dirty="0">
                            <a:latin typeface="Cambria Math" panose="02040503050406030204" pitchFamily="18" charset="0"/>
                          </a:rPr>
                          <m:t>1.5(</m:t>
                        </m:r>
                        <m:r>
                          <a:rPr lang="es-ES" sz="1050" i="1" dirty="0">
                            <a:latin typeface="Cambria Math" panose="02040503050406030204" pitchFamily="18" charset="0"/>
                          </a:rPr>
                          <m:t>𝑅𝐼𝐶</m:t>
                        </m:r>
                        <m:r>
                          <a:rPr lang="es-ES" sz="1050" i="1" dirty="0">
                            <a:latin typeface="Cambria Math" panose="02040503050406030204" pitchFamily="18" charset="0"/>
                          </a:rPr>
                          <m:t>)</m:t>
                        </m:r>
                      </m:oMath>
                    </m:oMathPara>
                  </a14:m>
                  <a:endParaRPr lang="es-PE" sz="1050" dirty="0"/>
                </a:p>
              </p:txBody>
            </p:sp>
          </mc:Choice>
          <mc:Fallback xmlns="">
            <p:sp>
              <p:nvSpPr>
                <p:cNvPr id="45" name="CuadroTexto 44"/>
                <p:cNvSpPr txBox="1">
                  <a:spLocks noRot="1" noChangeAspect="1" noMove="1" noResize="1" noEditPoints="1" noAdjustHandles="1" noChangeArrowheads="1" noChangeShapeType="1" noTextEdit="1"/>
                </p:cNvSpPr>
                <p:nvPr/>
              </p:nvSpPr>
              <p:spPr>
                <a:xfrm>
                  <a:off x="3659200" y="5097320"/>
                  <a:ext cx="827999" cy="339502"/>
                </a:xfrm>
                <a:prstGeom prst="rect">
                  <a:avLst/>
                </a:prstGeom>
                <a:blipFill>
                  <a:blip r:embed="rId9"/>
                  <a:stretch>
                    <a:fillRect l="-13253" r="-9639" b="-7143"/>
                  </a:stretch>
                </a:blipFill>
              </p:spPr>
              <p:txBody>
                <a:bodyPr/>
                <a:lstStyle/>
                <a:p>
                  <a:r>
                    <a:rPr lang="es-PE">
                      <a:noFill/>
                    </a:rPr>
                    <a:t> </a:t>
                  </a:r>
                </a:p>
              </p:txBody>
            </p:sp>
          </mc:Fallback>
        </mc:AlternateContent>
      </p:grpSp>
    </p:spTree>
    <p:extLst>
      <p:ext uri="{BB962C8B-B14F-4D97-AF65-F5344CB8AC3E}">
        <p14:creationId xmlns:p14="http://schemas.microsoft.com/office/powerpoint/2010/main" val="209015039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1" presetClass="entr" presetSubtype="1"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heel(1)">
                                      <p:cBhvr>
                                        <p:cTn id="28" dur="20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20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2000"/>
                                        <p:tgtEl>
                                          <p:spTgt spid="33"/>
                                        </p:tgtEl>
                                      </p:cBhvr>
                                    </p:animEffect>
                                    <p:anim calcmode="lin" valueType="num">
                                      <p:cBhvr>
                                        <p:cTn id="52" dur="2000" fill="hold"/>
                                        <p:tgtEl>
                                          <p:spTgt spid="33"/>
                                        </p:tgtEl>
                                        <p:attrNameLst>
                                          <p:attrName>ppt_w</p:attrName>
                                        </p:attrNameLst>
                                      </p:cBhvr>
                                      <p:tavLst>
                                        <p:tav tm="0" fmla="#ppt_w*sin(2.5*pi*$)">
                                          <p:val>
                                            <p:fltVal val="0"/>
                                          </p:val>
                                        </p:tav>
                                        <p:tav tm="100000">
                                          <p:val>
                                            <p:fltVal val="1"/>
                                          </p:val>
                                        </p:tav>
                                      </p:tavLst>
                                    </p:anim>
                                    <p:anim calcmode="lin" valueType="num">
                                      <p:cBhvr>
                                        <p:cTn id="53" dur="2000" fill="hold"/>
                                        <p:tgtEl>
                                          <p:spTgt spid="33"/>
                                        </p:tgtEl>
                                        <p:attrNameLst>
                                          <p:attrName>ppt_h</p:attrName>
                                        </p:attrNameLst>
                                      </p:cBhvr>
                                      <p:tavLst>
                                        <p:tav tm="0">
                                          <p:val>
                                            <p:strVal val="#ppt_h"/>
                                          </p:val>
                                        </p:tav>
                                        <p:tav tm="100000">
                                          <p:val>
                                            <p:strVal val="#ppt_h"/>
                                          </p:val>
                                        </p:tav>
                                      </p:tavLst>
                                    </p:anim>
                                  </p:childTnLst>
                                </p:cTn>
                              </p:par>
                              <p:par>
                                <p:cTn id="54" presetID="45"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2000"/>
                                        <p:tgtEl>
                                          <p:spTgt spid="34"/>
                                        </p:tgtEl>
                                      </p:cBhvr>
                                    </p:animEffect>
                                    <p:anim calcmode="lin" valueType="num">
                                      <p:cBhvr>
                                        <p:cTn id="57" dur="2000" fill="hold"/>
                                        <p:tgtEl>
                                          <p:spTgt spid="34"/>
                                        </p:tgtEl>
                                        <p:attrNameLst>
                                          <p:attrName>ppt_w</p:attrName>
                                        </p:attrNameLst>
                                      </p:cBhvr>
                                      <p:tavLst>
                                        <p:tav tm="0" fmla="#ppt_w*sin(2.5*pi*$)">
                                          <p:val>
                                            <p:fltVal val="0"/>
                                          </p:val>
                                        </p:tav>
                                        <p:tav tm="100000">
                                          <p:val>
                                            <p:fltVal val="1"/>
                                          </p:val>
                                        </p:tav>
                                      </p:tavLst>
                                    </p:anim>
                                    <p:anim calcmode="lin" valueType="num">
                                      <p:cBhvr>
                                        <p:cTn id="58" dur="20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2000"/>
                                        <p:tgtEl>
                                          <p:spTgt spid="35"/>
                                        </p:tgtEl>
                                      </p:cBhvr>
                                    </p:animEffect>
                                    <p:anim calcmode="lin" valueType="num">
                                      <p:cBhvr>
                                        <p:cTn id="64" dur="2000" fill="hold"/>
                                        <p:tgtEl>
                                          <p:spTgt spid="35"/>
                                        </p:tgtEl>
                                        <p:attrNameLst>
                                          <p:attrName>ppt_w</p:attrName>
                                        </p:attrNameLst>
                                      </p:cBhvr>
                                      <p:tavLst>
                                        <p:tav tm="0" fmla="#ppt_w*sin(2.5*pi*$)">
                                          <p:val>
                                            <p:fltVal val="0"/>
                                          </p:val>
                                        </p:tav>
                                        <p:tav tm="100000">
                                          <p:val>
                                            <p:fltVal val="1"/>
                                          </p:val>
                                        </p:tav>
                                      </p:tavLst>
                                    </p:anim>
                                    <p:anim calcmode="lin" valueType="num">
                                      <p:cBhvr>
                                        <p:cTn id="65" dur="20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left)">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right)">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31" presetClass="exit" presetSubtype="0" fill="hold" nodeType="clickEffect">
                                  <p:stCondLst>
                                    <p:cond delay="0"/>
                                  </p:stCondLst>
                                  <p:childTnLst>
                                    <p:anim calcmode="lin" valueType="num">
                                      <p:cBhvr>
                                        <p:cTn id="79" dur="1000"/>
                                        <p:tgtEl>
                                          <p:spTgt spid="27"/>
                                        </p:tgtEl>
                                        <p:attrNameLst>
                                          <p:attrName>ppt_w</p:attrName>
                                        </p:attrNameLst>
                                      </p:cBhvr>
                                      <p:tavLst>
                                        <p:tav tm="0">
                                          <p:val>
                                            <p:strVal val="ppt_w"/>
                                          </p:val>
                                        </p:tav>
                                        <p:tav tm="100000">
                                          <p:val>
                                            <p:fltVal val="0"/>
                                          </p:val>
                                        </p:tav>
                                      </p:tavLst>
                                    </p:anim>
                                    <p:anim calcmode="lin" valueType="num">
                                      <p:cBhvr>
                                        <p:cTn id="80" dur="1000"/>
                                        <p:tgtEl>
                                          <p:spTgt spid="27"/>
                                        </p:tgtEl>
                                        <p:attrNameLst>
                                          <p:attrName>ppt_h</p:attrName>
                                        </p:attrNameLst>
                                      </p:cBhvr>
                                      <p:tavLst>
                                        <p:tav tm="0">
                                          <p:val>
                                            <p:strVal val="ppt_h"/>
                                          </p:val>
                                        </p:tav>
                                        <p:tav tm="100000">
                                          <p:val>
                                            <p:fltVal val="0"/>
                                          </p:val>
                                        </p:tav>
                                      </p:tavLst>
                                    </p:anim>
                                    <p:anim calcmode="lin" valueType="num">
                                      <p:cBhvr>
                                        <p:cTn id="81" dur="1000"/>
                                        <p:tgtEl>
                                          <p:spTgt spid="27"/>
                                        </p:tgtEl>
                                        <p:attrNameLst>
                                          <p:attrName>style.rotation</p:attrName>
                                        </p:attrNameLst>
                                      </p:cBhvr>
                                      <p:tavLst>
                                        <p:tav tm="0">
                                          <p:val>
                                            <p:fltVal val="0"/>
                                          </p:val>
                                        </p:tav>
                                        <p:tav tm="100000">
                                          <p:val>
                                            <p:fltVal val="90"/>
                                          </p:val>
                                        </p:tav>
                                      </p:tavLst>
                                    </p:anim>
                                    <p:animEffect transition="out" filter="fade">
                                      <p:cBhvr>
                                        <p:cTn id="82" dur="1000"/>
                                        <p:tgtEl>
                                          <p:spTgt spid="27"/>
                                        </p:tgtEl>
                                      </p:cBhvr>
                                    </p:animEffect>
                                    <p:set>
                                      <p:cBhvr>
                                        <p:cTn id="83" dur="1" fill="hold">
                                          <p:stCondLst>
                                            <p:cond delay="999"/>
                                          </p:stCondLst>
                                        </p:cTn>
                                        <p:tgtEl>
                                          <p:spTgt spid="27"/>
                                        </p:tgtEl>
                                        <p:attrNameLst>
                                          <p:attrName>style.visibility</p:attrName>
                                        </p:attrNameLst>
                                      </p:cBhvr>
                                      <p:to>
                                        <p:strVal val="hidden"/>
                                      </p:to>
                                    </p:set>
                                  </p:childTnLst>
                                </p:cTn>
                              </p:par>
                            </p:childTnLst>
                          </p:cTn>
                        </p:par>
                        <p:par>
                          <p:cTn id="84" fill="hold">
                            <p:stCondLst>
                              <p:cond delay="1000"/>
                            </p:stCondLst>
                            <p:childTnLst>
                              <p:par>
                                <p:cTn id="85" presetID="2" presetClass="exit" presetSubtype="4" fill="hold" nodeType="afterEffect">
                                  <p:stCondLst>
                                    <p:cond delay="0"/>
                                  </p:stCondLst>
                                  <p:childTnLst>
                                    <p:anim calcmode="lin" valueType="num">
                                      <p:cBhvr additive="base">
                                        <p:cTn id="86" dur="500"/>
                                        <p:tgtEl>
                                          <p:spTgt spid="17"/>
                                        </p:tgtEl>
                                        <p:attrNameLst>
                                          <p:attrName>ppt_x</p:attrName>
                                        </p:attrNameLst>
                                      </p:cBhvr>
                                      <p:tavLst>
                                        <p:tav tm="0">
                                          <p:val>
                                            <p:strVal val="ppt_x"/>
                                          </p:val>
                                        </p:tav>
                                        <p:tav tm="100000">
                                          <p:val>
                                            <p:strVal val="ppt_x"/>
                                          </p:val>
                                        </p:tav>
                                      </p:tavLst>
                                    </p:anim>
                                    <p:anim calcmode="lin" valueType="num">
                                      <p:cBhvr additive="base">
                                        <p:cTn id="87" dur="500"/>
                                        <p:tgtEl>
                                          <p:spTgt spid="17"/>
                                        </p:tgtEl>
                                        <p:attrNameLst>
                                          <p:attrName>ppt_y</p:attrName>
                                        </p:attrNameLst>
                                      </p:cBhvr>
                                      <p:tavLst>
                                        <p:tav tm="0">
                                          <p:val>
                                            <p:strVal val="ppt_y"/>
                                          </p:val>
                                        </p:tav>
                                        <p:tav tm="100000">
                                          <p:val>
                                            <p:strVal val="1+ppt_h/2"/>
                                          </p:val>
                                        </p:tav>
                                      </p:tavLst>
                                    </p:anim>
                                    <p:set>
                                      <p:cBhvr>
                                        <p:cTn id="88" dur="1" fill="hold">
                                          <p:stCondLst>
                                            <p:cond delay="499"/>
                                          </p:stCondLst>
                                        </p:cTn>
                                        <p:tgtEl>
                                          <p:spTgt spid="17"/>
                                        </p:tgtEl>
                                        <p:attrNameLst>
                                          <p:attrName>style.visibility</p:attrName>
                                        </p:attrNameLst>
                                      </p:cBhvr>
                                      <p:to>
                                        <p:strVal val="hidden"/>
                                      </p:to>
                                    </p:set>
                                  </p:childTnLst>
                                </p:cTn>
                              </p:par>
                            </p:childTnLst>
                          </p:cTn>
                        </p:par>
                        <p:par>
                          <p:cTn id="89" fill="hold">
                            <p:stCondLst>
                              <p:cond delay="1500"/>
                            </p:stCondLst>
                            <p:childTnLst>
                              <p:par>
                                <p:cTn id="90" presetID="2" presetClass="exit" presetSubtype="4" fill="hold" nodeType="afterEffect">
                                  <p:stCondLst>
                                    <p:cond delay="0"/>
                                  </p:stCondLst>
                                  <p:childTnLst>
                                    <p:anim calcmode="lin" valueType="num">
                                      <p:cBhvr additive="base">
                                        <p:cTn id="91" dur="500"/>
                                        <p:tgtEl>
                                          <p:spTgt spid="18"/>
                                        </p:tgtEl>
                                        <p:attrNameLst>
                                          <p:attrName>ppt_x</p:attrName>
                                        </p:attrNameLst>
                                      </p:cBhvr>
                                      <p:tavLst>
                                        <p:tav tm="0">
                                          <p:val>
                                            <p:strVal val="ppt_x"/>
                                          </p:val>
                                        </p:tav>
                                        <p:tav tm="100000">
                                          <p:val>
                                            <p:strVal val="ppt_x"/>
                                          </p:val>
                                        </p:tav>
                                      </p:tavLst>
                                    </p:anim>
                                    <p:anim calcmode="lin" valueType="num">
                                      <p:cBhvr additive="base">
                                        <p:cTn id="92" dur="500"/>
                                        <p:tgtEl>
                                          <p:spTgt spid="18"/>
                                        </p:tgtEl>
                                        <p:attrNameLst>
                                          <p:attrName>ppt_y</p:attrName>
                                        </p:attrNameLst>
                                      </p:cBhvr>
                                      <p:tavLst>
                                        <p:tav tm="0">
                                          <p:val>
                                            <p:strVal val="ppt_y"/>
                                          </p:val>
                                        </p:tav>
                                        <p:tav tm="100000">
                                          <p:val>
                                            <p:strVal val="1+ppt_h/2"/>
                                          </p:val>
                                        </p:tav>
                                      </p:tavLst>
                                    </p:anim>
                                    <p:set>
                                      <p:cBhvr>
                                        <p:cTn id="93" dur="1" fill="hold">
                                          <p:stCondLst>
                                            <p:cond delay="499"/>
                                          </p:stCondLst>
                                        </p:cTn>
                                        <p:tgtEl>
                                          <p:spTgt spid="18"/>
                                        </p:tgtEl>
                                        <p:attrNameLst>
                                          <p:attrName>style.visibility</p:attrName>
                                        </p:attrNameLst>
                                      </p:cBhvr>
                                      <p:to>
                                        <p:strVal val="hidden"/>
                                      </p:to>
                                    </p:set>
                                  </p:childTnLst>
                                </p:cTn>
                              </p:par>
                            </p:childTnLst>
                          </p:cTn>
                        </p:par>
                        <p:par>
                          <p:cTn id="94" fill="hold">
                            <p:stCondLst>
                              <p:cond delay="2000"/>
                            </p:stCondLst>
                            <p:childTnLst>
                              <p:par>
                                <p:cTn id="95" presetID="2" presetClass="exit" presetSubtype="4" fill="hold" nodeType="afterEffect">
                                  <p:stCondLst>
                                    <p:cond delay="0"/>
                                  </p:stCondLst>
                                  <p:childTnLst>
                                    <p:anim calcmode="lin" valueType="num">
                                      <p:cBhvr additive="base">
                                        <p:cTn id="96" dur="500"/>
                                        <p:tgtEl>
                                          <p:spTgt spid="19"/>
                                        </p:tgtEl>
                                        <p:attrNameLst>
                                          <p:attrName>ppt_x</p:attrName>
                                        </p:attrNameLst>
                                      </p:cBhvr>
                                      <p:tavLst>
                                        <p:tav tm="0">
                                          <p:val>
                                            <p:strVal val="ppt_x"/>
                                          </p:val>
                                        </p:tav>
                                        <p:tav tm="100000">
                                          <p:val>
                                            <p:strVal val="ppt_x"/>
                                          </p:val>
                                        </p:tav>
                                      </p:tavLst>
                                    </p:anim>
                                    <p:anim calcmode="lin" valueType="num">
                                      <p:cBhvr additive="base">
                                        <p:cTn id="97" dur="500"/>
                                        <p:tgtEl>
                                          <p:spTgt spid="19"/>
                                        </p:tgtEl>
                                        <p:attrNameLst>
                                          <p:attrName>ppt_y</p:attrName>
                                        </p:attrNameLst>
                                      </p:cBhvr>
                                      <p:tavLst>
                                        <p:tav tm="0">
                                          <p:val>
                                            <p:strVal val="ppt_y"/>
                                          </p:val>
                                        </p:tav>
                                        <p:tav tm="100000">
                                          <p:val>
                                            <p:strVal val="1+ppt_h/2"/>
                                          </p:val>
                                        </p:tav>
                                      </p:tavLst>
                                    </p:anim>
                                    <p:set>
                                      <p:cBhvr>
                                        <p:cTn id="9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18046" y="82480"/>
            <a:ext cx="8341184" cy="1325563"/>
          </a:xfrm>
        </p:spPr>
        <p:txBody>
          <a:bodyPr>
            <a:normAutofit/>
          </a:bodyPr>
          <a:lstStyle/>
          <a:p>
            <a:r>
              <a:rPr lang="es-PE" sz="3200" dirty="0">
                <a:solidFill>
                  <a:srgbClr val="FF0000"/>
                </a:solidFill>
              </a:rPr>
              <a:t>Ejemplo – Duración de componentes electrónicos</a:t>
            </a:r>
          </a:p>
        </p:txBody>
      </p:sp>
      <p:sp>
        <p:nvSpPr>
          <p:cNvPr id="3" name="Marcador de contenido 2"/>
          <p:cNvSpPr>
            <a:spLocks noGrp="1"/>
          </p:cNvSpPr>
          <p:nvPr>
            <p:ph sz="half" idx="1"/>
          </p:nvPr>
        </p:nvSpPr>
        <p:spPr>
          <a:xfrm>
            <a:off x="267733" y="1270325"/>
            <a:ext cx="4233381" cy="5368469"/>
          </a:xfrm>
        </p:spPr>
        <p:txBody>
          <a:bodyPr>
            <a:noAutofit/>
          </a:bodyPr>
          <a:lstStyle/>
          <a:p>
            <a:pPr marL="0" indent="0">
              <a:buNone/>
            </a:pPr>
            <a:r>
              <a:rPr lang="es-PE" sz="1800" dirty="0"/>
              <a:t>Se registró el tiempo de duración en horas de 10 componentes electrónicos elegidos al azar.</a:t>
            </a:r>
          </a:p>
          <a:p>
            <a:pPr marL="0" indent="0" algn="ctr">
              <a:buNone/>
            </a:pPr>
            <a:r>
              <a:rPr lang="es-PE" sz="1400" dirty="0"/>
              <a:t>115   130   130   133   136   148   148   157   189   205</a:t>
            </a:r>
          </a:p>
          <a:p>
            <a:pPr marL="0" indent="0">
              <a:buNone/>
            </a:pPr>
            <a:r>
              <a:rPr lang="es-PE" sz="1800" dirty="0"/>
              <a:t>Grafique su </a:t>
            </a:r>
            <a:r>
              <a:rPr lang="es-PE" sz="1800" dirty="0" err="1"/>
              <a:t>Boxplot</a:t>
            </a:r>
            <a:endParaRPr lang="es-PE" sz="1800" dirty="0"/>
          </a:p>
          <a:p>
            <a:pPr marL="0" indent="0">
              <a:buNone/>
            </a:pPr>
            <a:r>
              <a:rPr lang="es-PE" sz="1800" dirty="0"/>
              <a:t>El primer paso consiste en calcular las medidas básicas:</a:t>
            </a:r>
          </a:p>
          <a:p>
            <a:pPr marL="0" indent="0" algn="ctr">
              <a:buNone/>
            </a:pPr>
            <a:r>
              <a:rPr lang="es-PE" sz="1800" dirty="0"/>
              <a:t>Q1 = 130,  Me = 142,  Q3 = 157,  RIC = 27</a:t>
            </a:r>
          </a:p>
          <a:p>
            <a:pPr marL="0" indent="0">
              <a:buNone/>
            </a:pPr>
            <a:r>
              <a:rPr lang="es-PE" sz="1800" dirty="0"/>
              <a:t>Luego:</a:t>
            </a:r>
          </a:p>
          <a:p>
            <a:pPr marL="0" indent="0" algn="ctr">
              <a:buNone/>
            </a:pPr>
            <a:r>
              <a:rPr lang="es-PE" sz="1800" dirty="0"/>
              <a:t>LI = 89.5 y LS = 197.5</a:t>
            </a:r>
          </a:p>
          <a:p>
            <a:pPr marL="0" indent="0">
              <a:buNone/>
            </a:pPr>
            <a:r>
              <a:rPr lang="es-PE" sz="1800" dirty="0"/>
              <a:t>Así, tenemos que:</a:t>
            </a:r>
          </a:p>
          <a:p>
            <a:pPr marL="354806" lvl="1" indent="-285750">
              <a:buFont typeface="Wingdings" panose="05000000000000000000" pitchFamily="2" charset="2"/>
              <a:buChar char="ü"/>
            </a:pPr>
            <a:r>
              <a:rPr lang="es-PE" sz="1800" dirty="0"/>
              <a:t>205 es un valor extremo</a:t>
            </a:r>
          </a:p>
          <a:p>
            <a:pPr marL="354806" lvl="1" indent="-285750">
              <a:buFont typeface="Wingdings" panose="05000000000000000000" pitchFamily="2" charset="2"/>
              <a:buChar char="ü"/>
            </a:pPr>
            <a:r>
              <a:rPr lang="es-PE" sz="1800" dirty="0"/>
              <a:t>el bigote del lado izquierdo irá desde 115 hasta 130, y</a:t>
            </a:r>
          </a:p>
          <a:p>
            <a:pPr marL="354806" lvl="1" indent="-285750">
              <a:buFont typeface="Wingdings" panose="05000000000000000000" pitchFamily="2" charset="2"/>
              <a:buChar char="ü"/>
            </a:pPr>
            <a:r>
              <a:rPr lang="es-PE" sz="1800" dirty="0"/>
              <a:t>el bigote del lado derecho irá desde 157 hasta 189.</a:t>
            </a:r>
          </a:p>
        </p:txBody>
      </p:sp>
      <p:sp>
        <p:nvSpPr>
          <p:cNvPr id="39" name="Marcador de contenido 38"/>
          <p:cNvSpPr>
            <a:spLocks noGrp="1"/>
          </p:cNvSpPr>
          <p:nvPr>
            <p:ph sz="half" idx="2"/>
          </p:nvPr>
        </p:nvSpPr>
        <p:spPr>
          <a:xfrm>
            <a:off x="4807755" y="2057253"/>
            <a:ext cx="4231065" cy="3448745"/>
          </a:xfrm>
          <a:prstGeom prst="roundRect">
            <a:avLst/>
          </a:prstGeom>
          <a:solidFill>
            <a:srgbClr val="FFC000"/>
          </a:solidFill>
          <a:ln>
            <a:noFill/>
          </a:ln>
        </p:spPr>
        <p:txBody>
          <a:bodyPr>
            <a:normAutofit/>
          </a:bodyPr>
          <a:lstStyle/>
          <a:p>
            <a:pPr marL="0" indent="0" algn="ctr">
              <a:buNone/>
            </a:pPr>
            <a:r>
              <a:rPr lang="es-ES" sz="1500" dirty="0"/>
              <a:t> Diagrama de cajas de la duración de componentes electrónicos</a:t>
            </a:r>
            <a:endParaRPr lang="es-PE" sz="1500" dirty="0"/>
          </a:p>
        </p:txBody>
      </p:sp>
      <p:pic>
        <p:nvPicPr>
          <p:cNvPr id="6" name="Imagen 5"/>
          <p:cNvPicPr preferRelativeResize="0">
            <a:picLocks/>
          </p:cNvPicPr>
          <p:nvPr/>
        </p:nvPicPr>
        <p:blipFill>
          <a:blip r:embed="rId3"/>
          <a:stretch>
            <a:fillRect/>
          </a:stretch>
        </p:blipFill>
        <p:spPr>
          <a:xfrm>
            <a:off x="5060230" y="4653011"/>
            <a:ext cx="3699000" cy="270000"/>
          </a:xfrm>
          <a:prstGeom prst="rect">
            <a:avLst/>
          </a:prstGeom>
        </p:spPr>
      </p:pic>
      <p:sp>
        <p:nvSpPr>
          <p:cNvPr id="18" name="Rectángulo 17"/>
          <p:cNvSpPr/>
          <p:nvPr/>
        </p:nvSpPr>
        <p:spPr>
          <a:xfrm>
            <a:off x="6483403" y="3444125"/>
            <a:ext cx="729000" cy="54000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sp>
        <p:nvSpPr>
          <p:cNvPr id="19" name="Rectángulo 18"/>
          <p:cNvSpPr/>
          <p:nvPr/>
        </p:nvSpPr>
        <p:spPr>
          <a:xfrm>
            <a:off x="6824804" y="3444125"/>
            <a:ext cx="0" cy="54000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grpSp>
        <p:nvGrpSpPr>
          <p:cNvPr id="23" name="Grupo 22"/>
          <p:cNvGrpSpPr/>
          <p:nvPr/>
        </p:nvGrpSpPr>
        <p:grpSpPr>
          <a:xfrm>
            <a:off x="7243232" y="3646625"/>
            <a:ext cx="783000" cy="135000"/>
            <a:chOff x="3225144" y="3483433"/>
            <a:chExt cx="706648" cy="180000"/>
          </a:xfrm>
        </p:grpSpPr>
        <p:sp>
          <p:nvSpPr>
            <p:cNvPr id="24" name="Rectángulo 23"/>
            <p:cNvSpPr/>
            <p:nvPr/>
          </p:nvSpPr>
          <p:spPr>
            <a:xfrm>
              <a:off x="3225144" y="3570514"/>
              <a:ext cx="684000" cy="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sp>
          <p:nvSpPr>
            <p:cNvPr id="25" name="Rectángulo 24"/>
            <p:cNvSpPr/>
            <p:nvPr/>
          </p:nvSpPr>
          <p:spPr>
            <a:xfrm>
              <a:off x="3931792" y="3483433"/>
              <a:ext cx="0" cy="18000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grpSp>
      <p:grpSp>
        <p:nvGrpSpPr>
          <p:cNvPr id="26" name="Grupo 25"/>
          <p:cNvGrpSpPr/>
          <p:nvPr/>
        </p:nvGrpSpPr>
        <p:grpSpPr>
          <a:xfrm>
            <a:off x="6120564" y="3646625"/>
            <a:ext cx="324000" cy="135000"/>
            <a:chOff x="1582309" y="3483173"/>
            <a:chExt cx="715751" cy="180000"/>
          </a:xfrm>
        </p:grpSpPr>
        <p:sp>
          <p:nvSpPr>
            <p:cNvPr id="27" name="Rectángulo 26"/>
            <p:cNvSpPr/>
            <p:nvPr/>
          </p:nvSpPr>
          <p:spPr>
            <a:xfrm>
              <a:off x="1614060" y="3570511"/>
              <a:ext cx="684000" cy="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sp>
          <p:nvSpPr>
            <p:cNvPr id="28" name="Rectángulo 27"/>
            <p:cNvSpPr/>
            <p:nvPr/>
          </p:nvSpPr>
          <p:spPr>
            <a:xfrm>
              <a:off x="1582309" y="3483173"/>
              <a:ext cx="0" cy="180000"/>
            </a:xfrm>
            <a:prstGeom prst="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solidFill>
              </a:endParaRPr>
            </a:p>
          </p:txBody>
        </p:sp>
      </p:grpSp>
      <p:sp>
        <p:nvSpPr>
          <p:cNvPr id="32" name="Rectángulo redondeado 31"/>
          <p:cNvSpPr/>
          <p:nvPr/>
        </p:nvSpPr>
        <p:spPr>
          <a:xfrm>
            <a:off x="1962250" y="2272929"/>
            <a:ext cx="869148" cy="29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3" name="Rectángulo redondeado 32"/>
          <p:cNvSpPr/>
          <p:nvPr/>
        </p:nvSpPr>
        <p:spPr>
          <a:xfrm>
            <a:off x="1243767" y="2272929"/>
            <a:ext cx="351685" cy="29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4" name="Rectángulo redondeado 33"/>
          <p:cNvSpPr/>
          <p:nvPr/>
        </p:nvSpPr>
        <p:spPr>
          <a:xfrm>
            <a:off x="3212901" y="2272929"/>
            <a:ext cx="351685" cy="29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40" name="Elipse 39"/>
          <p:cNvSpPr/>
          <p:nvPr/>
        </p:nvSpPr>
        <p:spPr>
          <a:xfrm>
            <a:off x="3964638" y="2254839"/>
            <a:ext cx="378000" cy="3241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nvGrpSpPr>
          <p:cNvPr id="8" name="Grupo 7"/>
          <p:cNvGrpSpPr/>
          <p:nvPr/>
        </p:nvGrpSpPr>
        <p:grpSpPr>
          <a:xfrm>
            <a:off x="6304695" y="3994831"/>
            <a:ext cx="411523" cy="1380386"/>
            <a:chOff x="2071358" y="3966892"/>
            <a:chExt cx="548698" cy="1890350"/>
          </a:xfrm>
        </p:grpSpPr>
        <p:sp>
          <p:nvSpPr>
            <p:cNvPr id="10" name="Rectángulo 9"/>
            <p:cNvSpPr/>
            <p:nvPr/>
          </p:nvSpPr>
          <p:spPr>
            <a:xfrm>
              <a:off x="2332522" y="3966892"/>
              <a:ext cx="0" cy="1404000"/>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2071358" y="5446299"/>
                  <a:ext cx="548698" cy="4109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dirty="0">
                                <a:solidFill>
                                  <a:schemeClr val="tx1">
                                    <a:lumMod val="75000"/>
                                    <a:lumOff val="25000"/>
                                  </a:schemeClr>
                                </a:solidFill>
                                <a:latin typeface="Cambria Math" panose="02040503050406030204" pitchFamily="18" charset="0"/>
                              </a:rPr>
                            </m:ctrlPr>
                          </m:sSubPr>
                          <m:e>
                            <m:r>
                              <a:rPr lang="es-PE" sz="1350" i="1" dirty="0">
                                <a:solidFill>
                                  <a:schemeClr val="tx1">
                                    <a:lumMod val="75000"/>
                                    <a:lumOff val="25000"/>
                                  </a:schemeClr>
                                </a:solidFill>
                                <a:latin typeface="Cambria Math" panose="02040503050406030204" pitchFamily="18" charset="0"/>
                              </a:rPr>
                              <m:t>𝑄</m:t>
                            </m:r>
                          </m:e>
                          <m:sub>
                            <m:r>
                              <a:rPr lang="es-PE" sz="1350" i="1" dirty="0">
                                <a:solidFill>
                                  <a:schemeClr val="tx1">
                                    <a:lumMod val="75000"/>
                                    <a:lumOff val="25000"/>
                                  </a:schemeClr>
                                </a:solidFill>
                                <a:latin typeface="Cambria Math" panose="02040503050406030204" pitchFamily="18" charset="0"/>
                              </a:rPr>
                              <m:t>1</m:t>
                            </m:r>
                          </m:sub>
                        </m:sSub>
                      </m:oMath>
                    </m:oMathPara>
                  </a14:m>
                  <a:endParaRPr lang="es-PE" sz="1350" dirty="0">
                    <a:solidFill>
                      <a:schemeClr val="tx1">
                        <a:lumMod val="75000"/>
                        <a:lumOff val="25000"/>
                      </a:schemeClr>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2071358" y="5446299"/>
                  <a:ext cx="548698" cy="410943"/>
                </a:xfrm>
                <a:prstGeom prst="rect">
                  <a:avLst/>
                </a:prstGeom>
                <a:blipFill>
                  <a:blip r:embed="rId4"/>
                  <a:stretch>
                    <a:fillRect b="-8163"/>
                  </a:stretch>
                </a:blipFill>
              </p:spPr>
              <p:txBody>
                <a:bodyPr/>
                <a:lstStyle/>
                <a:p>
                  <a:r>
                    <a:rPr lang="es-PE">
                      <a:noFill/>
                    </a:rPr>
                    <a:t> </a:t>
                  </a:r>
                </a:p>
              </p:txBody>
            </p:sp>
          </mc:Fallback>
        </mc:AlternateContent>
      </p:grpSp>
      <p:grpSp>
        <p:nvGrpSpPr>
          <p:cNvPr id="12" name="Grupo 11"/>
          <p:cNvGrpSpPr/>
          <p:nvPr/>
        </p:nvGrpSpPr>
        <p:grpSpPr>
          <a:xfrm>
            <a:off x="6655056" y="3994831"/>
            <a:ext cx="460960" cy="1380386"/>
            <a:chOff x="2688978" y="3966892"/>
            <a:chExt cx="614613" cy="1890350"/>
          </a:xfrm>
        </p:grpSpPr>
        <p:sp>
          <p:nvSpPr>
            <p:cNvPr id="13" name="Rectángulo 12"/>
            <p:cNvSpPr/>
            <p:nvPr/>
          </p:nvSpPr>
          <p:spPr>
            <a:xfrm>
              <a:off x="2918056" y="3966892"/>
              <a:ext cx="0" cy="1404000"/>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4" name="CuadroTexto 13"/>
                <p:cNvSpPr txBox="1"/>
                <p:nvPr/>
              </p:nvSpPr>
              <p:spPr>
                <a:xfrm>
                  <a:off x="2688978" y="5446299"/>
                  <a:ext cx="614613" cy="4109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350" i="1" dirty="0">
                            <a:solidFill>
                              <a:schemeClr val="tx1">
                                <a:lumMod val="75000"/>
                                <a:lumOff val="25000"/>
                              </a:schemeClr>
                            </a:solidFill>
                            <a:latin typeface="Cambria Math" panose="02040503050406030204" pitchFamily="18" charset="0"/>
                          </a:rPr>
                          <m:t>𝑀𝑒</m:t>
                        </m:r>
                      </m:oMath>
                    </m:oMathPara>
                  </a14:m>
                  <a:endParaRPr lang="es-PE" sz="1350" dirty="0">
                    <a:solidFill>
                      <a:schemeClr val="tx1">
                        <a:lumMod val="75000"/>
                        <a:lumOff val="25000"/>
                      </a:schemeClr>
                    </a:solidFill>
                  </a:endParaRPr>
                </a:p>
              </p:txBody>
            </p:sp>
          </mc:Choice>
          <mc:Fallback xmlns="">
            <p:sp>
              <p:nvSpPr>
                <p:cNvPr id="14" name="CuadroTexto 13"/>
                <p:cNvSpPr txBox="1">
                  <a:spLocks noRot="1" noChangeAspect="1" noMove="1" noResize="1" noEditPoints="1" noAdjustHandles="1" noChangeArrowheads="1" noChangeShapeType="1" noTextEdit="1"/>
                </p:cNvSpPr>
                <p:nvPr/>
              </p:nvSpPr>
              <p:spPr>
                <a:xfrm>
                  <a:off x="2688978" y="5446299"/>
                  <a:ext cx="614613" cy="410943"/>
                </a:xfrm>
                <a:prstGeom prst="rect">
                  <a:avLst/>
                </a:prstGeom>
                <a:blipFill>
                  <a:blip r:embed="rId5"/>
                  <a:stretch>
                    <a:fillRect/>
                  </a:stretch>
                </a:blipFill>
              </p:spPr>
              <p:txBody>
                <a:bodyPr/>
                <a:lstStyle/>
                <a:p>
                  <a:r>
                    <a:rPr lang="es-PE">
                      <a:noFill/>
                    </a:rPr>
                    <a:t> </a:t>
                  </a:r>
                </a:p>
              </p:txBody>
            </p:sp>
          </mc:Fallback>
        </mc:AlternateContent>
      </p:grpSp>
      <p:grpSp>
        <p:nvGrpSpPr>
          <p:cNvPr id="15" name="Grupo 14"/>
          <p:cNvGrpSpPr/>
          <p:nvPr/>
        </p:nvGrpSpPr>
        <p:grpSpPr>
          <a:xfrm>
            <a:off x="7037846" y="3994831"/>
            <a:ext cx="415563" cy="1380386"/>
            <a:chOff x="2921588" y="3966892"/>
            <a:chExt cx="554083" cy="1890350"/>
          </a:xfrm>
        </p:grpSpPr>
        <p:sp>
          <p:nvSpPr>
            <p:cNvPr id="16" name="Rectángulo 15"/>
            <p:cNvSpPr/>
            <p:nvPr/>
          </p:nvSpPr>
          <p:spPr>
            <a:xfrm>
              <a:off x="3166712" y="3966892"/>
              <a:ext cx="0" cy="1404000"/>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numCol="5" rtlCol="0" anchor="b" anchorCtr="0"/>
            <a:lstStyle/>
            <a:p>
              <a:pPr algn="ctr"/>
              <a:endParaRPr lang="es-PE" sz="135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7" name="CuadroTexto 16"/>
                <p:cNvSpPr txBox="1"/>
                <p:nvPr/>
              </p:nvSpPr>
              <p:spPr>
                <a:xfrm>
                  <a:off x="2921588" y="5446299"/>
                  <a:ext cx="554083" cy="4109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dirty="0">
                                <a:solidFill>
                                  <a:schemeClr val="tx1">
                                    <a:lumMod val="75000"/>
                                    <a:lumOff val="25000"/>
                                  </a:schemeClr>
                                </a:solidFill>
                                <a:latin typeface="Cambria Math" panose="02040503050406030204" pitchFamily="18" charset="0"/>
                              </a:rPr>
                            </m:ctrlPr>
                          </m:sSubPr>
                          <m:e>
                            <m:r>
                              <a:rPr lang="es-PE" sz="1350" i="1" dirty="0">
                                <a:solidFill>
                                  <a:schemeClr val="tx1">
                                    <a:lumMod val="75000"/>
                                    <a:lumOff val="25000"/>
                                  </a:schemeClr>
                                </a:solidFill>
                                <a:latin typeface="Cambria Math" panose="02040503050406030204" pitchFamily="18" charset="0"/>
                              </a:rPr>
                              <m:t>𝑄</m:t>
                            </m:r>
                          </m:e>
                          <m:sub>
                            <m:r>
                              <a:rPr lang="es-PE" sz="1350" i="1" dirty="0">
                                <a:solidFill>
                                  <a:schemeClr val="tx1">
                                    <a:lumMod val="75000"/>
                                    <a:lumOff val="25000"/>
                                  </a:schemeClr>
                                </a:solidFill>
                                <a:latin typeface="Cambria Math" panose="02040503050406030204" pitchFamily="18" charset="0"/>
                              </a:rPr>
                              <m:t>3</m:t>
                            </m:r>
                          </m:sub>
                        </m:sSub>
                      </m:oMath>
                    </m:oMathPara>
                  </a14:m>
                  <a:endParaRPr lang="es-PE" sz="1350" dirty="0">
                    <a:solidFill>
                      <a:schemeClr val="tx1">
                        <a:lumMod val="75000"/>
                        <a:lumOff val="25000"/>
                      </a:schemeClr>
                    </a:solidFill>
                  </a:endParaRPr>
                </a:p>
              </p:txBody>
            </p:sp>
          </mc:Choice>
          <mc:Fallback xmlns="">
            <p:sp>
              <p:nvSpPr>
                <p:cNvPr id="17" name="CuadroTexto 16"/>
                <p:cNvSpPr txBox="1">
                  <a:spLocks noRot="1" noChangeAspect="1" noMove="1" noResize="1" noEditPoints="1" noAdjustHandles="1" noChangeArrowheads="1" noChangeShapeType="1" noTextEdit="1"/>
                </p:cNvSpPr>
                <p:nvPr/>
              </p:nvSpPr>
              <p:spPr>
                <a:xfrm>
                  <a:off x="2921588" y="5446299"/>
                  <a:ext cx="554083" cy="410943"/>
                </a:xfrm>
                <a:prstGeom prst="rect">
                  <a:avLst/>
                </a:prstGeom>
                <a:blipFill>
                  <a:blip r:embed="rId6"/>
                  <a:stretch>
                    <a:fillRect b="-8163"/>
                  </a:stretch>
                </a:blipFill>
              </p:spPr>
              <p:txBody>
                <a:bodyPr/>
                <a:lstStyle/>
                <a:p>
                  <a:r>
                    <a:rPr lang="es-PE">
                      <a:noFill/>
                    </a:rPr>
                    <a:t> </a:t>
                  </a:r>
                </a:p>
              </p:txBody>
            </p:sp>
          </mc:Fallback>
        </mc:AlternateContent>
      </p:grpSp>
      <p:grpSp>
        <p:nvGrpSpPr>
          <p:cNvPr id="48" name="Grupo 47"/>
          <p:cNvGrpSpPr/>
          <p:nvPr/>
        </p:nvGrpSpPr>
        <p:grpSpPr>
          <a:xfrm>
            <a:off x="5129679" y="2870301"/>
            <a:ext cx="3541132" cy="1681082"/>
            <a:chOff x="2835792" y="3189109"/>
            <a:chExt cx="5239448" cy="2247713"/>
          </a:xfrm>
        </p:grpSpPr>
        <p:grpSp>
          <p:nvGrpSpPr>
            <p:cNvPr id="49" name="Grupo 48"/>
            <p:cNvGrpSpPr/>
            <p:nvPr/>
          </p:nvGrpSpPr>
          <p:grpSpPr>
            <a:xfrm>
              <a:off x="3252511" y="5007324"/>
              <a:ext cx="4320000" cy="144000"/>
              <a:chOff x="3206185" y="5007324"/>
              <a:chExt cx="4320000" cy="144000"/>
            </a:xfrm>
          </p:grpSpPr>
          <p:sp>
            <p:nvSpPr>
              <p:cNvPr id="61" name="Flecha izquierda y derecha 60"/>
              <p:cNvSpPr/>
              <p:nvPr/>
            </p:nvSpPr>
            <p:spPr>
              <a:xfrm>
                <a:off x="3206185" y="5007324"/>
                <a:ext cx="1620000" cy="144000"/>
              </a:xfrm>
              <a:prstGeom prst="leftRightArrow">
                <a:avLst>
                  <a:gd name="adj1" fmla="val 535"/>
                  <a:gd name="adj2" fmla="val 50000"/>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62" name="Flecha izquierda y derecha 61"/>
              <p:cNvSpPr/>
              <p:nvPr/>
            </p:nvSpPr>
            <p:spPr>
              <a:xfrm>
                <a:off x="4826185" y="5007324"/>
                <a:ext cx="1080000" cy="144000"/>
              </a:xfrm>
              <a:prstGeom prst="leftRightArrow">
                <a:avLst>
                  <a:gd name="adj1" fmla="val 535"/>
                  <a:gd name="adj2" fmla="val 50000"/>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63" name="Flecha izquierda y derecha 62"/>
              <p:cNvSpPr/>
              <p:nvPr/>
            </p:nvSpPr>
            <p:spPr>
              <a:xfrm>
                <a:off x="5906185" y="5007324"/>
                <a:ext cx="1620000" cy="144000"/>
              </a:xfrm>
              <a:prstGeom prst="leftRightArrow">
                <a:avLst>
                  <a:gd name="adj1" fmla="val 535"/>
                  <a:gd name="adj2" fmla="val 50000"/>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grpSp>
          <p:nvGrpSpPr>
            <p:cNvPr id="50" name="Grupo 49"/>
            <p:cNvGrpSpPr/>
            <p:nvPr/>
          </p:nvGrpSpPr>
          <p:grpSpPr>
            <a:xfrm>
              <a:off x="2835792" y="3189109"/>
              <a:ext cx="905513" cy="2133076"/>
              <a:chOff x="2835792" y="3189109"/>
              <a:chExt cx="905513" cy="2133076"/>
            </a:xfrm>
          </p:grpSpPr>
          <p:sp>
            <p:nvSpPr>
              <p:cNvPr id="58" name="Rectángulo 57"/>
              <p:cNvSpPr/>
              <p:nvPr/>
            </p:nvSpPr>
            <p:spPr>
              <a:xfrm>
                <a:off x="3249793" y="4094761"/>
                <a:ext cx="0" cy="1227424"/>
              </a:xfrm>
              <a:prstGeom prst="rect">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9" name="Flecha abajo 58"/>
              <p:cNvSpPr/>
              <p:nvPr/>
            </p:nvSpPr>
            <p:spPr>
              <a:xfrm>
                <a:off x="3159481" y="3741815"/>
                <a:ext cx="180625" cy="252000"/>
              </a:xfrm>
              <a:prstGeom prst="downArrow">
                <a:avLst>
                  <a:gd name="adj1" fmla="val 0"/>
                  <a:gd name="adj2" fmla="val 50000"/>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60" name="CuadroTexto 59"/>
              <p:cNvSpPr txBox="1"/>
              <p:nvPr/>
            </p:nvSpPr>
            <p:spPr>
              <a:xfrm>
                <a:off x="2835792" y="3189109"/>
                <a:ext cx="905513" cy="771593"/>
              </a:xfrm>
              <a:prstGeom prst="rect">
                <a:avLst/>
              </a:prstGeom>
              <a:noFill/>
            </p:spPr>
            <p:txBody>
              <a:bodyPr wrap="square" rtlCol="0">
                <a:spAutoFit/>
              </a:bodyPr>
              <a:lstStyle/>
              <a:p>
                <a:pPr algn="ctr"/>
                <a:r>
                  <a:rPr lang="es-ES" sz="1050" dirty="0"/>
                  <a:t>Límite</a:t>
                </a:r>
                <a:br>
                  <a:rPr lang="es-ES" sz="1050" dirty="0"/>
                </a:br>
                <a:r>
                  <a:rPr lang="es-ES" sz="1050" dirty="0"/>
                  <a:t>inferior</a:t>
                </a:r>
                <a:endParaRPr lang="es-PE" sz="1050" dirty="0"/>
              </a:p>
            </p:txBody>
          </p:sp>
        </p:grpSp>
        <p:grpSp>
          <p:nvGrpSpPr>
            <p:cNvPr id="51" name="Grupo 50"/>
            <p:cNvGrpSpPr/>
            <p:nvPr/>
          </p:nvGrpSpPr>
          <p:grpSpPr>
            <a:xfrm>
              <a:off x="7116461" y="3232482"/>
              <a:ext cx="958779" cy="2089703"/>
              <a:chOff x="7116461" y="3232482"/>
              <a:chExt cx="958779" cy="2089703"/>
            </a:xfrm>
          </p:grpSpPr>
          <p:sp>
            <p:nvSpPr>
              <p:cNvPr id="55" name="Rectángulo 54"/>
              <p:cNvSpPr/>
              <p:nvPr/>
            </p:nvSpPr>
            <p:spPr>
              <a:xfrm>
                <a:off x="7575229" y="4094761"/>
                <a:ext cx="0" cy="1227424"/>
              </a:xfrm>
              <a:prstGeom prst="rect">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6" name="Flecha abajo 55"/>
              <p:cNvSpPr/>
              <p:nvPr/>
            </p:nvSpPr>
            <p:spPr>
              <a:xfrm>
                <a:off x="7484917" y="3741816"/>
                <a:ext cx="180625" cy="252000"/>
              </a:xfrm>
              <a:prstGeom prst="downArrow">
                <a:avLst>
                  <a:gd name="adj1" fmla="val 0"/>
                  <a:gd name="adj2" fmla="val 5321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7" name="CuadroTexto 56"/>
              <p:cNvSpPr txBox="1"/>
              <p:nvPr/>
            </p:nvSpPr>
            <p:spPr>
              <a:xfrm>
                <a:off x="7116461" y="3232482"/>
                <a:ext cx="958779" cy="771594"/>
              </a:xfrm>
              <a:prstGeom prst="rect">
                <a:avLst/>
              </a:prstGeom>
              <a:noFill/>
            </p:spPr>
            <p:txBody>
              <a:bodyPr wrap="square" rtlCol="0">
                <a:spAutoFit/>
              </a:bodyPr>
              <a:lstStyle/>
              <a:p>
                <a:pPr algn="ctr"/>
                <a:r>
                  <a:rPr lang="es-ES" sz="1050" dirty="0"/>
                  <a:t>Límite</a:t>
                </a:r>
                <a:br>
                  <a:rPr lang="es-ES" sz="1050" dirty="0"/>
                </a:br>
                <a:r>
                  <a:rPr lang="es-ES" sz="1050" dirty="0"/>
                  <a:t>superior</a:t>
                </a:r>
                <a:endParaRPr lang="es-PE" sz="1050" dirty="0"/>
              </a:p>
            </p:txBody>
          </p:sp>
        </p:grpSp>
        <mc:AlternateContent xmlns:mc="http://schemas.openxmlformats.org/markup-compatibility/2006" xmlns:a14="http://schemas.microsoft.com/office/drawing/2010/main">
          <mc:Choice Requires="a14">
            <p:sp>
              <p:nvSpPr>
                <p:cNvPr id="52" name="CuadroTexto 51"/>
                <p:cNvSpPr txBox="1"/>
                <p:nvPr/>
              </p:nvSpPr>
              <p:spPr>
                <a:xfrm>
                  <a:off x="5002988" y="5097320"/>
                  <a:ext cx="828000" cy="3395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050" i="1" dirty="0">
                            <a:latin typeface="Cambria Math" panose="02040503050406030204" pitchFamily="18" charset="0"/>
                          </a:rPr>
                          <m:t>𝑅𝐼𝐶</m:t>
                        </m:r>
                      </m:oMath>
                    </m:oMathPara>
                  </a14:m>
                  <a:endParaRPr lang="es-PE" sz="1050" dirty="0"/>
                </a:p>
              </p:txBody>
            </p:sp>
          </mc:Choice>
          <mc:Fallback xmlns="">
            <p:sp>
              <p:nvSpPr>
                <p:cNvPr id="52" name="CuadroTexto 51"/>
                <p:cNvSpPr txBox="1">
                  <a:spLocks noRot="1" noChangeAspect="1" noMove="1" noResize="1" noEditPoints="1" noAdjustHandles="1" noChangeArrowheads="1" noChangeShapeType="1" noTextEdit="1"/>
                </p:cNvSpPr>
                <p:nvPr/>
              </p:nvSpPr>
              <p:spPr>
                <a:xfrm>
                  <a:off x="5002988" y="5097320"/>
                  <a:ext cx="828000" cy="339502"/>
                </a:xfrm>
                <a:prstGeom prst="rect">
                  <a:avLst/>
                </a:prstGeom>
                <a:blipFill>
                  <a:blip r:embed="rId7"/>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3" name="CuadroTexto 52"/>
                <p:cNvSpPr txBox="1"/>
                <p:nvPr/>
              </p:nvSpPr>
              <p:spPr>
                <a:xfrm>
                  <a:off x="6346776" y="5097320"/>
                  <a:ext cx="828000" cy="3395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050" i="1" dirty="0">
                            <a:latin typeface="Cambria Math" panose="02040503050406030204" pitchFamily="18" charset="0"/>
                          </a:rPr>
                          <m:t>1.5(</m:t>
                        </m:r>
                        <m:r>
                          <a:rPr lang="es-ES" sz="1050" i="1" dirty="0">
                            <a:latin typeface="Cambria Math" panose="02040503050406030204" pitchFamily="18" charset="0"/>
                          </a:rPr>
                          <m:t>𝑅𝐼𝐶</m:t>
                        </m:r>
                        <m:r>
                          <a:rPr lang="es-ES" sz="1050" i="1" dirty="0">
                            <a:latin typeface="Cambria Math" panose="02040503050406030204" pitchFamily="18" charset="0"/>
                          </a:rPr>
                          <m:t>)</m:t>
                        </m:r>
                      </m:oMath>
                    </m:oMathPara>
                  </a14:m>
                  <a:endParaRPr lang="es-PE" sz="1050" dirty="0"/>
                </a:p>
              </p:txBody>
            </p:sp>
          </mc:Choice>
          <mc:Fallback xmlns="">
            <p:sp>
              <p:nvSpPr>
                <p:cNvPr id="53" name="CuadroTexto 52"/>
                <p:cNvSpPr txBox="1">
                  <a:spLocks noRot="1" noChangeAspect="1" noMove="1" noResize="1" noEditPoints="1" noAdjustHandles="1" noChangeArrowheads="1" noChangeShapeType="1" noTextEdit="1"/>
                </p:cNvSpPr>
                <p:nvPr/>
              </p:nvSpPr>
              <p:spPr>
                <a:xfrm>
                  <a:off x="6346776" y="5097320"/>
                  <a:ext cx="828000" cy="339502"/>
                </a:xfrm>
                <a:prstGeom prst="rect">
                  <a:avLst/>
                </a:prstGeom>
                <a:blipFill>
                  <a:blip r:embed="rId8"/>
                  <a:stretch>
                    <a:fillRect l="-6522" r="-4348" b="-731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4" name="CuadroTexto 53"/>
                <p:cNvSpPr txBox="1"/>
                <p:nvPr/>
              </p:nvSpPr>
              <p:spPr>
                <a:xfrm>
                  <a:off x="3659201" y="5097320"/>
                  <a:ext cx="828000" cy="3395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050" i="1" dirty="0">
                            <a:latin typeface="Cambria Math" panose="02040503050406030204" pitchFamily="18" charset="0"/>
                          </a:rPr>
                          <m:t>1.5(</m:t>
                        </m:r>
                        <m:r>
                          <a:rPr lang="es-ES" sz="1050" i="1" dirty="0">
                            <a:latin typeface="Cambria Math" panose="02040503050406030204" pitchFamily="18" charset="0"/>
                          </a:rPr>
                          <m:t>𝑅𝐼𝐶</m:t>
                        </m:r>
                        <m:r>
                          <a:rPr lang="es-ES" sz="1050" i="1" dirty="0">
                            <a:latin typeface="Cambria Math" panose="02040503050406030204" pitchFamily="18" charset="0"/>
                          </a:rPr>
                          <m:t>)</m:t>
                        </m:r>
                      </m:oMath>
                    </m:oMathPara>
                  </a14:m>
                  <a:endParaRPr lang="es-PE" sz="1050" dirty="0"/>
                </a:p>
              </p:txBody>
            </p:sp>
          </mc:Choice>
          <mc:Fallback xmlns="">
            <p:sp>
              <p:nvSpPr>
                <p:cNvPr id="54" name="CuadroTexto 53"/>
                <p:cNvSpPr txBox="1">
                  <a:spLocks noRot="1" noChangeAspect="1" noMove="1" noResize="1" noEditPoints="1" noAdjustHandles="1" noChangeArrowheads="1" noChangeShapeType="1" noTextEdit="1"/>
                </p:cNvSpPr>
                <p:nvPr/>
              </p:nvSpPr>
              <p:spPr>
                <a:xfrm>
                  <a:off x="3659201" y="5097320"/>
                  <a:ext cx="828000" cy="339502"/>
                </a:xfrm>
                <a:prstGeom prst="rect">
                  <a:avLst/>
                </a:prstGeom>
                <a:blipFill>
                  <a:blip r:embed="rId8"/>
                  <a:stretch>
                    <a:fillRect l="-6522" r="-4348" b="-7317"/>
                  </a:stretch>
                </a:blipFill>
              </p:spPr>
              <p:txBody>
                <a:bodyPr/>
                <a:lstStyle/>
                <a:p>
                  <a:r>
                    <a:rPr lang="es-PE">
                      <a:noFill/>
                    </a:rPr>
                    <a:t> </a:t>
                  </a:r>
                </a:p>
              </p:txBody>
            </p:sp>
          </mc:Fallback>
        </mc:AlternateContent>
      </p:grpSp>
      <p:pic>
        <p:nvPicPr>
          <p:cNvPr id="4" name="Imagen 3"/>
          <p:cNvPicPr>
            <a:picLocks noChangeAspect="1"/>
          </p:cNvPicPr>
          <p:nvPr/>
        </p:nvPicPr>
        <p:blipFill>
          <a:blip r:embed="rId9"/>
          <a:stretch>
            <a:fillRect/>
          </a:stretch>
        </p:blipFill>
        <p:spPr>
          <a:xfrm>
            <a:off x="4210274" y="2070698"/>
            <a:ext cx="269771" cy="367766"/>
          </a:xfrm>
          <a:prstGeom prst="rect">
            <a:avLst/>
          </a:prstGeom>
        </p:spPr>
      </p:pic>
      <p:pic>
        <p:nvPicPr>
          <p:cNvPr id="47" name="Imagen 46"/>
          <p:cNvPicPr>
            <a:picLocks noChangeAspect="1"/>
          </p:cNvPicPr>
          <p:nvPr/>
        </p:nvPicPr>
        <p:blipFill>
          <a:blip r:embed="rId9"/>
          <a:stretch>
            <a:fillRect/>
          </a:stretch>
        </p:blipFill>
        <p:spPr>
          <a:xfrm>
            <a:off x="8346586" y="3560951"/>
            <a:ext cx="269771" cy="306350"/>
          </a:xfrm>
          <a:prstGeom prst="rect">
            <a:avLst/>
          </a:prstGeom>
        </p:spPr>
      </p:pic>
    </p:spTree>
    <p:extLst>
      <p:ext uri="{BB962C8B-B14F-4D97-AF65-F5344CB8AC3E}">
        <p14:creationId xmlns:p14="http://schemas.microsoft.com/office/powerpoint/2010/main" val="782673209"/>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childTnLst>
                                </p:cTn>
                              </p:par>
                            </p:childTnLst>
                          </p:cTn>
                        </p:par>
                        <p:par>
                          <p:cTn id="46" fill="hold">
                            <p:stCondLst>
                              <p:cond delay="0"/>
                            </p:stCondLst>
                            <p:childTnLst>
                              <p:par>
                                <p:cTn id="47" presetID="45" presetClass="entr" presetSubtype="0"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2000"/>
                                        <p:tgtEl>
                                          <p:spTgt spid="40"/>
                                        </p:tgtEl>
                                      </p:cBhvr>
                                    </p:animEffect>
                                    <p:anim calcmode="lin" valueType="num">
                                      <p:cBhvr>
                                        <p:cTn id="50" dur="2000" fill="hold"/>
                                        <p:tgtEl>
                                          <p:spTgt spid="40"/>
                                        </p:tgtEl>
                                        <p:attrNameLst>
                                          <p:attrName>ppt_w</p:attrName>
                                        </p:attrNameLst>
                                      </p:cBhvr>
                                      <p:tavLst>
                                        <p:tav tm="0" fmla="#ppt_w*sin(2.5*pi*$)">
                                          <p:val>
                                            <p:fltVal val="0"/>
                                          </p:val>
                                        </p:tav>
                                        <p:tav tm="100000">
                                          <p:val>
                                            <p:fltVal val="1"/>
                                          </p:val>
                                        </p:tav>
                                      </p:tavLst>
                                    </p:anim>
                                    <p:anim calcmode="lin" valueType="num">
                                      <p:cBhvr>
                                        <p:cTn id="51" dur="20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9">
                                            <p:bg/>
                                          </p:spTgt>
                                        </p:tgtEl>
                                        <p:attrNameLst>
                                          <p:attrName>style.visibility</p:attrName>
                                        </p:attrNameLst>
                                      </p:cBhvr>
                                      <p:to>
                                        <p:strVal val="visible"/>
                                      </p:to>
                                    </p:set>
                                    <p:animEffect transition="in" filter="fade">
                                      <p:cBhvr>
                                        <p:cTn id="56" dur="1000"/>
                                        <p:tgtEl>
                                          <p:spTgt spid="39">
                                            <p:bg/>
                                          </p:spTgt>
                                        </p:tgtEl>
                                      </p:cBhvr>
                                    </p:animEffect>
                                    <p:anim calcmode="lin" valueType="num">
                                      <p:cBhvr>
                                        <p:cTn id="57" dur="1000" fill="hold"/>
                                        <p:tgtEl>
                                          <p:spTgt spid="39">
                                            <p:bg/>
                                          </p:spTgt>
                                        </p:tgtEl>
                                        <p:attrNameLst>
                                          <p:attrName>ppt_x</p:attrName>
                                        </p:attrNameLst>
                                      </p:cBhvr>
                                      <p:tavLst>
                                        <p:tav tm="0">
                                          <p:val>
                                            <p:strVal val="#ppt_x"/>
                                          </p:val>
                                        </p:tav>
                                        <p:tav tm="100000">
                                          <p:val>
                                            <p:strVal val="#ppt_x"/>
                                          </p:val>
                                        </p:tav>
                                      </p:tavLst>
                                    </p:anim>
                                    <p:anim calcmode="lin" valueType="num">
                                      <p:cBhvr>
                                        <p:cTn id="58" dur="1000" fill="hold"/>
                                        <p:tgtEl>
                                          <p:spTgt spid="39">
                                            <p:bg/>
                                          </p:spTgt>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42" presetClass="entr" presetSubtype="0" fill="hold" grpId="0" nodeType="afterEffect">
                                  <p:stCondLst>
                                    <p:cond delay="0"/>
                                  </p:stCondLst>
                                  <p:childTnLst>
                                    <p:set>
                                      <p:cBhvr>
                                        <p:cTn id="61" dur="1" fill="hold">
                                          <p:stCondLst>
                                            <p:cond delay="0"/>
                                          </p:stCondLst>
                                        </p:cTn>
                                        <p:tgtEl>
                                          <p:spTgt spid="39">
                                            <p:txEl>
                                              <p:pRg st="0" end="0"/>
                                            </p:txEl>
                                          </p:spTgt>
                                        </p:tgtEl>
                                        <p:attrNameLst>
                                          <p:attrName>style.visibility</p:attrName>
                                        </p:attrNameLst>
                                      </p:cBhvr>
                                      <p:to>
                                        <p:strVal val="visible"/>
                                      </p:to>
                                    </p:set>
                                    <p:animEffect transition="in" filter="fade">
                                      <p:cBhvr>
                                        <p:cTn id="62" dur="1000"/>
                                        <p:tgtEl>
                                          <p:spTgt spid="39">
                                            <p:txEl>
                                              <p:pRg st="0" end="0"/>
                                            </p:txEl>
                                          </p:spTgt>
                                        </p:tgtEl>
                                      </p:cBhvr>
                                    </p:animEffect>
                                    <p:anim calcmode="lin" valueType="num">
                                      <p:cBhvr>
                                        <p:cTn id="63"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left)">
                                      <p:cBhvr>
                                        <p:cTn id="69" dur="20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1000"/>
                                        <p:tgtEl>
                                          <p:spTgt spid="8"/>
                                        </p:tgtEl>
                                      </p:cBhvr>
                                    </p:animEffect>
                                    <p:anim calcmode="lin" valueType="num">
                                      <p:cBhvr>
                                        <p:cTn id="75" dur="1000" fill="hold"/>
                                        <p:tgtEl>
                                          <p:spTgt spid="8"/>
                                        </p:tgtEl>
                                        <p:attrNameLst>
                                          <p:attrName>ppt_x</p:attrName>
                                        </p:attrNameLst>
                                      </p:cBhvr>
                                      <p:tavLst>
                                        <p:tav tm="0">
                                          <p:val>
                                            <p:strVal val="#ppt_x"/>
                                          </p:val>
                                        </p:tav>
                                        <p:tav tm="100000">
                                          <p:val>
                                            <p:strVal val="#ppt_x"/>
                                          </p:val>
                                        </p:tav>
                                      </p:tavLst>
                                    </p:anim>
                                    <p:anim calcmode="lin" valueType="num">
                                      <p:cBhvr>
                                        <p:cTn id="76" dur="1000" fill="hold"/>
                                        <p:tgtEl>
                                          <p:spTgt spid="8"/>
                                        </p:tgtEl>
                                        <p:attrNameLst>
                                          <p:attrName>ppt_y</p:attrName>
                                        </p:attrNameLst>
                                      </p:cBhvr>
                                      <p:tavLst>
                                        <p:tav tm="0">
                                          <p:val>
                                            <p:strVal val="#ppt_y+.1"/>
                                          </p:val>
                                        </p:tav>
                                        <p:tav tm="100000">
                                          <p:val>
                                            <p:strVal val="#ppt_y"/>
                                          </p:val>
                                        </p:tav>
                                      </p:tavLst>
                                    </p:anim>
                                  </p:childTnLst>
                                </p:cTn>
                              </p:par>
                            </p:childTnLst>
                          </p:cTn>
                        </p:par>
                        <p:par>
                          <p:cTn id="77" fill="hold">
                            <p:stCondLst>
                              <p:cond delay="2000"/>
                            </p:stCondLst>
                            <p:childTnLst>
                              <p:par>
                                <p:cTn id="78" presetID="42" presetClass="entr" presetSubtype="0"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1000"/>
                                        <p:tgtEl>
                                          <p:spTgt spid="15"/>
                                        </p:tgtEl>
                                      </p:cBhvr>
                                    </p:animEffect>
                                    <p:anim calcmode="lin" valueType="num">
                                      <p:cBhvr>
                                        <p:cTn id="81" dur="1000" fill="hold"/>
                                        <p:tgtEl>
                                          <p:spTgt spid="15"/>
                                        </p:tgtEl>
                                        <p:attrNameLst>
                                          <p:attrName>ppt_x</p:attrName>
                                        </p:attrNameLst>
                                      </p:cBhvr>
                                      <p:tavLst>
                                        <p:tav tm="0">
                                          <p:val>
                                            <p:strVal val="#ppt_x"/>
                                          </p:val>
                                        </p:tav>
                                        <p:tav tm="100000">
                                          <p:val>
                                            <p:strVal val="#ppt_x"/>
                                          </p:val>
                                        </p:tav>
                                      </p:tavLst>
                                    </p:anim>
                                    <p:anim calcmode="lin" valueType="num">
                                      <p:cBhvr>
                                        <p:cTn id="82" dur="1000" fill="hold"/>
                                        <p:tgtEl>
                                          <p:spTgt spid="15"/>
                                        </p:tgtEl>
                                        <p:attrNameLst>
                                          <p:attrName>ppt_y</p:attrName>
                                        </p:attrNameLst>
                                      </p:cBhvr>
                                      <p:tavLst>
                                        <p:tav tm="0">
                                          <p:val>
                                            <p:strVal val="#ppt_y+.1"/>
                                          </p:val>
                                        </p:tav>
                                        <p:tav tm="100000">
                                          <p:val>
                                            <p:strVal val="#ppt_y"/>
                                          </p:val>
                                        </p:tav>
                                      </p:tavLst>
                                    </p:anim>
                                  </p:childTnLst>
                                </p:cTn>
                              </p:par>
                            </p:childTnLst>
                          </p:cTn>
                        </p:par>
                        <p:par>
                          <p:cTn id="83" fill="hold">
                            <p:stCondLst>
                              <p:cond delay="3000"/>
                            </p:stCondLst>
                            <p:childTnLst>
                              <p:par>
                                <p:cTn id="84" presetID="21" presetClass="entr" presetSubtype="1" fill="hold" grpId="0" nodeType="after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heel(1)">
                                      <p:cBhvr>
                                        <p:cTn id="86" dur="20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anim calcmode="lin" valueType="num">
                                      <p:cBhvr>
                                        <p:cTn id="92" dur="1000" fill="hold"/>
                                        <p:tgtEl>
                                          <p:spTgt spid="12"/>
                                        </p:tgtEl>
                                        <p:attrNameLst>
                                          <p:attrName>ppt_x</p:attrName>
                                        </p:attrNameLst>
                                      </p:cBhvr>
                                      <p:tavLst>
                                        <p:tav tm="0">
                                          <p:val>
                                            <p:strVal val="#ppt_x"/>
                                          </p:val>
                                        </p:tav>
                                        <p:tav tm="100000">
                                          <p:val>
                                            <p:strVal val="#ppt_x"/>
                                          </p:val>
                                        </p:tav>
                                      </p:tavLst>
                                    </p:anim>
                                    <p:anim calcmode="lin" valueType="num">
                                      <p:cBhvr>
                                        <p:cTn id="93" dur="1000" fill="hold"/>
                                        <p:tgtEl>
                                          <p:spTgt spid="12"/>
                                        </p:tgtEl>
                                        <p:attrNameLst>
                                          <p:attrName>ppt_y</p:attrName>
                                        </p:attrNameLst>
                                      </p:cBhvr>
                                      <p:tavLst>
                                        <p:tav tm="0">
                                          <p:val>
                                            <p:strVal val="#ppt_y+.1"/>
                                          </p:val>
                                        </p:tav>
                                        <p:tav tm="100000">
                                          <p:val>
                                            <p:strVal val="#ppt_y"/>
                                          </p:val>
                                        </p:tav>
                                      </p:tavLst>
                                    </p:anim>
                                  </p:childTnLst>
                                </p:cTn>
                              </p:par>
                            </p:childTnLst>
                          </p:cTn>
                        </p:par>
                        <p:par>
                          <p:cTn id="94" fill="hold">
                            <p:stCondLst>
                              <p:cond delay="1000"/>
                            </p:stCondLst>
                            <p:childTnLst>
                              <p:par>
                                <p:cTn id="95" presetID="42"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1000"/>
                                        <p:tgtEl>
                                          <p:spTgt spid="19"/>
                                        </p:tgtEl>
                                      </p:cBhvr>
                                    </p:animEffect>
                                    <p:anim calcmode="lin" valueType="num">
                                      <p:cBhvr>
                                        <p:cTn id="98" dur="1000" fill="hold"/>
                                        <p:tgtEl>
                                          <p:spTgt spid="19"/>
                                        </p:tgtEl>
                                        <p:attrNameLst>
                                          <p:attrName>ppt_x</p:attrName>
                                        </p:attrNameLst>
                                      </p:cBhvr>
                                      <p:tavLst>
                                        <p:tav tm="0">
                                          <p:val>
                                            <p:strVal val="#ppt_x"/>
                                          </p:val>
                                        </p:tav>
                                        <p:tav tm="100000">
                                          <p:val>
                                            <p:strVal val="#ppt_x"/>
                                          </p:val>
                                        </p:tav>
                                      </p:tavLst>
                                    </p:anim>
                                    <p:anim calcmode="lin" valueType="num">
                                      <p:cBhvr>
                                        <p:cTn id="9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wipe(down)">
                                      <p:cBhvr>
                                        <p:cTn id="104" dur="500"/>
                                        <p:tgtEl>
                                          <p:spTgt spid="48"/>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gtEl>
                                        <p:attrNameLst>
                                          <p:attrName>style.visibility</p:attrName>
                                        </p:attrNameLst>
                                      </p:cBhvr>
                                      <p:to>
                                        <p:strVal val="visible"/>
                                      </p:to>
                                    </p:set>
                                  </p:childTnLst>
                                </p:cTn>
                              </p:par>
                            </p:childTnLst>
                          </p:cTn>
                        </p:par>
                        <p:par>
                          <p:cTn id="109" fill="hold">
                            <p:stCondLst>
                              <p:cond delay="0"/>
                            </p:stCondLst>
                            <p:childTnLst>
                              <p:par>
                                <p:cTn id="110" presetID="50" presetClass="path" presetSubtype="0" accel="50000" decel="50000" fill="hold" nodeType="afterEffect">
                                  <p:stCondLst>
                                    <p:cond delay="0"/>
                                  </p:stCondLst>
                                  <p:childTnLst>
                                    <p:animMotion origin="layout" path="M -3.61111E-6 -3.7037E-6 L 0.22639 -3.7037E-6 C 0.32778 -3.7037E-6 0.45365 0.05764 0.45365 0.10486 L 0.45365 0.21088 " pathEditMode="relative" rAng="0" ptsTypes="AAAA">
                                      <p:cBhvr>
                                        <p:cTn id="111" dur="2000" fill="hold"/>
                                        <p:tgtEl>
                                          <p:spTgt spid="4"/>
                                        </p:tgtEl>
                                        <p:attrNameLst>
                                          <p:attrName>ppt_x</p:attrName>
                                          <p:attrName>ppt_y</p:attrName>
                                        </p:attrNameLst>
                                      </p:cBhvr>
                                      <p:rCtr x="22674" y="10532"/>
                                    </p:animMotion>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additive="base">
                                        <p:cTn id="119" dur="2000" fill="hold"/>
                                        <p:tgtEl>
                                          <p:spTgt spid="26"/>
                                        </p:tgtEl>
                                        <p:attrNameLst>
                                          <p:attrName>ppt_x</p:attrName>
                                        </p:attrNameLst>
                                      </p:cBhvr>
                                      <p:tavLst>
                                        <p:tav tm="0">
                                          <p:val>
                                            <p:strVal val="#ppt_x"/>
                                          </p:val>
                                        </p:tav>
                                        <p:tav tm="100000">
                                          <p:val>
                                            <p:strVal val="#ppt_x"/>
                                          </p:val>
                                        </p:tav>
                                      </p:tavLst>
                                    </p:anim>
                                    <p:anim calcmode="lin" valueType="num">
                                      <p:cBhvr additive="base">
                                        <p:cTn id="120" dur="2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2000"/>
                                        <p:tgtEl>
                                          <p:spTgt spid="23"/>
                                        </p:tgtEl>
                                      </p:cBhvr>
                                    </p:animEffect>
                                    <p:anim calcmode="lin" valueType="num">
                                      <p:cBhvr>
                                        <p:cTn id="126" dur="2000" fill="hold"/>
                                        <p:tgtEl>
                                          <p:spTgt spid="23"/>
                                        </p:tgtEl>
                                        <p:attrNameLst>
                                          <p:attrName>ppt_x</p:attrName>
                                        </p:attrNameLst>
                                      </p:cBhvr>
                                      <p:tavLst>
                                        <p:tav tm="0">
                                          <p:val>
                                            <p:strVal val="#ppt_x"/>
                                          </p:val>
                                        </p:tav>
                                        <p:tav tm="100000">
                                          <p:val>
                                            <p:strVal val="#ppt_x"/>
                                          </p:val>
                                        </p:tav>
                                      </p:tavLst>
                                    </p:anim>
                                    <p:anim calcmode="lin" valueType="num">
                                      <p:cBhvr>
                                        <p:cTn id="127" dur="2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31" presetClass="exit" presetSubtype="0" fill="hold" nodeType="clickEffect">
                                  <p:stCondLst>
                                    <p:cond delay="0"/>
                                  </p:stCondLst>
                                  <p:childTnLst>
                                    <p:anim calcmode="lin" valueType="num">
                                      <p:cBhvr>
                                        <p:cTn id="131" dur="1000"/>
                                        <p:tgtEl>
                                          <p:spTgt spid="48"/>
                                        </p:tgtEl>
                                        <p:attrNameLst>
                                          <p:attrName>ppt_w</p:attrName>
                                        </p:attrNameLst>
                                      </p:cBhvr>
                                      <p:tavLst>
                                        <p:tav tm="0">
                                          <p:val>
                                            <p:strVal val="ppt_w"/>
                                          </p:val>
                                        </p:tav>
                                        <p:tav tm="100000">
                                          <p:val>
                                            <p:fltVal val="0"/>
                                          </p:val>
                                        </p:tav>
                                      </p:tavLst>
                                    </p:anim>
                                    <p:anim calcmode="lin" valueType="num">
                                      <p:cBhvr>
                                        <p:cTn id="132" dur="1000"/>
                                        <p:tgtEl>
                                          <p:spTgt spid="48"/>
                                        </p:tgtEl>
                                        <p:attrNameLst>
                                          <p:attrName>ppt_h</p:attrName>
                                        </p:attrNameLst>
                                      </p:cBhvr>
                                      <p:tavLst>
                                        <p:tav tm="0">
                                          <p:val>
                                            <p:strVal val="ppt_h"/>
                                          </p:val>
                                        </p:tav>
                                        <p:tav tm="100000">
                                          <p:val>
                                            <p:fltVal val="0"/>
                                          </p:val>
                                        </p:tav>
                                      </p:tavLst>
                                    </p:anim>
                                    <p:anim calcmode="lin" valueType="num">
                                      <p:cBhvr>
                                        <p:cTn id="133" dur="1000"/>
                                        <p:tgtEl>
                                          <p:spTgt spid="48"/>
                                        </p:tgtEl>
                                        <p:attrNameLst>
                                          <p:attrName>style.rotation</p:attrName>
                                        </p:attrNameLst>
                                      </p:cBhvr>
                                      <p:tavLst>
                                        <p:tav tm="0">
                                          <p:val>
                                            <p:fltVal val="0"/>
                                          </p:val>
                                        </p:tav>
                                        <p:tav tm="100000">
                                          <p:val>
                                            <p:fltVal val="90"/>
                                          </p:val>
                                        </p:tav>
                                      </p:tavLst>
                                    </p:anim>
                                    <p:animEffect transition="out" filter="fade">
                                      <p:cBhvr>
                                        <p:cTn id="134" dur="1000"/>
                                        <p:tgtEl>
                                          <p:spTgt spid="48"/>
                                        </p:tgtEl>
                                      </p:cBhvr>
                                    </p:animEffect>
                                    <p:set>
                                      <p:cBhvr>
                                        <p:cTn id="135" dur="1" fill="hold">
                                          <p:stCondLst>
                                            <p:cond delay="999"/>
                                          </p:stCondLst>
                                        </p:cTn>
                                        <p:tgtEl>
                                          <p:spTgt spid="48"/>
                                        </p:tgtEl>
                                        <p:attrNameLst>
                                          <p:attrName>style.visibility</p:attrName>
                                        </p:attrNameLst>
                                      </p:cBhvr>
                                      <p:to>
                                        <p:strVal val="hidden"/>
                                      </p:to>
                                    </p:set>
                                  </p:childTnLst>
                                </p:cTn>
                              </p:par>
                            </p:childTnLst>
                          </p:cTn>
                        </p:par>
                        <p:par>
                          <p:cTn id="136" fill="hold">
                            <p:stCondLst>
                              <p:cond delay="1000"/>
                            </p:stCondLst>
                            <p:childTnLst>
                              <p:par>
                                <p:cTn id="137" presetID="2" presetClass="exit" presetSubtype="12" fill="hold" nodeType="afterEffect">
                                  <p:stCondLst>
                                    <p:cond delay="0"/>
                                  </p:stCondLst>
                                  <p:childTnLst>
                                    <p:anim calcmode="lin" valueType="num">
                                      <p:cBhvr additive="base">
                                        <p:cTn id="138" dur="1250"/>
                                        <p:tgtEl>
                                          <p:spTgt spid="8"/>
                                        </p:tgtEl>
                                        <p:attrNameLst>
                                          <p:attrName>ppt_x</p:attrName>
                                        </p:attrNameLst>
                                      </p:cBhvr>
                                      <p:tavLst>
                                        <p:tav tm="0">
                                          <p:val>
                                            <p:strVal val="ppt_x"/>
                                          </p:val>
                                        </p:tav>
                                        <p:tav tm="100000">
                                          <p:val>
                                            <p:strVal val="0-ppt_w/2"/>
                                          </p:val>
                                        </p:tav>
                                      </p:tavLst>
                                    </p:anim>
                                    <p:anim calcmode="lin" valueType="num">
                                      <p:cBhvr additive="base">
                                        <p:cTn id="139" dur="1250"/>
                                        <p:tgtEl>
                                          <p:spTgt spid="8"/>
                                        </p:tgtEl>
                                        <p:attrNameLst>
                                          <p:attrName>ppt_y</p:attrName>
                                        </p:attrNameLst>
                                      </p:cBhvr>
                                      <p:tavLst>
                                        <p:tav tm="0">
                                          <p:val>
                                            <p:strVal val="ppt_y"/>
                                          </p:val>
                                        </p:tav>
                                        <p:tav tm="100000">
                                          <p:val>
                                            <p:strVal val="1+ppt_h/2"/>
                                          </p:val>
                                        </p:tav>
                                      </p:tavLst>
                                    </p:anim>
                                    <p:set>
                                      <p:cBhvr>
                                        <p:cTn id="140" dur="1" fill="hold">
                                          <p:stCondLst>
                                            <p:cond delay="1249"/>
                                          </p:stCondLst>
                                        </p:cTn>
                                        <p:tgtEl>
                                          <p:spTgt spid="8"/>
                                        </p:tgtEl>
                                        <p:attrNameLst>
                                          <p:attrName>style.visibility</p:attrName>
                                        </p:attrNameLst>
                                      </p:cBhvr>
                                      <p:to>
                                        <p:strVal val="hidden"/>
                                      </p:to>
                                    </p:set>
                                  </p:childTnLst>
                                </p:cTn>
                              </p:par>
                            </p:childTnLst>
                          </p:cTn>
                        </p:par>
                        <p:par>
                          <p:cTn id="141" fill="hold">
                            <p:stCondLst>
                              <p:cond delay="2250"/>
                            </p:stCondLst>
                            <p:childTnLst>
                              <p:par>
                                <p:cTn id="142" presetID="2" presetClass="exit" presetSubtype="4" fill="hold" nodeType="afterEffect">
                                  <p:stCondLst>
                                    <p:cond delay="0"/>
                                  </p:stCondLst>
                                  <p:childTnLst>
                                    <p:anim calcmode="lin" valueType="num">
                                      <p:cBhvr additive="base">
                                        <p:cTn id="143" dur="1250"/>
                                        <p:tgtEl>
                                          <p:spTgt spid="12"/>
                                        </p:tgtEl>
                                        <p:attrNameLst>
                                          <p:attrName>ppt_x</p:attrName>
                                        </p:attrNameLst>
                                      </p:cBhvr>
                                      <p:tavLst>
                                        <p:tav tm="0">
                                          <p:val>
                                            <p:strVal val="ppt_x"/>
                                          </p:val>
                                        </p:tav>
                                        <p:tav tm="100000">
                                          <p:val>
                                            <p:strVal val="ppt_x"/>
                                          </p:val>
                                        </p:tav>
                                      </p:tavLst>
                                    </p:anim>
                                    <p:anim calcmode="lin" valueType="num">
                                      <p:cBhvr additive="base">
                                        <p:cTn id="144" dur="1250"/>
                                        <p:tgtEl>
                                          <p:spTgt spid="12"/>
                                        </p:tgtEl>
                                        <p:attrNameLst>
                                          <p:attrName>ppt_y</p:attrName>
                                        </p:attrNameLst>
                                      </p:cBhvr>
                                      <p:tavLst>
                                        <p:tav tm="0">
                                          <p:val>
                                            <p:strVal val="ppt_y"/>
                                          </p:val>
                                        </p:tav>
                                        <p:tav tm="100000">
                                          <p:val>
                                            <p:strVal val="1+ppt_h/2"/>
                                          </p:val>
                                        </p:tav>
                                      </p:tavLst>
                                    </p:anim>
                                    <p:set>
                                      <p:cBhvr>
                                        <p:cTn id="145" dur="1" fill="hold">
                                          <p:stCondLst>
                                            <p:cond delay="1249"/>
                                          </p:stCondLst>
                                        </p:cTn>
                                        <p:tgtEl>
                                          <p:spTgt spid="12"/>
                                        </p:tgtEl>
                                        <p:attrNameLst>
                                          <p:attrName>style.visibility</p:attrName>
                                        </p:attrNameLst>
                                      </p:cBhvr>
                                      <p:to>
                                        <p:strVal val="hidden"/>
                                      </p:to>
                                    </p:set>
                                  </p:childTnLst>
                                </p:cTn>
                              </p:par>
                            </p:childTnLst>
                          </p:cTn>
                        </p:par>
                        <p:par>
                          <p:cTn id="146" fill="hold">
                            <p:stCondLst>
                              <p:cond delay="3500"/>
                            </p:stCondLst>
                            <p:childTnLst>
                              <p:par>
                                <p:cTn id="147" presetID="2" presetClass="exit" presetSubtype="6" fill="hold" nodeType="afterEffect">
                                  <p:stCondLst>
                                    <p:cond delay="0"/>
                                  </p:stCondLst>
                                  <p:childTnLst>
                                    <p:anim calcmode="lin" valueType="num">
                                      <p:cBhvr additive="base">
                                        <p:cTn id="148" dur="1250"/>
                                        <p:tgtEl>
                                          <p:spTgt spid="15"/>
                                        </p:tgtEl>
                                        <p:attrNameLst>
                                          <p:attrName>ppt_x</p:attrName>
                                        </p:attrNameLst>
                                      </p:cBhvr>
                                      <p:tavLst>
                                        <p:tav tm="0">
                                          <p:val>
                                            <p:strVal val="ppt_x"/>
                                          </p:val>
                                        </p:tav>
                                        <p:tav tm="100000">
                                          <p:val>
                                            <p:strVal val="1+ppt_w/2"/>
                                          </p:val>
                                        </p:tav>
                                      </p:tavLst>
                                    </p:anim>
                                    <p:anim calcmode="lin" valueType="num">
                                      <p:cBhvr additive="base">
                                        <p:cTn id="149" dur="1250"/>
                                        <p:tgtEl>
                                          <p:spTgt spid="15"/>
                                        </p:tgtEl>
                                        <p:attrNameLst>
                                          <p:attrName>ppt_y</p:attrName>
                                        </p:attrNameLst>
                                      </p:cBhvr>
                                      <p:tavLst>
                                        <p:tav tm="0">
                                          <p:val>
                                            <p:strVal val="ppt_y"/>
                                          </p:val>
                                        </p:tav>
                                        <p:tav tm="100000">
                                          <p:val>
                                            <p:strVal val="1+ppt_h/2"/>
                                          </p:val>
                                        </p:tav>
                                      </p:tavLst>
                                    </p:anim>
                                    <p:set>
                                      <p:cBhvr>
                                        <p:cTn id="150" dur="1" fill="hold">
                                          <p:stCondLst>
                                            <p:cond delay="124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9" grpId="0" uiExpand="1" build="p" animBg="1"/>
      <p:bldP spid="18" grpId="0" animBg="1"/>
      <p:bldP spid="19" grpId="0" animBg="1"/>
      <p:bldP spid="32" grpId="0" animBg="1"/>
      <p:bldP spid="33" grpId="0" animBg="1"/>
      <p:bldP spid="34" grpId="0" animBg="1"/>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8073" y="299015"/>
            <a:ext cx="7886700" cy="696827"/>
          </a:xfrm>
        </p:spPr>
        <p:txBody>
          <a:bodyPr>
            <a:normAutofit/>
          </a:bodyPr>
          <a:lstStyle/>
          <a:p>
            <a:pPr lvl="2"/>
            <a:r>
              <a:rPr lang="es-PE" sz="30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Diagrama de cajas (Box </a:t>
            </a:r>
            <a:r>
              <a:rPr lang="es-PE" sz="3000"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Plot</a:t>
            </a:r>
            <a:r>
              <a:rPr lang="es-PE" sz="30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a:t>
            </a:r>
            <a:endParaRPr lang="es-ES" sz="3000" dirty="0"/>
          </a:p>
        </p:txBody>
      </p:sp>
      <p:sp>
        <p:nvSpPr>
          <p:cNvPr id="3" name="Marcador de contenido 2"/>
          <p:cNvSpPr>
            <a:spLocks noGrp="1"/>
          </p:cNvSpPr>
          <p:nvPr>
            <p:ph sz="half" idx="2"/>
          </p:nvPr>
        </p:nvSpPr>
        <p:spPr>
          <a:xfrm>
            <a:off x="297740" y="1183786"/>
            <a:ext cx="3703320" cy="4977112"/>
          </a:xfrm>
        </p:spPr>
        <p:txBody>
          <a:bodyPr>
            <a:normAutofit fontScale="77500" lnSpcReduction="20000"/>
          </a:bodyPr>
          <a:lstStyle/>
          <a:p>
            <a:pPr marL="0" indent="0">
              <a:lnSpc>
                <a:spcPct val="120000"/>
              </a:lnSpc>
              <a:spcBef>
                <a:spcPts val="450"/>
              </a:spcBef>
              <a:buNone/>
            </a:pPr>
            <a:r>
              <a:rPr lang="es-PE"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Ventajas:</a:t>
            </a:r>
          </a:p>
          <a:p>
            <a:pPr marL="403622" indent="-342900">
              <a:lnSpc>
                <a:spcPct val="120000"/>
              </a:lnSpc>
              <a:spcBef>
                <a:spcPts val="450"/>
              </a:spcBef>
              <a:buFont typeface="Wingdings" panose="05000000000000000000" pitchFamily="2" charset="2"/>
              <a:buChar char="ü"/>
            </a:pPr>
            <a:r>
              <a:rPr lang="es-PE" dirty="0">
                <a:latin typeface="Calibri" panose="020F0502020204030204" pitchFamily="34" charset="0"/>
                <a:ea typeface="Times New Roman" panose="02020603050405020304" pitchFamily="18" charset="0"/>
                <a:cs typeface="Times New Roman" panose="02020603050405020304" pitchFamily="18" charset="0"/>
              </a:rPr>
              <a:t>Permite apreciar la forma de la distribución de los datos (simétrica o asimétrica).</a:t>
            </a:r>
          </a:p>
          <a:p>
            <a:pPr marL="403622" indent="-342900">
              <a:lnSpc>
                <a:spcPct val="120000"/>
              </a:lnSpc>
              <a:spcBef>
                <a:spcPts val="450"/>
              </a:spcBef>
              <a:buFont typeface="Wingdings" panose="05000000000000000000" pitchFamily="2" charset="2"/>
              <a:buChar char="ü"/>
            </a:pPr>
            <a:r>
              <a:rPr lang="es-PE" dirty="0">
                <a:latin typeface="Calibri" panose="020F0502020204030204" pitchFamily="34" charset="0"/>
                <a:ea typeface="Times New Roman" panose="02020603050405020304" pitchFamily="18" charset="0"/>
                <a:cs typeface="Times New Roman" panose="02020603050405020304" pitchFamily="18" charset="0"/>
              </a:rPr>
              <a:t>Permite una fácil comparación visual de las características de varios conjuntos de datos:</a:t>
            </a:r>
          </a:p>
          <a:p>
            <a:pPr marL="746522" lvl="1" indent="-342900">
              <a:lnSpc>
                <a:spcPct val="120000"/>
              </a:lnSpc>
              <a:spcBef>
                <a:spcPts val="450"/>
              </a:spcBef>
              <a:buFont typeface="Wingdings" panose="05000000000000000000" pitchFamily="2" charset="2"/>
              <a:buChar char="v"/>
            </a:pPr>
            <a:r>
              <a:rPr lang="es-PE" dirty="0">
                <a:latin typeface="Calibri" panose="020F0502020204030204" pitchFamily="34" charset="0"/>
                <a:ea typeface="Times New Roman" panose="02020603050405020304" pitchFamily="18" charset="0"/>
                <a:cs typeface="Times New Roman" panose="02020603050405020304" pitchFamily="18" charset="0"/>
              </a:rPr>
              <a:t>Tendencia central de la variable cuantitativa para diferentes clases de otra variable cualitativa.</a:t>
            </a:r>
          </a:p>
          <a:p>
            <a:pPr marL="746522" lvl="1" indent="-342900">
              <a:lnSpc>
                <a:spcPct val="120000"/>
              </a:lnSpc>
              <a:spcBef>
                <a:spcPts val="450"/>
              </a:spcBef>
              <a:buFont typeface="Wingdings" panose="05000000000000000000" pitchFamily="2" charset="2"/>
              <a:buChar char="v"/>
            </a:pPr>
            <a:r>
              <a:rPr lang="es-PE" dirty="0">
                <a:latin typeface="Calibri" panose="020F0502020204030204" pitchFamily="34" charset="0"/>
                <a:ea typeface="Times New Roman" panose="02020603050405020304" pitchFamily="18" charset="0"/>
                <a:cs typeface="Times New Roman" panose="02020603050405020304" pitchFamily="18" charset="0"/>
              </a:rPr>
              <a:t>Dispersión de la variable cuantitativa para diferentes clases de otra variable cualitativa.</a:t>
            </a:r>
          </a:p>
        </p:txBody>
      </p:sp>
      <p:pic>
        <p:nvPicPr>
          <p:cNvPr id="4" name="Imagen 3"/>
          <p:cNvPicPr>
            <a:picLocks noChangeAspect="1"/>
          </p:cNvPicPr>
          <p:nvPr/>
        </p:nvPicPr>
        <p:blipFill>
          <a:blip r:embed="rId3"/>
          <a:stretch>
            <a:fillRect/>
          </a:stretch>
        </p:blipFill>
        <p:spPr>
          <a:xfrm>
            <a:off x="4188005" y="1124113"/>
            <a:ext cx="4510219" cy="3477229"/>
          </a:xfrm>
          <a:prstGeom prst="rect">
            <a:avLst/>
          </a:prstGeom>
          <a:solidFill>
            <a:schemeClr val="bg1"/>
          </a:solidFill>
          <a:ln>
            <a:solidFill>
              <a:schemeClr val="bg1">
                <a:lumMod val="50000"/>
              </a:schemeClr>
            </a:solidFill>
          </a:ln>
        </p:spPr>
      </p:pic>
      <p:grpSp>
        <p:nvGrpSpPr>
          <p:cNvPr id="5" name="Grupo 4"/>
          <p:cNvGrpSpPr/>
          <p:nvPr/>
        </p:nvGrpSpPr>
        <p:grpSpPr>
          <a:xfrm>
            <a:off x="4188005" y="4794993"/>
            <a:ext cx="2129849" cy="1740417"/>
            <a:chOff x="1485905" y="2465619"/>
            <a:chExt cx="3869871" cy="3501787"/>
          </a:xfrm>
        </p:grpSpPr>
        <p:sp>
          <p:nvSpPr>
            <p:cNvPr id="6" name="Rectángulo 5"/>
            <p:cNvSpPr/>
            <p:nvPr/>
          </p:nvSpPr>
          <p:spPr>
            <a:xfrm>
              <a:off x="1485905" y="2465619"/>
              <a:ext cx="3869871" cy="350178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nvGrpSpPr>
            <p:cNvPr id="7" name="Grupo 6"/>
            <p:cNvGrpSpPr/>
            <p:nvPr/>
          </p:nvGrpSpPr>
          <p:grpSpPr>
            <a:xfrm rot="16200000">
              <a:off x="2109335" y="2816559"/>
              <a:ext cx="2548195" cy="2847277"/>
              <a:chOff x="1358215" y="2800228"/>
              <a:chExt cx="2548195" cy="2847277"/>
            </a:xfrm>
          </p:grpSpPr>
          <p:cxnSp>
            <p:nvCxnSpPr>
              <p:cNvPr id="8" name="Conector recto 7"/>
              <p:cNvCxnSpPr/>
              <p:nvPr/>
            </p:nvCxnSpPr>
            <p:spPr>
              <a:xfrm>
                <a:off x="1794507" y="2886323"/>
                <a:ext cx="15840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Grupo 8"/>
              <p:cNvGrpSpPr/>
              <p:nvPr/>
            </p:nvGrpSpPr>
            <p:grpSpPr>
              <a:xfrm>
                <a:off x="2365285" y="2800228"/>
                <a:ext cx="468001" cy="180000"/>
                <a:chOff x="2365285" y="2800228"/>
                <a:chExt cx="468001" cy="180000"/>
              </a:xfrm>
            </p:grpSpPr>
            <p:sp>
              <p:nvSpPr>
                <p:cNvPr id="22" name="Rectángulo 21"/>
                <p:cNvSpPr/>
                <p:nvPr/>
              </p:nvSpPr>
              <p:spPr>
                <a:xfrm>
                  <a:off x="2365285" y="2800228"/>
                  <a:ext cx="468001" cy="1800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23" name="Conector recto 22"/>
                <p:cNvCxnSpPr/>
                <p:nvPr/>
              </p:nvCxnSpPr>
              <p:spPr>
                <a:xfrm>
                  <a:off x="2623139" y="2800228"/>
                  <a:ext cx="0" cy="18000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10" name="Conector recto 9"/>
              <p:cNvCxnSpPr/>
              <p:nvPr/>
            </p:nvCxnSpPr>
            <p:spPr>
              <a:xfrm>
                <a:off x="1646502" y="4222143"/>
                <a:ext cx="194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11" name="Grupo 10"/>
              <p:cNvGrpSpPr/>
              <p:nvPr/>
            </p:nvGrpSpPr>
            <p:grpSpPr>
              <a:xfrm>
                <a:off x="2345968" y="4118776"/>
                <a:ext cx="577536" cy="206734"/>
                <a:chOff x="2345968" y="4118776"/>
                <a:chExt cx="577536" cy="206734"/>
              </a:xfrm>
            </p:grpSpPr>
            <p:sp>
              <p:nvSpPr>
                <p:cNvPr id="20" name="Rectángulo 19"/>
                <p:cNvSpPr/>
                <p:nvPr/>
              </p:nvSpPr>
              <p:spPr>
                <a:xfrm>
                  <a:off x="2345968" y="4118776"/>
                  <a:ext cx="577536" cy="206734"/>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21" name="Conector recto 20"/>
                <p:cNvCxnSpPr/>
                <p:nvPr/>
              </p:nvCxnSpPr>
              <p:spPr>
                <a:xfrm>
                  <a:off x="2658589" y="4118776"/>
                  <a:ext cx="0" cy="20673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12" name="Conector recto 11"/>
              <p:cNvCxnSpPr/>
              <p:nvPr/>
            </p:nvCxnSpPr>
            <p:spPr>
              <a:xfrm>
                <a:off x="2134415" y="5555358"/>
                <a:ext cx="10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3" name="Grupo 12"/>
              <p:cNvGrpSpPr/>
              <p:nvPr/>
            </p:nvGrpSpPr>
            <p:grpSpPr>
              <a:xfrm>
                <a:off x="2434107" y="5467505"/>
                <a:ext cx="399179" cy="180000"/>
                <a:chOff x="2434107" y="5467505"/>
                <a:chExt cx="399179" cy="180000"/>
              </a:xfrm>
            </p:grpSpPr>
            <p:sp>
              <p:nvSpPr>
                <p:cNvPr id="18" name="Rectángulo 17"/>
                <p:cNvSpPr/>
                <p:nvPr/>
              </p:nvSpPr>
              <p:spPr>
                <a:xfrm>
                  <a:off x="2434107" y="5467505"/>
                  <a:ext cx="399179" cy="18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19" name="Conector recto 18"/>
                <p:cNvCxnSpPr/>
                <p:nvPr/>
              </p:nvCxnSpPr>
              <p:spPr>
                <a:xfrm>
                  <a:off x="2649599" y="5467505"/>
                  <a:ext cx="0" cy="180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4" name="Rectángulo 13"/>
              <p:cNvSpPr/>
              <p:nvPr/>
            </p:nvSpPr>
            <p:spPr>
              <a:xfrm>
                <a:off x="3411325" y="2800229"/>
                <a:ext cx="115416" cy="276999"/>
              </a:xfrm>
              <a:prstGeom prst="rect">
                <a:avLst/>
              </a:prstGeom>
            </p:spPr>
            <p:txBody>
              <a:bodyPr wrap="none" lIns="0" tIns="0" rIns="0" bIns="0">
                <a:spAutoFit/>
              </a:bodyPr>
              <a:lstStyle/>
              <a:p>
                <a:r>
                  <a:rPr lang="es-ES" sz="135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a:t>
                </a:r>
                <a:endParaRPr lang="es-PE" sz="1350" dirty="0">
                  <a:solidFill>
                    <a:schemeClr val="accent5"/>
                  </a:solidFill>
                </a:endParaRPr>
              </a:p>
            </p:txBody>
          </p:sp>
          <p:sp>
            <p:nvSpPr>
              <p:cNvPr id="15" name="Rectángulo 14"/>
              <p:cNvSpPr/>
              <p:nvPr/>
            </p:nvSpPr>
            <p:spPr>
              <a:xfrm>
                <a:off x="3612165" y="4140738"/>
                <a:ext cx="115416" cy="276999"/>
              </a:xfrm>
              <a:prstGeom prst="rect">
                <a:avLst/>
              </a:prstGeom>
            </p:spPr>
            <p:txBody>
              <a:bodyPr wrap="none" lIns="0" tIns="0" rIns="0" bIns="0">
                <a:spAutoFit/>
              </a:bodyPr>
              <a:lstStyle/>
              <a:p>
                <a:r>
                  <a:rPr lang="es-ES" sz="1350"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1350" dirty="0">
                  <a:solidFill>
                    <a:srgbClr val="FFC000"/>
                  </a:solidFill>
                </a:endParaRPr>
              </a:p>
            </p:txBody>
          </p:sp>
          <p:sp>
            <p:nvSpPr>
              <p:cNvPr id="16" name="Rectángulo 15"/>
              <p:cNvSpPr/>
              <p:nvPr/>
            </p:nvSpPr>
            <p:spPr>
              <a:xfrm>
                <a:off x="3790994" y="4145131"/>
                <a:ext cx="115416" cy="276999"/>
              </a:xfrm>
              <a:prstGeom prst="rect">
                <a:avLst/>
              </a:prstGeom>
            </p:spPr>
            <p:txBody>
              <a:bodyPr wrap="none" lIns="0" tIns="0" rIns="0" bIns="0">
                <a:spAutoFit/>
              </a:bodyPr>
              <a:lstStyle/>
              <a:p>
                <a:r>
                  <a:rPr lang="es-ES" sz="1350"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1350" dirty="0">
                  <a:solidFill>
                    <a:srgbClr val="FFC000"/>
                  </a:solidFill>
                </a:endParaRPr>
              </a:p>
            </p:txBody>
          </p:sp>
          <p:sp>
            <p:nvSpPr>
              <p:cNvPr id="17" name="Rectángulo 16"/>
              <p:cNvSpPr/>
              <p:nvPr/>
            </p:nvSpPr>
            <p:spPr>
              <a:xfrm>
                <a:off x="1358215" y="4133286"/>
                <a:ext cx="115416" cy="276999"/>
              </a:xfrm>
              <a:prstGeom prst="rect">
                <a:avLst/>
              </a:prstGeom>
            </p:spPr>
            <p:txBody>
              <a:bodyPr wrap="none" lIns="0" tIns="0" rIns="0" bIns="0">
                <a:spAutoFit/>
              </a:bodyPr>
              <a:lstStyle/>
              <a:p>
                <a:r>
                  <a:rPr lang="es-ES" sz="1350"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1350" dirty="0">
                  <a:solidFill>
                    <a:srgbClr val="FFC000"/>
                  </a:solidFill>
                </a:endParaRPr>
              </a:p>
            </p:txBody>
          </p:sp>
        </p:grpSp>
      </p:grpSp>
      <p:grpSp>
        <p:nvGrpSpPr>
          <p:cNvPr id="24" name="Grupo 23"/>
          <p:cNvGrpSpPr/>
          <p:nvPr/>
        </p:nvGrpSpPr>
        <p:grpSpPr>
          <a:xfrm>
            <a:off x="6646284" y="4794993"/>
            <a:ext cx="2051940" cy="1740417"/>
            <a:chOff x="7075721" y="2469062"/>
            <a:chExt cx="3869871" cy="3501787"/>
          </a:xfrm>
        </p:grpSpPr>
        <p:sp>
          <p:nvSpPr>
            <p:cNvPr id="25" name="Rectángulo 24"/>
            <p:cNvSpPr/>
            <p:nvPr/>
          </p:nvSpPr>
          <p:spPr>
            <a:xfrm>
              <a:off x="7075721" y="2469062"/>
              <a:ext cx="3869871" cy="350178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nvGrpSpPr>
            <p:cNvPr id="26" name="Grupo 25"/>
            <p:cNvGrpSpPr/>
            <p:nvPr/>
          </p:nvGrpSpPr>
          <p:grpSpPr>
            <a:xfrm rot="16200000">
              <a:off x="7589042" y="2839436"/>
              <a:ext cx="2918806" cy="2847265"/>
              <a:chOff x="259609" y="2800240"/>
              <a:chExt cx="2918806" cy="2847265"/>
            </a:xfrm>
          </p:grpSpPr>
          <p:cxnSp>
            <p:nvCxnSpPr>
              <p:cNvPr id="27" name="Conector recto 26"/>
              <p:cNvCxnSpPr/>
              <p:nvPr/>
            </p:nvCxnSpPr>
            <p:spPr>
              <a:xfrm>
                <a:off x="259609" y="2886363"/>
                <a:ext cx="15840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830387" y="2800241"/>
                <a:ext cx="468001" cy="180019"/>
                <a:chOff x="830387" y="2800241"/>
                <a:chExt cx="468001" cy="180019"/>
              </a:xfrm>
            </p:grpSpPr>
            <p:sp>
              <p:nvSpPr>
                <p:cNvPr id="41" name="Rectángulo 40"/>
                <p:cNvSpPr/>
                <p:nvPr/>
              </p:nvSpPr>
              <p:spPr>
                <a:xfrm>
                  <a:off x="830387" y="2800260"/>
                  <a:ext cx="468001" cy="1800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42" name="Conector recto 41"/>
                <p:cNvCxnSpPr/>
                <p:nvPr/>
              </p:nvCxnSpPr>
              <p:spPr>
                <a:xfrm>
                  <a:off x="1104579" y="2800241"/>
                  <a:ext cx="0" cy="18000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p:cNvCxnSpPr/>
              <p:nvPr/>
            </p:nvCxnSpPr>
            <p:spPr>
              <a:xfrm>
                <a:off x="764766" y="4222169"/>
                <a:ext cx="194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a:xfrm>
                <a:off x="1464232" y="4118780"/>
                <a:ext cx="577536" cy="206734"/>
                <a:chOff x="1464232" y="4118780"/>
                <a:chExt cx="577536" cy="206734"/>
              </a:xfrm>
            </p:grpSpPr>
            <p:sp>
              <p:nvSpPr>
                <p:cNvPr id="39" name="Rectángulo 38"/>
                <p:cNvSpPr/>
                <p:nvPr/>
              </p:nvSpPr>
              <p:spPr>
                <a:xfrm>
                  <a:off x="1464232" y="4118780"/>
                  <a:ext cx="577536" cy="206734"/>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40" name="Conector recto 39"/>
                <p:cNvCxnSpPr/>
                <p:nvPr/>
              </p:nvCxnSpPr>
              <p:spPr>
                <a:xfrm>
                  <a:off x="1776853" y="4118780"/>
                  <a:ext cx="0" cy="20673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31" name="Conector recto 30"/>
              <p:cNvCxnSpPr/>
              <p:nvPr/>
            </p:nvCxnSpPr>
            <p:spPr>
              <a:xfrm>
                <a:off x="2134415" y="5555358"/>
                <a:ext cx="10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a:xfrm>
                <a:off x="2434107" y="5467505"/>
                <a:ext cx="399179" cy="180000"/>
                <a:chOff x="2434107" y="5467505"/>
                <a:chExt cx="399179" cy="180000"/>
              </a:xfrm>
            </p:grpSpPr>
            <p:sp>
              <p:nvSpPr>
                <p:cNvPr id="37" name="Rectángulo 36"/>
                <p:cNvSpPr/>
                <p:nvPr/>
              </p:nvSpPr>
              <p:spPr>
                <a:xfrm>
                  <a:off x="2434107" y="5467505"/>
                  <a:ext cx="399179" cy="18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38" name="Conector recto 37"/>
                <p:cNvCxnSpPr/>
                <p:nvPr/>
              </p:nvCxnSpPr>
              <p:spPr>
                <a:xfrm>
                  <a:off x="2649599" y="5467505"/>
                  <a:ext cx="0" cy="180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3" name="Rectángulo 32"/>
              <p:cNvSpPr/>
              <p:nvPr/>
            </p:nvSpPr>
            <p:spPr>
              <a:xfrm>
                <a:off x="1876426" y="2800240"/>
                <a:ext cx="115416" cy="276999"/>
              </a:xfrm>
              <a:prstGeom prst="rect">
                <a:avLst/>
              </a:prstGeom>
            </p:spPr>
            <p:txBody>
              <a:bodyPr wrap="none" lIns="0" tIns="0" rIns="0" bIns="0">
                <a:spAutoFit/>
              </a:bodyPr>
              <a:lstStyle/>
              <a:p>
                <a:r>
                  <a:rPr lang="es-ES" sz="135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a:t>
                </a:r>
                <a:endParaRPr lang="es-PE" sz="1350" dirty="0">
                  <a:solidFill>
                    <a:schemeClr val="accent5"/>
                  </a:solidFill>
                </a:endParaRPr>
              </a:p>
            </p:txBody>
          </p:sp>
          <p:sp>
            <p:nvSpPr>
              <p:cNvPr id="34" name="Rectángulo 33"/>
              <p:cNvSpPr/>
              <p:nvPr/>
            </p:nvSpPr>
            <p:spPr>
              <a:xfrm>
                <a:off x="2730428" y="4140743"/>
                <a:ext cx="115416" cy="276999"/>
              </a:xfrm>
              <a:prstGeom prst="rect">
                <a:avLst/>
              </a:prstGeom>
            </p:spPr>
            <p:txBody>
              <a:bodyPr wrap="none" lIns="0" tIns="0" rIns="0" bIns="0">
                <a:spAutoFit/>
              </a:bodyPr>
              <a:lstStyle/>
              <a:p>
                <a:r>
                  <a:rPr lang="es-ES" sz="1350"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1350" dirty="0">
                  <a:solidFill>
                    <a:srgbClr val="FFC000"/>
                  </a:solidFill>
                </a:endParaRPr>
              </a:p>
            </p:txBody>
          </p:sp>
          <p:sp>
            <p:nvSpPr>
              <p:cNvPr id="35" name="Rectángulo 34"/>
              <p:cNvSpPr/>
              <p:nvPr/>
            </p:nvSpPr>
            <p:spPr>
              <a:xfrm>
                <a:off x="2909258" y="4145141"/>
                <a:ext cx="115416" cy="276999"/>
              </a:xfrm>
              <a:prstGeom prst="rect">
                <a:avLst/>
              </a:prstGeom>
            </p:spPr>
            <p:txBody>
              <a:bodyPr wrap="none" lIns="0" tIns="0" rIns="0" bIns="0">
                <a:spAutoFit/>
              </a:bodyPr>
              <a:lstStyle/>
              <a:p>
                <a:r>
                  <a:rPr lang="es-ES" sz="1350"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1350" dirty="0">
                  <a:solidFill>
                    <a:srgbClr val="FFC000"/>
                  </a:solidFill>
                </a:endParaRPr>
              </a:p>
            </p:txBody>
          </p:sp>
          <p:sp>
            <p:nvSpPr>
              <p:cNvPr id="36" name="Rectángulo 35"/>
              <p:cNvSpPr/>
              <p:nvPr/>
            </p:nvSpPr>
            <p:spPr>
              <a:xfrm>
                <a:off x="476478" y="4133303"/>
                <a:ext cx="115416" cy="276999"/>
              </a:xfrm>
              <a:prstGeom prst="rect">
                <a:avLst/>
              </a:prstGeom>
            </p:spPr>
            <p:txBody>
              <a:bodyPr wrap="none" lIns="0" tIns="0" rIns="0" bIns="0">
                <a:spAutoFit/>
              </a:bodyPr>
              <a:lstStyle/>
              <a:p>
                <a:r>
                  <a:rPr lang="es-ES" sz="1350"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1350" dirty="0">
                  <a:solidFill>
                    <a:srgbClr val="FFC000"/>
                  </a:solidFill>
                </a:endParaRPr>
              </a:p>
            </p:txBody>
          </p:sp>
        </p:grpSp>
      </p:grpSp>
    </p:spTree>
    <p:extLst>
      <p:ext uri="{BB962C8B-B14F-4D97-AF65-F5344CB8AC3E}">
        <p14:creationId xmlns:p14="http://schemas.microsoft.com/office/powerpoint/2010/main" val="3981803135"/>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2"/>
            <a:r>
              <a:rPr lang="es-MX" sz="2400" b="1" dirty="0">
                <a:solidFill>
                  <a:srgbClr val="FF0000"/>
                </a:solidFill>
              </a:rPr>
              <a:t>Varianza y Desviación Estándar</a:t>
            </a:r>
            <a:endParaRPr lang="es-ES" dirty="0">
              <a:solidFill>
                <a:srgbClr val="FF0000"/>
              </a:solidFill>
            </a:endParaRPr>
          </a:p>
        </p:txBody>
      </p:sp>
      <mc:AlternateContent xmlns:mc="http://schemas.openxmlformats.org/markup-compatibility/2006" xmlns:a14="http://schemas.microsoft.com/office/drawing/2010/main">
        <mc:Choice Requires="a14">
          <p:sp>
            <p:nvSpPr>
              <p:cNvPr id="3" name="Marcador de contenido 2"/>
              <p:cNvSpPr>
                <a:spLocks noGrp="1"/>
              </p:cNvSpPr>
              <p:nvPr>
                <p:ph sz="half" idx="1"/>
              </p:nvPr>
            </p:nvSpPr>
            <p:spPr>
              <a:xfrm>
                <a:off x="212760" y="1170230"/>
                <a:ext cx="2904000" cy="5415343"/>
              </a:xfrm>
              <a:solidFill>
                <a:schemeClr val="accent6">
                  <a:lumMod val="60000"/>
                  <a:lumOff val="40000"/>
                </a:schemeClr>
              </a:solidFill>
            </p:spPr>
            <p:txBody>
              <a:bodyPr>
                <a:normAutofit/>
              </a:bodyPr>
              <a:lstStyle/>
              <a:p>
                <a:r>
                  <a:rPr lang="es-PE" sz="2000" dirty="0"/>
                  <a:t>Dados </a:t>
                </a:r>
                <a14:m>
                  <m:oMath xmlns:m="http://schemas.openxmlformats.org/officeDocument/2006/math">
                    <m:r>
                      <a:rPr lang="es-PE" sz="2000" i="1" dirty="0">
                        <a:latin typeface="Cambria Math" panose="02040503050406030204" pitchFamily="18" charset="0"/>
                      </a:rPr>
                      <m:t>𝑛</m:t>
                    </m:r>
                  </m:oMath>
                </a14:m>
                <a:r>
                  <a:rPr lang="es-PE" sz="2000" dirty="0"/>
                  <a:t> datos cuantitativos </a:t>
                </a:r>
                <a14:m>
                  <m:oMath xmlns:m="http://schemas.openxmlformats.org/officeDocument/2006/math">
                    <m:r>
                      <a:rPr lang="es-PE" sz="2000" i="1" dirty="0">
                        <a:latin typeface="Cambria Math" panose="02040503050406030204" pitchFamily="18" charset="0"/>
                      </a:rPr>
                      <m:t>𝑥</m:t>
                    </m:r>
                    <m:r>
                      <a:rPr lang="es-PE" sz="2000" i="1" baseline="-25000" dirty="0">
                        <a:latin typeface="Cambria Math" panose="02040503050406030204" pitchFamily="18" charset="0"/>
                      </a:rPr>
                      <m:t>1</m:t>
                    </m:r>
                    <m:r>
                      <a:rPr lang="es-PE" sz="2000" i="1" dirty="0">
                        <a:latin typeface="Cambria Math" panose="02040503050406030204" pitchFamily="18" charset="0"/>
                      </a:rPr>
                      <m:t>, </m:t>
                    </m:r>
                    <m:r>
                      <a:rPr lang="es-PE" sz="2000" i="1" dirty="0">
                        <a:latin typeface="Cambria Math" panose="02040503050406030204" pitchFamily="18" charset="0"/>
                      </a:rPr>
                      <m:t>𝑥</m:t>
                    </m:r>
                    <m:r>
                      <a:rPr lang="es-PE" sz="2000" i="1" baseline="-25000" dirty="0">
                        <a:latin typeface="Cambria Math" panose="02040503050406030204" pitchFamily="18" charset="0"/>
                      </a:rPr>
                      <m:t>2</m:t>
                    </m:r>
                    <m:r>
                      <a:rPr lang="es-PE" sz="2000" i="1" dirty="0">
                        <a:latin typeface="Cambria Math" panose="02040503050406030204" pitchFamily="18" charset="0"/>
                      </a:rPr>
                      <m:t>,…, </m:t>
                    </m:r>
                    <m:r>
                      <a:rPr lang="es-PE" sz="2000" i="1" dirty="0" err="1">
                        <a:latin typeface="Cambria Math" panose="02040503050406030204" pitchFamily="18" charset="0"/>
                      </a:rPr>
                      <m:t>𝑥</m:t>
                    </m:r>
                    <m:r>
                      <a:rPr lang="es-PE" sz="2000" i="1" baseline="-25000" dirty="0" err="1">
                        <a:latin typeface="Cambria Math" panose="02040503050406030204" pitchFamily="18" charset="0"/>
                      </a:rPr>
                      <m:t>𝑛</m:t>
                    </m:r>
                  </m:oMath>
                </a14:m>
                <a:endParaRPr lang="es-PE" sz="2000" dirty="0"/>
              </a:p>
              <a:p>
                <a:r>
                  <a:rPr lang="es-PE" sz="2000" dirty="0"/>
                  <a:t>la </a:t>
                </a:r>
                <a:r>
                  <a:rPr lang="es-PE" sz="2000" b="1" dirty="0">
                    <a:solidFill>
                      <a:srgbClr val="FF0000"/>
                    </a:solidFill>
                  </a:rPr>
                  <a:t>varianza</a:t>
                </a:r>
                <a:r>
                  <a:rPr lang="es-PE" sz="2000" dirty="0"/>
                  <a:t> de los datos se define como la media de las distancias al cuadrado de cada dato a la media aritmética.</a:t>
                </a:r>
              </a:p>
            </p:txBody>
          </p:sp>
        </mc:Choice>
        <mc:Fallback xmlns="">
          <p:sp>
            <p:nvSpPr>
              <p:cNvPr id="3" name="Marcador de contenido 2"/>
              <p:cNvSpPr>
                <a:spLocks noGrp="1" noRot="1" noChangeAspect="1" noMove="1" noResize="1" noEditPoints="1" noAdjustHandles="1" noChangeArrowheads="1" noChangeShapeType="1" noTextEdit="1"/>
              </p:cNvSpPr>
              <p:nvPr>
                <p:ph sz="half" idx="1"/>
              </p:nvPr>
            </p:nvSpPr>
            <p:spPr>
              <a:xfrm>
                <a:off x="212760" y="1170230"/>
                <a:ext cx="2904000" cy="5415343"/>
              </a:xfrm>
              <a:blipFill>
                <a:blip r:embed="rId3"/>
                <a:stretch>
                  <a:fillRect/>
                </a:stretch>
              </a:blipFill>
            </p:spPr>
            <p:txBody>
              <a:bodyPr/>
              <a:lstStyle/>
              <a:p>
                <a:r>
                  <a:rPr lang="es-PE">
                    <a:noFill/>
                  </a:rPr>
                  <a:t> </a:t>
                </a:r>
              </a:p>
            </p:txBody>
          </p:sp>
        </mc:Fallback>
      </mc:AlternateContent>
      <p:sp>
        <p:nvSpPr>
          <p:cNvPr id="7" name="Marcador de contenido 6"/>
          <p:cNvSpPr>
            <a:spLocks noGrp="1"/>
          </p:cNvSpPr>
          <p:nvPr>
            <p:ph sz="half" idx="2"/>
          </p:nvPr>
        </p:nvSpPr>
        <p:spPr>
          <a:xfrm>
            <a:off x="3285021" y="1193800"/>
            <a:ext cx="2487374" cy="5415343"/>
          </a:xfrm>
          <a:solidFill>
            <a:schemeClr val="accent6">
              <a:lumMod val="60000"/>
              <a:lumOff val="40000"/>
            </a:schemeClr>
          </a:solidFill>
        </p:spPr>
        <p:txBody>
          <a:bodyPr>
            <a:normAutofit/>
          </a:bodyPr>
          <a:lstStyle/>
          <a:p>
            <a:r>
              <a:rPr lang="es-PE" sz="2000" dirty="0"/>
              <a:t>La </a:t>
            </a:r>
            <a:r>
              <a:rPr lang="es-PE" sz="2000" b="1" dirty="0">
                <a:solidFill>
                  <a:srgbClr val="FF0000"/>
                </a:solidFill>
              </a:rPr>
              <a:t>desviación estándar </a:t>
            </a:r>
            <a:r>
              <a:rPr lang="es-PE" sz="2000" dirty="0"/>
              <a:t>se define como la raíz cuadrada de la varianza.</a:t>
            </a:r>
          </a:p>
          <a:p>
            <a:endParaRPr lang="es-PE" sz="2000" dirty="0"/>
          </a:p>
        </p:txBody>
      </p:sp>
      <p:sp>
        <p:nvSpPr>
          <p:cNvPr id="63" name="Rectángulo 62"/>
          <p:cNvSpPr/>
          <p:nvPr/>
        </p:nvSpPr>
        <p:spPr>
          <a:xfrm>
            <a:off x="3399102" y="3018196"/>
            <a:ext cx="1861830" cy="553998"/>
          </a:xfrm>
          <a:prstGeom prst="rect">
            <a:avLst/>
          </a:prstGeom>
        </p:spPr>
        <p:txBody>
          <a:bodyPr wrap="square">
            <a:spAutoFit/>
          </a:bodyPr>
          <a:lstStyle/>
          <a:p>
            <a:pPr>
              <a:spcBef>
                <a:spcPts val="225"/>
              </a:spcBef>
              <a:spcAft>
                <a:spcPts val="225"/>
              </a:spcAft>
            </a:pPr>
            <a:r>
              <a:rPr lang="es-PE" sz="15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Desviación Estándar</a:t>
            </a:r>
            <a:br>
              <a:rPr lang="es-PE" sz="15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br>
            <a:r>
              <a:rPr lang="es-PE" sz="15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Muestral</a:t>
            </a:r>
          </a:p>
        </p:txBody>
      </p:sp>
      <p:sp>
        <p:nvSpPr>
          <p:cNvPr id="64" name="Rectángulo 63"/>
          <p:cNvSpPr/>
          <p:nvPr/>
        </p:nvSpPr>
        <p:spPr>
          <a:xfrm>
            <a:off x="3399102" y="4356520"/>
            <a:ext cx="1623008" cy="507831"/>
          </a:xfrm>
          <a:prstGeom prst="rect">
            <a:avLst/>
          </a:prstGeom>
        </p:spPr>
        <p:txBody>
          <a:bodyPr wrap="none">
            <a:spAutoFit/>
          </a:bodyPr>
          <a:lstStyle/>
          <a:p>
            <a:pPr>
              <a:spcBef>
                <a:spcPts val="225"/>
              </a:spcBef>
              <a:spcAft>
                <a:spcPts val="225"/>
              </a:spcAft>
            </a:pPr>
            <a:r>
              <a:rPr lang="es-PE" sz="135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Desviación Estándar</a:t>
            </a:r>
            <a:br>
              <a:rPr lang="es-PE" sz="135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br>
            <a:r>
              <a:rPr lang="es-PE" sz="135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Poblacional</a:t>
            </a:r>
          </a:p>
        </p:txBody>
      </p:sp>
      <p:pic>
        <p:nvPicPr>
          <p:cNvPr id="5" name="Imagen 4"/>
          <p:cNvPicPr>
            <a:picLocks noChangeAspect="1"/>
          </p:cNvPicPr>
          <p:nvPr/>
        </p:nvPicPr>
        <p:blipFill>
          <a:blip r:embed="rId4"/>
          <a:stretch>
            <a:fillRect/>
          </a:stretch>
        </p:blipFill>
        <p:spPr>
          <a:xfrm>
            <a:off x="5967231" y="613776"/>
            <a:ext cx="2986215" cy="4224090"/>
          </a:xfrm>
          <a:prstGeom prst="roundRect">
            <a:avLst/>
          </a:prstGeom>
        </p:spPr>
      </p:pic>
      <p:pic>
        <p:nvPicPr>
          <p:cNvPr id="21" name="Imagen 20"/>
          <p:cNvPicPr>
            <a:picLocks noChangeAspect="1"/>
          </p:cNvPicPr>
          <p:nvPr/>
        </p:nvPicPr>
        <p:blipFill>
          <a:blip r:embed="rId5"/>
          <a:stretch>
            <a:fillRect/>
          </a:stretch>
        </p:blipFill>
        <p:spPr>
          <a:xfrm>
            <a:off x="6267482" y="5142679"/>
            <a:ext cx="2652526" cy="1442893"/>
          </a:xfrm>
          <a:prstGeom prst="roundRect">
            <a:avLst/>
          </a:prstGeom>
        </p:spPr>
      </p:pic>
      <mc:AlternateContent xmlns:mc="http://schemas.openxmlformats.org/markup-compatibility/2006" xmlns:a14="http://schemas.microsoft.com/office/drawing/2010/main">
        <mc:Choice Requires="a14">
          <p:sp>
            <p:nvSpPr>
              <p:cNvPr id="13" name="CuadroTexto 12"/>
              <p:cNvSpPr txBox="1"/>
              <p:nvPr/>
            </p:nvSpPr>
            <p:spPr>
              <a:xfrm>
                <a:off x="3823676" y="3655938"/>
                <a:ext cx="1168771" cy="5636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E" b="1" i="1" smtClean="0">
                              <a:latin typeface="Cambria Math" panose="02040503050406030204" pitchFamily="18" charset="0"/>
                            </a:rPr>
                          </m:ctrlPr>
                        </m:sSubPr>
                        <m:e>
                          <m:r>
                            <a:rPr lang="es-PE" b="1" i="1" smtClean="0">
                              <a:latin typeface="Cambria Math" panose="02040503050406030204" pitchFamily="18" charset="0"/>
                            </a:rPr>
                            <m:t>𝑺</m:t>
                          </m:r>
                        </m:e>
                        <m:sub>
                          <m:r>
                            <a:rPr lang="es-PE" b="1" i="1" smtClean="0">
                              <a:latin typeface="Cambria Math" panose="02040503050406030204" pitchFamily="18" charset="0"/>
                            </a:rPr>
                            <m:t>𝑿</m:t>
                          </m:r>
                        </m:sub>
                      </m:sSub>
                      <m:r>
                        <a:rPr lang="es-PE" b="1" i="1" smtClean="0">
                          <a:latin typeface="Cambria Math" panose="02040503050406030204" pitchFamily="18" charset="0"/>
                        </a:rPr>
                        <m:t>=</m:t>
                      </m:r>
                      <m:rad>
                        <m:radPr>
                          <m:degHide m:val="on"/>
                          <m:ctrlPr>
                            <a:rPr lang="es-PE" b="1" i="1" smtClean="0">
                              <a:latin typeface="Cambria Math" panose="02040503050406030204" pitchFamily="18" charset="0"/>
                            </a:rPr>
                          </m:ctrlPr>
                        </m:radPr>
                        <m:deg/>
                        <m:e>
                          <m:sSubSup>
                            <m:sSubSupPr>
                              <m:ctrlPr>
                                <a:rPr lang="pt-BR" b="1" i="1">
                                  <a:latin typeface="Cambria Math" panose="02040503050406030204" pitchFamily="18" charset="0"/>
                                </a:rPr>
                              </m:ctrlPr>
                            </m:sSubSupPr>
                            <m:e>
                              <m:r>
                                <a:rPr lang="pt-BR" b="1" i="1">
                                  <a:latin typeface="Cambria Math" panose="02040503050406030204" pitchFamily="18" charset="0"/>
                                </a:rPr>
                                <m:t>𝑺</m:t>
                              </m:r>
                            </m:e>
                            <m:sub>
                              <m:r>
                                <a:rPr lang="pt-BR" b="1" i="1">
                                  <a:latin typeface="Cambria Math" panose="02040503050406030204" pitchFamily="18" charset="0"/>
                                </a:rPr>
                                <m:t>𝑿</m:t>
                              </m:r>
                            </m:sub>
                            <m:sup>
                              <m:r>
                                <a:rPr lang="pt-BR" b="1" i="1">
                                  <a:latin typeface="Cambria Math" panose="02040503050406030204" pitchFamily="18" charset="0"/>
                                </a:rPr>
                                <m:t>𝟐</m:t>
                              </m:r>
                            </m:sup>
                          </m:sSubSup>
                        </m:e>
                      </m:rad>
                    </m:oMath>
                  </m:oMathPara>
                </a14:m>
                <a:endParaRPr lang="es-PE" b="1"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3823676" y="3655938"/>
                <a:ext cx="1168771" cy="563680"/>
              </a:xfrm>
              <a:prstGeom prst="rect">
                <a:avLst/>
              </a:prstGeom>
              <a:blipFill>
                <a:blip r:embed="rId6"/>
                <a:stretch>
                  <a:fillRect b="-108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3871857" y="4837865"/>
                <a:ext cx="107240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E" b="1" i="1" dirty="0" smtClean="0">
                              <a:latin typeface="Cambria Math" panose="02040503050406030204" pitchFamily="18" charset="0"/>
                              <a:ea typeface="Cambria Math" panose="02040503050406030204" pitchFamily="18" charset="0"/>
                            </a:rPr>
                          </m:ctrlPr>
                        </m:sSubPr>
                        <m:e>
                          <m:r>
                            <a:rPr lang="pt-BR" b="1" i="1" dirty="0" smtClean="0">
                              <a:latin typeface="Cambria Math" panose="02040503050406030204" pitchFamily="18" charset="0"/>
                              <a:ea typeface="Cambria Math" panose="02040503050406030204" pitchFamily="18" charset="0"/>
                            </a:rPr>
                            <m:t>𝝈</m:t>
                          </m:r>
                        </m:e>
                        <m:sub>
                          <m:r>
                            <a:rPr lang="es-PE" b="1" i="1" dirty="0" smtClean="0">
                              <a:latin typeface="Cambria Math" panose="02040503050406030204" pitchFamily="18" charset="0"/>
                              <a:ea typeface="Cambria Math" panose="02040503050406030204" pitchFamily="18" charset="0"/>
                            </a:rPr>
                            <m:t>𝑿</m:t>
                          </m:r>
                        </m:sub>
                      </m:sSub>
                      <m:r>
                        <a:rPr lang="pt-BR" b="1" i="1" dirty="0" smtClean="0">
                          <a:latin typeface="Cambria Math" panose="02040503050406030204" pitchFamily="18" charset="0"/>
                          <a:ea typeface="Cambria Math" panose="02040503050406030204" pitchFamily="18" charset="0"/>
                        </a:rPr>
                        <m:t>=</m:t>
                      </m:r>
                      <m:rad>
                        <m:radPr>
                          <m:degHide m:val="on"/>
                          <m:ctrlPr>
                            <a:rPr lang="pt-BR" b="1" i="1" dirty="0" smtClean="0">
                              <a:latin typeface="Cambria Math" panose="02040503050406030204" pitchFamily="18" charset="0"/>
                              <a:ea typeface="Cambria Math" panose="02040503050406030204" pitchFamily="18" charset="0"/>
                            </a:rPr>
                          </m:ctrlPr>
                        </m:radPr>
                        <m:deg/>
                        <m:e>
                          <m:sSubSup>
                            <m:sSubSupPr>
                              <m:ctrlPr>
                                <a:rPr lang="es-PE" b="1" i="1" dirty="0" smtClean="0">
                                  <a:latin typeface="Cambria Math" panose="02040503050406030204" pitchFamily="18" charset="0"/>
                                  <a:ea typeface="Cambria Math" panose="02040503050406030204" pitchFamily="18" charset="0"/>
                                </a:rPr>
                              </m:ctrlPr>
                            </m:sSubSupPr>
                            <m:e>
                              <m:r>
                                <a:rPr lang="pt-BR" b="1" i="1" dirty="0" smtClean="0">
                                  <a:latin typeface="Cambria Math" panose="02040503050406030204" pitchFamily="18" charset="0"/>
                                  <a:ea typeface="Cambria Math" panose="02040503050406030204" pitchFamily="18" charset="0"/>
                                </a:rPr>
                                <m:t>𝝈</m:t>
                              </m:r>
                            </m:e>
                            <m:sub>
                              <m:r>
                                <a:rPr lang="es-PE" b="1" i="1" dirty="0" smtClean="0">
                                  <a:latin typeface="Cambria Math" panose="02040503050406030204" pitchFamily="18" charset="0"/>
                                  <a:ea typeface="Cambria Math" panose="02040503050406030204" pitchFamily="18" charset="0"/>
                                </a:rPr>
                                <m:t>𝑿</m:t>
                              </m:r>
                            </m:sub>
                            <m:sup>
                              <m:r>
                                <a:rPr lang="es-PE" b="1" i="1" dirty="0" smtClean="0">
                                  <a:latin typeface="Cambria Math" panose="02040503050406030204" pitchFamily="18" charset="0"/>
                                  <a:ea typeface="Cambria Math" panose="02040503050406030204" pitchFamily="18" charset="0"/>
                                </a:rPr>
                                <m:t>𝟐</m:t>
                              </m:r>
                            </m:sup>
                          </m:sSubSup>
                        </m:e>
                      </m:rad>
                    </m:oMath>
                  </m:oMathPara>
                </a14:m>
                <a:endParaRPr lang="es-PE" b="1"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3871857" y="4837865"/>
                <a:ext cx="1072408" cy="563680"/>
              </a:xfrm>
              <a:prstGeom prst="rect">
                <a:avLst/>
              </a:prstGeom>
              <a:blipFill>
                <a:blip r:embed="rId7"/>
                <a:stretch>
                  <a:fillRect/>
                </a:stretch>
              </a:blipFill>
            </p:spPr>
            <p:txBody>
              <a:bodyPr/>
              <a:lstStyle/>
              <a:p>
                <a:r>
                  <a:rPr lang="es-PE">
                    <a:noFill/>
                  </a:rPr>
                  <a:t> </a:t>
                </a:r>
              </a:p>
            </p:txBody>
          </p:sp>
        </mc:Fallback>
      </mc:AlternateContent>
      <p:sp>
        <p:nvSpPr>
          <p:cNvPr id="15" name="Rectángulo 14"/>
          <p:cNvSpPr/>
          <p:nvPr/>
        </p:nvSpPr>
        <p:spPr>
          <a:xfrm>
            <a:off x="3376769" y="5769546"/>
            <a:ext cx="2303877" cy="923330"/>
          </a:xfrm>
          <a:prstGeom prst="rect">
            <a:avLst/>
          </a:prstGeom>
          <a:solidFill>
            <a:srgbClr val="002060"/>
          </a:solidFill>
        </p:spPr>
        <p:txBody>
          <a:bodyPr wrap="square">
            <a:spAutoFit/>
          </a:bodyPr>
          <a:lstStyle/>
          <a:p>
            <a:r>
              <a:rPr lang="pt-BR" dirty="0" err="1">
                <a:solidFill>
                  <a:schemeClr val="bg1"/>
                </a:solidFill>
              </a:rPr>
              <a:t>En</a:t>
            </a:r>
            <a:r>
              <a:rPr lang="pt-BR" dirty="0">
                <a:solidFill>
                  <a:schemeClr val="bg1"/>
                </a:solidFill>
              </a:rPr>
              <a:t> R </a:t>
            </a:r>
            <a:r>
              <a:rPr lang="pt-BR" dirty="0" err="1">
                <a:solidFill>
                  <a:schemeClr val="bg1"/>
                </a:solidFill>
              </a:rPr>
              <a:t>la</a:t>
            </a:r>
            <a:r>
              <a:rPr lang="pt-BR" dirty="0">
                <a:solidFill>
                  <a:schemeClr val="bg1"/>
                </a:solidFill>
              </a:rPr>
              <a:t> </a:t>
            </a:r>
            <a:r>
              <a:rPr lang="pt-BR" dirty="0" err="1">
                <a:solidFill>
                  <a:schemeClr val="bg1"/>
                </a:solidFill>
              </a:rPr>
              <a:t>desviación</a:t>
            </a:r>
            <a:r>
              <a:rPr lang="pt-BR" dirty="0">
                <a:solidFill>
                  <a:schemeClr val="bg1"/>
                </a:solidFill>
              </a:rPr>
              <a:t> </a:t>
            </a:r>
            <a:r>
              <a:rPr lang="pt-BR" dirty="0" err="1">
                <a:solidFill>
                  <a:schemeClr val="bg1"/>
                </a:solidFill>
              </a:rPr>
              <a:t>estándar</a:t>
            </a:r>
            <a:r>
              <a:rPr lang="pt-BR" dirty="0">
                <a:solidFill>
                  <a:schemeClr val="bg1"/>
                </a:solidFill>
              </a:rPr>
              <a:t> muestral:</a:t>
            </a:r>
            <a:endParaRPr lang="es-PE" dirty="0">
              <a:solidFill>
                <a:schemeClr val="bg1"/>
              </a:solidFill>
            </a:endParaRPr>
          </a:p>
          <a:p>
            <a:r>
              <a:rPr lang="es-PE" dirty="0">
                <a:solidFill>
                  <a:schemeClr val="bg1"/>
                </a:solidFill>
              </a:rPr>
              <a:t>&gt; </a:t>
            </a:r>
            <a:r>
              <a:rPr lang="es-PE" dirty="0" err="1">
                <a:solidFill>
                  <a:schemeClr val="bg1"/>
                </a:solidFill>
              </a:rPr>
              <a:t>sd</a:t>
            </a:r>
            <a:r>
              <a:rPr lang="es-PE" dirty="0">
                <a:solidFill>
                  <a:schemeClr val="bg1"/>
                </a:solidFill>
              </a:rPr>
              <a:t>(X)</a:t>
            </a:r>
          </a:p>
        </p:txBody>
      </p:sp>
      <p:sp>
        <p:nvSpPr>
          <p:cNvPr id="17" name="Rectángulo 16"/>
          <p:cNvSpPr/>
          <p:nvPr/>
        </p:nvSpPr>
        <p:spPr>
          <a:xfrm>
            <a:off x="362470" y="3766635"/>
            <a:ext cx="1969299" cy="323165"/>
          </a:xfrm>
          <a:prstGeom prst="rect">
            <a:avLst/>
          </a:prstGeom>
        </p:spPr>
        <p:txBody>
          <a:bodyPr wrap="square">
            <a:spAutoFit/>
          </a:bodyPr>
          <a:lstStyle/>
          <a:p>
            <a:pPr>
              <a:spcBef>
                <a:spcPts val="225"/>
              </a:spcBef>
              <a:spcAft>
                <a:spcPts val="225"/>
              </a:spcAft>
            </a:pPr>
            <a:r>
              <a:rPr lang="es-PE" sz="15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Varianza Muestral</a:t>
            </a:r>
          </a:p>
        </p:txBody>
      </p:sp>
      <p:sp>
        <p:nvSpPr>
          <p:cNvPr id="18" name="Rectángulo 17"/>
          <p:cNvSpPr/>
          <p:nvPr/>
        </p:nvSpPr>
        <p:spPr>
          <a:xfrm>
            <a:off x="307843" y="4930994"/>
            <a:ext cx="2447884" cy="323165"/>
          </a:xfrm>
          <a:prstGeom prst="rect">
            <a:avLst/>
          </a:prstGeom>
        </p:spPr>
        <p:txBody>
          <a:bodyPr wrap="square">
            <a:spAutoFit/>
          </a:bodyPr>
          <a:lstStyle/>
          <a:p>
            <a:pPr>
              <a:spcBef>
                <a:spcPts val="225"/>
              </a:spcBef>
              <a:spcAft>
                <a:spcPts val="225"/>
              </a:spcAft>
            </a:pPr>
            <a:r>
              <a:rPr lang="es-PE" sz="15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Varianza Poblacional</a:t>
            </a:r>
          </a:p>
        </p:txBody>
      </p:sp>
      <mc:AlternateContent xmlns:mc="http://schemas.openxmlformats.org/markup-compatibility/2006" xmlns:a14="http://schemas.microsoft.com/office/drawing/2010/main">
        <mc:Choice Requires="a14">
          <p:sp>
            <p:nvSpPr>
              <p:cNvPr id="19" name="CuadroTexto 18"/>
              <p:cNvSpPr txBox="1"/>
              <p:nvPr/>
            </p:nvSpPr>
            <p:spPr>
              <a:xfrm>
                <a:off x="364544" y="4207150"/>
                <a:ext cx="1977208" cy="562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b="1" i="1">
                              <a:latin typeface="Cambria Math" panose="02040503050406030204" pitchFamily="18" charset="0"/>
                            </a:rPr>
                          </m:ctrlPr>
                        </m:sSubSupPr>
                        <m:e>
                          <m:r>
                            <a:rPr lang="pt-BR" b="1" i="1">
                              <a:latin typeface="Cambria Math" panose="02040503050406030204" pitchFamily="18" charset="0"/>
                            </a:rPr>
                            <m:t>𝑺</m:t>
                          </m:r>
                        </m:e>
                        <m:sub>
                          <m:r>
                            <a:rPr lang="pt-BR" b="1" i="1">
                              <a:latin typeface="Cambria Math" panose="02040503050406030204" pitchFamily="18" charset="0"/>
                            </a:rPr>
                            <m:t>𝑿</m:t>
                          </m:r>
                        </m:sub>
                        <m:sup>
                          <m:r>
                            <a:rPr lang="pt-BR" b="1" i="1">
                              <a:latin typeface="Cambria Math" panose="02040503050406030204" pitchFamily="18" charset="0"/>
                            </a:rPr>
                            <m:t>𝟐</m:t>
                          </m:r>
                        </m:sup>
                      </m:sSubSup>
                      <m:r>
                        <a:rPr lang="pt-BR" b="1" i="1">
                          <a:latin typeface="Cambria Math" panose="02040503050406030204" pitchFamily="18" charset="0"/>
                        </a:rPr>
                        <m:t>=</m:t>
                      </m:r>
                      <m:f>
                        <m:fPr>
                          <m:ctrlPr>
                            <a:rPr lang="pt-BR" b="1" i="1">
                              <a:latin typeface="Cambria Math" panose="02040503050406030204" pitchFamily="18" charset="0"/>
                            </a:rPr>
                          </m:ctrlPr>
                        </m:fPr>
                        <m:num>
                          <m:nary>
                            <m:naryPr>
                              <m:chr m:val="∑"/>
                              <m:ctrlPr>
                                <a:rPr lang="pt-BR" b="1" i="1">
                                  <a:latin typeface="Cambria Math" panose="02040503050406030204" pitchFamily="18" charset="0"/>
                                </a:rPr>
                              </m:ctrlPr>
                            </m:naryPr>
                            <m:sub>
                              <m:r>
                                <m:rPr>
                                  <m:brk m:alnAt="23"/>
                                </m:rPr>
                                <a:rPr lang="pt-BR" b="1" i="1">
                                  <a:latin typeface="Cambria Math" panose="02040503050406030204" pitchFamily="18" charset="0"/>
                                </a:rPr>
                                <m:t>𝒊</m:t>
                              </m:r>
                              <m:r>
                                <a:rPr lang="pt-BR" b="1" i="1">
                                  <a:latin typeface="Cambria Math" panose="02040503050406030204" pitchFamily="18" charset="0"/>
                                </a:rPr>
                                <m:t>=</m:t>
                              </m:r>
                              <m:r>
                                <a:rPr lang="pt-BR" b="1" i="1">
                                  <a:latin typeface="Cambria Math" panose="02040503050406030204" pitchFamily="18" charset="0"/>
                                </a:rPr>
                                <m:t>𝟏</m:t>
                              </m:r>
                            </m:sub>
                            <m:sup>
                              <m:r>
                                <a:rPr lang="pt-BR" b="1" i="1">
                                  <a:latin typeface="Cambria Math" panose="02040503050406030204" pitchFamily="18" charset="0"/>
                                </a:rPr>
                                <m:t>𝒏</m:t>
                              </m:r>
                            </m:sup>
                            <m:e>
                              <m:sSup>
                                <m:sSupPr>
                                  <m:ctrlPr>
                                    <a:rPr lang="pt-BR" b="1" i="1">
                                      <a:latin typeface="Cambria Math" panose="02040503050406030204" pitchFamily="18" charset="0"/>
                                    </a:rPr>
                                  </m:ctrlPr>
                                </m:sSupPr>
                                <m:e>
                                  <m:d>
                                    <m:dPr>
                                      <m:ctrlPr>
                                        <a:rPr lang="pt-BR" b="1" i="1">
                                          <a:latin typeface="Cambria Math" panose="02040503050406030204" pitchFamily="18" charset="0"/>
                                        </a:rPr>
                                      </m:ctrlPr>
                                    </m:dPr>
                                    <m:e>
                                      <m:sSub>
                                        <m:sSubPr>
                                          <m:ctrlPr>
                                            <a:rPr lang="pt-BR" b="1" i="1">
                                              <a:latin typeface="Cambria Math" panose="02040503050406030204" pitchFamily="18" charset="0"/>
                                            </a:rPr>
                                          </m:ctrlPr>
                                        </m:sSubPr>
                                        <m:e>
                                          <m:r>
                                            <a:rPr lang="pt-BR" b="1" i="1">
                                              <a:latin typeface="Cambria Math" panose="02040503050406030204" pitchFamily="18" charset="0"/>
                                            </a:rPr>
                                            <m:t>𝒙</m:t>
                                          </m:r>
                                        </m:e>
                                        <m:sub>
                                          <m:r>
                                            <a:rPr lang="pt-BR" b="1" i="1">
                                              <a:latin typeface="Cambria Math" panose="02040503050406030204" pitchFamily="18" charset="0"/>
                                            </a:rPr>
                                            <m:t>𝒊</m:t>
                                          </m:r>
                                        </m:sub>
                                      </m:sSub>
                                      <m:r>
                                        <a:rPr lang="pt-BR" b="1" i="1">
                                          <a:latin typeface="Cambria Math" panose="02040503050406030204" pitchFamily="18" charset="0"/>
                                        </a:rPr>
                                        <m:t>−</m:t>
                                      </m:r>
                                      <m:acc>
                                        <m:accPr>
                                          <m:chr m:val="̅"/>
                                          <m:ctrlPr>
                                            <a:rPr lang="pt-BR" b="1" i="1">
                                              <a:latin typeface="Cambria Math" panose="02040503050406030204" pitchFamily="18" charset="0"/>
                                            </a:rPr>
                                          </m:ctrlPr>
                                        </m:accPr>
                                        <m:e>
                                          <m:r>
                                            <a:rPr lang="pt-BR" b="1" i="1">
                                              <a:latin typeface="Cambria Math" panose="02040503050406030204" pitchFamily="18" charset="0"/>
                                            </a:rPr>
                                            <m:t>𝒙</m:t>
                                          </m:r>
                                        </m:e>
                                      </m:acc>
                                    </m:e>
                                  </m:d>
                                </m:e>
                                <m:sup>
                                  <m:r>
                                    <a:rPr lang="pt-BR" b="1" i="1">
                                      <a:latin typeface="Cambria Math" panose="02040503050406030204" pitchFamily="18" charset="0"/>
                                    </a:rPr>
                                    <m:t>𝟐</m:t>
                                  </m:r>
                                </m:sup>
                              </m:sSup>
                            </m:e>
                          </m:nary>
                        </m:num>
                        <m:den>
                          <m:r>
                            <a:rPr lang="pt-BR" b="1" i="1">
                              <a:latin typeface="Cambria Math" panose="02040503050406030204" pitchFamily="18" charset="0"/>
                            </a:rPr>
                            <m:t>𝒏</m:t>
                          </m:r>
                          <m:r>
                            <a:rPr lang="pt-BR" b="1" i="1">
                              <a:latin typeface="Cambria Math" panose="02040503050406030204" pitchFamily="18" charset="0"/>
                            </a:rPr>
                            <m:t>−</m:t>
                          </m:r>
                          <m:r>
                            <a:rPr lang="pt-BR" b="1" i="1">
                              <a:latin typeface="Cambria Math" panose="02040503050406030204" pitchFamily="18" charset="0"/>
                            </a:rPr>
                            <m:t>𝟏</m:t>
                          </m:r>
                        </m:den>
                      </m:f>
                    </m:oMath>
                  </m:oMathPara>
                </a14:m>
                <a:endParaRPr lang="es-PE" b="1"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364544" y="4207150"/>
                <a:ext cx="1977208" cy="562846"/>
              </a:xfrm>
              <a:prstGeom prst="rect">
                <a:avLst/>
              </a:prstGeom>
              <a:blipFill>
                <a:blip r:embed="rId8"/>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0" name="CuadroTexto 19"/>
              <p:cNvSpPr txBox="1"/>
              <p:nvPr/>
            </p:nvSpPr>
            <p:spPr>
              <a:xfrm>
                <a:off x="307842" y="5371510"/>
                <a:ext cx="2006062"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b="1" i="1">
                              <a:latin typeface="Cambria Math" panose="02040503050406030204" pitchFamily="18" charset="0"/>
                            </a:rPr>
                          </m:ctrlPr>
                        </m:sSubSupPr>
                        <m:e>
                          <m:r>
                            <a:rPr lang="pt-BR" b="1" i="1">
                              <a:latin typeface="Cambria Math" panose="02040503050406030204" pitchFamily="18" charset="0"/>
                              <a:ea typeface="Cambria Math" panose="02040503050406030204" pitchFamily="18" charset="0"/>
                            </a:rPr>
                            <m:t>𝝈</m:t>
                          </m:r>
                        </m:e>
                        <m:sub>
                          <m:r>
                            <a:rPr lang="pt-BR" b="1" i="1">
                              <a:latin typeface="Cambria Math" panose="02040503050406030204" pitchFamily="18" charset="0"/>
                            </a:rPr>
                            <m:t>𝑿</m:t>
                          </m:r>
                        </m:sub>
                        <m:sup>
                          <m:r>
                            <a:rPr lang="pt-BR" b="1" i="1">
                              <a:latin typeface="Cambria Math" panose="02040503050406030204" pitchFamily="18" charset="0"/>
                            </a:rPr>
                            <m:t>𝟐</m:t>
                          </m:r>
                        </m:sup>
                      </m:sSubSup>
                      <m:r>
                        <a:rPr lang="pt-BR" b="1" i="1">
                          <a:latin typeface="Cambria Math" panose="02040503050406030204" pitchFamily="18" charset="0"/>
                        </a:rPr>
                        <m:t>=</m:t>
                      </m:r>
                      <m:f>
                        <m:fPr>
                          <m:ctrlPr>
                            <a:rPr lang="pt-BR" b="1" i="1">
                              <a:latin typeface="Cambria Math" panose="02040503050406030204" pitchFamily="18" charset="0"/>
                            </a:rPr>
                          </m:ctrlPr>
                        </m:fPr>
                        <m:num>
                          <m:nary>
                            <m:naryPr>
                              <m:chr m:val="∑"/>
                              <m:ctrlPr>
                                <a:rPr lang="pt-BR" b="1" i="1">
                                  <a:latin typeface="Cambria Math" panose="02040503050406030204" pitchFamily="18" charset="0"/>
                                </a:rPr>
                              </m:ctrlPr>
                            </m:naryPr>
                            <m:sub>
                              <m:r>
                                <m:rPr>
                                  <m:brk m:alnAt="23"/>
                                </m:rPr>
                                <a:rPr lang="pt-BR" b="1" i="1">
                                  <a:latin typeface="Cambria Math" panose="02040503050406030204" pitchFamily="18" charset="0"/>
                                </a:rPr>
                                <m:t>𝒊</m:t>
                              </m:r>
                              <m:r>
                                <a:rPr lang="pt-BR" b="1" i="1">
                                  <a:latin typeface="Cambria Math" panose="02040503050406030204" pitchFamily="18" charset="0"/>
                                </a:rPr>
                                <m:t>=</m:t>
                              </m:r>
                              <m:r>
                                <a:rPr lang="pt-BR" b="1" i="1">
                                  <a:latin typeface="Cambria Math" panose="02040503050406030204" pitchFamily="18" charset="0"/>
                                </a:rPr>
                                <m:t>𝟏</m:t>
                              </m:r>
                            </m:sub>
                            <m:sup>
                              <m:r>
                                <a:rPr lang="pt-BR" b="1" i="1">
                                  <a:latin typeface="Cambria Math" panose="02040503050406030204" pitchFamily="18" charset="0"/>
                                </a:rPr>
                                <m:t>𝑵</m:t>
                              </m:r>
                            </m:sup>
                            <m:e>
                              <m:sSup>
                                <m:sSupPr>
                                  <m:ctrlPr>
                                    <a:rPr lang="pt-BR" b="1" i="1">
                                      <a:latin typeface="Cambria Math" panose="02040503050406030204" pitchFamily="18" charset="0"/>
                                    </a:rPr>
                                  </m:ctrlPr>
                                </m:sSupPr>
                                <m:e>
                                  <m:d>
                                    <m:dPr>
                                      <m:ctrlPr>
                                        <a:rPr lang="pt-BR" b="1" i="1">
                                          <a:latin typeface="Cambria Math" panose="02040503050406030204" pitchFamily="18" charset="0"/>
                                        </a:rPr>
                                      </m:ctrlPr>
                                    </m:dPr>
                                    <m:e>
                                      <m:sSub>
                                        <m:sSubPr>
                                          <m:ctrlPr>
                                            <a:rPr lang="pt-BR" b="1" i="1">
                                              <a:latin typeface="Cambria Math" panose="02040503050406030204" pitchFamily="18" charset="0"/>
                                            </a:rPr>
                                          </m:ctrlPr>
                                        </m:sSubPr>
                                        <m:e>
                                          <m:r>
                                            <a:rPr lang="pt-BR" b="1" i="1">
                                              <a:latin typeface="Cambria Math" panose="02040503050406030204" pitchFamily="18" charset="0"/>
                                            </a:rPr>
                                            <m:t>𝒙</m:t>
                                          </m:r>
                                        </m:e>
                                        <m:sub>
                                          <m:r>
                                            <a:rPr lang="pt-BR" b="1" i="1">
                                              <a:latin typeface="Cambria Math" panose="02040503050406030204" pitchFamily="18" charset="0"/>
                                            </a:rPr>
                                            <m:t>𝒊</m:t>
                                          </m:r>
                                        </m:sub>
                                      </m:sSub>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𝝁</m:t>
                                      </m:r>
                                    </m:e>
                                  </m:d>
                                </m:e>
                                <m:sup>
                                  <m:r>
                                    <a:rPr lang="pt-BR" b="1" i="1">
                                      <a:latin typeface="Cambria Math" panose="02040503050406030204" pitchFamily="18" charset="0"/>
                                    </a:rPr>
                                    <m:t>𝟐</m:t>
                                  </m:r>
                                </m:sup>
                              </m:sSup>
                            </m:e>
                          </m:nary>
                        </m:num>
                        <m:den>
                          <m:r>
                            <a:rPr lang="pt-BR" b="1" i="1">
                              <a:latin typeface="Cambria Math" panose="02040503050406030204" pitchFamily="18" charset="0"/>
                            </a:rPr>
                            <m:t>𝑵</m:t>
                          </m:r>
                        </m:den>
                      </m:f>
                    </m:oMath>
                  </m:oMathPara>
                </a14:m>
                <a:endParaRPr lang="es-PE" b="1" dirty="0"/>
              </a:p>
            </p:txBody>
          </p:sp>
        </mc:Choice>
        <mc:Fallback xmlns="">
          <p:sp>
            <p:nvSpPr>
              <p:cNvPr id="20" name="CuadroTexto 19"/>
              <p:cNvSpPr txBox="1">
                <a:spLocks noRot="1" noChangeAspect="1" noMove="1" noResize="1" noEditPoints="1" noAdjustHandles="1" noChangeArrowheads="1" noChangeShapeType="1" noTextEdit="1"/>
              </p:cNvSpPr>
              <p:nvPr/>
            </p:nvSpPr>
            <p:spPr>
              <a:xfrm>
                <a:off x="307842" y="5371510"/>
                <a:ext cx="2006062" cy="568041"/>
              </a:xfrm>
              <a:prstGeom prst="rect">
                <a:avLst/>
              </a:prstGeom>
              <a:blipFill>
                <a:blip r:embed="rId9"/>
                <a:stretch>
                  <a:fillRect/>
                </a:stretch>
              </a:blipFill>
            </p:spPr>
            <p:txBody>
              <a:bodyPr/>
              <a:lstStyle/>
              <a:p>
                <a:r>
                  <a:rPr lang="es-PE">
                    <a:noFill/>
                  </a:rPr>
                  <a:t> </a:t>
                </a:r>
              </a:p>
            </p:txBody>
          </p:sp>
        </mc:Fallback>
      </mc:AlternateContent>
      <p:sp>
        <p:nvSpPr>
          <p:cNvPr id="24" name="Rectángulo 23"/>
          <p:cNvSpPr/>
          <p:nvPr/>
        </p:nvSpPr>
        <p:spPr>
          <a:xfrm>
            <a:off x="299790" y="6046545"/>
            <a:ext cx="2729939" cy="646331"/>
          </a:xfrm>
          <a:prstGeom prst="rect">
            <a:avLst/>
          </a:prstGeom>
          <a:solidFill>
            <a:srgbClr val="002060"/>
          </a:solidFill>
        </p:spPr>
        <p:txBody>
          <a:bodyPr wrap="square">
            <a:spAutoFit/>
          </a:bodyPr>
          <a:lstStyle/>
          <a:p>
            <a:r>
              <a:rPr lang="pt-BR" dirty="0" err="1">
                <a:solidFill>
                  <a:schemeClr val="bg1"/>
                </a:solidFill>
              </a:rPr>
              <a:t>En</a:t>
            </a:r>
            <a:r>
              <a:rPr lang="pt-BR" dirty="0">
                <a:solidFill>
                  <a:schemeClr val="bg1"/>
                </a:solidFill>
              </a:rPr>
              <a:t> R: </a:t>
            </a:r>
            <a:r>
              <a:rPr lang="pt-BR" dirty="0" err="1">
                <a:solidFill>
                  <a:schemeClr val="bg1"/>
                </a:solidFill>
              </a:rPr>
              <a:t>Varianza</a:t>
            </a:r>
            <a:r>
              <a:rPr lang="pt-BR" dirty="0">
                <a:solidFill>
                  <a:schemeClr val="bg1"/>
                </a:solidFill>
              </a:rPr>
              <a:t> muestral</a:t>
            </a:r>
            <a:endParaRPr lang="es-PE" dirty="0">
              <a:solidFill>
                <a:schemeClr val="bg1"/>
              </a:solidFill>
            </a:endParaRPr>
          </a:p>
          <a:p>
            <a:r>
              <a:rPr lang="es-PE" dirty="0">
                <a:solidFill>
                  <a:schemeClr val="bg1"/>
                </a:solidFill>
              </a:rPr>
              <a:t>&gt; </a:t>
            </a:r>
            <a:r>
              <a:rPr lang="es-PE" dirty="0" err="1">
                <a:solidFill>
                  <a:schemeClr val="bg1"/>
                </a:solidFill>
              </a:rPr>
              <a:t>var</a:t>
            </a:r>
            <a:r>
              <a:rPr lang="es-PE" dirty="0">
                <a:solidFill>
                  <a:schemeClr val="bg1"/>
                </a:solidFill>
              </a:rPr>
              <a:t>(X)</a:t>
            </a:r>
          </a:p>
        </p:txBody>
      </p:sp>
      <p:pic>
        <p:nvPicPr>
          <p:cNvPr id="8" name="Imagen 7"/>
          <p:cNvPicPr>
            <a:picLocks noChangeAspect="1"/>
          </p:cNvPicPr>
          <p:nvPr/>
        </p:nvPicPr>
        <p:blipFill>
          <a:blip r:embed="rId10"/>
          <a:stretch>
            <a:fillRect/>
          </a:stretch>
        </p:blipFill>
        <p:spPr>
          <a:xfrm>
            <a:off x="6245150" y="5142680"/>
            <a:ext cx="2674858" cy="1004073"/>
          </a:xfrm>
          <a:prstGeom prst="roundRect">
            <a:avLst/>
          </a:prstGeom>
        </p:spPr>
      </p:pic>
      <p:pic>
        <p:nvPicPr>
          <p:cNvPr id="9" name="Imagen 8"/>
          <p:cNvPicPr>
            <a:picLocks noChangeAspect="1"/>
          </p:cNvPicPr>
          <p:nvPr/>
        </p:nvPicPr>
        <p:blipFill>
          <a:blip r:embed="rId11"/>
          <a:stretch>
            <a:fillRect/>
          </a:stretch>
        </p:blipFill>
        <p:spPr>
          <a:xfrm>
            <a:off x="6245150" y="5142680"/>
            <a:ext cx="2674858" cy="1008151"/>
          </a:xfrm>
          <a:prstGeom prst="roundRect">
            <a:avLst/>
          </a:prstGeom>
        </p:spPr>
      </p:pic>
    </p:spTree>
    <p:extLst>
      <p:ext uri="{BB962C8B-B14F-4D97-AF65-F5344CB8AC3E}">
        <p14:creationId xmlns:p14="http://schemas.microsoft.com/office/powerpoint/2010/main" val="4007756777"/>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1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barn(outVertical)">
                                      <p:cBhvr>
                                        <p:cTn id="69" dur="1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37"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barn(outVertical)">
                                      <p:cBhvr>
                                        <p:cTn id="7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build="p" animBg="1"/>
      <p:bldP spid="63" grpId="0"/>
      <p:bldP spid="64" grpId="0"/>
      <p:bldP spid="13" grpId="0"/>
      <p:bldP spid="14" grpId="0"/>
      <p:bldP spid="15" grpId="0" animBg="1"/>
      <p:bldP spid="17" grpId="0"/>
      <p:bldP spid="18" grpId="0"/>
      <p:bldP spid="19" grpId="0"/>
      <p:bldP spid="20" grpId="0"/>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p:cNvSpPr/>
          <p:nvPr/>
        </p:nvSpPr>
        <p:spPr>
          <a:xfrm>
            <a:off x="5584885" y="2927601"/>
            <a:ext cx="2768630" cy="1077218"/>
          </a:xfrm>
          <a:prstGeom prst="rect">
            <a:avLst/>
          </a:prstGeom>
        </p:spPr>
        <p:txBody>
          <a:bodyPr wrap="square">
            <a:spAutoFit/>
          </a:bodyPr>
          <a:lstStyle/>
          <a:p>
            <a:pPr marL="460772" indent="-403622">
              <a:spcAft>
                <a:spcPts val="225"/>
              </a:spcAft>
              <a:buFont typeface="Wingdings" panose="05000000000000000000" pitchFamily="2" charset="2"/>
              <a:buChar char="q"/>
            </a:pPr>
            <a:r>
              <a:rPr lang="es-PE" sz="32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Desviación Estándar</a:t>
            </a:r>
          </a:p>
        </p:txBody>
      </p:sp>
      <p:pic>
        <p:nvPicPr>
          <p:cNvPr id="4" name="Imagen 3"/>
          <p:cNvPicPr preferRelativeResize="0">
            <a:picLocks/>
          </p:cNvPicPr>
          <p:nvPr/>
        </p:nvPicPr>
        <p:blipFill>
          <a:blip r:embed="rId3" cstate="print"/>
          <a:stretch>
            <a:fillRect/>
          </a:stretch>
        </p:blipFill>
        <p:spPr>
          <a:xfrm>
            <a:off x="3866350" y="270345"/>
            <a:ext cx="4977116" cy="2286250"/>
          </a:xfrm>
          <a:prstGeom prst="roundRect">
            <a:avLst/>
          </a:prstGeom>
          <a:ln>
            <a:noFill/>
          </a:ln>
          <a:effectLst>
            <a:outerShdw blurRad="292100" dist="139700" dir="2700000" algn="tl" rotWithShape="0">
              <a:srgbClr val="333333">
                <a:alpha val="65000"/>
              </a:srgbClr>
            </a:outerShdw>
          </a:effectLst>
        </p:spPr>
      </p:pic>
      <p:grpSp>
        <p:nvGrpSpPr>
          <p:cNvPr id="32" name="Grupo 31"/>
          <p:cNvGrpSpPr/>
          <p:nvPr/>
        </p:nvGrpSpPr>
        <p:grpSpPr>
          <a:xfrm>
            <a:off x="4611622" y="959689"/>
            <a:ext cx="3981226" cy="0"/>
            <a:chOff x="1130001" y="846955"/>
            <a:chExt cx="3426798" cy="0"/>
          </a:xfrm>
        </p:grpSpPr>
        <p:cxnSp>
          <p:nvCxnSpPr>
            <p:cNvPr id="18" name="Conector recto 17"/>
            <p:cNvCxnSpPr/>
            <p:nvPr/>
          </p:nvCxnSpPr>
          <p:spPr>
            <a:xfrm>
              <a:off x="113000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3908799"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upo 29"/>
          <p:cNvGrpSpPr/>
          <p:nvPr/>
        </p:nvGrpSpPr>
        <p:grpSpPr>
          <a:xfrm>
            <a:off x="5902976" y="959689"/>
            <a:ext cx="1398518" cy="0"/>
            <a:chOff x="2241521" y="846955"/>
            <a:chExt cx="1203760" cy="0"/>
          </a:xfrm>
        </p:grpSpPr>
        <p:cxnSp>
          <p:nvCxnSpPr>
            <p:cNvPr id="20" name="Conector recto 19"/>
            <p:cNvCxnSpPr/>
            <p:nvPr/>
          </p:nvCxnSpPr>
          <p:spPr>
            <a:xfrm>
              <a:off x="279728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224152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5257299" y="959689"/>
            <a:ext cx="2689873" cy="0"/>
            <a:chOff x="1685761" y="846955"/>
            <a:chExt cx="2315280" cy="0"/>
          </a:xfrm>
        </p:grpSpPr>
        <p:cxnSp>
          <p:nvCxnSpPr>
            <p:cNvPr id="17" name="Conector recto 16"/>
            <p:cNvCxnSpPr/>
            <p:nvPr/>
          </p:nvCxnSpPr>
          <p:spPr>
            <a:xfrm>
              <a:off x="168576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335304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Imagen 4"/>
          <p:cNvPicPr preferRelativeResize="0">
            <a:picLocks/>
          </p:cNvPicPr>
          <p:nvPr/>
        </p:nvPicPr>
        <p:blipFill>
          <a:blip r:embed="rId4" cstate="print"/>
          <a:stretch>
            <a:fillRect/>
          </a:stretch>
        </p:blipFill>
        <p:spPr>
          <a:xfrm>
            <a:off x="204198" y="2253690"/>
            <a:ext cx="4977116" cy="2286250"/>
          </a:xfrm>
          <a:prstGeom prst="roundRect">
            <a:avLst/>
          </a:prstGeom>
          <a:ln>
            <a:noFill/>
          </a:ln>
          <a:effectLst>
            <a:outerShdw blurRad="292100" dist="139700" dir="2700000" algn="tl" rotWithShape="0">
              <a:srgbClr val="333333">
                <a:alpha val="65000"/>
              </a:srgbClr>
            </a:outerShdw>
          </a:effectLst>
        </p:spPr>
      </p:pic>
      <p:grpSp>
        <p:nvGrpSpPr>
          <p:cNvPr id="13" name="Grupo 12"/>
          <p:cNvGrpSpPr/>
          <p:nvPr/>
        </p:nvGrpSpPr>
        <p:grpSpPr>
          <a:xfrm>
            <a:off x="473619" y="2785158"/>
            <a:ext cx="4990741" cy="0"/>
            <a:chOff x="473619" y="2785158"/>
            <a:chExt cx="4990741" cy="0"/>
          </a:xfrm>
        </p:grpSpPr>
        <p:cxnSp>
          <p:nvCxnSpPr>
            <p:cNvPr id="34" name="Conector recto 33"/>
            <p:cNvCxnSpPr/>
            <p:nvPr/>
          </p:nvCxnSpPr>
          <p:spPr>
            <a:xfrm>
              <a:off x="473619"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4502396"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Grupo 18"/>
          <p:cNvGrpSpPr/>
          <p:nvPr/>
        </p:nvGrpSpPr>
        <p:grpSpPr>
          <a:xfrm>
            <a:off x="2085131" y="2785158"/>
            <a:ext cx="1767720" cy="0"/>
            <a:chOff x="2085131" y="2785158"/>
            <a:chExt cx="1767720" cy="0"/>
          </a:xfrm>
        </p:grpSpPr>
        <p:cxnSp>
          <p:nvCxnSpPr>
            <p:cNvPr id="37" name="Conector recto 36"/>
            <p:cNvCxnSpPr/>
            <p:nvPr/>
          </p:nvCxnSpPr>
          <p:spPr>
            <a:xfrm>
              <a:off x="2890887"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2085131"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8" name="Grupo 27"/>
          <p:cNvGrpSpPr/>
          <p:nvPr/>
        </p:nvGrpSpPr>
        <p:grpSpPr>
          <a:xfrm>
            <a:off x="1279375" y="2785158"/>
            <a:ext cx="3379232" cy="0"/>
            <a:chOff x="1279375" y="2785158"/>
            <a:chExt cx="3379232" cy="0"/>
          </a:xfrm>
        </p:grpSpPr>
        <p:cxnSp>
          <p:nvCxnSpPr>
            <p:cNvPr id="40" name="Conector recto 39"/>
            <p:cNvCxnSpPr/>
            <p:nvPr/>
          </p:nvCxnSpPr>
          <p:spPr>
            <a:xfrm>
              <a:off x="1279375"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3696643"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6" name="Imagen 5"/>
          <p:cNvPicPr preferRelativeResize="0">
            <a:picLocks/>
          </p:cNvPicPr>
          <p:nvPr/>
        </p:nvPicPr>
        <p:blipFill>
          <a:blip r:embed="rId5" cstate="print"/>
          <a:stretch>
            <a:fillRect/>
          </a:stretch>
        </p:blipFill>
        <p:spPr>
          <a:xfrm>
            <a:off x="3945698" y="4249561"/>
            <a:ext cx="4977116" cy="2286250"/>
          </a:xfrm>
          <a:prstGeom prst="roundRect">
            <a:avLst/>
          </a:prstGeom>
          <a:ln>
            <a:noFill/>
          </a:ln>
          <a:effectLst>
            <a:outerShdw blurRad="292100" dist="139700" dir="2700000" algn="tl" rotWithShape="0">
              <a:srgbClr val="333333">
                <a:alpha val="65000"/>
              </a:srgbClr>
            </a:outerShdw>
          </a:effectLst>
        </p:spPr>
      </p:pic>
      <p:grpSp>
        <p:nvGrpSpPr>
          <p:cNvPr id="33" name="Grupo 32"/>
          <p:cNvGrpSpPr/>
          <p:nvPr/>
        </p:nvGrpSpPr>
        <p:grpSpPr>
          <a:xfrm>
            <a:off x="4932685" y="4541553"/>
            <a:ext cx="3325995" cy="0"/>
            <a:chOff x="4932685" y="4541553"/>
            <a:chExt cx="3325995" cy="0"/>
          </a:xfrm>
        </p:grpSpPr>
        <p:cxnSp>
          <p:nvCxnSpPr>
            <p:cNvPr id="44" name="Conector recto 43"/>
            <p:cNvCxnSpPr/>
            <p:nvPr/>
          </p:nvCxnSpPr>
          <p:spPr>
            <a:xfrm>
              <a:off x="4932685"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a:off x="7673137"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upo 13"/>
          <p:cNvGrpSpPr/>
          <p:nvPr/>
        </p:nvGrpSpPr>
        <p:grpSpPr>
          <a:xfrm>
            <a:off x="5480776" y="4541553"/>
            <a:ext cx="2229814" cy="0"/>
            <a:chOff x="5480776" y="4541553"/>
            <a:chExt cx="2229814" cy="0"/>
          </a:xfrm>
        </p:grpSpPr>
        <p:cxnSp>
          <p:nvCxnSpPr>
            <p:cNvPr id="45" name="Conector recto 44"/>
            <p:cNvCxnSpPr/>
            <p:nvPr/>
          </p:nvCxnSpPr>
          <p:spPr>
            <a:xfrm>
              <a:off x="5480776"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a:off x="7125047"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 name="Grupo 28"/>
          <p:cNvGrpSpPr/>
          <p:nvPr/>
        </p:nvGrpSpPr>
        <p:grpSpPr>
          <a:xfrm>
            <a:off x="6028866" y="4541553"/>
            <a:ext cx="1133634" cy="0"/>
            <a:chOff x="6028866" y="4541553"/>
            <a:chExt cx="1133634" cy="0"/>
          </a:xfrm>
        </p:grpSpPr>
        <p:cxnSp>
          <p:nvCxnSpPr>
            <p:cNvPr id="50" name="Conector recto 49"/>
            <p:cNvCxnSpPr/>
            <p:nvPr/>
          </p:nvCxnSpPr>
          <p:spPr>
            <a:xfrm>
              <a:off x="6028866"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a:off x="6576957"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Marcador de contenido 5"/>
          <p:cNvSpPr txBox="1">
            <a:spLocks/>
          </p:cNvSpPr>
          <p:nvPr/>
        </p:nvSpPr>
        <p:spPr>
          <a:xfrm>
            <a:off x="220271" y="278816"/>
            <a:ext cx="3617264" cy="1503122"/>
          </a:xfrm>
          <a:prstGeom prst="roundRect">
            <a:avLst>
              <a:gd name="adj" fmla="val 7730"/>
            </a:avLst>
          </a:prstGeom>
        </p:spPr>
        <p:txBody>
          <a:bodyPr>
            <a:noAutofit/>
          </a:bodyPr>
          <a:lstStyle>
            <a:lvl1pPr marL="0" indent="0" algn="l" defTabSz="914400" rtl="0" eaLnBrk="1" latinLnBrk="0" hangingPunct="1">
              <a:lnSpc>
                <a:spcPct val="100000"/>
              </a:lnSpc>
              <a:spcBef>
                <a:spcPts val="600"/>
              </a:spcBef>
              <a:buFont typeface="Arial" panose="020B0604020202020204" pitchFamily="34" charset="0"/>
              <a:buNone/>
              <a:defRPr sz="2400" kern="1200">
                <a:solidFill>
                  <a:srgbClr val="002060"/>
                </a:solidFill>
                <a:latin typeface="+mn-lt"/>
                <a:ea typeface="+mn-ea"/>
                <a:cs typeface="+mn-cs"/>
              </a:defRPr>
            </a:lvl1pPr>
            <a:lvl2pPr marL="457200" indent="0" algn="l" defTabSz="914400" rtl="0" eaLnBrk="1" latinLnBrk="0" hangingPunct="1">
              <a:lnSpc>
                <a:spcPct val="100000"/>
              </a:lnSpc>
              <a:spcBef>
                <a:spcPts val="600"/>
              </a:spcBef>
              <a:buFont typeface="Arial" panose="020B0604020202020204" pitchFamily="34" charset="0"/>
              <a:buNone/>
              <a:defRPr sz="2000" kern="1200">
                <a:solidFill>
                  <a:srgbClr val="002060"/>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kern="1200">
                <a:solidFill>
                  <a:srgbClr val="002060"/>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kern="1200">
                <a:solidFill>
                  <a:srgbClr val="002060"/>
                </a:solidFill>
                <a:latin typeface="+mn-lt"/>
                <a:ea typeface="+mn-ea"/>
                <a:cs typeface="+mn-cs"/>
              </a:defRPr>
            </a:lvl4pPr>
            <a:lvl5pPr marL="1828800" indent="0" algn="l" defTabSz="914400" rtl="0" eaLnBrk="1" latinLnBrk="0" hangingPunct="1">
              <a:lnSpc>
                <a:spcPct val="100000"/>
              </a:lnSpc>
              <a:spcBef>
                <a:spcPts val="600"/>
              </a:spcBef>
              <a:buFont typeface="Arial" panose="020B0604020202020204" pitchFamily="34" charset="0"/>
              <a:buNone/>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Actividad 3:</a:t>
            </a:r>
          </a:p>
          <a:p>
            <a:pPr marL="342900" indent="-342900">
              <a:buFont typeface="+mj-lt"/>
              <a:buAutoNum type="arabicPeriod"/>
            </a:pPr>
            <a:r>
              <a:rPr lang="es-ES" sz="1400" dirty="0"/>
              <a:t>Sobre la figura, al dibujar dos segmentos de recta que comienzan donde se marcó la media, cuya longitud es la desviación estándar.</a:t>
            </a:r>
            <a:br>
              <a:rPr lang="es-ES" sz="1400" dirty="0"/>
            </a:br>
            <a:r>
              <a:rPr lang="es-ES" sz="1400" dirty="0"/>
              <a:t>¿Qué propiedades tiene la desviación estándar?</a:t>
            </a:r>
          </a:p>
        </p:txBody>
      </p:sp>
      <p:sp>
        <p:nvSpPr>
          <p:cNvPr id="36" name="Rectángulo 35"/>
          <p:cNvSpPr/>
          <p:nvPr/>
        </p:nvSpPr>
        <p:spPr>
          <a:xfrm>
            <a:off x="5954235" y="950798"/>
            <a:ext cx="1296000" cy="1332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9" name="Rectángulo 38"/>
          <p:cNvSpPr/>
          <p:nvPr/>
        </p:nvSpPr>
        <p:spPr>
          <a:xfrm>
            <a:off x="2170683" y="2800402"/>
            <a:ext cx="1611512" cy="14760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43" name="Rectángulo 42"/>
          <p:cNvSpPr/>
          <p:nvPr/>
        </p:nvSpPr>
        <p:spPr>
          <a:xfrm>
            <a:off x="6037683" y="4534334"/>
            <a:ext cx="1116000" cy="172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46" name="Rectángulo 45"/>
          <p:cNvSpPr/>
          <p:nvPr/>
        </p:nvSpPr>
        <p:spPr>
          <a:xfrm>
            <a:off x="5310881" y="950798"/>
            <a:ext cx="2582708" cy="1332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49" name="Rectángulo 48"/>
          <p:cNvSpPr/>
          <p:nvPr/>
        </p:nvSpPr>
        <p:spPr>
          <a:xfrm>
            <a:off x="4659500" y="950798"/>
            <a:ext cx="3885470" cy="1332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2" name="Rectángulo 51"/>
          <p:cNvSpPr/>
          <p:nvPr/>
        </p:nvSpPr>
        <p:spPr>
          <a:xfrm>
            <a:off x="1364928" y="2800402"/>
            <a:ext cx="3223023" cy="14760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3" name="Rectángulo 52"/>
          <p:cNvSpPr/>
          <p:nvPr/>
        </p:nvSpPr>
        <p:spPr>
          <a:xfrm>
            <a:off x="588725" y="2800402"/>
            <a:ext cx="4775428" cy="14760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4" name="Rectángulo 53"/>
          <p:cNvSpPr/>
          <p:nvPr/>
        </p:nvSpPr>
        <p:spPr>
          <a:xfrm>
            <a:off x="5518229" y="4534334"/>
            <a:ext cx="2154908" cy="172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5" name="Rectángulo 54"/>
          <p:cNvSpPr/>
          <p:nvPr/>
        </p:nvSpPr>
        <p:spPr>
          <a:xfrm>
            <a:off x="4932684" y="4534334"/>
            <a:ext cx="3325996" cy="172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Tree>
    <p:extLst>
      <p:ext uri="{BB962C8B-B14F-4D97-AF65-F5344CB8AC3E}">
        <p14:creationId xmlns:p14="http://schemas.microsoft.com/office/powerpoint/2010/main" val="242158591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1500"/>
                                        <p:tgtEl>
                                          <p:spTgt spid="30"/>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1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Vertical)">
                                      <p:cBhvr>
                                        <p:cTn id="16" dur="1500"/>
                                        <p:tgtEl>
                                          <p:spTgt spid="19"/>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1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arn(outVertical)">
                                      <p:cBhvr>
                                        <p:cTn id="25" dur="1500"/>
                                        <p:tgtEl>
                                          <p:spTgt spid="29"/>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up)">
                                      <p:cBhvr>
                                        <p:cTn id="29" dur="1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arn(outVertical)">
                                      <p:cBhvr>
                                        <p:cTn id="34" dur="1500"/>
                                        <p:tgtEl>
                                          <p:spTgt spid="31"/>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up)">
                                      <p:cBhvr>
                                        <p:cTn id="38" dur="1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outVertical)">
                                      <p:cBhvr>
                                        <p:cTn id="43" dur="1500"/>
                                        <p:tgtEl>
                                          <p:spTgt spid="28"/>
                                        </p:tgtEl>
                                      </p:cBhvr>
                                    </p:animEffect>
                                  </p:childTnLst>
                                </p:cTn>
                              </p:par>
                            </p:childTnLst>
                          </p:cTn>
                        </p:par>
                        <p:par>
                          <p:cTn id="44" fill="hold">
                            <p:stCondLst>
                              <p:cond delay="1500"/>
                            </p:stCondLst>
                            <p:childTnLst>
                              <p:par>
                                <p:cTn id="45" presetID="22" presetClass="entr" presetSubtype="1"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up)">
                                      <p:cBhvr>
                                        <p:cTn id="47" dur="1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1500"/>
                                        <p:tgtEl>
                                          <p:spTgt spid="14"/>
                                        </p:tgtEl>
                                      </p:cBhvr>
                                    </p:animEffect>
                                  </p:childTnLst>
                                </p:cTn>
                              </p:par>
                            </p:childTnLst>
                          </p:cTn>
                        </p:par>
                        <p:par>
                          <p:cTn id="53" fill="hold">
                            <p:stCondLst>
                              <p:cond delay="1500"/>
                            </p:stCondLst>
                            <p:childTnLst>
                              <p:par>
                                <p:cTn id="54" presetID="22" presetClass="entr" presetSubtype="1" fill="hold" grpId="0"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up)">
                                      <p:cBhvr>
                                        <p:cTn id="56" dur="1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37"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barn(outVertical)">
                                      <p:cBhvr>
                                        <p:cTn id="61" dur="1500"/>
                                        <p:tgtEl>
                                          <p:spTgt spid="32"/>
                                        </p:tgtEl>
                                      </p:cBhvr>
                                    </p:animEffect>
                                  </p:childTnLst>
                                </p:cTn>
                              </p:par>
                            </p:childTnLst>
                          </p:cTn>
                        </p:par>
                        <p:par>
                          <p:cTn id="62" fill="hold">
                            <p:stCondLst>
                              <p:cond delay="1500"/>
                            </p:stCondLst>
                            <p:childTnLst>
                              <p:par>
                                <p:cTn id="63" presetID="22" presetClass="entr" presetSubtype="1"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up)">
                                      <p:cBhvr>
                                        <p:cTn id="65" dur="1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37"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outVertical)">
                                      <p:cBhvr>
                                        <p:cTn id="70" dur="1500"/>
                                        <p:tgtEl>
                                          <p:spTgt spid="13"/>
                                        </p:tgtEl>
                                      </p:cBhvr>
                                    </p:animEffect>
                                  </p:childTnLst>
                                </p:cTn>
                              </p:par>
                            </p:childTnLst>
                          </p:cTn>
                        </p:par>
                        <p:par>
                          <p:cTn id="71" fill="hold">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up)">
                                      <p:cBhvr>
                                        <p:cTn id="74" dur="1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barn(outVertical)">
                                      <p:cBhvr>
                                        <p:cTn id="79" dur="1500"/>
                                        <p:tgtEl>
                                          <p:spTgt spid="33"/>
                                        </p:tgtEl>
                                      </p:cBhvr>
                                    </p:animEffect>
                                  </p:childTnLst>
                                </p:cTn>
                              </p:par>
                            </p:childTnLst>
                          </p:cTn>
                        </p:par>
                        <p:par>
                          <p:cTn id="80" fill="hold">
                            <p:stCondLst>
                              <p:cond delay="1500"/>
                            </p:stCondLst>
                            <p:childTnLst>
                              <p:par>
                                <p:cTn id="81" presetID="22" presetClass="entr" presetSubtype="1"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wipe(up)">
                                      <p:cBhvr>
                                        <p:cTn id="83" dur="1500"/>
                                        <p:tgtEl>
                                          <p:spTgt spid="55"/>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grpId="0" nodeType="clickEffect">
                                  <p:stCondLst>
                                    <p:cond delay="0"/>
                                  </p:stCondLst>
                                  <p:childTnLst>
                                    <p:set>
                                      <p:cBhvr>
                                        <p:cTn id="87" dur="1" fill="hold">
                                          <p:stCondLst>
                                            <p:cond delay="0"/>
                                          </p:stCondLst>
                                        </p:cTn>
                                        <p:tgtEl>
                                          <p:spTgt spid="16"/>
                                        </p:tgtEl>
                                        <p:attrNameLst>
                                          <p:attrName>style.visibility</p:attrName>
                                        </p:attrNameLst>
                                      </p:cBhvr>
                                      <p:to>
                                        <p:strVal val="visible"/>
                                      </p:to>
                                    </p:set>
                                    <p:anim calcmode="lin" valueType="num">
                                      <p:cBhvr additive="base">
                                        <p:cTn id="88" dur="500" fill="hold"/>
                                        <p:tgtEl>
                                          <p:spTgt spid="16"/>
                                        </p:tgtEl>
                                        <p:attrNameLst>
                                          <p:attrName>ppt_x</p:attrName>
                                        </p:attrNameLst>
                                      </p:cBhvr>
                                      <p:tavLst>
                                        <p:tav tm="0">
                                          <p:val>
                                            <p:strVal val="1+#ppt_w/2"/>
                                          </p:val>
                                        </p:tav>
                                        <p:tav tm="100000">
                                          <p:val>
                                            <p:strVal val="#ppt_x"/>
                                          </p:val>
                                        </p:tav>
                                      </p:tavLst>
                                    </p:anim>
                                    <p:anim calcmode="lin" valueType="num">
                                      <p:cBhvr additive="base">
                                        <p:cTn id="8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animBg="1"/>
      <p:bldP spid="39" grpId="0" animBg="1"/>
      <p:bldP spid="43" grpId="0" animBg="1"/>
      <p:bldP spid="46" grpId="0" animBg="1"/>
      <p:bldP spid="49" grpId="0" animBg="1"/>
      <p:bldP spid="52" grpId="0" animBg="1"/>
      <p:bldP spid="53" grpId="0" animBg="1"/>
      <p:bldP spid="54" grpId="0" animBg="1"/>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p:cNvSpPr>
            <a:spLocks noGrp="1"/>
          </p:cNvSpPr>
          <p:nvPr>
            <p:ph type="title"/>
          </p:nvPr>
        </p:nvSpPr>
        <p:spPr/>
        <p:txBody>
          <a:bodyPr/>
          <a:lstStyle/>
          <a:p>
            <a:r>
              <a:rPr lang="es-PE" dirty="0"/>
              <a:t>Desigualdad de Tchebychev</a:t>
            </a:r>
          </a:p>
        </p:txBody>
      </p:sp>
      <mc:AlternateContent xmlns:mc="http://schemas.openxmlformats.org/markup-compatibility/2006" xmlns:a14="http://schemas.microsoft.com/office/drawing/2010/main">
        <mc:Choice Requires="a14">
          <p:sp>
            <p:nvSpPr>
              <p:cNvPr id="8" name="Marcador de contenido 7"/>
              <p:cNvSpPr>
                <a:spLocks noGrp="1"/>
              </p:cNvSpPr>
              <p:nvPr>
                <p:ph sz="half" idx="1"/>
              </p:nvPr>
            </p:nvSpPr>
            <p:spPr>
              <a:xfrm>
                <a:off x="166255" y="1197034"/>
                <a:ext cx="4123112" cy="5412110"/>
              </a:xfrm>
            </p:spPr>
            <p:txBody>
              <a:bodyPr>
                <a:noAutofit/>
              </a:bodyPr>
              <a:lstStyle/>
              <a:p>
                <a:pPr>
                  <a:lnSpc>
                    <a:spcPct val="150000"/>
                  </a:lnSpc>
                  <a:spcBef>
                    <a:spcPts val="0"/>
                  </a:spcBef>
                </a:pPr>
                <a:r>
                  <a:rPr lang="es-ES" sz="1800" dirty="0"/>
                  <a:t>Si </a:t>
                </a:r>
                <a14:m>
                  <m:oMath xmlns:m="http://schemas.openxmlformats.org/officeDocument/2006/math">
                    <m:sSub>
                      <m:sSubPr>
                        <m:ctrlPr>
                          <a:rPr lang="es-PE" sz="1800" b="0" i="1" dirty="0" smtClean="0">
                            <a:latin typeface="Cambria Math" panose="02040503050406030204" pitchFamily="18" charset="0"/>
                          </a:rPr>
                        </m:ctrlPr>
                      </m:sSubPr>
                      <m:e>
                        <m:r>
                          <a:rPr lang="es-PE" sz="1800" b="0" i="1" dirty="0" smtClean="0">
                            <a:latin typeface="Cambria Math" panose="02040503050406030204" pitchFamily="18" charset="0"/>
                          </a:rPr>
                          <m:t>𝑥</m:t>
                        </m:r>
                      </m:e>
                      <m:sub>
                        <m:r>
                          <a:rPr lang="es-PE" sz="1800" b="0" i="1" dirty="0" smtClean="0">
                            <a:latin typeface="Cambria Math" panose="02040503050406030204" pitchFamily="18" charset="0"/>
                          </a:rPr>
                          <m:t>1</m:t>
                        </m:r>
                      </m:sub>
                    </m:sSub>
                    <m:r>
                      <a:rPr lang="es-PE" sz="1800" b="0" i="1" dirty="0" smtClean="0">
                        <a:latin typeface="Cambria Math" panose="02040503050406030204" pitchFamily="18" charset="0"/>
                      </a:rPr>
                      <m:t>…</m:t>
                    </m:r>
                    <m:sSub>
                      <m:sSubPr>
                        <m:ctrlPr>
                          <a:rPr lang="es-PE" sz="1800" b="0" i="1" dirty="0" smtClean="0">
                            <a:latin typeface="Cambria Math" panose="02040503050406030204" pitchFamily="18" charset="0"/>
                          </a:rPr>
                        </m:ctrlPr>
                      </m:sSubPr>
                      <m:e>
                        <m:r>
                          <a:rPr lang="es-PE" sz="1800" b="0" i="1" dirty="0" smtClean="0">
                            <a:latin typeface="Cambria Math" panose="02040503050406030204" pitchFamily="18" charset="0"/>
                          </a:rPr>
                          <m:t>𝑥</m:t>
                        </m:r>
                      </m:e>
                      <m:sub>
                        <m:r>
                          <a:rPr lang="es-PE" sz="1800" b="0" i="1" dirty="0" smtClean="0">
                            <a:latin typeface="Cambria Math" panose="02040503050406030204" pitchFamily="18" charset="0"/>
                          </a:rPr>
                          <m:t>𝑛</m:t>
                        </m:r>
                      </m:sub>
                    </m:sSub>
                    <m:r>
                      <a:rPr lang="es-ES" sz="1800" i="1" dirty="0" smtClean="0">
                        <a:latin typeface="Cambria Math" panose="02040503050406030204" pitchFamily="18" charset="0"/>
                      </a:rPr>
                      <m:t> </m:t>
                    </m:r>
                  </m:oMath>
                </a14:m>
                <a:r>
                  <a:rPr lang="es-ES" sz="1800" dirty="0"/>
                  <a:t>tienen media </a:t>
                </a:r>
                <a14:m>
                  <m:oMath xmlns:m="http://schemas.openxmlformats.org/officeDocument/2006/math">
                    <m:acc>
                      <m:accPr>
                        <m:chr m:val="̅"/>
                        <m:ctrlPr>
                          <a:rPr lang="es-PE" sz="1800" b="0" i="1" dirty="0" smtClean="0">
                            <a:latin typeface="Cambria Math" panose="02040503050406030204" pitchFamily="18" charset="0"/>
                          </a:rPr>
                        </m:ctrlPr>
                      </m:accPr>
                      <m:e>
                        <m:r>
                          <a:rPr lang="es-PE" sz="1800" b="0" i="1" dirty="0" smtClean="0">
                            <a:latin typeface="Cambria Math" panose="02040503050406030204" pitchFamily="18" charset="0"/>
                          </a:rPr>
                          <m:t>𝑥</m:t>
                        </m:r>
                      </m:e>
                    </m:acc>
                  </m:oMath>
                </a14:m>
                <a:r>
                  <a:rPr lang="es-ES" sz="1800" dirty="0"/>
                  <a:t> y desviación estándar </a:t>
                </a:r>
                <a14:m>
                  <m:oMath xmlns:m="http://schemas.openxmlformats.org/officeDocument/2006/math">
                    <m:sSub>
                      <m:sSubPr>
                        <m:ctrlPr>
                          <a:rPr lang="es-PE" sz="1800" b="0" i="1" dirty="0" smtClean="0">
                            <a:latin typeface="Cambria Math" panose="02040503050406030204" pitchFamily="18" charset="0"/>
                          </a:rPr>
                        </m:ctrlPr>
                      </m:sSubPr>
                      <m:e>
                        <m:r>
                          <a:rPr lang="es-PE" sz="1800" b="0" i="1" dirty="0" smtClean="0">
                            <a:latin typeface="Cambria Math" panose="02040503050406030204" pitchFamily="18" charset="0"/>
                          </a:rPr>
                          <m:t>𝑆</m:t>
                        </m:r>
                      </m:e>
                      <m:sub>
                        <m:r>
                          <a:rPr lang="es-ES" sz="1800" i="1" dirty="0" smtClean="0">
                            <a:latin typeface="Cambria Math" panose="02040503050406030204" pitchFamily="18" charset="0"/>
                          </a:rPr>
                          <m:t>𝑋</m:t>
                        </m:r>
                      </m:sub>
                    </m:sSub>
                  </m:oMath>
                </a14:m>
                <a:r>
                  <a:rPr lang="es-ES" sz="1800" dirty="0"/>
                  <a:t> y </a:t>
                </a:r>
                <a14:m>
                  <m:oMath xmlns:m="http://schemas.openxmlformats.org/officeDocument/2006/math">
                    <m:r>
                      <a:rPr lang="es-ES" sz="1800" i="1" dirty="0" smtClean="0">
                        <a:latin typeface="Cambria Math" panose="02040503050406030204" pitchFamily="18" charset="0"/>
                      </a:rPr>
                      <m:t>𝑘</m:t>
                    </m:r>
                    <m:r>
                      <a:rPr lang="es-ES" sz="1800" i="1" dirty="0" smtClean="0">
                        <a:latin typeface="Cambria Math" panose="02040503050406030204" pitchFamily="18" charset="0"/>
                      </a:rPr>
                      <m:t>&gt;0</m:t>
                    </m:r>
                  </m:oMath>
                </a14:m>
                <a:r>
                  <a:rPr lang="es-ES" sz="1800" dirty="0"/>
                  <a:t> una constante</a:t>
                </a:r>
              </a:p>
              <a:p>
                <a:pPr>
                  <a:lnSpc>
                    <a:spcPct val="150000"/>
                  </a:lnSpc>
                  <a:spcBef>
                    <a:spcPts val="0"/>
                  </a:spcBef>
                </a:pPr>
                <a:r>
                  <a:rPr lang="es-ES" sz="1800" dirty="0"/>
                  <a:t>La proporción de datos que caen dentro del intervalo de extremos </a:t>
                </a:r>
                <a14:m>
                  <m:oMath xmlns:m="http://schemas.openxmlformats.org/officeDocument/2006/math">
                    <m:acc>
                      <m:accPr>
                        <m:chr m:val="̅"/>
                        <m:ctrlPr>
                          <a:rPr lang="es-PE" sz="1800" i="1" dirty="0">
                            <a:latin typeface="Cambria Math" panose="02040503050406030204" pitchFamily="18" charset="0"/>
                          </a:rPr>
                        </m:ctrlPr>
                      </m:accPr>
                      <m:e>
                        <m:r>
                          <a:rPr lang="es-PE" sz="1800" i="1" dirty="0">
                            <a:latin typeface="Cambria Math" panose="02040503050406030204" pitchFamily="18" charset="0"/>
                          </a:rPr>
                          <m:t>𝑥</m:t>
                        </m:r>
                      </m:e>
                    </m:acc>
                    <m:r>
                      <a:rPr lang="es-PE" sz="1800" b="0" i="1" dirty="0" smtClean="0">
                        <a:latin typeface="Cambria Math" panose="02040503050406030204" pitchFamily="18" charset="0"/>
                      </a:rPr>
                      <m:t>−</m:t>
                    </m:r>
                    <m:r>
                      <a:rPr lang="es-PE" sz="1800" b="0" i="1" dirty="0" smtClean="0">
                        <a:latin typeface="Cambria Math" panose="02040503050406030204" pitchFamily="18" charset="0"/>
                      </a:rPr>
                      <m:t>𝑘</m:t>
                    </m:r>
                    <m:sSub>
                      <m:sSubPr>
                        <m:ctrlPr>
                          <a:rPr lang="es-PE" sz="1800" i="1" dirty="0">
                            <a:latin typeface="Cambria Math" panose="02040503050406030204" pitchFamily="18" charset="0"/>
                          </a:rPr>
                        </m:ctrlPr>
                      </m:sSubPr>
                      <m:e>
                        <m:r>
                          <a:rPr lang="es-PE" sz="1800" i="1" dirty="0">
                            <a:latin typeface="Cambria Math" panose="02040503050406030204" pitchFamily="18" charset="0"/>
                          </a:rPr>
                          <m:t>𝑆</m:t>
                        </m:r>
                      </m:e>
                      <m:sub>
                        <m:r>
                          <a:rPr lang="es-ES" sz="1800" i="1" dirty="0">
                            <a:latin typeface="Cambria Math" panose="02040503050406030204" pitchFamily="18" charset="0"/>
                          </a:rPr>
                          <m:t>𝑋</m:t>
                        </m:r>
                      </m:sub>
                    </m:sSub>
                  </m:oMath>
                </a14:m>
                <a:r>
                  <a:rPr lang="es-ES" sz="1800" dirty="0"/>
                  <a:t> y</a:t>
                </a:r>
                <a:br>
                  <a:rPr lang="es-ES" sz="1800" dirty="0"/>
                </a:br>
                <a14:m>
                  <m:oMath xmlns:m="http://schemas.openxmlformats.org/officeDocument/2006/math">
                    <m:acc>
                      <m:accPr>
                        <m:chr m:val="̅"/>
                        <m:ctrlPr>
                          <a:rPr lang="es-PE" sz="1800" i="1" dirty="0">
                            <a:latin typeface="Cambria Math" panose="02040503050406030204" pitchFamily="18" charset="0"/>
                          </a:rPr>
                        </m:ctrlPr>
                      </m:accPr>
                      <m:e>
                        <m:r>
                          <a:rPr lang="es-PE" sz="1800" i="1" dirty="0">
                            <a:latin typeface="Cambria Math" panose="02040503050406030204" pitchFamily="18" charset="0"/>
                          </a:rPr>
                          <m:t>𝑥</m:t>
                        </m:r>
                      </m:e>
                    </m:acc>
                    <m:r>
                      <a:rPr lang="es-PE" sz="1800" b="0" i="1" dirty="0" smtClean="0">
                        <a:latin typeface="Cambria Math" panose="02040503050406030204" pitchFamily="18" charset="0"/>
                      </a:rPr>
                      <m:t>+</m:t>
                    </m:r>
                    <m:r>
                      <a:rPr lang="es-PE" sz="1800" b="0" i="1" dirty="0" smtClean="0">
                        <a:latin typeface="Cambria Math" panose="02040503050406030204" pitchFamily="18" charset="0"/>
                      </a:rPr>
                      <m:t>𝑘</m:t>
                    </m:r>
                    <m:sSub>
                      <m:sSubPr>
                        <m:ctrlPr>
                          <a:rPr lang="es-PE" sz="1800" i="1" dirty="0">
                            <a:latin typeface="Cambria Math" panose="02040503050406030204" pitchFamily="18" charset="0"/>
                          </a:rPr>
                        </m:ctrlPr>
                      </m:sSubPr>
                      <m:e>
                        <m:r>
                          <a:rPr lang="es-PE" sz="1800" i="1" dirty="0">
                            <a:latin typeface="Cambria Math" panose="02040503050406030204" pitchFamily="18" charset="0"/>
                          </a:rPr>
                          <m:t>𝑆</m:t>
                        </m:r>
                      </m:e>
                      <m:sub>
                        <m:r>
                          <a:rPr lang="es-ES" sz="1800" i="1" dirty="0">
                            <a:latin typeface="Cambria Math" panose="02040503050406030204" pitchFamily="18" charset="0"/>
                          </a:rPr>
                          <m:t>𝑋</m:t>
                        </m:r>
                      </m:sub>
                    </m:sSub>
                  </m:oMath>
                </a14:m>
                <a:r>
                  <a:rPr lang="es-PE" sz="1800" dirty="0"/>
                  <a:t> </a:t>
                </a:r>
                <a:r>
                  <a:rPr lang="es-ES" sz="1800" dirty="0"/>
                  <a:t>es por lo menos: </a:t>
                </a:r>
                <a14:m>
                  <m:oMath xmlns:m="http://schemas.openxmlformats.org/officeDocument/2006/math">
                    <m:r>
                      <a:rPr lang="es-ES" sz="1800" i="1" dirty="0" smtClean="0">
                        <a:latin typeface="Cambria Math" panose="02040503050406030204" pitchFamily="18" charset="0"/>
                      </a:rPr>
                      <m:t>1 −</m:t>
                    </m:r>
                    <m:f>
                      <m:fPr>
                        <m:ctrlPr>
                          <a:rPr lang="es-ES" sz="1800" i="1" dirty="0" smtClean="0">
                            <a:latin typeface="Cambria Math" panose="02040503050406030204" pitchFamily="18" charset="0"/>
                          </a:rPr>
                        </m:ctrlPr>
                      </m:fPr>
                      <m:num>
                        <m:r>
                          <a:rPr lang="es-ES" sz="1800" i="1" dirty="0" smtClean="0">
                            <a:latin typeface="Cambria Math" panose="02040503050406030204" pitchFamily="18" charset="0"/>
                          </a:rPr>
                          <m:t>1</m:t>
                        </m:r>
                      </m:num>
                      <m:den>
                        <m:sSup>
                          <m:sSupPr>
                            <m:ctrlPr>
                              <a:rPr lang="es-PE" sz="1800" b="0" i="1" dirty="0" smtClean="0">
                                <a:latin typeface="Cambria Math" panose="02040503050406030204" pitchFamily="18" charset="0"/>
                              </a:rPr>
                            </m:ctrlPr>
                          </m:sSupPr>
                          <m:e>
                            <m:r>
                              <a:rPr lang="es-PE" sz="1800" b="0" i="1" dirty="0" smtClean="0">
                                <a:latin typeface="Cambria Math" panose="02040503050406030204" pitchFamily="18" charset="0"/>
                              </a:rPr>
                              <m:t>𝑘</m:t>
                            </m:r>
                          </m:e>
                          <m:sup>
                            <m:r>
                              <a:rPr lang="es-ES" sz="1800" i="1" dirty="0" smtClean="0">
                                <a:latin typeface="Cambria Math" panose="02040503050406030204" pitchFamily="18" charset="0"/>
                              </a:rPr>
                              <m:t>2</m:t>
                            </m:r>
                          </m:sup>
                        </m:sSup>
                      </m:den>
                    </m:f>
                  </m:oMath>
                </a14:m>
                <a:endParaRPr lang="es-ES" sz="1800" dirty="0"/>
              </a:p>
              <a:p>
                <a:pPr>
                  <a:lnSpc>
                    <a:spcPct val="150000"/>
                  </a:lnSpc>
                  <a:spcBef>
                    <a:spcPts val="0"/>
                  </a:spcBef>
                </a:pPr>
                <a:r>
                  <a:rPr lang="es-ES" sz="1800" dirty="0"/>
                  <a:t>Es decir:</a:t>
                </a:r>
              </a:p>
              <a:p>
                <a:pPr algn="ctr">
                  <a:lnSpc>
                    <a:spcPct val="150000"/>
                  </a:lnSpc>
                  <a:spcBef>
                    <a:spcPts val="0"/>
                  </a:spcBef>
                </a:pPr>
                <a14:m>
                  <m:oMathPara xmlns:m="http://schemas.openxmlformats.org/officeDocument/2006/math">
                    <m:oMathParaPr>
                      <m:jc m:val="centerGroup"/>
                    </m:oMathParaPr>
                    <m:oMath xmlns:m="http://schemas.openxmlformats.org/officeDocument/2006/math">
                      <m:r>
                        <a:rPr lang="es-ES" sz="1800" i="1" dirty="0" smtClean="0">
                          <a:latin typeface="Cambria Math" panose="02040503050406030204" pitchFamily="18" charset="0"/>
                        </a:rPr>
                        <m:t>𝑃</m:t>
                      </m:r>
                      <m:r>
                        <a:rPr lang="es-ES" sz="1800" i="1" dirty="0" smtClean="0">
                          <a:latin typeface="Cambria Math" panose="02040503050406030204" pitchFamily="18" charset="0"/>
                        </a:rPr>
                        <m:t>(|</m:t>
                      </m:r>
                      <m:r>
                        <a:rPr lang="es-ES" sz="1800" i="1" dirty="0" smtClean="0">
                          <a:latin typeface="Cambria Math" panose="02040503050406030204" pitchFamily="18" charset="0"/>
                        </a:rPr>
                        <m:t>𝑋</m:t>
                      </m:r>
                      <m:r>
                        <a:rPr lang="es-ES" sz="1800" i="1" dirty="0" smtClean="0">
                          <a:latin typeface="Cambria Math" panose="02040503050406030204" pitchFamily="18" charset="0"/>
                        </a:rPr>
                        <m:t>−</m:t>
                      </m:r>
                      <m:acc>
                        <m:accPr>
                          <m:chr m:val="̅"/>
                          <m:ctrlPr>
                            <a:rPr lang="es-ES" sz="1800" i="1" dirty="0" smtClean="0">
                              <a:latin typeface="Cambria Math" panose="02040503050406030204" pitchFamily="18" charset="0"/>
                            </a:rPr>
                          </m:ctrlPr>
                        </m:accPr>
                        <m:e>
                          <m:r>
                            <a:rPr lang="es-PE" sz="1800" b="0" i="1" dirty="0" smtClean="0">
                              <a:latin typeface="Cambria Math" panose="02040503050406030204" pitchFamily="18" charset="0"/>
                            </a:rPr>
                            <m:t>𝑥</m:t>
                          </m:r>
                        </m:e>
                      </m:acc>
                      <m:r>
                        <a:rPr lang="es-ES" sz="1800" i="1" dirty="0" smtClean="0">
                          <a:latin typeface="Cambria Math" panose="02040503050406030204" pitchFamily="18" charset="0"/>
                        </a:rPr>
                        <m:t>|&lt;</m:t>
                      </m:r>
                      <m:r>
                        <a:rPr lang="es-PE" sz="1800" b="0" i="1" dirty="0" smtClean="0">
                          <a:latin typeface="Cambria Math" panose="02040503050406030204" pitchFamily="18" charset="0"/>
                        </a:rPr>
                        <m:t>𝑘</m:t>
                      </m:r>
                      <m:r>
                        <a:rPr lang="es-PE" sz="1800" b="0" i="1" dirty="0" smtClean="0">
                          <a:latin typeface="Cambria Math" panose="02040503050406030204" pitchFamily="18" charset="0"/>
                        </a:rPr>
                        <m:t> </m:t>
                      </m:r>
                      <m:sSub>
                        <m:sSubPr>
                          <m:ctrlPr>
                            <a:rPr lang="es-PE" sz="1800" b="0" i="1" dirty="0" smtClean="0">
                              <a:latin typeface="Cambria Math" panose="02040503050406030204" pitchFamily="18" charset="0"/>
                            </a:rPr>
                          </m:ctrlPr>
                        </m:sSubPr>
                        <m:e>
                          <m:r>
                            <a:rPr lang="es-PE" sz="1800" b="0" i="1" dirty="0" smtClean="0">
                              <a:latin typeface="Cambria Math" panose="02040503050406030204" pitchFamily="18" charset="0"/>
                            </a:rPr>
                            <m:t>𝑆</m:t>
                          </m:r>
                        </m:e>
                        <m:sub>
                          <m:r>
                            <a:rPr lang="es-ES" sz="1800" i="1" dirty="0" err="1">
                              <a:latin typeface="Cambria Math" panose="02040503050406030204" pitchFamily="18" charset="0"/>
                            </a:rPr>
                            <m:t>𝑋</m:t>
                          </m:r>
                        </m:sub>
                      </m:sSub>
                      <m:r>
                        <a:rPr lang="es-ES" sz="1800" i="1" dirty="0">
                          <a:latin typeface="Cambria Math" panose="02040503050406030204" pitchFamily="18" charset="0"/>
                        </a:rPr>
                        <m:t>)≥1−</m:t>
                      </m:r>
                      <m:f>
                        <m:fPr>
                          <m:ctrlPr>
                            <a:rPr lang="es-PE" sz="1800" b="0" i="1" dirty="0" smtClean="0">
                              <a:latin typeface="Cambria Math" panose="02040503050406030204" pitchFamily="18" charset="0"/>
                            </a:rPr>
                          </m:ctrlPr>
                        </m:fPr>
                        <m:num>
                          <m:r>
                            <a:rPr lang="es-ES" sz="1800" i="1" dirty="0" smtClean="0">
                              <a:latin typeface="Cambria Math" panose="02040503050406030204" pitchFamily="18" charset="0"/>
                            </a:rPr>
                            <m:t>1</m:t>
                          </m:r>
                        </m:num>
                        <m:den>
                          <m:sSup>
                            <m:sSupPr>
                              <m:ctrlPr>
                                <a:rPr lang="es-PE" sz="1800" b="0" i="1" dirty="0" smtClean="0">
                                  <a:latin typeface="Cambria Math" panose="02040503050406030204" pitchFamily="18" charset="0"/>
                                </a:rPr>
                              </m:ctrlPr>
                            </m:sSupPr>
                            <m:e>
                              <m:r>
                                <a:rPr lang="es-PE" sz="1800" b="0" i="1" dirty="0" smtClean="0">
                                  <a:latin typeface="Cambria Math" panose="02040503050406030204" pitchFamily="18" charset="0"/>
                                </a:rPr>
                                <m:t>𝑘</m:t>
                              </m:r>
                            </m:e>
                            <m:sup>
                              <m:r>
                                <a:rPr lang="es-PE" sz="1800" b="0" i="1" dirty="0" smtClean="0">
                                  <a:latin typeface="Cambria Math" panose="02040503050406030204" pitchFamily="18" charset="0"/>
                                </a:rPr>
                                <m:t>2</m:t>
                              </m:r>
                            </m:sup>
                          </m:sSup>
                        </m:den>
                      </m:f>
                    </m:oMath>
                  </m:oMathPara>
                </a14:m>
                <a:endParaRPr lang="es-PE" sz="1800" dirty="0"/>
              </a:p>
              <a:p>
                <a:pPr>
                  <a:lnSpc>
                    <a:spcPct val="150000"/>
                  </a:lnSpc>
                  <a:spcBef>
                    <a:spcPts val="0"/>
                  </a:spcBef>
                </a:pPr>
                <a:r>
                  <a:rPr lang="es-PE" sz="1800" i="0" dirty="0">
                    <a:latin typeface="+mj-lt"/>
                  </a:rPr>
                  <a:t>o</a:t>
                </a:r>
                <a:endParaRPr lang="es-PE" sz="1800" dirty="0"/>
              </a:p>
              <a:p>
                <a:pPr algn="ctr">
                  <a:lnSpc>
                    <a:spcPct val="150000"/>
                  </a:lnSpc>
                  <a:spcBef>
                    <a:spcPts val="0"/>
                  </a:spcBef>
                </a:pPr>
                <a14:m>
                  <m:oMathPara xmlns:m="http://schemas.openxmlformats.org/officeDocument/2006/math">
                    <m:oMathParaPr>
                      <m:jc m:val="centerGroup"/>
                    </m:oMathParaPr>
                    <m:oMath xmlns:m="http://schemas.openxmlformats.org/officeDocument/2006/math">
                      <m:r>
                        <a:rPr lang="es-ES" sz="1800" i="1" dirty="0">
                          <a:latin typeface="Cambria Math" panose="02040503050406030204" pitchFamily="18" charset="0"/>
                        </a:rPr>
                        <m:t>𝑃</m:t>
                      </m:r>
                      <m:d>
                        <m:dPr>
                          <m:ctrlPr>
                            <a:rPr lang="es-ES" sz="1800" i="1" dirty="0">
                              <a:latin typeface="Cambria Math" panose="02040503050406030204" pitchFamily="18" charset="0"/>
                            </a:rPr>
                          </m:ctrlPr>
                        </m:dPr>
                        <m:e>
                          <m:d>
                            <m:dPr>
                              <m:begChr m:val="|"/>
                              <m:endChr m:val="|"/>
                              <m:ctrlPr>
                                <a:rPr lang="es-ES" sz="1800" i="1" dirty="0">
                                  <a:latin typeface="Cambria Math" panose="02040503050406030204" pitchFamily="18" charset="0"/>
                                </a:rPr>
                              </m:ctrlPr>
                            </m:dPr>
                            <m:e>
                              <m:r>
                                <a:rPr lang="es-ES" sz="1800" i="1" dirty="0">
                                  <a:latin typeface="Cambria Math" panose="02040503050406030204" pitchFamily="18" charset="0"/>
                                </a:rPr>
                                <m:t>𝑋</m:t>
                              </m:r>
                              <m:r>
                                <a:rPr lang="es-ES" sz="1800" i="1" dirty="0">
                                  <a:latin typeface="Cambria Math" panose="02040503050406030204" pitchFamily="18" charset="0"/>
                                </a:rPr>
                                <m:t>−</m:t>
                              </m:r>
                              <m:acc>
                                <m:accPr>
                                  <m:chr m:val="̅"/>
                                  <m:ctrlPr>
                                    <a:rPr lang="es-ES" sz="1800" i="1" dirty="0">
                                      <a:latin typeface="Cambria Math" panose="02040503050406030204" pitchFamily="18" charset="0"/>
                                    </a:rPr>
                                  </m:ctrlPr>
                                </m:accPr>
                                <m:e>
                                  <m:r>
                                    <a:rPr lang="es-PE" sz="1800" i="1" dirty="0">
                                      <a:latin typeface="Cambria Math" panose="02040503050406030204" pitchFamily="18" charset="0"/>
                                    </a:rPr>
                                    <m:t>𝑥</m:t>
                                  </m:r>
                                </m:e>
                              </m:acc>
                            </m:e>
                          </m:d>
                          <m:r>
                            <a:rPr lang="es-PE" sz="1800" b="0" i="1" dirty="0" smtClean="0">
                              <a:latin typeface="Cambria Math" panose="02040503050406030204" pitchFamily="18" charset="0"/>
                            </a:rPr>
                            <m:t>≥</m:t>
                          </m:r>
                          <m:r>
                            <a:rPr lang="es-PE" sz="1800" i="1" dirty="0">
                              <a:latin typeface="Cambria Math" panose="02040503050406030204" pitchFamily="18" charset="0"/>
                            </a:rPr>
                            <m:t>𝑘</m:t>
                          </m:r>
                          <m:r>
                            <a:rPr lang="es-PE" sz="1800" i="1" dirty="0">
                              <a:latin typeface="Cambria Math" panose="02040503050406030204" pitchFamily="18" charset="0"/>
                            </a:rPr>
                            <m:t> </m:t>
                          </m:r>
                          <m:sSub>
                            <m:sSubPr>
                              <m:ctrlPr>
                                <a:rPr lang="es-PE" sz="1800" i="1" dirty="0">
                                  <a:latin typeface="Cambria Math" panose="02040503050406030204" pitchFamily="18" charset="0"/>
                                </a:rPr>
                              </m:ctrlPr>
                            </m:sSubPr>
                            <m:e>
                              <m:r>
                                <a:rPr lang="es-PE" sz="1800" i="1" dirty="0">
                                  <a:latin typeface="Cambria Math" panose="02040503050406030204" pitchFamily="18" charset="0"/>
                                </a:rPr>
                                <m:t>𝑆</m:t>
                              </m:r>
                            </m:e>
                            <m:sub>
                              <m:r>
                                <a:rPr lang="es-ES" sz="1800" i="1" dirty="0" err="1">
                                  <a:latin typeface="Cambria Math" panose="02040503050406030204" pitchFamily="18" charset="0"/>
                                </a:rPr>
                                <m:t>𝑋</m:t>
                              </m:r>
                            </m:sub>
                          </m:sSub>
                        </m:e>
                      </m:d>
                      <m:r>
                        <a:rPr lang="es-PE" sz="1800" b="0" i="1" dirty="0" smtClean="0">
                          <a:latin typeface="Cambria Math" panose="02040503050406030204" pitchFamily="18" charset="0"/>
                        </a:rPr>
                        <m:t>≤</m:t>
                      </m:r>
                      <m:f>
                        <m:fPr>
                          <m:ctrlPr>
                            <a:rPr lang="es-PE" sz="1800" i="1" dirty="0">
                              <a:latin typeface="Cambria Math" panose="02040503050406030204" pitchFamily="18" charset="0"/>
                            </a:rPr>
                          </m:ctrlPr>
                        </m:fPr>
                        <m:num>
                          <m:r>
                            <a:rPr lang="es-ES" sz="1800" i="1" dirty="0">
                              <a:latin typeface="Cambria Math" panose="02040503050406030204" pitchFamily="18" charset="0"/>
                            </a:rPr>
                            <m:t>1</m:t>
                          </m:r>
                        </m:num>
                        <m:den>
                          <m:sSup>
                            <m:sSupPr>
                              <m:ctrlPr>
                                <a:rPr lang="es-PE" sz="1800" i="1" dirty="0">
                                  <a:latin typeface="Cambria Math" panose="02040503050406030204" pitchFamily="18" charset="0"/>
                                </a:rPr>
                              </m:ctrlPr>
                            </m:sSupPr>
                            <m:e>
                              <m:r>
                                <a:rPr lang="es-PE" sz="1800" i="1" dirty="0">
                                  <a:latin typeface="Cambria Math" panose="02040503050406030204" pitchFamily="18" charset="0"/>
                                </a:rPr>
                                <m:t>𝑘</m:t>
                              </m:r>
                            </m:e>
                            <m:sup>
                              <m:r>
                                <a:rPr lang="es-PE" sz="1800" i="1" dirty="0">
                                  <a:latin typeface="Cambria Math" panose="02040503050406030204" pitchFamily="18" charset="0"/>
                                </a:rPr>
                                <m:t>2</m:t>
                              </m:r>
                            </m:sup>
                          </m:sSup>
                        </m:den>
                      </m:f>
                    </m:oMath>
                  </m:oMathPara>
                </a14:m>
                <a:endParaRPr lang="es-PE" sz="1800" dirty="0"/>
              </a:p>
              <a:p>
                <a:pPr algn="ctr">
                  <a:lnSpc>
                    <a:spcPct val="150000"/>
                  </a:lnSpc>
                  <a:spcBef>
                    <a:spcPts val="0"/>
                  </a:spcBef>
                </a:pPr>
                <a:endParaRPr lang="es-PE" sz="1800" dirty="0"/>
              </a:p>
            </p:txBody>
          </p:sp>
        </mc:Choice>
        <mc:Fallback xmlns="">
          <p:sp>
            <p:nvSpPr>
              <p:cNvPr id="8" name="Marcador de contenido 7"/>
              <p:cNvSpPr>
                <a:spLocks noGrp="1" noRot="1" noChangeAspect="1" noMove="1" noResize="1" noEditPoints="1" noAdjustHandles="1" noChangeArrowheads="1" noChangeShapeType="1" noTextEdit="1"/>
              </p:cNvSpPr>
              <p:nvPr>
                <p:ph sz="half" idx="1"/>
              </p:nvPr>
            </p:nvSpPr>
            <p:spPr>
              <a:xfrm>
                <a:off x="166255" y="1197034"/>
                <a:ext cx="4123112" cy="5412110"/>
              </a:xfr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Marcador de texto 6"/>
              <p:cNvSpPr>
                <a:spLocks noGrp="1"/>
              </p:cNvSpPr>
              <p:nvPr>
                <p:ph sz="half" idx="2"/>
              </p:nvPr>
            </p:nvSpPr>
            <p:spPr>
              <a:xfrm>
                <a:off x="4289367" y="1097281"/>
                <a:ext cx="4854633" cy="5611616"/>
              </a:xfrm>
              <a:solidFill>
                <a:schemeClr val="accent6">
                  <a:lumMod val="20000"/>
                  <a:lumOff val="80000"/>
                </a:schemeClr>
              </a:solidFill>
            </p:spPr>
            <p:txBody>
              <a:bodyPr>
                <a:noAutofit/>
              </a:bodyPr>
              <a:lstStyle/>
              <a:p>
                <a:pPr>
                  <a:lnSpc>
                    <a:spcPct val="150000"/>
                  </a:lnSpc>
                  <a:spcBef>
                    <a:spcPts val="0"/>
                  </a:spcBef>
                </a:pPr>
                <a:r>
                  <a:rPr lang="es-ES" sz="1800" dirty="0"/>
                  <a:t>Esta propiedad permite establecer que mientras más disten los datos de su media, menos frecuentes serán.</a:t>
                </a:r>
              </a:p>
              <a:p>
                <a:pPr>
                  <a:lnSpc>
                    <a:spcPct val="150000"/>
                  </a:lnSpc>
                  <a:spcBef>
                    <a:spcPts val="0"/>
                  </a:spcBef>
                </a:pPr>
                <a:r>
                  <a:rPr lang="es-ES" sz="1800" dirty="0"/>
                  <a:t>En particular, aproximadamente: </a:t>
                </a:r>
              </a:p>
              <a:p>
                <a:pPr>
                  <a:lnSpc>
                    <a:spcPct val="150000"/>
                  </a:lnSpc>
                  <a:spcBef>
                    <a:spcPts val="0"/>
                  </a:spcBef>
                </a:pPr>
                <a14:m>
                  <m:oMathPara xmlns:m="http://schemas.openxmlformats.org/officeDocument/2006/math">
                    <m:oMathParaPr>
                      <m:jc m:val="centerGroup"/>
                    </m:oMathParaPr>
                    <m:oMath xmlns:m="http://schemas.openxmlformats.org/officeDocument/2006/math">
                      <m:r>
                        <a:rPr lang="es-PE" sz="1800" b="0" i="1" dirty="0" smtClean="0">
                          <a:latin typeface="Cambria Math" panose="02040503050406030204" pitchFamily="18" charset="0"/>
                        </a:rPr>
                        <m:t>% </m:t>
                      </m:r>
                      <m:r>
                        <a:rPr lang="es-PE" sz="1800" b="0" i="1" dirty="0" smtClean="0">
                          <a:latin typeface="Cambria Math" panose="02040503050406030204" pitchFamily="18" charset="0"/>
                        </a:rPr>
                        <m:t>𝑑𝑎𝑡𝑜𝑠</m:t>
                      </m:r>
                      <m:r>
                        <a:rPr lang="es-PE" sz="1800" b="0" i="1" dirty="0" smtClean="0">
                          <a:latin typeface="Cambria Math" panose="02040503050406030204" pitchFamily="18" charset="0"/>
                        </a:rPr>
                        <m:t> [</m:t>
                      </m:r>
                      <m:acc>
                        <m:accPr>
                          <m:chr m:val="̅"/>
                          <m:ctrlPr>
                            <a:rPr lang="es-PE" sz="1800" i="1" dirty="0">
                              <a:latin typeface="Cambria Math" panose="02040503050406030204" pitchFamily="18" charset="0"/>
                            </a:rPr>
                          </m:ctrlPr>
                        </m:accPr>
                        <m:e>
                          <m:r>
                            <a:rPr lang="es-PE" sz="1800" i="1" dirty="0">
                              <a:latin typeface="Cambria Math" panose="02040503050406030204" pitchFamily="18" charset="0"/>
                            </a:rPr>
                            <m:t>𝑥</m:t>
                          </m:r>
                        </m:e>
                      </m:acc>
                      <m:r>
                        <a:rPr lang="es-PE" sz="1800" i="1" dirty="0">
                          <a:latin typeface="Cambria Math" panose="02040503050406030204" pitchFamily="18" charset="0"/>
                        </a:rPr>
                        <m:t>−</m:t>
                      </m:r>
                      <m:r>
                        <a:rPr lang="es-PE" sz="1800" b="0" i="1" dirty="0" smtClean="0">
                          <a:latin typeface="Cambria Math" panose="02040503050406030204" pitchFamily="18" charset="0"/>
                        </a:rPr>
                        <m:t>3</m:t>
                      </m:r>
                      <m:sSub>
                        <m:sSubPr>
                          <m:ctrlPr>
                            <a:rPr lang="es-PE" sz="1800" i="1" dirty="0">
                              <a:latin typeface="Cambria Math" panose="02040503050406030204" pitchFamily="18" charset="0"/>
                            </a:rPr>
                          </m:ctrlPr>
                        </m:sSubPr>
                        <m:e>
                          <m:r>
                            <a:rPr lang="es-PE" sz="1800" i="1" dirty="0">
                              <a:latin typeface="Cambria Math" panose="02040503050406030204" pitchFamily="18" charset="0"/>
                            </a:rPr>
                            <m:t>𝑆</m:t>
                          </m:r>
                        </m:e>
                        <m:sub>
                          <m:r>
                            <a:rPr lang="es-ES" sz="1800" i="1" dirty="0">
                              <a:latin typeface="Cambria Math" panose="02040503050406030204" pitchFamily="18" charset="0"/>
                            </a:rPr>
                            <m:t>𝑋</m:t>
                          </m:r>
                        </m:sub>
                      </m:sSub>
                      <m:r>
                        <a:rPr lang="es-ES" sz="1800" i="1" dirty="0" smtClean="0">
                          <a:latin typeface="Cambria Math" panose="02040503050406030204" pitchFamily="18" charset="0"/>
                        </a:rPr>
                        <m:t>;</m:t>
                      </m:r>
                      <m:acc>
                        <m:accPr>
                          <m:chr m:val="̅"/>
                          <m:ctrlPr>
                            <a:rPr lang="es-PE" sz="1800" i="1" dirty="0">
                              <a:latin typeface="Cambria Math" panose="02040503050406030204" pitchFamily="18" charset="0"/>
                            </a:rPr>
                          </m:ctrlPr>
                        </m:accPr>
                        <m:e>
                          <m:r>
                            <a:rPr lang="es-PE" sz="1800" b="0" i="1" dirty="0" smtClean="0">
                              <a:latin typeface="Cambria Math" panose="02040503050406030204" pitchFamily="18" charset="0"/>
                            </a:rPr>
                            <m:t> </m:t>
                          </m:r>
                          <m:r>
                            <a:rPr lang="es-PE" sz="1800" i="1" dirty="0">
                              <a:latin typeface="Cambria Math" panose="02040503050406030204" pitchFamily="18" charset="0"/>
                            </a:rPr>
                            <m:t>𝑥</m:t>
                          </m:r>
                        </m:e>
                      </m:acc>
                      <m:r>
                        <a:rPr lang="es-PE" sz="1800" i="1" dirty="0">
                          <a:latin typeface="Cambria Math" panose="02040503050406030204" pitchFamily="18" charset="0"/>
                        </a:rPr>
                        <m:t>+</m:t>
                      </m:r>
                      <m:r>
                        <a:rPr lang="es-PE" sz="1800" b="0" i="1" dirty="0" smtClean="0">
                          <a:latin typeface="Cambria Math" panose="02040503050406030204" pitchFamily="18" charset="0"/>
                        </a:rPr>
                        <m:t>3</m:t>
                      </m:r>
                      <m:sSub>
                        <m:sSubPr>
                          <m:ctrlPr>
                            <a:rPr lang="es-PE" sz="1800" i="1" dirty="0">
                              <a:latin typeface="Cambria Math" panose="02040503050406030204" pitchFamily="18" charset="0"/>
                            </a:rPr>
                          </m:ctrlPr>
                        </m:sSubPr>
                        <m:e>
                          <m:r>
                            <a:rPr lang="es-PE" sz="1800" i="1" dirty="0">
                              <a:latin typeface="Cambria Math" panose="02040503050406030204" pitchFamily="18" charset="0"/>
                            </a:rPr>
                            <m:t>𝑆</m:t>
                          </m:r>
                        </m:e>
                        <m:sub>
                          <m:r>
                            <a:rPr lang="es-ES" sz="1800" i="1" dirty="0">
                              <a:latin typeface="Cambria Math" panose="02040503050406030204" pitchFamily="18" charset="0"/>
                            </a:rPr>
                            <m:t>𝑋</m:t>
                          </m:r>
                        </m:sub>
                      </m:sSub>
                      <m:r>
                        <a:rPr lang="es-PE" sz="1800" b="0" i="1" dirty="0" smtClean="0">
                          <a:latin typeface="Cambria Math" panose="02040503050406030204" pitchFamily="18" charset="0"/>
                        </a:rPr>
                        <m:t>]≥</m:t>
                      </m:r>
                      <m:r>
                        <a:rPr lang="es-ES" sz="1800" i="1" dirty="0" smtClean="0">
                          <a:latin typeface="Cambria Math" panose="02040503050406030204" pitchFamily="18" charset="0"/>
                        </a:rPr>
                        <m:t>88.89 %</m:t>
                      </m:r>
                    </m:oMath>
                  </m:oMathPara>
                </a14:m>
                <a:endParaRPr lang="es-PE" sz="1800" dirty="0"/>
              </a:p>
              <a:p>
                <a:pPr>
                  <a:lnSpc>
                    <a:spcPct val="150000"/>
                  </a:lnSpc>
                  <a:spcBef>
                    <a:spcPts val="0"/>
                  </a:spcBef>
                </a:pPr>
                <a14:m>
                  <m:oMathPara xmlns:m="http://schemas.openxmlformats.org/officeDocument/2006/math">
                    <m:oMathParaPr>
                      <m:jc m:val="centerGroup"/>
                    </m:oMathParaPr>
                    <m:oMath xmlns:m="http://schemas.openxmlformats.org/officeDocument/2006/math">
                      <m:r>
                        <a:rPr lang="es-PE" sz="1800" i="1" dirty="0">
                          <a:latin typeface="Cambria Math" panose="02040503050406030204" pitchFamily="18" charset="0"/>
                        </a:rPr>
                        <m:t>% </m:t>
                      </m:r>
                      <m:r>
                        <a:rPr lang="es-PE" sz="1800" i="1" dirty="0">
                          <a:latin typeface="Cambria Math" panose="02040503050406030204" pitchFamily="18" charset="0"/>
                        </a:rPr>
                        <m:t>𝑑𝑎𝑡𝑜𝑠</m:t>
                      </m:r>
                      <m:r>
                        <a:rPr lang="es-PE" sz="1800" i="1" dirty="0">
                          <a:latin typeface="Cambria Math" panose="02040503050406030204" pitchFamily="18" charset="0"/>
                        </a:rPr>
                        <m:t> [</m:t>
                      </m:r>
                      <m:acc>
                        <m:accPr>
                          <m:chr m:val="̅"/>
                          <m:ctrlPr>
                            <a:rPr lang="es-PE" sz="1800" i="1" dirty="0">
                              <a:latin typeface="Cambria Math" panose="02040503050406030204" pitchFamily="18" charset="0"/>
                            </a:rPr>
                          </m:ctrlPr>
                        </m:accPr>
                        <m:e>
                          <m:r>
                            <a:rPr lang="es-PE" sz="1800" i="1" dirty="0">
                              <a:latin typeface="Cambria Math" panose="02040503050406030204" pitchFamily="18" charset="0"/>
                            </a:rPr>
                            <m:t>𝑥</m:t>
                          </m:r>
                        </m:e>
                      </m:acc>
                      <m:r>
                        <a:rPr lang="es-PE" sz="1800" i="1" dirty="0">
                          <a:latin typeface="Cambria Math" panose="02040503050406030204" pitchFamily="18" charset="0"/>
                        </a:rPr>
                        <m:t>−</m:t>
                      </m:r>
                      <m:r>
                        <a:rPr lang="es-PE" sz="1800" b="0" i="1" dirty="0" smtClean="0">
                          <a:latin typeface="Cambria Math" panose="02040503050406030204" pitchFamily="18" charset="0"/>
                        </a:rPr>
                        <m:t>2</m:t>
                      </m:r>
                      <m:sSub>
                        <m:sSubPr>
                          <m:ctrlPr>
                            <a:rPr lang="es-PE" sz="1800" i="1" dirty="0">
                              <a:latin typeface="Cambria Math" panose="02040503050406030204" pitchFamily="18" charset="0"/>
                            </a:rPr>
                          </m:ctrlPr>
                        </m:sSubPr>
                        <m:e>
                          <m:r>
                            <a:rPr lang="es-PE" sz="1800" i="1" dirty="0">
                              <a:latin typeface="Cambria Math" panose="02040503050406030204" pitchFamily="18" charset="0"/>
                            </a:rPr>
                            <m:t>𝑆</m:t>
                          </m:r>
                        </m:e>
                        <m:sub>
                          <m:r>
                            <a:rPr lang="es-ES" sz="1800" i="1" dirty="0">
                              <a:latin typeface="Cambria Math" panose="02040503050406030204" pitchFamily="18" charset="0"/>
                            </a:rPr>
                            <m:t>𝑋</m:t>
                          </m:r>
                        </m:sub>
                      </m:sSub>
                      <m:r>
                        <a:rPr lang="es-ES" sz="1800" i="1" dirty="0">
                          <a:latin typeface="Cambria Math" panose="02040503050406030204" pitchFamily="18" charset="0"/>
                        </a:rPr>
                        <m:t>;</m:t>
                      </m:r>
                      <m:acc>
                        <m:accPr>
                          <m:chr m:val="̅"/>
                          <m:ctrlPr>
                            <a:rPr lang="es-PE" sz="1800" i="1" dirty="0">
                              <a:latin typeface="Cambria Math" panose="02040503050406030204" pitchFamily="18" charset="0"/>
                            </a:rPr>
                          </m:ctrlPr>
                        </m:accPr>
                        <m:e>
                          <m:r>
                            <a:rPr lang="es-PE" sz="1800" i="1" dirty="0">
                              <a:latin typeface="Cambria Math" panose="02040503050406030204" pitchFamily="18" charset="0"/>
                            </a:rPr>
                            <m:t> </m:t>
                          </m:r>
                          <m:r>
                            <a:rPr lang="es-PE" sz="1800" i="1" dirty="0">
                              <a:latin typeface="Cambria Math" panose="02040503050406030204" pitchFamily="18" charset="0"/>
                            </a:rPr>
                            <m:t>𝑥</m:t>
                          </m:r>
                        </m:e>
                      </m:acc>
                      <m:r>
                        <a:rPr lang="es-PE" sz="1800" i="1" dirty="0">
                          <a:latin typeface="Cambria Math" panose="02040503050406030204" pitchFamily="18" charset="0"/>
                        </a:rPr>
                        <m:t>+</m:t>
                      </m:r>
                      <m:r>
                        <a:rPr lang="es-PE" sz="1800" b="0" i="1" dirty="0" smtClean="0">
                          <a:latin typeface="Cambria Math" panose="02040503050406030204" pitchFamily="18" charset="0"/>
                        </a:rPr>
                        <m:t>2</m:t>
                      </m:r>
                      <m:sSub>
                        <m:sSubPr>
                          <m:ctrlPr>
                            <a:rPr lang="es-PE" sz="1800" i="1" dirty="0">
                              <a:latin typeface="Cambria Math" panose="02040503050406030204" pitchFamily="18" charset="0"/>
                            </a:rPr>
                          </m:ctrlPr>
                        </m:sSubPr>
                        <m:e>
                          <m:r>
                            <a:rPr lang="es-PE" sz="1800" i="1" dirty="0">
                              <a:latin typeface="Cambria Math" panose="02040503050406030204" pitchFamily="18" charset="0"/>
                            </a:rPr>
                            <m:t>𝑆</m:t>
                          </m:r>
                        </m:e>
                        <m:sub>
                          <m:r>
                            <a:rPr lang="es-ES" sz="1800" i="1" dirty="0">
                              <a:latin typeface="Cambria Math" panose="02040503050406030204" pitchFamily="18" charset="0"/>
                            </a:rPr>
                            <m:t>𝑋</m:t>
                          </m:r>
                        </m:sub>
                      </m:sSub>
                      <m:r>
                        <a:rPr lang="es-PE" sz="1800" i="1" dirty="0">
                          <a:latin typeface="Cambria Math" panose="02040503050406030204" pitchFamily="18" charset="0"/>
                        </a:rPr>
                        <m:t>]≥</m:t>
                      </m:r>
                      <m:r>
                        <a:rPr lang="es-PE" sz="1800" b="0" i="1" dirty="0" smtClean="0">
                          <a:latin typeface="Cambria Math" panose="02040503050406030204" pitchFamily="18" charset="0"/>
                        </a:rPr>
                        <m:t>75.00</m:t>
                      </m:r>
                      <m:r>
                        <a:rPr lang="es-ES" sz="1800" i="1" dirty="0">
                          <a:latin typeface="Cambria Math" panose="02040503050406030204" pitchFamily="18" charset="0"/>
                        </a:rPr>
                        <m:t> %</m:t>
                      </m:r>
                    </m:oMath>
                  </m:oMathPara>
                </a14:m>
                <a:endParaRPr lang="es-PE" sz="1800" dirty="0"/>
              </a:p>
              <a:p>
                <a:pPr>
                  <a:lnSpc>
                    <a:spcPct val="150000"/>
                  </a:lnSpc>
                  <a:spcBef>
                    <a:spcPts val="0"/>
                  </a:spcBef>
                </a:pPr>
                <a:r>
                  <a:rPr lang="es-ES" sz="1800" dirty="0"/>
                  <a:t>Por tal razón, a los valores que distan de la media, en más de tres veces la desviación</a:t>
                </a:r>
              </a:p>
              <a:p>
                <a:pPr>
                  <a:lnSpc>
                    <a:spcPct val="150000"/>
                  </a:lnSpc>
                  <a:spcBef>
                    <a:spcPts val="0"/>
                  </a:spcBef>
                </a:pPr>
                <a:r>
                  <a:rPr lang="es-ES" sz="1800" dirty="0"/>
                  <a:t>estándar, se les puede llamar valores poco frecuentes o inusuales.</a:t>
                </a:r>
                <a:endParaRPr lang="es-PE" sz="1800" dirty="0"/>
              </a:p>
            </p:txBody>
          </p:sp>
        </mc:Choice>
        <mc:Fallback xmlns="">
          <p:sp>
            <p:nvSpPr>
              <p:cNvPr id="7" name="Marcador de texto 6"/>
              <p:cNvSpPr>
                <a:spLocks noGrp="1" noRot="1" noChangeAspect="1" noMove="1" noResize="1" noEditPoints="1" noAdjustHandles="1" noChangeArrowheads="1" noChangeShapeType="1" noTextEdit="1"/>
              </p:cNvSpPr>
              <p:nvPr>
                <p:ph sz="half" idx="2"/>
              </p:nvPr>
            </p:nvSpPr>
            <p:spPr>
              <a:xfrm>
                <a:off x="4289367" y="1097281"/>
                <a:ext cx="4854633" cy="5611616"/>
              </a:xfrm>
              <a:blipFill>
                <a:blip r:embed="rId3"/>
                <a:stretch>
                  <a:fillRect/>
                </a:stretch>
              </a:blipFill>
            </p:spPr>
            <p:txBody>
              <a:bodyPr/>
              <a:lstStyle/>
              <a:p>
                <a:r>
                  <a:rPr lang="es-PE">
                    <a:noFill/>
                  </a:rPr>
                  <a:t> </a:t>
                </a:r>
              </a:p>
            </p:txBody>
          </p:sp>
        </mc:Fallback>
      </mc:AlternateContent>
      <p:pic>
        <p:nvPicPr>
          <p:cNvPr id="2" name="Imagen 1"/>
          <p:cNvPicPr>
            <a:picLocks noChangeAspect="1"/>
          </p:cNvPicPr>
          <p:nvPr/>
        </p:nvPicPr>
        <p:blipFill>
          <a:blip r:embed="rId4"/>
          <a:stretch>
            <a:fillRect/>
          </a:stretch>
        </p:blipFill>
        <p:spPr>
          <a:xfrm>
            <a:off x="5660145" y="5567925"/>
            <a:ext cx="2353324" cy="1041219"/>
          </a:xfrm>
          <a:prstGeom prst="rect">
            <a:avLst/>
          </a:prstGeom>
        </p:spPr>
      </p:pic>
    </p:spTree>
    <p:extLst>
      <p:ext uri="{BB962C8B-B14F-4D97-AF65-F5344CB8AC3E}">
        <p14:creationId xmlns:p14="http://schemas.microsoft.com/office/powerpoint/2010/main" val="179422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7"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35200"/>
            <a:ext cx="7772400" cy="2387600"/>
          </a:xfrm>
        </p:spPr>
        <p:txBody>
          <a:bodyPr>
            <a:normAutofit fontScale="90000"/>
          </a:bodyPr>
          <a:lstStyle/>
          <a:p>
            <a:r>
              <a:rPr lang="es-PE" dirty="0"/>
              <a:t>Coeficiente</a:t>
            </a:r>
            <a:br>
              <a:rPr lang="es-PE" dirty="0"/>
            </a:br>
            <a:r>
              <a:rPr lang="es-PE" dirty="0"/>
              <a:t>de</a:t>
            </a:r>
            <a:br>
              <a:rPr lang="es-PE" dirty="0"/>
            </a:br>
            <a:r>
              <a:rPr lang="es-PE" dirty="0"/>
              <a:t>Variación</a:t>
            </a:r>
          </a:p>
        </p:txBody>
      </p:sp>
    </p:spTree>
    <p:extLst>
      <p:ext uri="{BB962C8B-B14F-4D97-AF65-F5344CB8AC3E}">
        <p14:creationId xmlns:p14="http://schemas.microsoft.com/office/powerpoint/2010/main" val="2753610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7184" y="965489"/>
            <a:ext cx="7886700" cy="994172"/>
          </a:xfrm>
        </p:spPr>
        <p:txBody>
          <a:bodyPr>
            <a:normAutofit/>
          </a:bodyPr>
          <a:lstStyle/>
          <a:p>
            <a:pPr lvl="2"/>
            <a:r>
              <a:rPr lang="es-MX" sz="2400" b="1" dirty="0"/>
              <a:t>Coeficiente de Variación</a:t>
            </a:r>
            <a:endParaRPr lang="es-ES" dirty="0"/>
          </a:p>
        </p:txBody>
      </p:sp>
      <mc:AlternateContent xmlns:mc="http://schemas.openxmlformats.org/markup-compatibility/2006" xmlns:a14="http://schemas.microsoft.com/office/drawing/2010/main">
        <mc:Choice Requires="a14">
          <p:sp>
            <p:nvSpPr>
              <p:cNvPr id="3" name="Marcador de contenido 2"/>
              <p:cNvSpPr>
                <a:spLocks noGrp="1"/>
              </p:cNvSpPr>
              <p:nvPr>
                <p:ph sz="half" idx="4294967295"/>
              </p:nvPr>
            </p:nvSpPr>
            <p:spPr>
              <a:xfrm>
                <a:off x="4122012" y="1766251"/>
                <a:ext cx="4629884" cy="3889229"/>
              </a:xfrm>
            </p:spPr>
            <p:txBody>
              <a:bodyPr>
                <a:noAutofit/>
              </a:bodyPr>
              <a:lstStyle/>
              <a:p>
                <a:pPr marL="0" indent="0">
                  <a:buNone/>
                </a:pPr>
                <a:r>
                  <a:rPr lang="es-PE" sz="1800" dirty="0"/>
                  <a:t>Es el cociente de la desviación estándar de los datos entre la media de los datos:</a:t>
                </a:r>
              </a:p>
              <a:p>
                <a:pPr marL="0" indent="0" algn="ctr">
                  <a:buNone/>
                </a:pPr>
                <a14:m>
                  <m:oMathPara xmlns:m="http://schemas.openxmlformats.org/officeDocument/2006/math">
                    <m:oMathParaPr>
                      <m:jc m:val="centerGroup"/>
                    </m:oMathParaPr>
                    <m:oMath xmlns:m="http://schemas.openxmlformats.org/officeDocument/2006/math">
                      <m:r>
                        <a:rPr lang="es-PE" sz="1800" i="1">
                          <a:latin typeface="Cambria Math" panose="02040503050406030204" pitchFamily="18" charset="0"/>
                        </a:rPr>
                        <m:t>𝑐𝑣</m:t>
                      </m:r>
                      <m:r>
                        <a:rPr lang="es-PE" sz="1800" i="1">
                          <a:latin typeface="Cambria Math"/>
                        </a:rPr>
                        <m:t>=</m:t>
                      </m:r>
                      <m:f>
                        <m:fPr>
                          <m:ctrlPr>
                            <a:rPr lang="es-PE" sz="1800" i="1">
                              <a:latin typeface="Cambria Math" panose="02040503050406030204" pitchFamily="18" charset="0"/>
                            </a:rPr>
                          </m:ctrlPr>
                        </m:fPr>
                        <m:num>
                          <m:sSub>
                            <m:sSubPr>
                              <m:ctrlPr>
                                <a:rPr lang="es-PE" sz="1800" i="1">
                                  <a:latin typeface="Cambria Math" panose="02040503050406030204" pitchFamily="18" charset="0"/>
                                </a:rPr>
                              </m:ctrlPr>
                            </m:sSubPr>
                            <m:e>
                              <m:r>
                                <a:rPr lang="es-PE" sz="1800" i="1">
                                  <a:latin typeface="Cambria Math"/>
                                </a:rPr>
                                <m:t>𝑆</m:t>
                              </m:r>
                            </m:e>
                            <m:sub>
                              <m:r>
                                <a:rPr lang="es-PE" sz="1800" i="1">
                                  <a:latin typeface="Cambria Math"/>
                                </a:rPr>
                                <m:t>𝑋</m:t>
                              </m:r>
                            </m:sub>
                          </m:sSub>
                        </m:num>
                        <m:den>
                          <m:acc>
                            <m:accPr>
                              <m:chr m:val="̅"/>
                              <m:ctrlPr>
                                <a:rPr lang="es-PE" sz="1800" i="1">
                                  <a:latin typeface="Cambria Math" panose="02040503050406030204" pitchFamily="18" charset="0"/>
                                </a:rPr>
                              </m:ctrlPr>
                            </m:accPr>
                            <m:e>
                              <m:r>
                                <a:rPr lang="es-PE" sz="1800" i="1">
                                  <a:latin typeface="Cambria Math"/>
                                </a:rPr>
                                <m:t>𝑋</m:t>
                              </m:r>
                            </m:e>
                          </m:acc>
                        </m:den>
                      </m:f>
                    </m:oMath>
                  </m:oMathPara>
                </a14:m>
                <a:endParaRPr lang="es-PE" sz="1800" dirty="0"/>
              </a:p>
              <a:p>
                <a:pPr lvl="1" indent="-321469">
                  <a:lnSpc>
                    <a:spcPct val="100000"/>
                  </a:lnSpc>
                  <a:spcBef>
                    <a:spcPts val="450"/>
                  </a:spcBef>
                  <a:buFont typeface="Wingdings" panose="05000000000000000000" pitchFamily="2" charset="2"/>
                  <a:buChar char="ü"/>
                </a:pPr>
                <a:r>
                  <a:rPr lang="es-PE" sz="1800" dirty="0"/>
                  <a:t>Es útil para </a:t>
                </a:r>
                <a:r>
                  <a:rPr lang="es-PE" sz="1800" dirty="0">
                    <a:solidFill>
                      <a:srgbClr val="FF0000"/>
                    </a:solidFill>
                  </a:rPr>
                  <a:t>comparar la variabilidad de conjuntos de datos cuyas medias difieren considerablemente</a:t>
                </a:r>
                <a:r>
                  <a:rPr lang="es-PE" sz="1800" dirty="0"/>
                  <a:t>.</a:t>
                </a:r>
              </a:p>
              <a:p>
                <a:pPr lvl="1" indent="-321469">
                  <a:lnSpc>
                    <a:spcPct val="100000"/>
                  </a:lnSpc>
                  <a:spcBef>
                    <a:spcPts val="450"/>
                  </a:spcBef>
                  <a:buFont typeface="Wingdings" panose="05000000000000000000" pitchFamily="2" charset="2"/>
                  <a:buChar char="ü"/>
                </a:pPr>
                <a:r>
                  <a:rPr lang="es-PE" sz="1800" dirty="0"/>
                  <a:t>Un valor mayor del coeficiente de variación indica mayor dispersión del conjunto de datos en relación a su media.</a:t>
                </a:r>
              </a:p>
              <a:p>
                <a:pPr lvl="1" indent="-321469">
                  <a:lnSpc>
                    <a:spcPct val="100000"/>
                  </a:lnSpc>
                  <a:spcBef>
                    <a:spcPts val="450"/>
                  </a:spcBef>
                  <a:buFont typeface="Wingdings" panose="05000000000000000000" pitchFamily="2" charset="2"/>
                  <a:buChar char="ü"/>
                </a:pPr>
                <a:r>
                  <a:rPr lang="es-PE" sz="1800" dirty="0"/>
                  <a:t>Decimos que cuanto menor el coeficiente de variación, el grupo es más homogéneo.</a:t>
                </a:r>
              </a:p>
              <a:p>
                <a:pPr lvl="1" indent="-321469">
                  <a:lnSpc>
                    <a:spcPct val="100000"/>
                  </a:lnSpc>
                  <a:spcBef>
                    <a:spcPts val="450"/>
                  </a:spcBef>
                  <a:buFont typeface="Wingdings" panose="05000000000000000000" pitchFamily="2" charset="2"/>
                  <a:buChar char="ü"/>
                </a:pPr>
                <a:r>
                  <a:rPr lang="es-PE" sz="1800" dirty="0"/>
                  <a:t>Es una medida de variación relativa.</a:t>
                </a:r>
              </a:p>
            </p:txBody>
          </p:sp>
        </mc:Choice>
        <mc:Fallback xmlns="">
          <p:sp>
            <p:nvSpPr>
              <p:cNvPr id="3" name="Marcador de contenido 2"/>
              <p:cNvSpPr>
                <a:spLocks noGrp="1" noRot="1" noChangeAspect="1" noMove="1" noResize="1" noEditPoints="1" noAdjustHandles="1" noChangeArrowheads="1" noChangeShapeType="1" noTextEdit="1"/>
              </p:cNvSpPr>
              <p:nvPr>
                <p:ph sz="half" idx="4294967295"/>
              </p:nvPr>
            </p:nvSpPr>
            <p:spPr>
              <a:xfrm>
                <a:off x="4122012" y="1766251"/>
                <a:ext cx="4629884" cy="3889229"/>
              </a:xfrm>
              <a:blipFill>
                <a:blip r:embed="rId3"/>
                <a:stretch>
                  <a:fillRect l="-1053" t="-940" r="-132" b="-2351"/>
                </a:stretch>
              </a:blipFill>
            </p:spPr>
            <p:txBody>
              <a:bodyPr/>
              <a:lstStyle/>
              <a:p>
                <a:r>
                  <a:rPr lang="es-PE">
                    <a:noFill/>
                  </a:rPr>
                  <a:t> </a:t>
                </a:r>
              </a:p>
            </p:txBody>
          </p:sp>
        </mc:Fallback>
      </mc:AlternateContent>
      <p:pic>
        <p:nvPicPr>
          <p:cNvPr id="24" name="Imagen 23"/>
          <p:cNvPicPr preferRelativeResize="0">
            <a:picLocks/>
          </p:cNvPicPr>
          <p:nvPr/>
        </p:nvPicPr>
        <p:blipFill>
          <a:blip r:embed="rId4" cstate="print"/>
          <a:stretch>
            <a:fillRect/>
          </a:stretch>
        </p:blipFill>
        <p:spPr>
          <a:xfrm>
            <a:off x="677824" y="3356321"/>
            <a:ext cx="2142049" cy="837000"/>
          </a:xfrm>
          <a:prstGeom prst="rect">
            <a:avLst/>
          </a:prstGeom>
          <a:ln>
            <a:noFill/>
          </a:ln>
          <a:effectLst>
            <a:outerShdw blurRad="292100" dist="139700" dir="2700000" algn="tl" rotWithShape="0">
              <a:srgbClr val="333333">
                <a:alpha val="65000"/>
              </a:srgbClr>
            </a:outerShdw>
          </a:effectLst>
        </p:spPr>
      </p:pic>
      <p:pic>
        <p:nvPicPr>
          <p:cNvPr id="25" name="Imagen 24"/>
          <p:cNvPicPr preferRelativeResize="0">
            <a:picLocks/>
          </p:cNvPicPr>
          <p:nvPr/>
        </p:nvPicPr>
        <p:blipFill>
          <a:blip r:embed="rId5" cstate="print"/>
          <a:stretch>
            <a:fillRect/>
          </a:stretch>
        </p:blipFill>
        <p:spPr>
          <a:xfrm>
            <a:off x="677824" y="4407972"/>
            <a:ext cx="2142049" cy="837000"/>
          </a:xfrm>
          <a:prstGeom prst="rect">
            <a:avLst/>
          </a:prstGeom>
          <a:ln>
            <a:noFill/>
          </a:ln>
          <a:effectLst>
            <a:outerShdw blurRad="292100" dist="139700" dir="2700000" algn="tl" rotWithShape="0">
              <a:srgbClr val="333333">
                <a:alpha val="65000"/>
              </a:srgbClr>
            </a:outerShdw>
          </a:effectLst>
        </p:spPr>
      </p:pic>
      <p:sp>
        <p:nvSpPr>
          <p:cNvPr id="12" name="Rectángulo 11"/>
          <p:cNvSpPr/>
          <p:nvPr/>
        </p:nvSpPr>
        <p:spPr>
          <a:xfrm>
            <a:off x="2827327" y="2549995"/>
            <a:ext cx="643125" cy="507831"/>
          </a:xfrm>
          <a:prstGeom prst="rect">
            <a:avLst/>
          </a:prstGeom>
        </p:spPr>
        <p:txBody>
          <a:bodyPr wrap="none">
            <a:spAutoFit/>
          </a:bodyPr>
          <a:lstStyle/>
          <a:p>
            <a:r>
              <a:rPr lang="es-PE" sz="1350" dirty="0">
                <a:solidFill>
                  <a:srgbClr val="000000"/>
                </a:solidFill>
                <a:latin typeface="Calibri" panose="020F0502020204030204" pitchFamily="34" charset="0"/>
              </a:rPr>
              <a:t>S: 8.5</a:t>
            </a:r>
            <a:r>
              <a:rPr lang="es-PE" sz="1350" dirty="0"/>
              <a:t> </a:t>
            </a:r>
          </a:p>
          <a:p>
            <a:r>
              <a:rPr lang="es-PE" sz="1350" dirty="0"/>
              <a:t>cv=1.7</a:t>
            </a:r>
          </a:p>
        </p:txBody>
      </p:sp>
      <p:sp>
        <p:nvSpPr>
          <p:cNvPr id="13" name="Rectángulo 12"/>
          <p:cNvSpPr/>
          <p:nvPr/>
        </p:nvSpPr>
        <p:spPr>
          <a:xfrm>
            <a:off x="2819872" y="3710866"/>
            <a:ext cx="696024" cy="507831"/>
          </a:xfrm>
          <a:prstGeom prst="rect">
            <a:avLst/>
          </a:prstGeom>
        </p:spPr>
        <p:txBody>
          <a:bodyPr wrap="none">
            <a:spAutoFit/>
          </a:bodyPr>
          <a:lstStyle/>
          <a:p>
            <a:r>
              <a:rPr lang="es-PE" sz="1350" dirty="0">
                <a:solidFill>
                  <a:srgbClr val="000000"/>
                </a:solidFill>
                <a:latin typeface="Calibri" panose="020F0502020204030204" pitchFamily="34" charset="0"/>
              </a:rPr>
              <a:t>S:</a:t>
            </a:r>
            <a:r>
              <a:rPr lang="es-PE" sz="1350" dirty="0"/>
              <a:t> </a:t>
            </a:r>
            <a:r>
              <a:rPr lang="es-PE" sz="1350" dirty="0">
                <a:solidFill>
                  <a:srgbClr val="000000"/>
                </a:solidFill>
                <a:latin typeface="Calibri" panose="020F0502020204030204" pitchFamily="34" charset="0"/>
              </a:rPr>
              <a:t>11.1</a:t>
            </a:r>
            <a:r>
              <a:rPr lang="es-PE" sz="1350" dirty="0"/>
              <a:t> </a:t>
            </a:r>
          </a:p>
          <a:p>
            <a:r>
              <a:rPr lang="es-PE" sz="1350" dirty="0"/>
              <a:t>cv= 2.2</a:t>
            </a:r>
          </a:p>
        </p:txBody>
      </p:sp>
      <p:sp>
        <p:nvSpPr>
          <p:cNvPr id="14" name="Rectángulo 13"/>
          <p:cNvSpPr/>
          <p:nvPr/>
        </p:nvSpPr>
        <p:spPr>
          <a:xfrm>
            <a:off x="2868697" y="4704529"/>
            <a:ext cx="731290" cy="507831"/>
          </a:xfrm>
          <a:prstGeom prst="rect">
            <a:avLst/>
          </a:prstGeom>
        </p:spPr>
        <p:txBody>
          <a:bodyPr wrap="none">
            <a:spAutoFit/>
          </a:bodyPr>
          <a:lstStyle/>
          <a:p>
            <a:r>
              <a:rPr lang="es-PE" sz="1350" dirty="0">
                <a:solidFill>
                  <a:srgbClr val="000000"/>
                </a:solidFill>
                <a:latin typeface="Calibri" panose="020F0502020204030204" pitchFamily="34" charset="0"/>
              </a:rPr>
              <a:t>S:</a:t>
            </a:r>
            <a:r>
              <a:rPr lang="es-PE" sz="1350" dirty="0"/>
              <a:t> </a:t>
            </a:r>
            <a:r>
              <a:rPr lang="es-PE" sz="1350" dirty="0">
                <a:solidFill>
                  <a:srgbClr val="000000"/>
                </a:solidFill>
                <a:latin typeface="Calibri" panose="020F0502020204030204" pitchFamily="34" charset="0"/>
              </a:rPr>
              <a:t>6.6</a:t>
            </a:r>
            <a:r>
              <a:rPr lang="es-PE" sz="1350" dirty="0"/>
              <a:t> </a:t>
            </a:r>
          </a:p>
          <a:p>
            <a:r>
              <a:rPr lang="es-PE" sz="1350" dirty="0"/>
              <a:t>cv=1.32</a:t>
            </a:r>
          </a:p>
        </p:txBody>
      </p:sp>
      <p:pic>
        <p:nvPicPr>
          <p:cNvPr id="10" name="Imagen 9"/>
          <p:cNvPicPr preferRelativeResize="0">
            <a:picLocks/>
          </p:cNvPicPr>
          <p:nvPr/>
        </p:nvPicPr>
        <p:blipFill>
          <a:blip r:embed="rId6" cstate="print"/>
          <a:stretch>
            <a:fillRect/>
          </a:stretch>
        </p:blipFill>
        <p:spPr>
          <a:xfrm>
            <a:off x="677824" y="2246161"/>
            <a:ext cx="2142048" cy="83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9043628"/>
      </p:ext>
    </p:extLst>
  </p:cSld>
  <p:clrMapOvr>
    <a:masterClrMapping/>
  </p:clrMapOvr>
  <p:transition spd="slow">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1"/>
          </p:nvPr>
        </p:nvSpPr>
        <p:spPr>
          <a:xfrm>
            <a:off x="175365" y="866088"/>
            <a:ext cx="4176885" cy="5743056"/>
          </a:xfrm>
          <a:solidFill>
            <a:schemeClr val="accent6">
              <a:lumMod val="60000"/>
              <a:lumOff val="40000"/>
            </a:schemeClr>
          </a:solidFill>
        </p:spPr>
        <p:txBody>
          <a:bodyPr/>
          <a:lstStyle/>
          <a:p>
            <a:r>
              <a:rPr lang="es-PE" dirty="0"/>
              <a:t> </a:t>
            </a:r>
          </a:p>
        </p:txBody>
      </p:sp>
      <p:sp>
        <p:nvSpPr>
          <p:cNvPr id="8" name="Marcador de contenido 7"/>
          <p:cNvSpPr>
            <a:spLocks noGrp="1"/>
          </p:cNvSpPr>
          <p:nvPr>
            <p:ph sz="half" idx="2"/>
          </p:nvPr>
        </p:nvSpPr>
        <p:spPr>
          <a:xfrm>
            <a:off x="4466230" y="263047"/>
            <a:ext cx="4554509" cy="6340862"/>
          </a:xfrm>
          <a:solidFill>
            <a:schemeClr val="accent6">
              <a:lumMod val="60000"/>
              <a:lumOff val="40000"/>
            </a:schemeClr>
          </a:solidFill>
        </p:spPr>
        <p:txBody>
          <a:bodyPr>
            <a:normAutofit/>
          </a:bodyPr>
          <a:lstStyle/>
          <a:p>
            <a:r>
              <a:rPr lang="es-PE" sz="1800" b="1" dirty="0">
                <a:solidFill>
                  <a:srgbClr val="FF0000"/>
                </a:solidFill>
              </a:rPr>
              <a:t>En particular:</a:t>
            </a:r>
          </a:p>
          <a:p>
            <a:endParaRPr lang="es-PE" sz="1800" dirty="0"/>
          </a:p>
        </p:txBody>
      </p:sp>
      <mc:AlternateContent xmlns:mc="http://schemas.openxmlformats.org/markup-compatibility/2006" xmlns:a14="http://schemas.microsoft.com/office/drawing/2010/main">
        <mc:Choice Requires="a14">
          <p:sp>
            <p:nvSpPr>
              <p:cNvPr id="24" name="23 CuadroTexto"/>
              <p:cNvSpPr txBox="1">
                <a:spLocks noChangeArrowheads="1"/>
              </p:cNvSpPr>
              <p:nvPr/>
            </p:nvSpPr>
            <p:spPr bwMode="auto">
              <a:xfrm>
                <a:off x="272878" y="2114254"/>
                <a:ext cx="3981858" cy="11341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lr>
                    <a:srgbClr val="0000CC"/>
                  </a:buClr>
                  <a:buSzPct val="75000"/>
                  <a:buFont typeface="Wingdings" pitchFamily="2" charset="2"/>
                  <a:buChar char="n"/>
                  <a:defRPr sz="3200">
                    <a:solidFill>
                      <a:schemeClr val="tx1"/>
                    </a:solidFill>
                    <a:latin typeface="Tahoma" charset="0"/>
                  </a:defRPr>
                </a:lvl1pPr>
                <a:lvl2pPr marL="742950" indent="-285750" eaLnBrk="0" hangingPunct="0">
                  <a:spcBef>
                    <a:spcPct val="20000"/>
                  </a:spcBef>
                  <a:buClr>
                    <a:srgbClr val="FFCC00"/>
                  </a:buClr>
                  <a:buSzPct val="65000"/>
                  <a:buFont typeface="Wingdings" pitchFamily="2" charset="2"/>
                  <a:buChar char="n"/>
                  <a:defRPr sz="2800">
                    <a:solidFill>
                      <a:schemeClr val="tx1"/>
                    </a:solidFill>
                    <a:latin typeface="Tahoma" charset="0"/>
                  </a:defRPr>
                </a:lvl2pPr>
                <a:lvl3pPr marL="1143000" indent="-228600" eaLnBrk="0" hangingPunct="0">
                  <a:spcBef>
                    <a:spcPct val="20000"/>
                  </a:spcBef>
                  <a:buClr>
                    <a:schemeClr val="accent1"/>
                  </a:buClr>
                  <a:buSzPct val="65000"/>
                  <a:buFont typeface="Wingdings" pitchFamily="2" charset="2"/>
                  <a:buChar char="n"/>
                  <a:defRPr sz="2400">
                    <a:solidFill>
                      <a:schemeClr val="tx1"/>
                    </a:solidFill>
                    <a:latin typeface="Tahoma" charset="0"/>
                  </a:defRPr>
                </a:lvl3pPr>
                <a:lvl4pPr marL="1600200" indent="-228600" eaLnBrk="0" hangingPunct="0">
                  <a:spcBef>
                    <a:spcPct val="20000"/>
                  </a:spcBef>
                  <a:buClr>
                    <a:schemeClr val="folHlink"/>
                  </a:buClr>
                  <a:buSzPct val="70000"/>
                  <a:buFont typeface="Wingdings" pitchFamily="2" charset="2"/>
                  <a:buChar char="n"/>
                  <a:defRPr sz="2000">
                    <a:solidFill>
                      <a:schemeClr val="tx1"/>
                    </a:solidFill>
                    <a:latin typeface="Tahoma" charset="0"/>
                  </a:defRPr>
                </a:lvl4pPr>
                <a:lvl5pPr marL="2057400" indent="-228600" eaLnBrk="0" hangingPunct="0">
                  <a:spcBef>
                    <a:spcPct val="20000"/>
                  </a:spcBef>
                  <a:buSzPct val="55000"/>
                  <a:buFont typeface="Wingdings" pitchFamily="2" charset="2"/>
                  <a:buChar char="n"/>
                  <a:defRPr sz="2000">
                    <a:solidFill>
                      <a:schemeClr val="tx1"/>
                    </a:solidFill>
                    <a:latin typeface="Tahoma" charset="0"/>
                  </a:defRPr>
                </a:lvl5pPr>
                <a:lvl6pPr marL="25146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6pPr>
                <a:lvl7pPr marL="29718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7pPr>
                <a:lvl8pPr marL="34290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8pPr>
                <a:lvl9pPr marL="38862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9pPr>
              </a:lstStyle>
              <a:p>
                <a:pPr eaLnBrk="1" hangingPunct="1">
                  <a:spcBef>
                    <a:spcPct val="0"/>
                  </a:spcBef>
                  <a:buClrTx/>
                  <a:buSzTx/>
                  <a:buFontTx/>
                  <a:buNone/>
                </a:pPr>
                <a:r>
                  <a:rPr lang="es-MX" altLang="es-PE" sz="1600" dirty="0">
                    <a:latin typeface="+mn-lt"/>
                  </a:rPr>
                  <a:t>Dado un </a:t>
                </a:r>
                <a:r>
                  <a:rPr lang="es-MX" altLang="es-PE" sz="1600" b="1" dirty="0">
                    <a:solidFill>
                      <a:srgbClr val="FF0000"/>
                    </a:solidFill>
                    <a:latin typeface="+mn-lt"/>
                  </a:rPr>
                  <a:t>cuantil </a:t>
                </a:r>
                <a14:m>
                  <m:oMath xmlns:m="http://schemas.openxmlformats.org/officeDocument/2006/math">
                    <m:sSub>
                      <m:sSubPr>
                        <m:ctrlPr>
                          <a:rPr lang="es-ES" altLang="es-PE" sz="1600" b="1" i="1" dirty="0">
                            <a:solidFill>
                              <a:srgbClr val="FF0000"/>
                            </a:solidFill>
                            <a:latin typeface="Cambria Math" panose="02040503050406030204" pitchFamily="18" charset="0"/>
                          </a:rPr>
                        </m:ctrlPr>
                      </m:sSubPr>
                      <m:e>
                        <m:r>
                          <a:rPr lang="es-MX" altLang="es-PE" sz="1600" b="1" i="1" dirty="0">
                            <a:solidFill>
                              <a:srgbClr val="FF0000"/>
                            </a:solidFill>
                            <a:latin typeface="Cambria Math" panose="02040503050406030204" pitchFamily="18" charset="0"/>
                          </a:rPr>
                          <m:t>𝒒</m:t>
                        </m:r>
                      </m:e>
                      <m:sub>
                        <m:r>
                          <a:rPr lang="es-ES" altLang="es-PE" sz="1600" b="1" i="1" dirty="0">
                            <a:solidFill>
                              <a:srgbClr val="FF0000"/>
                            </a:solidFill>
                            <a:latin typeface="Cambria Math" panose="02040503050406030204" pitchFamily="18" charset="0"/>
                          </a:rPr>
                          <m:t>𝒑</m:t>
                        </m:r>
                      </m:sub>
                    </m:sSub>
                  </m:oMath>
                </a14:m>
                <a:r>
                  <a:rPr lang="es-MX" altLang="es-PE" sz="1600" dirty="0">
                    <a:latin typeface="+mn-lt"/>
                  </a:rPr>
                  <a:t>, donde </a:t>
                </a:r>
                <a14:m>
                  <m:oMath xmlns:m="http://schemas.openxmlformats.org/officeDocument/2006/math">
                    <m:r>
                      <a:rPr lang="es-PE" altLang="es-PE" sz="1600" b="0" i="1" smtClean="0">
                        <a:latin typeface="Cambria Math" panose="02040503050406030204" pitchFamily="18" charset="0"/>
                      </a:rPr>
                      <m:t>𝑝</m:t>
                    </m:r>
                    <m:r>
                      <a:rPr lang="es-PE" altLang="es-PE" sz="1600" b="0" i="1" smtClean="0">
                        <a:latin typeface="Cambria Math" panose="02040503050406030204" pitchFamily="18" charset="0"/>
                      </a:rPr>
                      <m:t> </m:t>
                    </m:r>
                    <m:r>
                      <a:rPr lang="es-PE" altLang="es-PE" sz="1600" b="0" i="1" smtClean="0">
                        <a:latin typeface="Cambria Math" panose="02040503050406030204" pitchFamily="18" charset="0"/>
                        <a:ea typeface="Cambria Math" panose="02040503050406030204" pitchFamily="18" charset="0"/>
                      </a:rPr>
                      <m:t>𝜖</m:t>
                    </m:r>
                    <m:r>
                      <a:rPr lang="es-PE" altLang="es-PE" sz="1600" b="0" i="1" smtClean="0">
                        <a:latin typeface="Cambria Math" panose="02040503050406030204" pitchFamily="18" charset="0"/>
                        <a:ea typeface="Cambria Math" panose="02040503050406030204" pitchFamily="18" charset="0"/>
                      </a:rPr>
                      <m:t> [0 ;1]</m:t>
                    </m:r>
                  </m:oMath>
                </a14:m>
                <a:r>
                  <a:rPr lang="es-MX" altLang="es-PE" sz="1600" dirty="0">
                    <a:latin typeface="+mn-lt"/>
                  </a:rPr>
                  <a:t>,</a:t>
                </a:r>
                <a:br>
                  <a:rPr lang="es-MX" altLang="es-PE" sz="1600" dirty="0">
                    <a:latin typeface="+mn-lt"/>
                  </a:rPr>
                </a:br>
                <a:r>
                  <a:rPr lang="es-MX" altLang="es-PE" sz="1600" dirty="0">
                    <a:latin typeface="+mn-lt"/>
                  </a:rPr>
                  <a:t>el </a:t>
                </a:r>
                <a14:m>
                  <m:oMath xmlns:m="http://schemas.openxmlformats.org/officeDocument/2006/math">
                    <m:r>
                      <a:rPr lang="es-ES" altLang="es-PE" sz="1600" i="1" dirty="0">
                        <a:latin typeface="Cambria Math" panose="02040503050406030204" pitchFamily="18" charset="0"/>
                      </a:rPr>
                      <m:t>𝑝</m:t>
                    </m:r>
                    <m:r>
                      <a:rPr lang="es-ES" altLang="es-PE" sz="1600" i="1" dirty="0">
                        <a:latin typeface="Cambria Math" panose="02040503050406030204" pitchFamily="18" charset="0"/>
                      </a:rPr>
                      <m:t>100%</m:t>
                    </m:r>
                  </m:oMath>
                </a14:m>
                <a:r>
                  <a:rPr lang="es-MX" altLang="es-PE" sz="1600" dirty="0">
                    <a:latin typeface="+mn-lt"/>
                  </a:rPr>
                  <a:t> de los datos son menores o iguales al valor de </a:t>
                </a:r>
                <a14:m>
                  <m:oMath xmlns:m="http://schemas.openxmlformats.org/officeDocument/2006/math">
                    <m:sSub>
                      <m:sSubPr>
                        <m:ctrlPr>
                          <a:rPr lang="es-ES" altLang="es-PE" sz="1600" i="1" dirty="0">
                            <a:latin typeface="Cambria Math" panose="02040503050406030204" pitchFamily="18" charset="0"/>
                          </a:rPr>
                        </m:ctrlPr>
                      </m:sSubPr>
                      <m:e>
                        <m:r>
                          <a:rPr lang="es-MX" altLang="es-PE" sz="1600" i="1" dirty="0">
                            <a:latin typeface="Cambria Math" panose="02040503050406030204" pitchFamily="18" charset="0"/>
                          </a:rPr>
                          <m:t>𝑞</m:t>
                        </m:r>
                      </m:e>
                      <m:sub>
                        <m:r>
                          <a:rPr lang="es-ES" altLang="es-PE" sz="1600" i="1" dirty="0">
                            <a:latin typeface="Cambria Math" panose="02040503050406030204" pitchFamily="18" charset="0"/>
                          </a:rPr>
                          <m:t>𝑝</m:t>
                        </m:r>
                      </m:sub>
                    </m:sSub>
                  </m:oMath>
                </a14:m>
                <a:r>
                  <a:rPr lang="es-MX" altLang="es-PE" sz="1600" dirty="0">
                    <a:latin typeface="+mn-lt"/>
                  </a:rPr>
                  <a:t>, y el restante </a:t>
                </a:r>
                <a14:m>
                  <m:oMath xmlns:m="http://schemas.openxmlformats.org/officeDocument/2006/math">
                    <m:d>
                      <m:dPr>
                        <m:ctrlPr>
                          <a:rPr lang="es-MX" altLang="es-PE" sz="1600" i="1" dirty="0">
                            <a:latin typeface="Cambria Math" panose="02040503050406030204" pitchFamily="18" charset="0"/>
                          </a:rPr>
                        </m:ctrlPr>
                      </m:dPr>
                      <m:e>
                        <m:r>
                          <a:rPr lang="es-MX" altLang="es-PE" sz="1600" i="1" dirty="0">
                            <a:latin typeface="Cambria Math" panose="02040503050406030204" pitchFamily="18" charset="0"/>
                          </a:rPr>
                          <m:t>1−</m:t>
                        </m:r>
                        <m:r>
                          <a:rPr lang="es-ES" altLang="es-PE" sz="1600" i="1" dirty="0">
                            <a:latin typeface="Cambria Math" panose="02040503050406030204" pitchFamily="18" charset="0"/>
                          </a:rPr>
                          <m:t>𝑝</m:t>
                        </m:r>
                      </m:e>
                    </m:d>
                    <m:r>
                      <a:rPr lang="es-ES" altLang="es-PE" sz="1600" i="1" dirty="0">
                        <a:latin typeface="Cambria Math" panose="02040503050406030204" pitchFamily="18" charset="0"/>
                      </a:rPr>
                      <m:t>100 </m:t>
                    </m:r>
                    <m:r>
                      <a:rPr lang="es-MX" altLang="es-PE" sz="1600" i="1" dirty="0">
                        <a:latin typeface="Cambria Math" panose="02040503050406030204" pitchFamily="18" charset="0"/>
                      </a:rPr>
                      <m:t>%</m:t>
                    </m:r>
                  </m:oMath>
                </a14:m>
                <a:r>
                  <a:rPr lang="es-MX" altLang="es-PE" sz="1600" dirty="0">
                    <a:latin typeface="+mn-lt"/>
                  </a:rPr>
                  <a:t> valores son superiores o iguales al valor de </a:t>
                </a:r>
                <a14:m>
                  <m:oMath xmlns:m="http://schemas.openxmlformats.org/officeDocument/2006/math">
                    <m:sSub>
                      <m:sSubPr>
                        <m:ctrlPr>
                          <a:rPr lang="es-ES" altLang="es-PE" sz="1600" i="1" dirty="0">
                            <a:latin typeface="Cambria Math" panose="02040503050406030204" pitchFamily="18" charset="0"/>
                          </a:rPr>
                        </m:ctrlPr>
                      </m:sSubPr>
                      <m:e>
                        <m:r>
                          <a:rPr lang="es-ES" altLang="es-PE" sz="1600" i="1" dirty="0">
                            <a:latin typeface="Cambria Math" panose="02040503050406030204" pitchFamily="18" charset="0"/>
                          </a:rPr>
                          <m:t>𝑞</m:t>
                        </m:r>
                      </m:e>
                      <m:sub>
                        <m:r>
                          <a:rPr lang="es-ES" altLang="es-PE" sz="1600" i="1" dirty="0">
                            <a:latin typeface="Cambria Math" panose="02040503050406030204" pitchFamily="18" charset="0"/>
                          </a:rPr>
                          <m:t>𝑝</m:t>
                        </m:r>
                      </m:sub>
                    </m:sSub>
                  </m:oMath>
                </a14:m>
                <a:endParaRPr lang="es-ES" altLang="es-PE" sz="1600" dirty="0">
                  <a:latin typeface="+mn-lt"/>
                </a:endParaRPr>
              </a:p>
            </p:txBody>
          </p:sp>
        </mc:Choice>
        <mc:Fallback xmlns="">
          <p:sp>
            <p:nvSpPr>
              <p:cNvPr id="24" name="23 CuadroTexto"/>
              <p:cNvSpPr txBox="1">
                <a:spLocks noRot="1" noChangeAspect="1" noMove="1" noResize="1" noEditPoints="1" noAdjustHandles="1" noChangeArrowheads="1" noChangeShapeType="1" noTextEdit="1"/>
              </p:cNvSpPr>
              <p:nvPr/>
            </p:nvSpPr>
            <p:spPr bwMode="auto">
              <a:xfrm>
                <a:off x="272878" y="2114254"/>
                <a:ext cx="3981858" cy="1134157"/>
              </a:xfrm>
              <a:prstGeom prst="rect">
                <a:avLst/>
              </a:prstGeom>
              <a:blipFill>
                <a:blip r:embed="rId3"/>
                <a:stretch>
                  <a:fillRect l="-919" t="-1075" r="-613" b="-48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noFill/>
                  </a:rPr>
                  <a:t> </a:t>
                </a:r>
              </a:p>
            </p:txBody>
          </p:sp>
        </mc:Fallback>
      </mc:AlternateContent>
      <p:grpSp>
        <p:nvGrpSpPr>
          <p:cNvPr id="16" name="Grupo 15"/>
          <p:cNvGrpSpPr/>
          <p:nvPr/>
        </p:nvGrpSpPr>
        <p:grpSpPr>
          <a:xfrm>
            <a:off x="609953" y="941640"/>
            <a:ext cx="3307708" cy="1087577"/>
            <a:chOff x="943429" y="2394857"/>
            <a:chExt cx="10711541" cy="3135086"/>
          </a:xfrm>
        </p:grpSpPr>
        <p:sp>
          <p:nvSpPr>
            <p:cNvPr id="13" name="Rectángulo 12"/>
            <p:cNvSpPr/>
            <p:nvPr/>
          </p:nvSpPr>
          <p:spPr>
            <a:xfrm>
              <a:off x="943429" y="2394857"/>
              <a:ext cx="10711541" cy="3135086"/>
            </a:xfrm>
            <a:prstGeom prst="rect">
              <a:avLst/>
            </a:prstGeom>
            <a:solidFill>
              <a:srgbClr val="DEEBF7">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400"/>
            </a:p>
          </p:txBody>
        </p:sp>
        <p:cxnSp>
          <p:nvCxnSpPr>
            <p:cNvPr id="3" name="Conector recto 2"/>
            <p:cNvCxnSpPr/>
            <p:nvPr/>
          </p:nvCxnSpPr>
          <p:spPr>
            <a:xfrm flipV="1">
              <a:off x="1628322" y="4100513"/>
              <a:ext cx="9344025" cy="14287"/>
            </a:xfrm>
            <a:prstGeom prst="line">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uadroTexto 4"/>
                <p:cNvSpPr txBox="1"/>
                <p:nvPr/>
              </p:nvSpPr>
              <p:spPr>
                <a:xfrm>
                  <a:off x="1783135" y="3066816"/>
                  <a:ext cx="2372612" cy="887208"/>
                </a:xfrm>
                <a:prstGeom prst="rect">
                  <a:avLst/>
                </a:prstGeom>
                <a:no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pt-BR" sz="1400" b="1" i="1" dirty="0">
                            <a:solidFill>
                              <a:srgbClr val="FF0000"/>
                            </a:solidFill>
                            <a:latin typeface="Cambria Math" panose="02040503050406030204" pitchFamily="18" charset="0"/>
                          </a:rPr>
                          <m:t>𝒑</m:t>
                        </m:r>
                        <m:r>
                          <a:rPr lang="es-ES" sz="1400" b="1" i="1" dirty="0">
                            <a:solidFill>
                              <a:srgbClr val="FF0000"/>
                            </a:solidFill>
                            <a:latin typeface="Cambria Math" panose="02040503050406030204" pitchFamily="18" charset="0"/>
                          </a:rPr>
                          <m:t> </m:t>
                        </m:r>
                        <m:r>
                          <a:rPr lang="es-ES" sz="1400" b="1" i="1" dirty="0">
                            <a:solidFill>
                              <a:srgbClr val="FF0000"/>
                            </a:solidFill>
                            <a:latin typeface="Cambria Math" panose="02040503050406030204" pitchFamily="18" charset="0"/>
                          </a:rPr>
                          <m:t>𝟏𝟎𝟎</m:t>
                        </m:r>
                        <m:r>
                          <a:rPr lang="pt-BR" sz="1400" b="1" i="1" dirty="0">
                            <a:solidFill>
                              <a:srgbClr val="FF0000"/>
                            </a:solidFill>
                            <a:latin typeface="Cambria Math" panose="02040503050406030204" pitchFamily="18" charset="0"/>
                          </a:rPr>
                          <m:t>%</m:t>
                        </m:r>
                      </m:oMath>
                    </m:oMathPara>
                  </a14:m>
                  <a:endParaRPr lang="es-PE" sz="1400" b="1" dirty="0">
                    <a:solidFill>
                      <a:srgbClr val="FF0000"/>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1783135" y="3066816"/>
                  <a:ext cx="2372612" cy="887208"/>
                </a:xfrm>
                <a:prstGeom prst="rect">
                  <a:avLst/>
                </a:prstGeom>
                <a:blipFill>
                  <a:blip r:embed="rId4"/>
                  <a:stretch>
                    <a:fillRect r="-5833" b="-2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5364176" y="3066816"/>
                  <a:ext cx="4308194" cy="887208"/>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d>
                          <m:dPr>
                            <m:ctrlPr>
                              <a:rPr lang="pt-BR" sz="1400" b="1" i="1" dirty="0">
                                <a:solidFill>
                                  <a:srgbClr val="FF0000"/>
                                </a:solidFill>
                                <a:latin typeface="Cambria Math" panose="02040503050406030204" pitchFamily="18" charset="0"/>
                              </a:rPr>
                            </m:ctrlPr>
                          </m:dPr>
                          <m:e>
                            <m:r>
                              <a:rPr lang="es-ES" sz="1400" b="1" i="1" dirty="0">
                                <a:solidFill>
                                  <a:srgbClr val="FF0000"/>
                                </a:solidFill>
                                <a:latin typeface="Cambria Math" panose="02040503050406030204" pitchFamily="18" charset="0"/>
                              </a:rPr>
                              <m:t>𝟏</m:t>
                            </m:r>
                            <m:r>
                              <a:rPr lang="pt-BR" sz="1400" b="1" i="1" dirty="0">
                                <a:solidFill>
                                  <a:srgbClr val="FF0000"/>
                                </a:solidFill>
                                <a:latin typeface="Cambria Math" panose="02040503050406030204" pitchFamily="18" charset="0"/>
                              </a:rPr>
                              <m:t>−</m:t>
                            </m:r>
                            <m:r>
                              <a:rPr lang="es-ES" sz="1400" b="1" i="1" dirty="0">
                                <a:solidFill>
                                  <a:srgbClr val="FF0000"/>
                                </a:solidFill>
                                <a:latin typeface="Cambria Math" panose="02040503050406030204" pitchFamily="18" charset="0"/>
                              </a:rPr>
                              <m:t>𝒑</m:t>
                            </m:r>
                          </m:e>
                        </m:d>
                        <m:r>
                          <a:rPr lang="es-ES" sz="1400" b="1" i="1" dirty="0">
                            <a:solidFill>
                              <a:srgbClr val="FF0000"/>
                            </a:solidFill>
                            <a:latin typeface="Cambria Math" panose="02040503050406030204" pitchFamily="18" charset="0"/>
                          </a:rPr>
                          <m:t>𝟏𝟎𝟎</m:t>
                        </m:r>
                        <m:r>
                          <a:rPr lang="es-ES" sz="1400" b="1" i="1" dirty="0">
                            <a:solidFill>
                              <a:srgbClr val="FF0000"/>
                            </a:solidFill>
                            <a:latin typeface="Cambria Math" panose="02040503050406030204" pitchFamily="18" charset="0"/>
                          </a:rPr>
                          <m:t> %</m:t>
                        </m:r>
                      </m:oMath>
                    </m:oMathPara>
                  </a14:m>
                  <a:endParaRPr lang="es-PE" sz="1400" b="1" dirty="0">
                    <a:solidFill>
                      <a:srgbClr val="FF000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5364176" y="3066816"/>
                  <a:ext cx="4308194" cy="887208"/>
                </a:xfrm>
                <a:prstGeom prst="rect">
                  <a:avLst/>
                </a:prstGeom>
                <a:blipFill>
                  <a:blip r:embed="rId5"/>
                  <a:stretch>
                    <a:fillRect b="-2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4207110" y="3978345"/>
                  <a:ext cx="1278050" cy="872977"/>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es-ES" sz="1400" b="1" i="1" dirty="0">
                            <a:solidFill>
                              <a:srgbClr val="FF0000"/>
                            </a:solidFill>
                            <a:latin typeface="Cambria Math" panose="02040503050406030204" pitchFamily="18" charset="0"/>
                          </a:rPr>
                          <m:t>𝒒</m:t>
                        </m:r>
                        <m:r>
                          <a:rPr lang="es-ES" sz="1400" b="1" i="1" baseline="-25000" dirty="0">
                            <a:solidFill>
                              <a:srgbClr val="FF0000"/>
                            </a:solidFill>
                            <a:latin typeface="Cambria Math" panose="02040503050406030204" pitchFamily="18" charset="0"/>
                          </a:rPr>
                          <m:t>𝒑</m:t>
                        </m:r>
                      </m:oMath>
                    </m:oMathPara>
                  </a14:m>
                  <a:endParaRPr lang="es-PE" sz="1400" b="1" baseline="-25000" dirty="0">
                    <a:solidFill>
                      <a:srgbClr val="FF0000"/>
                    </a:solidFill>
                  </a:endParaRPr>
                </a:p>
              </p:txBody>
            </p:sp>
          </mc:Choice>
          <mc:Fallback xmlns="">
            <p:sp>
              <p:nvSpPr>
                <p:cNvPr id="12" name="CuadroTexto 11"/>
                <p:cNvSpPr txBox="1">
                  <a:spLocks noRot="1" noChangeAspect="1" noMove="1" noResize="1" noEditPoints="1" noAdjustHandles="1" noChangeArrowheads="1" noChangeShapeType="1" noTextEdit="1"/>
                </p:cNvSpPr>
                <p:nvPr/>
              </p:nvSpPr>
              <p:spPr>
                <a:xfrm>
                  <a:off x="4207110" y="3978345"/>
                  <a:ext cx="1278050" cy="872977"/>
                </a:xfrm>
                <a:prstGeom prst="rect">
                  <a:avLst/>
                </a:prstGeom>
                <a:blipFill>
                  <a:blip r:embed="rId6"/>
                  <a:stretch>
                    <a:fillRect b="-6122"/>
                  </a:stretch>
                </a:blipFill>
              </p:spPr>
              <p:txBody>
                <a:bodyPr/>
                <a:lstStyle/>
                <a:p>
                  <a:r>
                    <a:rPr lang="es-PE">
                      <a:noFill/>
                    </a:rPr>
                    <a:t> </a:t>
                  </a:r>
                </a:p>
              </p:txBody>
            </p:sp>
          </mc:Fallback>
        </mc:AlternateContent>
        <p:sp>
          <p:nvSpPr>
            <p:cNvPr id="7" name="CuadroTexto 6"/>
            <p:cNvSpPr txBox="1"/>
            <p:nvPr/>
          </p:nvSpPr>
          <p:spPr>
            <a:xfrm>
              <a:off x="1146629" y="4484925"/>
              <a:ext cx="1563557" cy="887208"/>
            </a:xfrm>
            <a:prstGeom prst="rect">
              <a:avLst/>
            </a:prstGeom>
            <a:noFill/>
          </p:spPr>
          <p:txBody>
            <a:bodyPr wrap="none" rtlCol="0">
              <a:spAutoFit/>
            </a:bodyPr>
            <a:lstStyle/>
            <a:p>
              <a:r>
                <a:rPr lang="pt-BR" sz="1400" b="1" dirty="0"/>
                <a:t>Min</a:t>
              </a:r>
              <a:endParaRPr lang="es-PE" sz="1400" b="1" dirty="0"/>
            </a:p>
          </p:txBody>
        </p:sp>
        <p:sp>
          <p:nvSpPr>
            <p:cNvPr id="14" name="CuadroTexto 13"/>
            <p:cNvSpPr txBox="1"/>
            <p:nvPr/>
          </p:nvSpPr>
          <p:spPr>
            <a:xfrm>
              <a:off x="9619837" y="4484925"/>
              <a:ext cx="1651598" cy="887208"/>
            </a:xfrm>
            <a:prstGeom prst="rect">
              <a:avLst/>
            </a:prstGeom>
            <a:noFill/>
          </p:spPr>
          <p:txBody>
            <a:bodyPr wrap="none" rtlCol="0">
              <a:spAutoFit/>
            </a:bodyPr>
            <a:lstStyle/>
            <a:p>
              <a:r>
                <a:rPr lang="pt-BR" sz="1400" b="1" dirty="0"/>
                <a:t>Max</a:t>
              </a:r>
              <a:endParaRPr lang="es-PE" sz="1400" b="1" dirty="0"/>
            </a:p>
          </p:txBody>
        </p:sp>
        <p:cxnSp>
          <p:nvCxnSpPr>
            <p:cNvPr id="9" name="Conector angular 8"/>
            <p:cNvCxnSpPr/>
            <p:nvPr/>
          </p:nvCxnSpPr>
          <p:spPr>
            <a:xfrm rot="10800000">
              <a:off x="1706238" y="2859314"/>
              <a:ext cx="5826676" cy="1248342"/>
            </a:xfrm>
            <a:prstGeom prst="bentConnector3">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p:cNvSpPr txBox="1"/>
              <p:nvPr/>
            </p:nvSpPr>
            <p:spPr>
              <a:xfrm>
                <a:off x="332770" y="3262061"/>
                <a:ext cx="3862074" cy="2734913"/>
              </a:xfrm>
              <a:prstGeom prst="roundRect">
                <a:avLst/>
              </a:prstGeom>
              <a:solidFill>
                <a:schemeClr val="accent4">
                  <a:lumMod val="20000"/>
                  <a:lumOff val="80000"/>
                </a:schemeClr>
              </a:solidFill>
              <a:ln>
                <a:solidFill>
                  <a:srgbClr val="FFC000"/>
                </a:solidFill>
              </a:ln>
            </p:spPr>
            <p:txBody>
              <a:bodyPr wrap="square" lIns="36000" tIns="36000" rIns="36000" bIns="36000" rtlCol="0">
                <a:spAutoFit/>
              </a:bodyPr>
              <a:lstStyle/>
              <a:p>
                <a:r>
                  <a:rPr lang="es-PE" sz="1400" b="1" i="1" dirty="0">
                    <a:solidFill>
                      <a:srgbClr val="FF0000"/>
                    </a:solidFill>
                  </a:rPr>
                  <a:t>Como calcular cuando tenemos datos:</a:t>
                </a:r>
                <a:br>
                  <a:rPr lang="es-PE" sz="1400" b="1" i="1" dirty="0">
                    <a:solidFill>
                      <a:srgbClr val="FF0000"/>
                    </a:solidFill>
                  </a:rPr>
                </a:br>
                <a:r>
                  <a:rPr lang="es-PE" sz="1400" dirty="0"/>
                  <a:t>Dados </a:t>
                </a:r>
                <a14:m>
                  <m:oMath xmlns:m="http://schemas.openxmlformats.org/officeDocument/2006/math">
                    <m:r>
                      <a:rPr lang="es-PE" sz="1400" b="0" i="1" dirty="0" smtClean="0">
                        <a:latin typeface="Cambria Math" panose="02040503050406030204" pitchFamily="18" charset="0"/>
                      </a:rPr>
                      <m:t>𝑛</m:t>
                    </m:r>
                  </m:oMath>
                </a14:m>
                <a:r>
                  <a:rPr lang="es-PE" sz="1400" dirty="0"/>
                  <a:t> datos ordenados de menor a mayor: </a:t>
                </a:r>
                <a14:m>
                  <m:oMath xmlns:m="http://schemas.openxmlformats.org/officeDocument/2006/math">
                    <m:sSub>
                      <m:sSubPr>
                        <m:ctrlPr>
                          <a:rPr lang="es-PE" sz="1400" i="1">
                            <a:latin typeface="Cambria Math" panose="02040503050406030204" pitchFamily="18" charset="0"/>
                          </a:rPr>
                        </m:ctrlPr>
                      </m:sSubPr>
                      <m:e>
                        <m:r>
                          <a:rPr lang="es-PE" sz="1400" i="1">
                            <a:latin typeface="Cambria Math" panose="02040503050406030204" pitchFamily="18" charset="0"/>
                          </a:rPr>
                          <m:t>𝑥</m:t>
                        </m:r>
                      </m:e>
                      <m:sub>
                        <m:r>
                          <a:rPr lang="es-ES" sz="1400" i="1">
                            <a:latin typeface="Cambria Math" panose="02040503050406030204" pitchFamily="18" charset="0"/>
                          </a:rPr>
                          <m:t>(</m:t>
                        </m:r>
                        <m:r>
                          <a:rPr lang="es-PE" sz="1400" i="1">
                            <a:latin typeface="Cambria Math" panose="02040503050406030204" pitchFamily="18" charset="0"/>
                          </a:rPr>
                          <m:t>1</m:t>
                        </m:r>
                        <m:r>
                          <a:rPr lang="es-ES" sz="1400" i="1">
                            <a:latin typeface="Cambria Math" panose="02040503050406030204" pitchFamily="18" charset="0"/>
                          </a:rPr>
                          <m:t>)</m:t>
                        </m:r>
                      </m:sub>
                    </m:sSub>
                    <m:r>
                      <a:rPr lang="es-PE" sz="1400" i="1">
                        <a:latin typeface="Cambria Math" panose="02040503050406030204" pitchFamily="18" charset="0"/>
                      </a:rPr>
                      <m:t>, </m:t>
                    </m:r>
                    <m:sSub>
                      <m:sSubPr>
                        <m:ctrlPr>
                          <a:rPr lang="es-PE" sz="1400" i="1">
                            <a:latin typeface="Cambria Math" panose="02040503050406030204" pitchFamily="18" charset="0"/>
                          </a:rPr>
                        </m:ctrlPr>
                      </m:sSubPr>
                      <m:e>
                        <m:r>
                          <a:rPr lang="es-PE" sz="1400" i="1">
                            <a:latin typeface="Cambria Math" panose="02040503050406030204" pitchFamily="18" charset="0"/>
                          </a:rPr>
                          <m:t>𝑥</m:t>
                        </m:r>
                      </m:e>
                      <m:sub>
                        <m:r>
                          <a:rPr lang="es-ES" sz="1400" i="1">
                            <a:latin typeface="Cambria Math" panose="02040503050406030204" pitchFamily="18" charset="0"/>
                          </a:rPr>
                          <m:t>(</m:t>
                        </m:r>
                        <m:r>
                          <a:rPr lang="es-PE" sz="1400" i="1">
                            <a:latin typeface="Cambria Math" panose="02040503050406030204" pitchFamily="18" charset="0"/>
                          </a:rPr>
                          <m:t>2</m:t>
                        </m:r>
                        <m:r>
                          <a:rPr lang="es-ES" sz="1400" i="1">
                            <a:latin typeface="Cambria Math" panose="02040503050406030204" pitchFamily="18" charset="0"/>
                          </a:rPr>
                          <m:t>)</m:t>
                        </m:r>
                      </m:sub>
                    </m:sSub>
                    <m:r>
                      <a:rPr lang="es-PE" sz="1400" i="1">
                        <a:latin typeface="Cambria Math" panose="02040503050406030204" pitchFamily="18" charset="0"/>
                      </a:rPr>
                      <m:t>,…, </m:t>
                    </m:r>
                    <m:sSub>
                      <m:sSubPr>
                        <m:ctrlPr>
                          <a:rPr lang="es-PE" sz="1400" i="1">
                            <a:latin typeface="Cambria Math" panose="02040503050406030204" pitchFamily="18" charset="0"/>
                          </a:rPr>
                        </m:ctrlPr>
                      </m:sSubPr>
                      <m:e>
                        <m:r>
                          <a:rPr lang="es-PE" sz="1400" i="1">
                            <a:latin typeface="Cambria Math" panose="02040503050406030204" pitchFamily="18" charset="0"/>
                          </a:rPr>
                          <m:t>𝑥</m:t>
                        </m:r>
                      </m:e>
                      <m:sub>
                        <m:r>
                          <a:rPr lang="es-ES" sz="1400" i="1">
                            <a:latin typeface="Cambria Math" panose="02040503050406030204" pitchFamily="18" charset="0"/>
                          </a:rPr>
                          <m:t>(</m:t>
                        </m:r>
                        <m:r>
                          <a:rPr lang="es-PE" sz="1400" i="1">
                            <a:latin typeface="Cambria Math" panose="02040503050406030204" pitchFamily="18" charset="0"/>
                          </a:rPr>
                          <m:t>𝑛</m:t>
                        </m:r>
                        <m:r>
                          <a:rPr lang="es-ES" sz="1400" i="1">
                            <a:latin typeface="Cambria Math" panose="02040503050406030204" pitchFamily="18" charset="0"/>
                          </a:rPr>
                          <m:t>)</m:t>
                        </m:r>
                      </m:sub>
                    </m:sSub>
                  </m:oMath>
                </a14:m>
                <a:endParaRPr lang="es-PE" sz="1400" dirty="0"/>
              </a:p>
              <a:p>
                <a:r>
                  <a:rPr lang="es-PE" sz="1400" dirty="0"/>
                  <a:t> </a:t>
                </a:r>
              </a:p>
              <a:p>
                <a:pPr/>
                <a14:m>
                  <m:oMathPara xmlns:m="http://schemas.openxmlformats.org/officeDocument/2006/math">
                    <m:oMathParaPr>
                      <m:jc m:val="centerGroup"/>
                    </m:oMathParaPr>
                    <m:oMath xmlns:m="http://schemas.openxmlformats.org/officeDocument/2006/math">
                      <m:sSub>
                        <m:sSubPr>
                          <m:ctrlPr>
                            <a:rPr lang="pt-BR" sz="1400" i="1" dirty="0" err="1">
                              <a:latin typeface="Cambria Math" panose="02040503050406030204" pitchFamily="18" charset="0"/>
                            </a:rPr>
                          </m:ctrlPr>
                        </m:sSubPr>
                        <m:e>
                          <m:r>
                            <a:rPr lang="pt-BR" sz="1400" i="1" dirty="0">
                              <a:latin typeface="Cambria Math" panose="02040503050406030204" pitchFamily="18" charset="0"/>
                            </a:rPr>
                            <m:t>𝑞</m:t>
                          </m:r>
                        </m:e>
                        <m:sub>
                          <m:r>
                            <a:rPr lang="pt-BR" sz="1400" i="1" dirty="0" err="1">
                              <a:latin typeface="Cambria Math" panose="02040503050406030204" pitchFamily="18" charset="0"/>
                            </a:rPr>
                            <m:t>𝑝</m:t>
                          </m:r>
                        </m:sub>
                      </m:sSub>
                      <m:r>
                        <a:rPr lang="pt-BR" sz="1400" i="1" dirty="0">
                          <a:latin typeface="Cambria Math" panose="02040503050406030204" pitchFamily="18" charset="0"/>
                        </a:rPr>
                        <m:t>=</m:t>
                      </m:r>
                      <m:d>
                        <m:dPr>
                          <m:begChr m:val="{"/>
                          <m:endChr m:val=""/>
                          <m:ctrlPr>
                            <a:rPr lang="pt-BR" sz="1400" i="1" dirty="0">
                              <a:latin typeface="Cambria Math" panose="02040503050406030204" pitchFamily="18" charset="0"/>
                            </a:rPr>
                          </m:ctrlPr>
                        </m:dPr>
                        <m:e>
                          <m:eqArr>
                            <m:eqArrPr>
                              <m:ctrlPr>
                                <a:rPr lang="pt-BR" sz="1400" i="1" dirty="0">
                                  <a:latin typeface="Cambria Math" panose="02040503050406030204" pitchFamily="18" charset="0"/>
                                </a:rPr>
                              </m:ctrlPr>
                            </m:eqArrPr>
                            <m:e>
                              <m:f>
                                <m:fPr>
                                  <m:ctrlPr>
                                    <a:rPr lang="pt-BR" sz="1400" i="1" dirty="0">
                                      <a:latin typeface="Cambria Math" panose="02040503050406030204" pitchFamily="18" charset="0"/>
                                    </a:rPr>
                                  </m:ctrlPr>
                                </m:fPr>
                                <m:num>
                                  <m:sSub>
                                    <m:sSubPr>
                                      <m:ctrlPr>
                                        <a:rPr lang="pt-BR" sz="1400" i="1" dirty="0">
                                          <a:latin typeface="Cambria Math" panose="02040503050406030204" pitchFamily="18" charset="0"/>
                                        </a:rPr>
                                      </m:ctrlPr>
                                    </m:sSubPr>
                                    <m:e>
                                      <m:r>
                                        <a:rPr lang="pt-BR" sz="1400" i="1" dirty="0">
                                          <a:latin typeface="Cambria Math" panose="02040503050406030204" pitchFamily="18" charset="0"/>
                                        </a:rPr>
                                        <m:t>𝑥</m:t>
                                      </m:r>
                                    </m:e>
                                    <m:sub>
                                      <m:r>
                                        <a:rPr lang="es-ES" sz="1400" i="1" dirty="0">
                                          <a:latin typeface="Cambria Math" panose="02040503050406030204" pitchFamily="18" charset="0"/>
                                        </a:rPr>
                                        <m:t>(</m:t>
                                      </m:r>
                                      <m:r>
                                        <a:rPr lang="pt-BR" sz="1400" i="1" dirty="0">
                                          <a:latin typeface="Cambria Math" panose="02040503050406030204" pitchFamily="18" charset="0"/>
                                        </a:rPr>
                                        <m:t>𝑘</m:t>
                                      </m:r>
                                      <m:r>
                                        <a:rPr lang="es-ES" sz="1400" i="1" dirty="0">
                                          <a:latin typeface="Cambria Math" panose="02040503050406030204" pitchFamily="18" charset="0"/>
                                        </a:rPr>
                                        <m:t>)</m:t>
                                      </m:r>
                                    </m:sub>
                                  </m:sSub>
                                  <m:r>
                                    <a:rPr lang="pt-BR" sz="1400" i="1" dirty="0">
                                      <a:latin typeface="Cambria Math" panose="02040503050406030204" pitchFamily="18" charset="0"/>
                                    </a:rPr>
                                    <m:t>+</m:t>
                                  </m:r>
                                  <m:sSub>
                                    <m:sSubPr>
                                      <m:ctrlPr>
                                        <a:rPr lang="pt-BR" sz="1400" i="1" dirty="0">
                                          <a:latin typeface="Cambria Math" panose="02040503050406030204" pitchFamily="18" charset="0"/>
                                        </a:rPr>
                                      </m:ctrlPr>
                                    </m:sSubPr>
                                    <m:e>
                                      <m:r>
                                        <a:rPr lang="pt-BR" sz="1400" i="1" dirty="0">
                                          <a:latin typeface="Cambria Math" panose="02040503050406030204" pitchFamily="18" charset="0"/>
                                        </a:rPr>
                                        <m:t>𝑥</m:t>
                                      </m:r>
                                    </m:e>
                                    <m:sub>
                                      <m:r>
                                        <a:rPr lang="es-ES" sz="1400" i="1" dirty="0">
                                          <a:latin typeface="Cambria Math" panose="02040503050406030204" pitchFamily="18" charset="0"/>
                                        </a:rPr>
                                        <m:t>(</m:t>
                                      </m:r>
                                      <m:r>
                                        <a:rPr lang="pt-BR" sz="1400" i="1" dirty="0">
                                          <a:latin typeface="Cambria Math" panose="02040503050406030204" pitchFamily="18" charset="0"/>
                                        </a:rPr>
                                        <m:t>𝑘</m:t>
                                      </m:r>
                                      <m:r>
                                        <a:rPr lang="pt-BR" sz="1400" i="1" dirty="0">
                                          <a:latin typeface="Cambria Math" panose="02040503050406030204" pitchFamily="18" charset="0"/>
                                        </a:rPr>
                                        <m:t>+1)</m:t>
                                      </m:r>
                                    </m:sub>
                                  </m:sSub>
                                </m:num>
                                <m:den>
                                  <m:r>
                                    <a:rPr lang="pt-BR" sz="1400" i="1" dirty="0">
                                      <a:latin typeface="Cambria Math" panose="02040503050406030204" pitchFamily="18" charset="0"/>
                                    </a:rPr>
                                    <m:t>2</m:t>
                                  </m:r>
                                </m:den>
                              </m:f>
                              <m:r>
                                <a:rPr lang="es-ES" sz="1400" i="1" dirty="0">
                                  <a:latin typeface="Cambria Math" panose="02040503050406030204" pitchFamily="18" charset="0"/>
                                </a:rPr>
                                <m:t>   </m:t>
                              </m:r>
                              <m:r>
                                <a:rPr lang="pt-BR" sz="1400" i="1" dirty="0">
                                  <a:latin typeface="Cambria Math" panose="02040503050406030204" pitchFamily="18" charset="0"/>
                                </a:rPr>
                                <m:t>, </m:t>
                              </m:r>
                              <m:r>
                                <m:rPr>
                                  <m:sty m:val="p"/>
                                </m:rPr>
                                <a:rPr lang="pt-BR" sz="1400" dirty="0">
                                  <a:latin typeface="Cambria Math" panose="02040503050406030204" pitchFamily="18" charset="0"/>
                                </a:rPr>
                                <m:t>si</m:t>
                              </m:r>
                              <m:r>
                                <a:rPr lang="pt-BR" sz="1400" i="1" dirty="0">
                                  <a:latin typeface="Cambria Math" panose="02040503050406030204" pitchFamily="18" charset="0"/>
                                </a:rPr>
                                <m:t> </m:t>
                              </m:r>
                              <m:r>
                                <a:rPr lang="pt-BR" sz="1400" i="1" dirty="0">
                                  <a:latin typeface="Cambria Math" panose="02040503050406030204" pitchFamily="18" charset="0"/>
                                </a:rPr>
                                <m:t>𝑘</m:t>
                              </m:r>
                              <m:r>
                                <a:rPr lang="pt-BR" sz="1400" i="1" dirty="0">
                                  <a:latin typeface="Cambria Math" panose="02040503050406030204" pitchFamily="18" charset="0"/>
                                </a:rPr>
                                <m:t> </m:t>
                              </m:r>
                              <m:r>
                                <m:rPr>
                                  <m:sty m:val="p"/>
                                </m:rPr>
                                <a:rPr lang="pt-BR" sz="1400" dirty="0">
                                  <a:latin typeface="Cambria Math" panose="02040503050406030204" pitchFamily="18" charset="0"/>
                                </a:rPr>
                                <m:t>es</m:t>
                              </m:r>
                              <m:r>
                                <a:rPr lang="pt-BR" sz="1400" dirty="0">
                                  <a:latin typeface="Cambria Math" panose="02040503050406030204" pitchFamily="18" charset="0"/>
                                </a:rPr>
                                <m:t> </m:t>
                              </m:r>
                              <m:r>
                                <m:rPr>
                                  <m:sty m:val="p"/>
                                </m:rPr>
                                <a:rPr lang="pt-BR" sz="1400" dirty="0">
                                  <a:latin typeface="Cambria Math" panose="02040503050406030204" pitchFamily="18" charset="0"/>
                                </a:rPr>
                                <m:t>entero</m:t>
                              </m:r>
                            </m:e>
                            <m:e>
                              <m:sSub>
                                <m:sSubPr>
                                  <m:ctrlPr>
                                    <a:rPr lang="pt-BR" sz="1400" i="1" dirty="0">
                                      <a:latin typeface="Cambria Math" panose="02040503050406030204" pitchFamily="18" charset="0"/>
                                    </a:rPr>
                                  </m:ctrlPr>
                                </m:sSubPr>
                                <m:e>
                                  <m:r>
                                    <a:rPr lang="pt-BR" sz="1400" i="1" dirty="0">
                                      <a:latin typeface="Cambria Math" panose="02040503050406030204" pitchFamily="18" charset="0"/>
                                    </a:rPr>
                                    <m:t>𝑥</m:t>
                                  </m:r>
                                </m:e>
                                <m:sub>
                                  <m:sSup>
                                    <m:sSupPr>
                                      <m:ctrlPr>
                                        <a:rPr lang="pt-BR" sz="1400" i="1" dirty="0">
                                          <a:latin typeface="Cambria Math" panose="02040503050406030204" pitchFamily="18" charset="0"/>
                                        </a:rPr>
                                      </m:ctrlPr>
                                    </m:sSupPr>
                                    <m:e>
                                      <m:r>
                                        <a:rPr lang="es-ES" sz="1400" i="1" dirty="0">
                                          <a:latin typeface="Cambria Math" panose="02040503050406030204" pitchFamily="18" charset="0"/>
                                        </a:rPr>
                                        <m:t>(</m:t>
                                      </m:r>
                                      <m:r>
                                        <a:rPr lang="pt-BR" sz="1400" i="1" dirty="0">
                                          <a:latin typeface="Cambria Math" panose="02040503050406030204" pitchFamily="18" charset="0"/>
                                        </a:rPr>
                                        <m:t>𝑘</m:t>
                                      </m:r>
                                    </m:e>
                                    <m:sup>
                                      <m:r>
                                        <a:rPr lang="pt-BR" sz="1400" i="1" dirty="0">
                                          <a:latin typeface="Cambria Math" panose="02040503050406030204" pitchFamily="18" charset="0"/>
                                        </a:rPr>
                                        <m:t>∗</m:t>
                                      </m:r>
                                    </m:sup>
                                  </m:sSup>
                                  <m:r>
                                    <a:rPr lang="es-ES" sz="1400" i="1" dirty="0">
                                      <a:latin typeface="Cambria Math" panose="02040503050406030204" pitchFamily="18" charset="0"/>
                                    </a:rPr>
                                    <m:t>)</m:t>
                                  </m:r>
                                </m:sub>
                              </m:sSub>
                              <m:r>
                                <a:rPr lang="es-ES" sz="1400" i="1" dirty="0">
                                  <a:latin typeface="Cambria Math" panose="02040503050406030204" pitchFamily="18" charset="0"/>
                                </a:rPr>
                                <m:t>         </m:t>
                              </m:r>
                              <m:r>
                                <a:rPr lang="pt-BR" sz="1400" i="1" dirty="0">
                                  <a:latin typeface="Cambria Math" panose="02040503050406030204" pitchFamily="18" charset="0"/>
                                </a:rPr>
                                <m:t>, </m:t>
                              </m:r>
                              <m:r>
                                <m:rPr>
                                  <m:sty m:val="p"/>
                                </m:rPr>
                                <a:rPr lang="pt-BR" sz="1400" dirty="0">
                                  <a:latin typeface="Cambria Math" panose="02040503050406030204" pitchFamily="18" charset="0"/>
                                </a:rPr>
                                <m:t>si</m:t>
                              </m:r>
                              <m:r>
                                <a:rPr lang="pt-BR" sz="1400" i="1" dirty="0">
                                  <a:latin typeface="Cambria Math" panose="02040503050406030204" pitchFamily="18" charset="0"/>
                                </a:rPr>
                                <m:t> </m:t>
                              </m:r>
                              <m:r>
                                <a:rPr lang="pt-BR" sz="1400" i="1" dirty="0">
                                  <a:latin typeface="Cambria Math" panose="02040503050406030204" pitchFamily="18" charset="0"/>
                                </a:rPr>
                                <m:t>𝑘</m:t>
                              </m:r>
                              <m:r>
                                <a:rPr lang="pt-BR" sz="1400" i="1" dirty="0">
                                  <a:latin typeface="Cambria Math" panose="02040503050406030204" pitchFamily="18" charset="0"/>
                                </a:rPr>
                                <m:t> </m:t>
                              </m:r>
                              <m:r>
                                <m:rPr>
                                  <m:sty m:val="p"/>
                                </m:rPr>
                                <a:rPr lang="pt-BR" sz="1400" dirty="0">
                                  <a:latin typeface="Cambria Math" panose="02040503050406030204" pitchFamily="18" charset="0"/>
                                </a:rPr>
                                <m:t>no</m:t>
                              </m:r>
                              <m:r>
                                <a:rPr lang="pt-BR" sz="1400" dirty="0">
                                  <a:latin typeface="Cambria Math" panose="02040503050406030204" pitchFamily="18" charset="0"/>
                                </a:rPr>
                                <m:t> </m:t>
                              </m:r>
                              <m:r>
                                <m:rPr>
                                  <m:sty m:val="p"/>
                                </m:rPr>
                                <a:rPr lang="pt-BR" sz="1400" dirty="0">
                                  <a:latin typeface="Cambria Math" panose="02040503050406030204" pitchFamily="18" charset="0"/>
                                </a:rPr>
                                <m:t>es</m:t>
                              </m:r>
                              <m:r>
                                <a:rPr lang="pt-BR" sz="1400" dirty="0">
                                  <a:latin typeface="Cambria Math" panose="02040503050406030204" pitchFamily="18" charset="0"/>
                                </a:rPr>
                                <m:t> </m:t>
                              </m:r>
                              <m:r>
                                <m:rPr>
                                  <m:sty m:val="p"/>
                                </m:rPr>
                                <a:rPr lang="pt-BR" sz="1400" dirty="0">
                                  <a:latin typeface="Cambria Math" panose="02040503050406030204" pitchFamily="18" charset="0"/>
                                </a:rPr>
                                <m:t>entero</m:t>
                              </m:r>
                            </m:e>
                          </m:eqArr>
                        </m:e>
                      </m:d>
                    </m:oMath>
                  </m:oMathPara>
                </a14:m>
                <a:endParaRPr lang="es-PE" sz="1400" dirty="0"/>
              </a:p>
              <a:p>
                <a:endParaRPr lang="pt-BR" sz="1400" dirty="0"/>
              </a:p>
              <a:p>
                <a:r>
                  <a:rPr lang="pt-BR" sz="1400" dirty="0"/>
                  <a:t>donde: </a:t>
                </a:r>
                <a14:m>
                  <m:oMath xmlns:m="http://schemas.openxmlformats.org/officeDocument/2006/math">
                    <m:r>
                      <a:rPr lang="pt-BR" sz="1400" i="1" dirty="0">
                        <a:latin typeface="Cambria Math" panose="02040503050406030204" pitchFamily="18" charset="0"/>
                      </a:rPr>
                      <m:t>𝑘</m:t>
                    </m:r>
                    <m:r>
                      <a:rPr lang="pt-BR" sz="1400" i="1" dirty="0">
                        <a:latin typeface="Cambria Math" panose="02040503050406030204" pitchFamily="18" charset="0"/>
                      </a:rPr>
                      <m:t>=</m:t>
                    </m:r>
                    <m:r>
                      <a:rPr lang="pt-BR" sz="1400" i="1" dirty="0" err="1">
                        <a:latin typeface="Cambria Math" panose="02040503050406030204" pitchFamily="18" charset="0"/>
                      </a:rPr>
                      <m:t>𝑛𝑝</m:t>
                    </m:r>
                  </m:oMath>
                </a14:m>
                <a:r>
                  <a:rPr lang="pt-BR" sz="1400" dirty="0"/>
                  <a:t> y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𝑘</m:t>
                        </m:r>
                      </m:e>
                      <m:sup>
                        <m:r>
                          <a:rPr lang="pt-BR" sz="1400" i="1">
                            <a:latin typeface="Cambria Math" panose="02040503050406030204" pitchFamily="18" charset="0"/>
                          </a:rPr>
                          <m:t>∗</m:t>
                        </m:r>
                      </m:sup>
                    </m:sSup>
                  </m:oMath>
                </a14:m>
                <a:r>
                  <a:rPr lang="es-PE" sz="1400" dirty="0"/>
                  <a:t> es el valor entero inmediatamente superior a </a:t>
                </a:r>
                <a14:m>
                  <m:oMath xmlns:m="http://schemas.openxmlformats.org/officeDocument/2006/math">
                    <m:r>
                      <a:rPr lang="es-PE" sz="1400" i="1" dirty="0">
                        <a:latin typeface="Cambria Math" panose="02040503050406030204" pitchFamily="18" charset="0"/>
                      </a:rPr>
                      <m:t>𝑘</m:t>
                    </m:r>
                  </m:oMath>
                </a14:m>
                <a:endParaRPr lang="es-PE" sz="1400"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332770" y="3262061"/>
                <a:ext cx="3862074" cy="2734913"/>
              </a:xfrm>
              <a:prstGeom prst="roundRect">
                <a:avLst/>
              </a:prstGeom>
              <a:blipFill>
                <a:blip r:embed="rId7"/>
                <a:stretch>
                  <a:fillRect/>
                </a:stretch>
              </a:blipFill>
              <a:ln>
                <a:solidFill>
                  <a:srgbClr val="FFC000"/>
                </a:solidFill>
              </a:ln>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541368" y="6096837"/>
                <a:ext cx="3444878" cy="646331"/>
              </a:xfrm>
              <a:prstGeom prst="rect">
                <a:avLst/>
              </a:prstGeom>
              <a:solidFill>
                <a:srgbClr val="002060"/>
              </a:solidFill>
            </p:spPr>
            <p:txBody>
              <a:bodyPr wrap="square">
                <a:spAutoFit/>
              </a:bodyPr>
              <a:lstStyle/>
              <a:p>
                <a:r>
                  <a:rPr lang="es-PE" dirty="0">
                    <a:solidFill>
                      <a:schemeClr val="bg1"/>
                    </a:solidFill>
                  </a:rPr>
                  <a:t>En R </a:t>
                </a:r>
                <a14:m>
                  <m:oMath xmlns:m="http://schemas.openxmlformats.org/officeDocument/2006/math">
                    <m:sSub>
                      <m:sSubPr>
                        <m:ctrlPr>
                          <a:rPr lang="es-PE" i="1" dirty="0">
                            <a:solidFill>
                              <a:schemeClr val="bg1"/>
                            </a:solidFill>
                            <a:latin typeface="Cambria Math" panose="02040503050406030204" pitchFamily="18" charset="0"/>
                          </a:rPr>
                        </m:ctrlPr>
                      </m:sSubPr>
                      <m:e>
                        <m:r>
                          <a:rPr lang="es-PE" i="1" dirty="0">
                            <a:solidFill>
                              <a:schemeClr val="bg1"/>
                            </a:solidFill>
                            <a:latin typeface="Cambria Math" panose="02040503050406030204" pitchFamily="18" charset="0"/>
                          </a:rPr>
                          <m:t>𝑃</m:t>
                        </m:r>
                      </m:e>
                      <m:sub>
                        <m:r>
                          <a:rPr lang="es-PE" i="1" dirty="0">
                            <a:solidFill>
                              <a:schemeClr val="bg1"/>
                            </a:solidFill>
                            <a:latin typeface="Cambria Math" panose="02040503050406030204" pitchFamily="18" charset="0"/>
                          </a:rPr>
                          <m:t>80</m:t>
                        </m:r>
                      </m:sub>
                    </m:sSub>
                  </m:oMath>
                </a14:m>
                <a:r>
                  <a:rPr lang="es-PE" dirty="0">
                    <a:solidFill>
                      <a:schemeClr val="bg1"/>
                    </a:solidFill>
                  </a:rPr>
                  <a:t>:</a:t>
                </a:r>
              </a:p>
              <a:p>
                <a:r>
                  <a:rPr lang="es-PE" dirty="0">
                    <a:solidFill>
                      <a:schemeClr val="bg1"/>
                    </a:solidFill>
                  </a:rPr>
                  <a:t>&gt; quantile(X, </a:t>
                </a:r>
                <a:r>
                  <a:rPr lang="es-PE" dirty="0" err="1">
                    <a:solidFill>
                      <a:schemeClr val="bg1"/>
                    </a:solidFill>
                  </a:rPr>
                  <a:t>probs</a:t>
                </a:r>
                <a:r>
                  <a:rPr lang="es-PE" dirty="0">
                    <a:solidFill>
                      <a:schemeClr val="bg1"/>
                    </a:solidFill>
                  </a:rPr>
                  <a:t> = 0.80,</a:t>
                </a:r>
                <a:r>
                  <a:rPr lang="fr-FR" b="1" dirty="0">
                    <a:solidFill>
                      <a:schemeClr val="bg1"/>
                    </a:solidFill>
                  </a:rPr>
                  <a:t> type=2</a:t>
                </a:r>
                <a:r>
                  <a:rPr lang="es-PE" dirty="0">
                    <a:solidFill>
                      <a:schemeClr val="bg1"/>
                    </a:solidFill>
                  </a:rPr>
                  <a:t>)</a:t>
                </a:r>
              </a:p>
            </p:txBody>
          </p:sp>
        </mc:Choice>
        <mc:Fallback xmlns="">
          <p:sp>
            <p:nvSpPr>
              <p:cNvPr id="15" name="Rectángulo 14"/>
              <p:cNvSpPr>
                <a:spLocks noRot="1" noChangeAspect="1" noMove="1" noResize="1" noEditPoints="1" noAdjustHandles="1" noChangeArrowheads="1" noChangeShapeType="1" noTextEdit="1"/>
              </p:cNvSpPr>
              <p:nvPr/>
            </p:nvSpPr>
            <p:spPr>
              <a:xfrm>
                <a:off x="541368" y="6096837"/>
                <a:ext cx="3444878" cy="646331"/>
              </a:xfrm>
              <a:prstGeom prst="rect">
                <a:avLst/>
              </a:prstGeom>
              <a:blipFill>
                <a:blip r:embed="rId8"/>
                <a:stretch>
                  <a:fillRect l="-1593" t="-4717" r="-177" b="-14151"/>
                </a:stretch>
              </a:blipFill>
            </p:spPr>
            <p:txBody>
              <a:bodyPr/>
              <a:lstStyle/>
              <a:p>
                <a:r>
                  <a:rPr lang="es-PE">
                    <a:noFill/>
                  </a:rPr>
                  <a:t> </a:t>
                </a:r>
              </a:p>
            </p:txBody>
          </p:sp>
        </mc:Fallback>
      </mc:AlternateContent>
      <p:sp>
        <p:nvSpPr>
          <p:cNvPr id="2" name="Título 1"/>
          <p:cNvSpPr>
            <a:spLocks noGrp="1"/>
          </p:cNvSpPr>
          <p:nvPr>
            <p:ph type="title"/>
          </p:nvPr>
        </p:nvSpPr>
        <p:spPr>
          <a:xfrm>
            <a:off x="370392" y="133633"/>
            <a:ext cx="8414793" cy="732454"/>
          </a:xfrm>
        </p:spPr>
        <p:txBody>
          <a:bodyPr/>
          <a:lstStyle/>
          <a:p>
            <a:pPr marL="0" lvl="2"/>
            <a:r>
              <a:rPr lang="es-MX" sz="2400" b="1" kern="0" dirty="0">
                <a:solidFill>
                  <a:sysClr val="windowText" lastClr="000000"/>
                </a:solidFill>
              </a:rPr>
              <a:t>Indicadores de posición</a:t>
            </a:r>
            <a:endParaRPr lang="es-ES" kern="0" dirty="0">
              <a:solidFill>
                <a:sysClr val="windowText" lastClr="000000"/>
              </a:solidFill>
            </a:endParaRPr>
          </a:p>
        </p:txBody>
      </p:sp>
      <mc:AlternateContent xmlns:mc="http://schemas.openxmlformats.org/markup-compatibility/2006" xmlns:a14="http://schemas.microsoft.com/office/drawing/2010/main">
        <mc:Choice Requires="a14">
          <p:sp>
            <p:nvSpPr>
              <p:cNvPr id="18" name="9 Rectángulo"/>
              <p:cNvSpPr>
                <a:spLocks noChangeArrowheads="1"/>
              </p:cNvSpPr>
              <p:nvPr/>
            </p:nvSpPr>
            <p:spPr bwMode="auto">
              <a:xfrm>
                <a:off x="4540210" y="2441403"/>
                <a:ext cx="2700000" cy="17173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lr>
                    <a:srgbClr val="0000CC"/>
                  </a:buClr>
                  <a:buSzPct val="75000"/>
                  <a:buFont typeface="Wingdings" pitchFamily="2" charset="2"/>
                  <a:buChar char="n"/>
                  <a:defRPr sz="3200">
                    <a:solidFill>
                      <a:schemeClr val="tx1"/>
                    </a:solidFill>
                    <a:latin typeface="Tahoma" charset="0"/>
                  </a:defRPr>
                </a:lvl1pPr>
                <a:lvl2pPr marL="742950" indent="-285750" eaLnBrk="0" hangingPunct="0">
                  <a:spcBef>
                    <a:spcPct val="20000"/>
                  </a:spcBef>
                  <a:buClr>
                    <a:srgbClr val="FFCC00"/>
                  </a:buClr>
                  <a:buSzPct val="65000"/>
                  <a:buFont typeface="Wingdings" pitchFamily="2" charset="2"/>
                  <a:buChar char="n"/>
                  <a:defRPr sz="2800">
                    <a:solidFill>
                      <a:schemeClr val="tx1"/>
                    </a:solidFill>
                    <a:latin typeface="Tahoma" charset="0"/>
                  </a:defRPr>
                </a:lvl2pPr>
                <a:lvl3pPr marL="1143000" indent="-228600" eaLnBrk="0" hangingPunct="0">
                  <a:spcBef>
                    <a:spcPct val="20000"/>
                  </a:spcBef>
                  <a:buClr>
                    <a:schemeClr val="accent1"/>
                  </a:buClr>
                  <a:buSzPct val="65000"/>
                  <a:buFont typeface="Wingdings" pitchFamily="2" charset="2"/>
                  <a:buChar char="n"/>
                  <a:defRPr sz="2400">
                    <a:solidFill>
                      <a:schemeClr val="tx1"/>
                    </a:solidFill>
                    <a:latin typeface="Tahoma" charset="0"/>
                  </a:defRPr>
                </a:lvl3pPr>
                <a:lvl4pPr marL="1600200" indent="-228600" eaLnBrk="0" hangingPunct="0">
                  <a:spcBef>
                    <a:spcPct val="20000"/>
                  </a:spcBef>
                  <a:buClr>
                    <a:schemeClr val="folHlink"/>
                  </a:buClr>
                  <a:buSzPct val="70000"/>
                  <a:buFont typeface="Wingdings" pitchFamily="2" charset="2"/>
                  <a:buChar char="n"/>
                  <a:defRPr sz="2000">
                    <a:solidFill>
                      <a:schemeClr val="tx1"/>
                    </a:solidFill>
                    <a:latin typeface="Tahoma" charset="0"/>
                  </a:defRPr>
                </a:lvl4pPr>
                <a:lvl5pPr marL="2057400" indent="-228600" eaLnBrk="0" hangingPunct="0">
                  <a:spcBef>
                    <a:spcPct val="20000"/>
                  </a:spcBef>
                  <a:buSzPct val="55000"/>
                  <a:buFont typeface="Wingdings" pitchFamily="2" charset="2"/>
                  <a:buChar char="n"/>
                  <a:defRPr sz="2000">
                    <a:solidFill>
                      <a:schemeClr val="tx1"/>
                    </a:solidFill>
                    <a:latin typeface="Tahoma" charset="0"/>
                  </a:defRPr>
                </a:lvl5pPr>
                <a:lvl6pPr marL="25146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6pPr>
                <a:lvl7pPr marL="29718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7pPr>
                <a:lvl8pPr marL="34290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8pPr>
                <a:lvl9pPr marL="38862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9pPr>
              </a:lstStyle>
              <a:p>
                <a:pPr eaLnBrk="1" hangingPunct="1">
                  <a:lnSpc>
                    <a:spcPct val="110000"/>
                  </a:lnSpc>
                  <a:spcBef>
                    <a:spcPts val="450"/>
                  </a:spcBef>
                  <a:spcAft>
                    <a:spcPts val="900"/>
                  </a:spcAft>
                  <a:buClrTx/>
                  <a:buSzTx/>
                  <a:buNone/>
                </a:pPr>
                <a:r>
                  <a:rPr lang="es-ES_tradnl" altLang="es-PE" sz="1600" b="1" dirty="0">
                    <a:solidFill>
                      <a:srgbClr val="0033CC"/>
                    </a:solidFill>
                    <a:latin typeface="+mn-lt"/>
                    <a:cs typeface="Arial" charset="0"/>
                  </a:rPr>
                  <a:t>Cuartiles</a:t>
                </a:r>
                <a:r>
                  <a:rPr lang="es-ES_tradnl" altLang="es-PE" sz="1600" dirty="0">
                    <a:latin typeface="+mn-lt"/>
                    <a:cs typeface="Arial" charset="0"/>
                  </a:rPr>
                  <a:t> </a:t>
                </a:r>
                <a:r>
                  <a:rPr lang="es-MX" altLang="es-PE" sz="1600" dirty="0">
                    <a:latin typeface="+mn-lt"/>
                    <a:cs typeface="Arial" charset="0"/>
                  </a:rPr>
                  <a:t>dividen un conjunto de datos, previamente ordenados de menor a mayor, en</a:t>
                </a:r>
                <a:r>
                  <a:rPr lang="es-ES" altLang="es-PE" sz="1600" dirty="0">
                    <a:latin typeface="+mn-lt"/>
                    <a:cs typeface="Arial" charset="0"/>
                  </a:rPr>
                  <a:t> 4</a:t>
                </a:r>
                <a:r>
                  <a:rPr lang="es-MX" altLang="es-PE" sz="1600" dirty="0">
                    <a:latin typeface="+mn-lt"/>
                    <a:cs typeface="Arial" charset="0"/>
                  </a:rPr>
                  <a:t> partes porcentualmente iguales. Se </a:t>
                </a:r>
                <a:r>
                  <a:rPr lang="es-ES_tradnl" altLang="es-PE" sz="1600" dirty="0">
                    <a:latin typeface="+mn-lt"/>
                    <a:cs typeface="Arial" charset="0"/>
                  </a:rPr>
                  <a:t>denotan por </a:t>
                </a:r>
                <a14:m>
                  <m:oMath xmlns:m="http://schemas.openxmlformats.org/officeDocument/2006/math">
                    <m:r>
                      <a:rPr lang="es-ES_tradnl" altLang="es-PE" sz="1600" b="1" i="1" dirty="0">
                        <a:solidFill>
                          <a:srgbClr val="FF0000"/>
                        </a:solidFill>
                        <a:latin typeface="Cambria Math" panose="02040503050406030204" pitchFamily="18" charset="0"/>
                        <a:cs typeface="Arial" charset="0"/>
                      </a:rPr>
                      <m:t>𝑸</m:t>
                    </m:r>
                    <m:r>
                      <a:rPr lang="es-ES_tradnl" altLang="es-PE" sz="1600" b="1" i="1" baseline="-25000" dirty="0">
                        <a:solidFill>
                          <a:srgbClr val="FF0000"/>
                        </a:solidFill>
                        <a:latin typeface="Cambria Math" panose="02040503050406030204" pitchFamily="18" charset="0"/>
                        <a:cs typeface="Arial" charset="0"/>
                      </a:rPr>
                      <m:t>𝟏</m:t>
                    </m:r>
                    <m:r>
                      <a:rPr lang="es-ES_tradnl" altLang="es-PE" sz="1600" i="1" dirty="0">
                        <a:latin typeface="Cambria Math" panose="02040503050406030204" pitchFamily="18" charset="0"/>
                        <a:cs typeface="Arial" charset="0"/>
                      </a:rPr>
                      <m:t>, </m:t>
                    </m:r>
                    <m:r>
                      <a:rPr lang="es-ES_tradnl" altLang="es-PE" sz="1600" b="1" i="1" dirty="0">
                        <a:solidFill>
                          <a:srgbClr val="FF0000"/>
                        </a:solidFill>
                        <a:latin typeface="Cambria Math" panose="02040503050406030204" pitchFamily="18" charset="0"/>
                        <a:cs typeface="Arial" charset="0"/>
                      </a:rPr>
                      <m:t>𝑸</m:t>
                    </m:r>
                    <m:r>
                      <a:rPr lang="es-ES_tradnl" altLang="es-PE" sz="1600" b="1" i="1" baseline="-25000" dirty="0">
                        <a:solidFill>
                          <a:srgbClr val="FF0000"/>
                        </a:solidFill>
                        <a:latin typeface="Cambria Math" panose="02040503050406030204" pitchFamily="18" charset="0"/>
                        <a:cs typeface="Arial" charset="0"/>
                      </a:rPr>
                      <m:t>𝟐</m:t>
                    </m:r>
                    <m:r>
                      <a:rPr lang="es-ES_tradnl" altLang="es-PE" sz="1600" i="1" dirty="0">
                        <a:latin typeface="Cambria Math" panose="02040503050406030204" pitchFamily="18" charset="0"/>
                        <a:cs typeface="Arial" charset="0"/>
                      </a:rPr>
                      <m:t> , </m:t>
                    </m:r>
                    <m:r>
                      <a:rPr lang="es-ES_tradnl" altLang="es-PE" sz="1600" b="1" i="1" dirty="0">
                        <a:solidFill>
                          <a:srgbClr val="FF0000"/>
                        </a:solidFill>
                        <a:latin typeface="Cambria Math" panose="02040503050406030204" pitchFamily="18" charset="0"/>
                        <a:cs typeface="Arial" charset="0"/>
                      </a:rPr>
                      <m:t>𝑸</m:t>
                    </m:r>
                    <m:r>
                      <a:rPr lang="es-ES_tradnl" altLang="es-PE" sz="1600" b="1" i="1" baseline="-25000" dirty="0">
                        <a:solidFill>
                          <a:srgbClr val="FF0000"/>
                        </a:solidFill>
                        <a:latin typeface="Cambria Math" panose="02040503050406030204" pitchFamily="18" charset="0"/>
                        <a:cs typeface="Arial" charset="0"/>
                      </a:rPr>
                      <m:t>𝟑</m:t>
                    </m:r>
                  </m:oMath>
                </a14:m>
                <a:r>
                  <a:rPr lang="es-MX" altLang="es-PE" sz="1600" dirty="0">
                    <a:latin typeface="+mn-lt"/>
                    <a:cs typeface="Arial" charset="0"/>
                  </a:rPr>
                  <a:t>.</a:t>
                </a:r>
              </a:p>
            </p:txBody>
          </p:sp>
        </mc:Choice>
        <mc:Fallback xmlns="">
          <p:sp>
            <p:nvSpPr>
              <p:cNvPr id="18" name="9 Rectángulo"/>
              <p:cNvSpPr>
                <a:spLocks noRot="1" noChangeAspect="1" noMove="1" noResize="1" noEditPoints="1" noAdjustHandles="1" noChangeArrowheads="1" noChangeShapeType="1" noTextEdit="1"/>
              </p:cNvSpPr>
              <p:nvPr/>
            </p:nvSpPr>
            <p:spPr bwMode="auto">
              <a:xfrm>
                <a:off x="4540210" y="2441403"/>
                <a:ext cx="2700000" cy="1717393"/>
              </a:xfrm>
              <a:prstGeom prst="rect">
                <a:avLst/>
              </a:prstGeom>
              <a:blipFill>
                <a:blip r:embed="rId9"/>
                <a:stretch>
                  <a:fillRect l="-1354" t="-355" r="-1354" b="-28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9" name="9 Rectángulo"/>
              <p:cNvSpPr>
                <a:spLocks noChangeArrowheads="1"/>
              </p:cNvSpPr>
              <p:nvPr/>
            </p:nvSpPr>
            <p:spPr bwMode="auto">
              <a:xfrm>
                <a:off x="4569631" y="4485165"/>
                <a:ext cx="2700000" cy="17031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lr>
                    <a:srgbClr val="0000CC"/>
                  </a:buClr>
                  <a:buSzPct val="75000"/>
                  <a:buFont typeface="Wingdings" pitchFamily="2" charset="2"/>
                  <a:buChar char="n"/>
                  <a:defRPr sz="3200">
                    <a:solidFill>
                      <a:schemeClr val="tx1"/>
                    </a:solidFill>
                    <a:latin typeface="Tahoma" charset="0"/>
                  </a:defRPr>
                </a:lvl1pPr>
                <a:lvl2pPr marL="742950" indent="-285750" eaLnBrk="0" hangingPunct="0">
                  <a:spcBef>
                    <a:spcPct val="20000"/>
                  </a:spcBef>
                  <a:buClr>
                    <a:srgbClr val="FFCC00"/>
                  </a:buClr>
                  <a:buSzPct val="65000"/>
                  <a:buFont typeface="Wingdings" pitchFamily="2" charset="2"/>
                  <a:buChar char="n"/>
                  <a:defRPr sz="2800">
                    <a:solidFill>
                      <a:schemeClr val="tx1"/>
                    </a:solidFill>
                    <a:latin typeface="Tahoma" charset="0"/>
                  </a:defRPr>
                </a:lvl2pPr>
                <a:lvl3pPr marL="1143000" indent="-228600" eaLnBrk="0" hangingPunct="0">
                  <a:spcBef>
                    <a:spcPct val="20000"/>
                  </a:spcBef>
                  <a:buClr>
                    <a:schemeClr val="accent1"/>
                  </a:buClr>
                  <a:buSzPct val="65000"/>
                  <a:buFont typeface="Wingdings" pitchFamily="2" charset="2"/>
                  <a:buChar char="n"/>
                  <a:defRPr sz="2400">
                    <a:solidFill>
                      <a:schemeClr val="tx1"/>
                    </a:solidFill>
                    <a:latin typeface="Tahoma" charset="0"/>
                  </a:defRPr>
                </a:lvl3pPr>
                <a:lvl4pPr marL="1600200" indent="-228600" eaLnBrk="0" hangingPunct="0">
                  <a:spcBef>
                    <a:spcPct val="20000"/>
                  </a:spcBef>
                  <a:buClr>
                    <a:schemeClr val="folHlink"/>
                  </a:buClr>
                  <a:buSzPct val="70000"/>
                  <a:buFont typeface="Wingdings" pitchFamily="2" charset="2"/>
                  <a:buChar char="n"/>
                  <a:defRPr sz="2000">
                    <a:solidFill>
                      <a:schemeClr val="tx1"/>
                    </a:solidFill>
                    <a:latin typeface="Tahoma" charset="0"/>
                  </a:defRPr>
                </a:lvl4pPr>
                <a:lvl5pPr marL="2057400" indent="-228600" eaLnBrk="0" hangingPunct="0">
                  <a:spcBef>
                    <a:spcPct val="20000"/>
                  </a:spcBef>
                  <a:buSzPct val="55000"/>
                  <a:buFont typeface="Wingdings" pitchFamily="2" charset="2"/>
                  <a:buChar char="n"/>
                  <a:defRPr sz="2000">
                    <a:solidFill>
                      <a:schemeClr val="tx1"/>
                    </a:solidFill>
                    <a:latin typeface="Tahoma" charset="0"/>
                  </a:defRPr>
                </a:lvl5pPr>
                <a:lvl6pPr marL="25146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6pPr>
                <a:lvl7pPr marL="29718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7pPr>
                <a:lvl8pPr marL="34290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8pPr>
                <a:lvl9pPr marL="38862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9pPr>
              </a:lstStyle>
              <a:p>
                <a:pPr eaLnBrk="1" hangingPunct="1">
                  <a:lnSpc>
                    <a:spcPct val="110000"/>
                  </a:lnSpc>
                  <a:spcBef>
                    <a:spcPts val="450"/>
                  </a:spcBef>
                  <a:spcAft>
                    <a:spcPts val="900"/>
                  </a:spcAft>
                  <a:buClrTx/>
                  <a:buSzTx/>
                  <a:buNone/>
                </a:pPr>
                <a:r>
                  <a:rPr lang="es-ES_tradnl" altLang="es-PE" sz="1600" b="1" dirty="0" err="1">
                    <a:solidFill>
                      <a:srgbClr val="0033CC"/>
                    </a:solidFill>
                    <a:latin typeface="+mn-lt"/>
                    <a:cs typeface="Arial" charset="0"/>
                  </a:rPr>
                  <a:t>Deciles</a:t>
                </a:r>
                <a:r>
                  <a:rPr lang="es-ES_tradnl" altLang="es-PE" sz="1600" dirty="0">
                    <a:latin typeface="+mn-lt"/>
                    <a:cs typeface="Arial" charset="0"/>
                  </a:rPr>
                  <a:t> </a:t>
                </a:r>
                <a:r>
                  <a:rPr lang="es-MX" altLang="es-PE" sz="1600" dirty="0">
                    <a:latin typeface="+mn-lt"/>
                    <a:cs typeface="Arial" charset="0"/>
                  </a:rPr>
                  <a:t>dividen un conjunto de datos, previamente ordenados de menor a mayor, en</a:t>
                </a:r>
                <a:r>
                  <a:rPr lang="es-ES" altLang="es-PE" sz="1600" dirty="0">
                    <a:latin typeface="+mn-lt"/>
                    <a:cs typeface="Arial" charset="0"/>
                  </a:rPr>
                  <a:t> 10</a:t>
                </a:r>
                <a:r>
                  <a:rPr lang="es-MX" altLang="es-PE" sz="1600" dirty="0">
                    <a:latin typeface="+mn-lt"/>
                    <a:cs typeface="Arial" charset="0"/>
                  </a:rPr>
                  <a:t> partes porcentualmente iguales. Se </a:t>
                </a:r>
                <a:r>
                  <a:rPr lang="es-ES_tradnl" altLang="es-PE" sz="1600" dirty="0">
                    <a:latin typeface="+mn-lt"/>
                    <a:cs typeface="Arial" charset="0"/>
                  </a:rPr>
                  <a:t>denotan por </a:t>
                </a:r>
                <a14:m>
                  <m:oMath xmlns:m="http://schemas.openxmlformats.org/officeDocument/2006/math">
                    <m:r>
                      <a:rPr lang="es-ES_tradnl" altLang="es-PE" sz="1600" b="1" i="1" dirty="0">
                        <a:solidFill>
                          <a:srgbClr val="FF0000"/>
                        </a:solidFill>
                        <a:latin typeface="Cambria Math" panose="02040503050406030204" pitchFamily="18" charset="0"/>
                        <a:cs typeface="Arial" charset="0"/>
                      </a:rPr>
                      <m:t>𝑫</m:t>
                    </m:r>
                    <m:r>
                      <a:rPr lang="es-ES_tradnl" altLang="es-PE" sz="1600" b="1" i="1" baseline="-25000" dirty="0">
                        <a:solidFill>
                          <a:srgbClr val="FF0000"/>
                        </a:solidFill>
                        <a:latin typeface="Cambria Math" panose="02040503050406030204" pitchFamily="18" charset="0"/>
                        <a:cs typeface="Arial" charset="0"/>
                      </a:rPr>
                      <m:t>𝟏</m:t>
                    </m:r>
                  </m:oMath>
                </a14:m>
                <a:r>
                  <a:rPr lang="es-ES_tradnl" altLang="es-PE" sz="1600" dirty="0">
                    <a:latin typeface="+mn-lt"/>
                    <a:cs typeface="Arial" charset="0"/>
                  </a:rPr>
                  <a:t>, </a:t>
                </a:r>
                <a14:m>
                  <m:oMath xmlns:m="http://schemas.openxmlformats.org/officeDocument/2006/math">
                    <m:r>
                      <a:rPr lang="es-ES_tradnl" altLang="es-PE" sz="1600" b="1" i="1" dirty="0">
                        <a:solidFill>
                          <a:srgbClr val="FF0000"/>
                        </a:solidFill>
                        <a:latin typeface="Cambria Math" panose="02040503050406030204" pitchFamily="18" charset="0"/>
                        <a:cs typeface="Arial" charset="0"/>
                      </a:rPr>
                      <m:t>𝑫</m:t>
                    </m:r>
                    <m:r>
                      <a:rPr lang="es-ES_tradnl" altLang="es-PE" sz="1600" b="1" i="1" baseline="-25000" dirty="0">
                        <a:solidFill>
                          <a:srgbClr val="FF0000"/>
                        </a:solidFill>
                        <a:latin typeface="Cambria Math" panose="02040503050406030204" pitchFamily="18" charset="0"/>
                        <a:cs typeface="Arial" charset="0"/>
                      </a:rPr>
                      <m:t>𝟐</m:t>
                    </m:r>
                  </m:oMath>
                </a14:m>
                <a:r>
                  <a:rPr lang="es-ES_tradnl" altLang="es-PE" sz="1600" dirty="0">
                    <a:latin typeface="+mn-lt"/>
                    <a:cs typeface="Arial" charset="0"/>
                  </a:rPr>
                  <a:t>, ... , </a:t>
                </a:r>
                <a14:m>
                  <m:oMath xmlns:m="http://schemas.openxmlformats.org/officeDocument/2006/math">
                    <m:r>
                      <a:rPr lang="es-ES_tradnl" altLang="es-PE" sz="1600" b="1" i="1" dirty="0">
                        <a:solidFill>
                          <a:srgbClr val="FF0000"/>
                        </a:solidFill>
                        <a:latin typeface="Cambria Math" panose="02040503050406030204" pitchFamily="18" charset="0"/>
                        <a:cs typeface="Arial" charset="0"/>
                      </a:rPr>
                      <m:t>𝑫</m:t>
                    </m:r>
                    <m:r>
                      <a:rPr lang="es-ES_tradnl" altLang="es-PE" sz="1600" b="1" i="1" baseline="-25000" dirty="0">
                        <a:solidFill>
                          <a:srgbClr val="FF0000"/>
                        </a:solidFill>
                        <a:latin typeface="Cambria Math" panose="02040503050406030204" pitchFamily="18" charset="0"/>
                        <a:cs typeface="Arial" charset="0"/>
                      </a:rPr>
                      <m:t>𝟖</m:t>
                    </m:r>
                  </m:oMath>
                </a14:m>
                <a:r>
                  <a:rPr lang="es-ES_tradnl" altLang="es-PE" sz="1600" baseline="-25000" dirty="0">
                    <a:latin typeface="+mn-lt"/>
                    <a:cs typeface="Arial" charset="0"/>
                  </a:rPr>
                  <a:t> </a:t>
                </a:r>
                <a:r>
                  <a:rPr lang="es-ES_tradnl" altLang="es-PE" sz="1600" dirty="0">
                    <a:latin typeface="+mn-lt"/>
                    <a:cs typeface="Arial" charset="0"/>
                  </a:rPr>
                  <a:t>,</a:t>
                </a:r>
                <a:r>
                  <a:rPr lang="es-ES_tradnl" altLang="es-PE" sz="1600" baseline="-25000" dirty="0">
                    <a:latin typeface="+mn-lt"/>
                    <a:cs typeface="Arial" charset="0"/>
                  </a:rPr>
                  <a:t> </a:t>
                </a:r>
                <a14:m>
                  <m:oMath xmlns:m="http://schemas.openxmlformats.org/officeDocument/2006/math">
                    <m:r>
                      <a:rPr lang="es-ES_tradnl" altLang="es-PE" sz="1600" b="1" i="1" dirty="0">
                        <a:solidFill>
                          <a:srgbClr val="FF0000"/>
                        </a:solidFill>
                        <a:latin typeface="Cambria Math" panose="02040503050406030204" pitchFamily="18" charset="0"/>
                        <a:cs typeface="Arial" charset="0"/>
                      </a:rPr>
                      <m:t>𝑫</m:t>
                    </m:r>
                    <m:r>
                      <a:rPr lang="es-ES_tradnl" altLang="es-PE" sz="1600" b="1" i="1" baseline="-25000" dirty="0">
                        <a:solidFill>
                          <a:srgbClr val="FF0000"/>
                        </a:solidFill>
                        <a:latin typeface="Cambria Math" panose="02040503050406030204" pitchFamily="18" charset="0"/>
                        <a:cs typeface="Arial" charset="0"/>
                      </a:rPr>
                      <m:t>𝟗</m:t>
                    </m:r>
                  </m:oMath>
                </a14:m>
                <a:r>
                  <a:rPr lang="es-MX" altLang="es-PE" sz="1600" dirty="0">
                    <a:latin typeface="+mn-lt"/>
                    <a:cs typeface="Arial" charset="0"/>
                  </a:rPr>
                  <a:t>.</a:t>
                </a:r>
              </a:p>
            </p:txBody>
          </p:sp>
        </mc:Choice>
        <mc:Fallback xmlns="">
          <p:sp>
            <p:nvSpPr>
              <p:cNvPr id="19" name="9 Rectángulo"/>
              <p:cNvSpPr>
                <a:spLocks noRot="1" noChangeAspect="1" noMove="1" noResize="1" noEditPoints="1" noAdjustHandles="1" noChangeArrowheads="1" noChangeShapeType="1" noTextEdit="1"/>
              </p:cNvSpPr>
              <p:nvPr/>
            </p:nvSpPr>
            <p:spPr bwMode="auto">
              <a:xfrm>
                <a:off x="4569631" y="4485165"/>
                <a:ext cx="2700000" cy="1703159"/>
              </a:xfrm>
              <a:prstGeom prst="rect">
                <a:avLst/>
              </a:prstGeom>
              <a:blipFill>
                <a:blip r:embed="rId10"/>
                <a:stretch>
                  <a:fillRect l="-1354" t="-358" r="-2257" b="-39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noFill/>
                  </a:rPr>
                  <a:t> </a:t>
                </a:r>
              </a:p>
            </p:txBody>
          </p:sp>
        </mc:Fallback>
      </mc:AlternateContent>
      <p:sp>
        <p:nvSpPr>
          <p:cNvPr id="20" name="22 CuadroTexto"/>
          <p:cNvSpPr txBox="1">
            <a:spLocks noChangeArrowheads="1"/>
          </p:cNvSpPr>
          <p:nvPr/>
        </p:nvSpPr>
        <p:spPr bwMode="auto">
          <a:xfrm>
            <a:off x="4540210" y="760397"/>
            <a:ext cx="2700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000CC"/>
              </a:buClr>
              <a:buSzPct val="75000"/>
              <a:buFont typeface="Wingdings" pitchFamily="2" charset="2"/>
              <a:buChar char="n"/>
              <a:defRPr sz="3200">
                <a:solidFill>
                  <a:schemeClr val="tx1"/>
                </a:solidFill>
                <a:latin typeface="Tahoma" charset="0"/>
              </a:defRPr>
            </a:lvl1pPr>
            <a:lvl2pPr marL="742950" indent="-285750" eaLnBrk="0" hangingPunct="0">
              <a:spcBef>
                <a:spcPct val="20000"/>
              </a:spcBef>
              <a:buClr>
                <a:srgbClr val="FFCC00"/>
              </a:buClr>
              <a:buSzPct val="65000"/>
              <a:buFont typeface="Wingdings" pitchFamily="2" charset="2"/>
              <a:buChar char="n"/>
              <a:defRPr sz="2800">
                <a:solidFill>
                  <a:schemeClr val="tx1"/>
                </a:solidFill>
                <a:latin typeface="Tahoma" charset="0"/>
              </a:defRPr>
            </a:lvl2pPr>
            <a:lvl3pPr marL="1143000" indent="-228600" eaLnBrk="0" hangingPunct="0">
              <a:spcBef>
                <a:spcPct val="20000"/>
              </a:spcBef>
              <a:buClr>
                <a:schemeClr val="accent1"/>
              </a:buClr>
              <a:buSzPct val="65000"/>
              <a:buFont typeface="Wingdings" pitchFamily="2" charset="2"/>
              <a:buChar char="n"/>
              <a:defRPr sz="2400">
                <a:solidFill>
                  <a:schemeClr val="tx1"/>
                </a:solidFill>
                <a:latin typeface="Tahoma" charset="0"/>
              </a:defRPr>
            </a:lvl3pPr>
            <a:lvl4pPr marL="1600200" indent="-228600" eaLnBrk="0" hangingPunct="0">
              <a:spcBef>
                <a:spcPct val="20000"/>
              </a:spcBef>
              <a:buClr>
                <a:schemeClr val="folHlink"/>
              </a:buClr>
              <a:buSzPct val="70000"/>
              <a:buFont typeface="Wingdings" pitchFamily="2" charset="2"/>
              <a:buChar char="n"/>
              <a:defRPr sz="2000">
                <a:solidFill>
                  <a:schemeClr val="tx1"/>
                </a:solidFill>
                <a:latin typeface="Tahoma" charset="0"/>
              </a:defRPr>
            </a:lvl4pPr>
            <a:lvl5pPr marL="2057400" indent="-228600" eaLnBrk="0" hangingPunct="0">
              <a:spcBef>
                <a:spcPct val="20000"/>
              </a:spcBef>
              <a:buSzPct val="55000"/>
              <a:buFont typeface="Wingdings" pitchFamily="2" charset="2"/>
              <a:buChar char="n"/>
              <a:defRPr sz="2000">
                <a:solidFill>
                  <a:schemeClr val="tx1"/>
                </a:solidFill>
                <a:latin typeface="Tahoma" charset="0"/>
              </a:defRPr>
            </a:lvl5pPr>
            <a:lvl6pPr marL="25146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6pPr>
            <a:lvl7pPr marL="29718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7pPr>
            <a:lvl8pPr marL="34290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8pPr>
            <a:lvl9pPr marL="3886200" indent="-228600" eaLnBrk="0" fontAlgn="base" hangingPunct="0">
              <a:spcBef>
                <a:spcPct val="20000"/>
              </a:spcBef>
              <a:spcAft>
                <a:spcPct val="0"/>
              </a:spcAft>
              <a:buSzPct val="55000"/>
              <a:buFont typeface="Wingdings" pitchFamily="2" charset="2"/>
              <a:buChar char="n"/>
              <a:defRPr sz="2000">
                <a:solidFill>
                  <a:schemeClr val="tx1"/>
                </a:solidFill>
                <a:latin typeface="Tahoma" charset="0"/>
              </a:defRPr>
            </a:lvl9pPr>
          </a:lstStyle>
          <a:p>
            <a:pPr eaLnBrk="1" hangingPunct="1">
              <a:spcBef>
                <a:spcPct val="0"/>
              </a:spcBef>
              <a:buClrTx/>
              <a:buSzTx/>
              <a:buFontTx/>
              <a:buNone/>
            </a:pPr>
            <a:r>
              <a:rPr lang="es-ES_tradnl" altLang="es-PE" sz="1600" dirty="0">
                <a:latin typeface="+mn-lt"/>
              </a:rPr>
              <a:t>Los</a:t>
            </a:r>
            <a:r>
              <a:rPr lang="es-ES_tradnl" altLang="es-PE" sz="1600" b="1" dirty="0">
                <a:solidFill>
                  <a:srgbClr val="0033CC"/>
                </a:solidFill>
                <a:latin typeface="+mn-lt"/>
              </a:rPr>
              <a:t> Percentiles</a:t>
            </a:r>
            <a:r>
              <a:rPr lang="es-ES_tradnl" altLang="es-PE" sz="1600" dirty="0">
                <a:latin typeface="+mn-lt"/>
              </a:rPr>
              <a:t> </a:t>
            </a:r>
            <a:r>
              <a:rPr lang="es-MX" altLang="es-PE" sz="1600" dirty="0">
                <a:latin typeface="+mn-lt"/>
              </a:rPr>
              <a:t>dividen un conjunto de datos, previamente ordenados de menor a mayor, en</a:t>
            </a:r>
            <a:r>
              <a:rPr lang="es-ES" altLang="es-PE" sz="1600" dirty="0">
                <a:latin typeface="+mn-lt"/>
              </a:rPr>
              <a:t> 100</a:t>
            </a:r>
            <a:r>
              <a:rPr lang="es-MX" altLang="es-PE" sz="1600" dirty="0">
                <a:latin typeface="+mn-lt"/>
              </a:rPr>
              <a:t> partes porcentualmente iguales.</a:t>
            </a:r>
            <a:endParaRPr lang="es-ES" altLang="es-PE" sz="1600" dirty="0">
              <a:latin typeface="+mn-lt"/>
            </a:endParaRPr>
          </a:p>
        </p:txBody>
      </p:sp>
      <p:pic>
        <p:nvPicPr>
          <p:cNvPr id="21" name="Imagen 20"/>
          <p:cNvPicPr preferRelativeResize="0">
            <a:picLocks/>
          </p:cNvPicPr>
          <p:nvPr/>
        </p:nvPicPr>
        <p:blipFill>
          <a:blip r:embed="rId11"/>
          <a:stretch>
            <a:fillRect/>
          </a:stretch>
        </p:blipFill>
        <p:spPr>
          <a:xfrm>
            <a:off x="7300213" y="941640"/>
            <a:ext cx="1635382" cy="912659"/>
          </a:xfrm>
          <a:prstGeom prst="rect">
            <a:avLst/>
          </a:prstGeom>
        </p:spPr>
      </p:pic>
      <p:pic>
        <p:nvPicPr>
          <p:cNvPr id="22" name="Imagen 21"/>
          <p:cNvPicPr preferRelativeResize="0">
            <a:picLocks/>
          </p:cNvPicPr>
          <p:nvPr/>
        </p:nvPicPr>
        <p:blipFill>
          <a:blip r:embed="rId12"/>
          <a:stretch>
            <a:fillRect/>
          </a:stretch>
        </p:blipFill>
        <p:spPr>
          <a:xfrm>
            <a:off x="7240210" y="2647408"/>
            <a:ext cx="1641246" cy="1087590"/>
          </a:xfrm>
          <a:prstGeom prst="rect">
            <a:avLst/>
          </a:prstGeom>
        </p:spPr>
      </p:pic>
      <p:pic>
        <p:nvPicPr>
          <p:cNvPr id="23" name="Imagen 22"/>
          <p:cNvPicPr preferRelativeResize="0">
            <a:picLocks/>
          </p:cNvPicPr>
          <p:nvPr/>
        </p:nvPicPr>
        <p:blipFill>
          <a:blip r:embed="rId13"/>
          <a:stretch>
            <a:fillRect/>
          </a:stretch>
        </p:blipFill>
        <p:spPr>
          <a:xfrm>
            <a:off x="7401667" y="4753384"/>
            <a:ext cx="1576540" cy="1021114"/>
          </a:xfrm>
          <a:prstGeom prst="rect">
            <a:avLst/>
          </a:prstGeom>
        </p:spPr>
      </p:pic>
    </p:spTree>
    <p:extLst>
      <p:ext uri="{BB962C8B-B14F-4D97-AF65-F5344CB8AC3E}">
        <p14:creationId xmlns:p14="http://schemas.microsoft.com/office/powerpoint/2010/main" val="222197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1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bg/>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24" grpId="0"/>
      <p:bldP spid="17" grpId="0" animBg="1"/>
      <p:bldP spid="15" grpId="0" animBg="1"/>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redondeado 15"/>
          <p:cNvSpPr/>
          <p:nvPr/>
        </p:nvSpPr>
        <p:spPr>
          <a:xfrm>
            <a:off x="321277" y="3811078"/>
            <a:ext cx="8439664" cy="2400657"/>
          </a:xfrm>
          <a:prstGeom prst="roundRect">
            <a:avLst/>
          </a:prstGeom>
          <a:solidFill>
            <a:srgbClr val="FFD966">
              <a:alpha val="60000"/>
            </a:srgbClr>
          </a:solidFill>
        </p:spPr>
        <p:txBody>
          <a:bodyPr wrap="square" anchor="b" anchorCtr="1">
            <a:spAutoFit/>
          </a:bodyPr>
          <a:lstStyle/>
          <a:p>
            <a:endParaRPr lang="es-PE" sz="1350" dirty="0"/>
          </a:p>
          <a:p>
            <a:endParaRPr lang="es-PE" sz="1350" dirty="0"/>
          </a:p>
          <a:p>
            <a:endParaRPr lang="es-PE" sz="1350" dirty="0"/>
          </a:p>
          <a:p>
            <a:endParaRPr lang="es-PE" sz="1350" dirty="0"/>
          </a:p>
          <a:p>
            <a:endParaRPr lang="es-PE" sz="1350" dirty="0"/>
          </a:p>
          <a:p>
            <a:endParaRPr lang="es-PE" sz="1350" dirty="0"/>
          </a:p>
          <a:p>
            <a:endParaRPr lang="es-PE" sz="1350" dirty="0"/>
          </a:p>
          <a:p>
            <a:endParaRPr lang="es-PE" sz="1350" dirty="0"/>
          </a:p>
          <a:p>
            <a:r>
              <a:rPr lang="es-PE" sz="1350" dirty="0"/>
              <a:t>Considerando el coeficiente de variación, los rodamientos de tamaño 1 son menos homogéneos que los de tamaño 2, por lo que se puede decir que la conclusión del responsable de la planta es incorrecta.</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597759" y="1132928"/>
                <a:ext cx="7886700" cy="4068946"/>
              </a:xfrm>
            </p:spPr>
            <p:txBody>
              <a:bodyPr>
                <a:normAutofit/>
              </a:bodyPr>
              <a:lstStyle/>
              <a:p>
                <a:pPr marL="0" indent="0">
                  <a:lnSpc>
                    <a:spcPct val="100000"/>
                  </a:lnSpc>
                  <a:spcBef>
                    <a:spcPts val="600"/>
                  </a:spcBef>
                  <a:buNone/>
                </a:pPr>
                <a:r>
                  <a:rPr lang="es-PE" sz="1800" dirty="0"/>
                  <a:t>Los rodamientos esféricos que fabrica una máquina deben de</a:t>
                </a:r>
                <a:br>
                  <a:rPr lang="es-PE" sz="1800" dirty="0"/>
                </a:br>
                <a:r>
                  <a:rPr lang="es-PE" sz="1800" dirty="0"/>
                  <a:t>tener un diámetro relativamente uniforme para ser aptos para su uso. </a:t>
                </a:r>
              </a:p>
              <a:p>
                <a:pPr marL="0" indent="0">
                  <a:lnSpc>
                    <a:spcPct val="100000"/>
                  </a:lnSpc>
                  <a:spcBef>
                    <a:spcPts val="600"/>
                  </a:spcBef>
                  <a:buNone/>
                </a:pPr>
                <a:r>
                  <a:rPr lang="es-PE" sz="1800" dirty="0"/>
                  <a:t>La fábrica produce dos tamaños de rodamientos. Los rodamientos de tamaño 1 tienen un diámetro medio de 20 mm y desviación estándar de </a:t>
                </a:r>
                <a14:m>
                  <m:oMath xmlns:m="http://schemas.openxmlformats.org/officeDocument/2006/math">
                    <m:r>
                      <a:rPr lang="es-PE" sz="1800" i="1" dirty="0">
                        <a:latin typeface="Cambria Math" panose="02040503050406030204" pitchFamily="18" charset="0"/>
                      </a:rPr>
                      <m:t>0.025</m:t>
                    </m:r>
                  </m:oMath>
                </a14:m>
                <a:r>
                  <a:rPr lang="es-PE" sz="1800" dirty="0"/>
                  <a:t> mm, mientras que los de tamaño 2 tienen un diámetro medio de 30 mm y varianza de </a:t>
                </a:r>
                <a14:m>
                  <m:oMath xmlns:m="http://schemas.openxmlformats.org/officeDocument/2006/math">
                    <m:sSup>
                      <m:sSupPr>
                        <m:ctrlPr>
                          <a:rPr lang="es-PE" sz="1800" i="1" dirty="0">
                            <a:latin typeface="Cambria Math" panose="02040503050406030204" pitchFamily="18" charset="0"/>
                          </a:rPr>
                        </m:ctrlPr>
                      </m:sSupPr>
                      <m:e>
                        <m:r>
                          <a:rPr lang="es-PE" sz="1800" i="1" dirty="0">
                            <a:latin typeface="Cambria Math" panose="02040503050406030204" pitchFamily="18" charset="0"/>
                          </a:rPr>
                          <m:t>0.029</m:t>
                        </m:r>
                      </m:e>
                      <m:sup>
                        <m:r>
                          <a:rPr lang="es-PE" sz="1800" i="1" dirty="0">
                            <a:latin typeface="Cambria Math" panose="02040503050406030204" pitchFamily="18" charset="0"/>
                          </a:rPr>
                          <m:t>2</m:t>
                        </m:r>
                      </m:sup>
                    </m:sSup>
                    <m:r>
                      <a:rPr lang="es-PE" sz="1800" i="1" dirty="0">
                        <a:latin typeface="Cambria Math" panose="02040503050406030204" pitchFamily="18" charset="0"/>
                      </a:rPr>
                      <m:t>𝑚</m:t>
                    </m:r>
                    <m:sSup>
                      <m:sSupPr>
                        <m:ctrlPr>
                          <a:rPr lang="es-PE" sz="1800" i="1" dirty="0">
                            <a:latin typeface="Cambria Math" panose="02040503050406030204" pitchFamily="18" charset="0"/>
                          </a:rPr>
                        </m:ctrlPr>
                      </m:sSupPr>
                      <m:e>
                        <m:r>
                          <a:rPr lang="es-PE" sz="1800" i="1" dirty="0">
                            <a:latin typeface="Cambria Math" panose="02040503050406030204" pitchFamily="18" charset="0"/>
                          </a:rPr>
                          <m:t>𝑚</m:t>
                        </m:r>
                      </m:e>
                      <m:sup>
                        <m:r>
                          <a:rPr lang="es-PE" sz="1800" i="1" dirty="0">
                            <a:latin typeface="Cambria Math" panose="02040503050406030204" pitchFamily="18" charset="0"/>
                          </a:rPr>
                          <m:t>2</m:t>
                        </m:r>
                      </m:sup>
                    </m:sSup>
                  </m:oMath>
                </a14:m>
                <a:r>
                  <a:rPr lang="es-PE" sz="1800" dirty="0"/>
                  <a:t>. De modo que el responsable de la planta concluye que los rodamientos producidos con menor calidad son los de tamaño 2.</a:t>
                </a:r>
              </a:p>
              <a:p>
                <a:pPr marL="0" indent="0">
                  <a:lnSpc>
                    <a:spcPct val="100000"/>
                  </a:lnSpc>
                  <a:spcBef>
                    <a:spcPts val="600"/>
                  </a:spcBef>
                  <a:buNone/>
                </a:pPr>
                <a:r>
                  <a:rPr lang="es-PE" sz="1800" dirty="0"/>
                  <a:t>Diga si Ud. está de acuerdo con la conclusión del responsable???</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597759" y="1132928"/>
                <a:ext cx="7886700" cy="4068946"/>
              </a:xfrm>
              <a:blipFill>
                <a:blip r:embed="rId3"/>
                <a:stretch>
                  <a:fillRect l="-618" t="-9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2" name="Rectángulo redondeado 21"/>
              <p:cNvSpPr/>
              <p:nvPr/>
            </p:nvSpPr>
            <p:spPr>
              <a:xfrm>
                <a:off x="4584779" y="4659212"/>
                <a:ext cx="3942927" cy="803128"/>
              </a:xfrm>
              <a:prstGeom prst="roundRect">
                <a:avLst/>
              </a:prstGeom>
              <a:solidFill>
                <a:srgbClr val="FFD966">
                  <a:alpha val="60000"/>
                </a:srgbClr>
              </a:solidFill>
            </p:spPr>
            <p:txBody>
              <a:bodyPr wrap="square">
                <a:spAutoFit/>
              </a:bodyPr>
              <a:lstStyle/>
              <a:p>
                <a:r>
                  <a:rPr lang="pt-BR" sz="1350" i="1" dirty="0"/>
                  <a:t>Sea </a:t>
                </a:r>
                <a14:m>
                  <m:oMath xmlns:m="http://schemas.openxmlformats.org/officeDocument/2006/math">
                    <m:r>
                      <a:rPr lang="es-PE" sz="1350" i="1">
                        <a:latin typeface="Cambria Math" panose="02040503050406030204" pitchFamily="18" charset="0"/>
                      </a:rPr>
                      <m:t>𝑌</m:t>
                    </m:r>
                    <m:r>
                      <a:rPr lang="es-PE" sz="1350" i="1">
                        <a:latin typeface="Cambria Math" panose="02040503050406030204" pitchFamily="18" charset="0"/>
                      </a:rPr>
                      <m:t>=</m:t>
                    </m:r>
                    <m:r>
                      <a:rPr lang="es-PE" sz="1350" i="1">
                        <a:latin typeface="Cambria Math" panose="02040503050406030204" pitchFamily="18" charset="0"/>
                      </a:rPr>
                      <m:t>𝑑𝑖𝑎𝑚𝑒𝑡𝑟𝑜</m:t>
                    </m:r>
                    <m:r>
                      <a:rPr lang="es-PE" sz="1350" i="1">
                        <a:latin typeface="Cambria Math" panose="02040503050406030204" pitchFamily="18" charset="0"/>
                      </a:rPr>
                      <m:t> </m:t>
                    </m:r>
                    <m:r>
                      <a:rPr lang="es-PE" sz="1350" i="1">
                        <a:latin typeface="Cambria Math" panose="02040503050406030204" pitchFamily="18" charset="0"/>
                      </a:rPr>
                      <m:t>𝑑𝑒𝑙</m:t>
                    </m:r>
                    <m:r>
                      <a:rPr lang="es-PE" sz="1350" i="1">
                        <a:latin typeface="Cambria Math" panose="02040503050406030204" pitchFamily="18" charset="0"/>
                      </a:rPr>
                      <m:t> </m:t>
                    </m:r>
                    <m:r>
                      <a:rPr lang="es-PE" sz="1350" i="1">
                        <a:latin typeface="Cambria Math" panose="02040503050406030204" pitchFamily="18" charset="0"/>
                      </a:rPr>
                      <m:t>𝑟𝑜𝑑𝑎𝑚𝑖𝑒𝑛𝑡𝑜</m:t>
                    </m:r>
                    <m:r>
                      <a:rPr lang="es-PE" sz="1350" i="1">
                        <a:latin typeface="Cambria Math" panose="02040503050406030204" pitchFamily="18" charset="0"/>
                      </a:rPr>
                      <m:t> </m:t>
                    </m:r>
                    <m:r>
                      <a:rPr lang="es-PE" sz="1350" i="1">
                        <a:latin typeface="Cambria Math" panose="02040503050406030204" pitchFamily="18" charset="0"/>
                      </a:rPr>
                      <m:t>𝑑𝑒</m:t>
                    </m:r>
                    <m:r>
                      <a:rPr lang="es-PE" sz="1350" i="1">
                        <a:latin typeface="Cambria Math" panose="02040503050406030204" pitchFamily="18" charset="0"/>
                      </a:rPr>
                      <m:t> </m:t>
                    </m:r>
                    <m:r>
                      <a:rPr lang="es-PE" sz="1350" i="1">
                        <a:latin typeface="Cambria Math" panose="02040503050406030204" pitchFamily="18" charset="0"/>
                      </a:rPr>
                      <m:t>𝑡𝑎𝑚𝑎</m:t>
                    </m:r>
                    <m:r>
                      <a:rPr lang="es-PE" sz="1350" i="1">
                        <a:latin typeface="Cambria Math" panose="02040503050406030204" pitchFamily="18" charset="0"/>
                      </a:rPr>
                      <m:t>ñ</m:t>
                    </m:r>
                    <m:r>
                      <a:rPr lang="es-PE" sz="1350" i="1">
                        <a:latin typeface="Cambria Math" panose="02040503050406030204" pitchFamily="18" charset="0"/>
                      </a:rPr>
                      <m:t>𝑜</m:t>
                    </m:r>
                    <m:r>
                      <a:rPr lang="es-PE" sz="1350" i="1">
                        <a:latin typeface="Cambria Math" panose="02040503050406030204" pitchFamily="18" charset="0"/>
                      </a:rPr>
                      <m:t> 2</m:t>
                    </m:r>
                  </m:oMath>
                </a14:m>
                <a:endParaRPr lang="pt-BR" sz="1350" i="1" dirty="0"/>
              </a:p>
              <a:p>
                <a:pPr/>
                <a14:m>
                  <m:oMathPara xmlns:m="http://schemas.openxmlformats.org/officeDocument/2006/math">
                    <m:oMathParaPr>
                      <m:jc m:val="centerGroup"/>
                    </m:oMathParaPr>
                    <m:oMath xmlns:m="http://schemas.openxmlformats.org/officeDocument/2006/math">
                      <m:sSub>
                        <m:sSubPr>
                          <m:ctrlPr>
                            <a:rPr lang="pt-BR" sz="1350" i="1" dirty="0">
                              <a:latin typeface="Cambria Math" panose="02040503050406030204" pitchFamily="18" charset="0"/>
                            </a:rPr>
                          </m:ctrlPr>
                        </m:sSubPr>
                        <m:e>
                          <m:r>
                            <a:rPr lang="pt-BR" sz="1350" i="1" dirty="0">
                              <a:latin typeface="Cambria Math" panose="02040503050406030204" pitchFamily="18" charset="0"/>
                            </a:rPr>
                            <m:t>𝐶𝑉</m:t>
                          </m:r>
                        </m:e>
                        <m:sub>
                          <m:r>
                            <a:rPr lang="pt-BR" sz="1350" i="1" dirty="0">
                              <a:latin typeface="Cambria Math" panose="02040503050406030204" pitchFamily="18" charset="0"/>
                            </a:rPr>
                            <m:t>𝑌</m:t>
                          </m:r>
                        </m:sub>
                      </m:sSub>
                      <m:r>
                        <a:rPr lang="pt-BR" sz="1350" i="1" dirty="0">
                          <a:latin typeface="Cambria Math" panose="02040503050406030204" pitchFamily="18" charset="0"/>
                        </a:rPr>
                        <m:t>=</m:t>
                      </m:r>
                      <m:f>
                        <m:fPr>
                          <m:ctrlPr>
                            <a:rPr lang="pt-BR" sz="1350" i="1" dirty="0">
                              <a:latin typeface="Cambria Math" panose="02040503050406030204" pitchFamily="18" charset="0"/>
                            </a:rPr>
                          </m:ctrlPr>
                        </m:fPr>
                        <m:num>
                          <m:sSub>
                            <m:sSubPr>
                              <m:ctrlPr>
                                <a:rPr lang="pt-BR" sz="1350" i="1" dirty="0">
                                  <a:latin typeface="Cambria Math" panose="02040503050406030204" pitchFamily="18" charset="0"/>
                                </a:rPr>
                              </m:ctrlPr>
                            </m:sSubPr>
                            <m:e>
                              <m:r>
                                <a:rPr lang="pt-BR" sz="1350" i="1" dirty="0">
                                  <a:latin typeface="Cambria Math" panose="02040503050406030204" pitchFamily="18" charset="0"/>
                                </a:rPr>
                                <m:t>𝑆</m:t>
                              </m:r>
                            </m:e>
                            <m:sub>
                              <m:r>
                                <a:rPr lang="pt-BR" sz="1350" i="1" dirty="0">
                                  <a:latin typeface="Cambria Math" panose="02040503050406030204" pitchFamily="18" charset="0"/>
                                </a:rPr>
                                <m:t>𝑌</m:t>
                              </m:r>
                            </m:sub>
                          </m:sSub>
                        </m:num>
                        <m:den>
                          <m:acc>
                            <m:accPr>
                              <m:chr m:val="̅"/>
                              <m:ctrlPr>
                                <a:rPr lang="pt-BR" sz="1350" i="1" dirty="0">
                                  <a:latin typeface="Cambria Math" panose="02040503050406030204" pitchFamily="18" charset="0"/>
                                </a:rPr>
                              </m:ctrlPr>
                            </m:accPr>
                            <m:e>
                              <m:r>
                                <a:rPr lang="es-PE" sz="1350" b="0" i="1" dirty="0" smtClean="0">
                                  <a:latin typeface="Cambria Math" panose="02040503050406030204" pitchFamily="18" charset="0"/>
                                </a:rPr>
                                <m:t> </m:t>
                              </m:r>
                              <m:r>
                                <a:rPr lang="es-PE" sz="1350" b="0" i="1" dirty="0" smtClean="0">
                                  <a:latin typeface="Cambria Math" panose="02040503050406030204" pitchFamily="18" charset="0"/>
                                </a:rPr>
                                <m:t>𝑦</m:t>
                              </m:r>
                              <m:r>
                                <a:rPr lang="es-PE" sz="1350" b="0" i="1" dirty="0" smtClean="0">
                                  <a:latin typeface="Cambria Math" panose="02040503050406030204" pitchFamily="18" charset="0"/>
                                </a:rPr>
                                <m:t> </m:t>
                              </m:r>
                            </m:e>
                          </m:acc>
                        </m:den>
                      </m:f>
                      <m:r>
                        <a:rPr lang="pt-BR" sz="1350" i="1" dirty="0">
                          <a:latin typeface="Cambria Math" panose="02040503050406030204" pitchFamily="18" charset="0"/>
                        </a:rPr>
                        <m:t>=</m:t>
                      </m:r>
                      <m:f>
                        <m:fPr>
                          <m:ctrlPr>
                            <a:rPr lang="pt-BR" sz="1350" i="1" dirty="0">
                              <a:latin typeface="Cambria Math" panose="02040503050406030204" pitchFamily="18" charset="0"/>
                            </a:rPr>
                          </m:ctrlPr>
                        </m:fPr>
                        <m:num>
                          <m:r>
                            <a:rPr lang="es-PE" sz="1350" i="1" dirty="0">
                              <a:latin typeface="Cambria Math" panose="02040503050406030204" pitchFamily="18" charset="0"/>
                            </a:rPr>
                            <m:t>0.029</m:t>
                          </m:r>
                        </m:num>
                        <m:den>
                          <m:r>
                            <a:rPr lang="es-PE" sz="1350" i="1" dirty="0">
                              <a:latin typeface="Cambria Math" panose="02040503050406030204" pitchFamily="18" charset="0"/>
                            </a:rPr>
                            <m:t>30</m:t>
                          </m:r>
                        </m:den>
                      </m:f>
                      <m:r>
                        <a:rPr lang="pt-BR" sz="1350" i="1" dirty="0">
                          <a:latin typeface="Cambria Math" panose="02040503050406030204" pitchFamily="18" charset="0"/>
                        </a:rPr>
                        <m:t>=0.000967</m:t>
                      </m:r>
                    </m:oMath>
                  </m:oMathPara>
                </a14:m>
                <a:endParaRPr lang="pt-BR" sz="1350" i="1" dirty="0"/>
              </a:p>
            </p:txBody>
          </p:sp>
        </mc:Choice>
        <mc:Fallback xmlns="">
          <p:sp>
            <p:nvSpPr>
              <p:cNvPr id="22" name="Rectángulo redondeado 21"/>
              <p:cNvSpPr>
                <a:spLocks noRot="1" noChangeAspect="1" noMove="1" noResize="1" noEditPoints="1" noAdjustHandles="1" noChangeArrowheads="1" noChangeShapeType="1" noTextEdit="1"/>
              </p:cNvSpPr>
              <p:nvPr/>
            </p:nvSpPr>
            <p:spPr>
              <a:xfrm>
                <a:off x="4584779" y="4659212"/>
                <a:ext cx="3942927" cy="803128"/>
              </a:xfrm>
              <a:prstGeom prst="round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5" name="Rectángulo redondeado 24"/>
              <p:cNvSpPr/>
              <p:nvPr/>
            </p:nvSpPr>
            <p:spPr>
              <a:xfrm>
                <a:off x="532188" y="4659212"/>
                <a:ext cx="3942927" cy="773049"/>
              </a:xfrm>
              <a:prstGeom prst="roundRect">
                <a:avLst/>
              </a:prstGeom>
              <a:solidFill>
                <a:srgbClr val="FFD966">
                  <a:alpha val="60000"/>
                </a:srgbClr>
              </a:solidFill>
            </p:spPr>
            <p:txBody>
              <a:bodyPr wrap="square">
                <a:spAutoFit/>
              </a:bodyPr>
              <a:lstStyle/>
              <a:p>
                <a:r>
                  <a:rPr lang="pt-BR" sz="1350" i="1" dirty="0"/>
                  <a:t>Sea </a:t>
                </a:r>
                <a14:m>
                  <m:oMath xmlns:m="http://schemas.openxmlformats.org/officeDocument/2006/math">
                    <m:r>
                      <a:rPr lang="es-PE" sz="1350" i="1">
                        <a:latin typeface="Cambria Math" panose="02040503050406030204" pitchFamily="18" charset="0"/>
                      </a:rPr>
                      <m:t>𝑋</m:t>
                    </m:r>
                    <m:r>
                      <a:rPr lang="es-PE" sz="1350" i="1">
                        <a:latin typeface="Cambria Math" panose="02040503050406030204" pitchFamily="18" charset="0"/>
                      </a:rPr>
                      <m:t>=</m:t>
                    </m:r>
                    <m:r>
                      <a:rPr lang="es-PE" sz="1350" i="1">
                        <a:latin typeface="Cambria Math" panose="02040503050406030204" pitchFamily="18" charset="0"/>
                      </a:rPr>
                      <m:t>𝑑𝑖𝑎𝑚𝑒𝑡𝑟𝑜</m:t>
                    </m:r>
                    <m:r>
                      <a:rPr lang="es-PE" sz="1350" i="1">
                        <a:latin typeface="Cambria Math" panose="02040503050406030204" pitchFamily="18" charset="0"/>
                      </a:rPr>
                      <m:t> </m:t>
                    </m:r>
                    <m:r>
                      <a:rPr lang="es-PE" sz="1350" i="1">
                        <a:latin typeface="Cambria Math" panose="02040503050406030204" pitchFamily="18" charset="0"/>
                      </a:rPr>
                      <m:t>𝑑𝑒𝑙</m:t>
                    </m:r>
                    <m:r>
                      <a:rPr lang="es-PE" sz="1350" i="1">
                        <a:latin typeface="Cambria Math" panose="02040503050406030204" pitchFamily="18" charset="0"/>
                      </a:rPr>
                      <m:t> </m:t>
                    </m:r>
                    <m:r>
                      <a:rPr lang="es-PE" sz="1350" i="1">
                        <a:latin typeface="Cambria Math" panose="02040503050406030204" pitchFamily="18" charset="0"/>
                      </a:rPr>
                      <m:t>𝑟𝑜𝑑𝑎𝑚𝑖𝑒𝑛𝑡𝑜</m:t>
                    </m:r>
                    <m:r>
                      <a:rPr lang="es-PE" sz="1350" i="1">
                        <a:latin typeface="Cambria Math" panose="02040503050406030204" pitchFamily="18" charset="0"/>
                      </a:rPr>
                      <m:t> </m:t>
                    </m:r>
                    <m:r>
                      <a:rPr lang="es-PE" sz="1350" i="1">
                        <a:latin typeface="Cambria Math" panose="02040503050406030204" pitchFamily="18" charset="0"/>
                      </a:rPr>
                      <m:t>𝑑𝑒</m:t>
                    </m:r>
                    <m:r>
                      <a:rPr lang="es-PE" sz="1350" i="1">
                        <a:latin typeface="Cambria Math" panose="02040503050406030204" pitchFamily="18" charset="0"/>
                      </a:rPr>
                      <m:t> </m:t>
                    </m:r>
                    <m:r>
                      <a:rPr lang="es-PE" sz="1350" i="1">
                        <a:latin typeface="Cambria Math" panose="02040503050406030204" pitchFamily="18" charset="0"/>
                      </a:rPr>
                      <m:t>𝑡𝑎𝑚𝑎</m:t>
                    </m:r>
                    <m:r>
                      <a:rPr lang="es-PE" sz="1350" i="1">
                        <a:latin typeface="Cambria Math" panose="02040503050406030204" pitchFamily="18" charset="0"/>
                      </a:rPr>
                      <m:t>ñ</m:t>
                    </m:r>
                    <m:r>
                      <a:rPr lang="es-PE" sz="1350" i="1">
                        <a:latin typeface="Cambria Math" panose="02040503050406030204" pitchFamily="18" charset="0"/>
                      </a:rPr>
                      <m:t>𝑜</m:t>
                    </m:r>
                    <m:r>
                      <a:rPr lang="es-PE" sz="1350" i="1">
                        <a:latin typeface="Cambria Math" panose="02040503050406030204" pitchFamily="18" charset="0"/>
                      </a:rPr>
                      <m:t> 1</m:t>
                    </m:r>
                  </m:oMath>
                </a14:m>
                <a:endParaRPr lang="pt-BR" sz="1350" i="1" dirty="0"/>
              </a:p>
              <a:p>
                <a:pPr/>
                <a14:m>
                  <m:oMathPara xmlns:m="http://schemas.openxmlformats.org/officeDocument/2006/math">
                    <m:oMathParaPr>
                      <m:jc m:val="centerGroup"/>
                    </m:oMathParaPr>
                    <m:oMath xmlns:m="http://schemas.openxmlformats.org/officeDocument/2006/math">
                      <m:sSub>
                        <m:sSubPr>
                          <m:ctrlPr>
                            <a:rPr lang="pt-BR" sz="1350" i="1" dirty="0">
                              <a:latin typeface="Cambria Math" panose="02040503050406030204" pitchFamily="18" charset="0"/>
                            </a:rPr>
                          </m:ctrlPr>
                        </m:sSubPr>
                        <m:e>
                          <m:r>
                            <a:rPr lang="pt-BR" sz="1350" i="1" dirty="0">
                              <a:latin typeface="Cambria Math" panose="02040503050406030204" pitchFamily="18" charset="0"/>
                            </a:rPr>
                            <m:t>𝐶𝑉</m:t>
                          </m:r>
                        </m:e>
                        <m:sub>
                          <m:r>
                            <a:rPr lang="es-PE" sz="1350" i="1" dirty="0">
                              <a:latin typeface="Cambria Math" panose="02040503050406030204" pitchFamily="18" charset="0"/>
                            </a:rPr>
                            <m:t>𝑋</m:t>
                          </m:r>
                        </m:sub>
                      </m:sSub>
                      <m:r>
                        <a:rPr lang="pt-BR" sz="1350" i="1" dirty="0">
                          <a:latin typeface="Cambria Math" panose="02040503050406030204" pitchFamily="18" charset="0"/>
                        </a:rPr>
                        <m:t>=</m:t>
                      </m:r>
                      <m:f>
                        <m:fPr>
                          <m:ctrlPr>
                            <a:rPr lang="pt-BR" sz="1350" i="1" dirty="0">
                              <a:latin typeface="Cambria Math" panose="02040503050406030204" pitchFamily="18" charset="0"/>
                            </a:rPr>
                          </m:ctrlPr>
                        </m:fPr>
                        <m:num>
                          <m:sSub>
                            <m:sSubPr>
                              <m:ctrlPr>
                                <a:rPr lang="pt-BR" sz="1350" i="1" dirty="0">
                                  <a:latin typeface="Cambria Math" panose="02040503050406030204" pitchFamily="18" charset="0"/>
                                </a:rPr>
                              </m:ctrlPr>
                            </m:sSubPr>
                            <m:e>
                              <m:r>
                                <a:rPr lang="pt-BR" sz="1350" i="1" dirty="0">
                                  <a:latin typeface="Cambria Math" panose="02040503050406030204" pitchFamily="18" charset="0"/>
                                </a:rPr>
                                <m:t>𝑆</m:t>
                              </m:r>
                            </m:e>
                            <m:sub>
                              <m:r>
                                <a:rPr lang="es-PE" sz="1350" i="1" dirty="0">
                                  <a:latin typeface="Cambria Math" panose="02040503050406030204" pitchFamily="18" charset="0"/>
                                </a:rPr>
                                <m:t>𝑋</m:t>
                              </m:r>
                            </m:sub>
                          </m:sSub>
                        </m:num>
                        <m:den>
                          <m:acc>
                            <m:accPr>
                              <m:chr m:val="̅"/>
                              <m:ctrlPr>
                                <a:rPr lang="pt-BR" sz="1350" i="1" dirty="0">
                                  <a:latin typeface="Cambria Math" panose="02040503050406030204" pitchFamily="18" charset="0"/>
                                </a:rPr>
                              </m:ctrlPr>
                            </m:accPr>
                            <m:e>
                              <m:r>
                                <a:rPr lang="es-PE" sz="1350" b="0" i="1" dirty="0" smtClean="0">
                                  <a:latin typeface="Cambria Math" panose="02040503050406030204" pitchFamily="18" charset="0"/>
                                </a:rPr>
                                <m:t> </m:t>
                              </m:r>
                              <m:r>
                                <a:rPr lang="es-PE" sz="1350" b="0" i="1" dirty="0" smtClean="0">
                                  <a:latin typeface="Cambria Math" panose="02040503050406030204" pitchFamily="18" charset="0"/>
                                </a:rPr>
                                <m:t>𝑥</m:t>
                              </m:r>
                              <m:r>
                                <a:rPr lang="es-PE" sz="1350" b="0" i="1" dirty="0" smtClean="0">
                                  <a:latin typeface="Cambria Math" panose="02040503050406030204" pitchFamily="18" charset="0"/>
                                </a:rPr>
                                <m:t> </m:t>
                              </m:r>
                            </m:e>
                          </m:acc>
                        </m:den>
                      </m:f>
                      <m:r>
                        <a:rPr lang="pt-BR" sz="1350" i="1" dirty="0">
                          <a:latin typeface="Cambria Math" panose="02040503050406030204" pitchFamily="18" charset="0"/>
                        </a:rPr>
                        <m:t>=</m:t>
                      </m:r>
                      <m:f>
                        <m:fPr>
                          <m:ctrlPr>
                            <a:rPr lang="pt-BR" sz="1350" i="1" dirty="0">
                              <a:latin typeface="Cambria Math" panose="02040503050406030204" pitchFamily="18" charset="0"/>
                            </a:rPr>
                          </m:ctrlPr>
                        </m:fPr>
                        <m:num>
                          <m:r>
                            <a:rPr lang="es-PE" sz="1350" i="1" dirty="0">
                              <a:latin typeface="Cambria Math" panose="02040503050406030204" pitchFamily="18" charset="0"/>
                            </a:rPr>
                            <m:t>0.025</m:t>
                          </m:r>
                        </m:num>
                        <m:den>
                          <m:r>
                            <a:rPr lang="es-PE" sz="1350" i="1" dirty="0">
                              <a:latin typeface="Cambria Math" panose="02040503050406030204" pitchFamily="18" charset="0"/>
                            </a:rPr>
                            <m:t>20</m:t>
                          </m:r>
                        </m:den>
                      </m:f>
                      <m:r>
                        <a:rPr lang="pt-BR" sz="1350" i="1" dirty="0">
                          <a:latin typeface="Cambria Math" panose="02040503050406030204" pitchFamily="18" charset="0"/>
                        </a:rPr>
                        <m:t>=0.001250</m:t>
                      </m:r>
                    </m:oMath>
                  </m:oMathPara>
                </a14:m>
                <a:endParaRPr lang="pt-BR" sz="1350" i="1" dirty="0"/>
              </a:p>
            </p:txBody>
          </p:sp>
        </mc:Choice>
        <mc:Fallback xmlns="">
          <p:sp>
            <p:nvSpPr>
              <p:cNvPr id="25" name="Rectángulo redondeado 24"/>
              <p:cNvSpPr>
                <a:spLocks noRot="1" noChangeAspect="1" noMove="1" noResize="1" noEditPoints="1" noAdjustHandles="1" noChangeArrowheads="1" noChangeShapeType="1" noTextEdit="1"/>
              </p:cNvSpPr>
              <p:nvPr/>
            </p:nvSpPr>
            <p:spPr>
              <a:xfrm>
                <a:off x="532188" y="4659212"/>
                <a:ext cx="3942927" cy="773049"/>
              </a:xfrm>
              <a:prstGeom prst="roundRect">
                <a:avLst/>
              </a:prstGeom>
              <a:blipFill>
                <a:blip r:embed="rId5"/>
                <a:stretch>
                  <a:fillRect/>
                </a:stretch>
              </a:blipFill>
            </p:spPr>
            <p:txBody>
              <a:bodyPr/>
              <a:lstStyle/>
              <a:p>
                <a:r>
                  <a:rPr lang="es-PE">
                    <a:noFill/>
                  </a:rPr>
                  <a:t> </a:t>
                </a:r>
              </a:p>
            </p:txBody>
          </p:sp>
        </mc:Fallback>
      </mc:AlternateContent>
      <p:pic>
        <p:nvPicPr>
          <p:cNvPr id="19458" name="Picture 2" descr="Balineras Y Rodamientos - $ 89.900 en Mercado Lib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0258" y="353673"/>
            <a:ext cx="1865869" cy="1032390"/>
          </a:xfrm>
          <a:prstGeom prst="roundRect">
            <a:avLst/>
          </a:prstGeom>
          <a:noFill/>
          <a:extLst>
            <a:ext uri="{909E8E84-426E-40DD-AFC4-6F175D3DCCD1}">
              <a14:hiddenFill xmlns:a14="http://schemas.microsoft.com/office/drawing/2010/main">
                <a:solidFill>
                  <a:srgbClr val="FFFFFF"/>
                </a:solidFill>
              </a14:hiddenFill>
            </a:ext>
          </a:extLst>
        </p:spPr>
      </p:pic>
      <p:sp>
        <p:nvSpPr>
          <p:cNvPr id="17" name="Rectángulo redondeado 16"/>
          <p:cNvSpPr/>
          <p:nvPr/>
        </p:nvSpPr>
        <p:spPr>
          <a:xfrm>
            <a:off x="321277" y="3894035"/>
            <a:ext cx="8439664" cy="561856"/>
          </a:xfrm>
          <a:prstGeom prst="roundRect">
            <a:avLst/>
          </a:prstGeom>
          <a:solidFill>
            <a:srgbClr val="FFD966">
              <a:alpha val="60000"/>
            </a:srgbClr>
          </a:solidFill>
        </p:spPr>
        <p:txBody>
          <a:bodyPr wrap="square" anchor="t" anchorCtr="1">
            <a:spAutoFit/>
          </a:bodyPr>
          <a:lstStyle/>
          <a:p>
            <a:r>
              <a:rPr lang="es-PE" sz="1350" dirty="0"/>
              <a:t>Dado que se trata de rodamientos con diámetros medios diferentes, solo es posible comparar la variabilidad considerando el coeficiente de variación.</a:t>
            </a:r>
          </a:p>
        </p:txBody>
      </p:sp>
      <p:sp>
        <p:nvSpPr>
          <p:cNvPr id="4" name="Título 3"/>
          <p:cNvSpPr>
            <a:spLocks noGrp="1"/>
          </p:cNvSpPr>
          <p:nvPr>
            <p:ph type="title"/>
          </p:nvPr>
        </p:nvSpPr>
        <p:spPr/>
        <p:txBody>
          <a:bodyPr/>
          <a:lstStyle/>
          <a:p>
            <a:r>
              <a:rPr lang="es-PE" dirty="0">
                <a:solidFill>
                  <a:srgbClr val="00B050"/>
                </a:solidFill>
              </a:rPr>
              <a:t> Ejemplo – Rodamientos esféricos</a:t>
            </a:r>
            <a:endParaRPr lang="es-PE" dirty="0"/>
          </a:p>
        </p:txBody>
      </p:sp>
    </p:spTree>
    <p:extLst>
      <p:ext uri="{BB962C8B-B14F-4D97-AF65-F5344CB8AC3E}">
        <p14:creationId xmlns:p14="http://schemas.microsoft.com/office/powerpoint/2010/main" val="174172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right)">
                                      <p:cBhvr>
                                        <p:cTn id="7" dur="1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P spid="22" grpId="0" animBg="1"/>
      <p:bldP spid="25"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35200"/>
            <a:ext cx="7772400" cy="2387600"/>
          </a:xfrm>
        </p:spPr>
        <p:txBody>
          <a:bodyPr>
            <a:normAutofit fontScale="90000"/>
          </a:bodyPr>
          <a:lstStyle/>
          <a:p>
            <a:r>
              <a:rPr lang="es-ES"/>
              <a:t>Propiedades de una</a:t>
            </a:r>
            <a:br>
              <a:rPr lang="es-ES"/>
            </a:br>
            <a:r>
              <a:rPr lang="es-ES"/>
              <a:t>Transformación </a:t>
            </a:r>
            <a:r>
              <a:rPr lang="es-ES" dirty="0"/>
              <a:t>lineal de una variable</a:t>
            </a:r>
          </a:p>
        </p:txBody>
      </p:sp>
    </p:spTree>
    <p:extLst>
      <p:ext uri="{BB962C8B-B14F-4D97-AF65-F5344CB8AC3E}">
        <p14:creationId xmlns:p14="http://schemas.microsoft.com/office/powerpoint/2010/main" val="933667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0392" y="0"/>
            <a:ext cx="8414793" cy="1152395"/>
          </a:xfrm>
        </p:spPr>
        <p:txBody>
          <a:bodyPr>
            <a:normAutofit/>
          </a:bodyPr>
          <a:lstStyle/>
          <a:p>
            <a:pPr lvl="2"/>
            <a:r>
              <a:rPr lang="es-PE" sz="24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Transformación lineal de una variable y su media, varianza y desviación estándar</a:t>
            </a:r>
            <a:endParaRPr lang="es-ES" dirty="0"/>
          </a:p>
        </p:txBody>
      </p:sp>
      <mc:AlternateContent xmlns:mc="http://schemas.openxmlformats.org/markup-compatibility/2006" xmlns:a14="http://schemas.microsoft.com/office/drawing/2010/main">
        <mc:Choice Requires="a14">
          <p:sp>
            <p:nvSpPr>
              <p:cNvPr id="3" name="Marcador de contenido 2"/>
              <p:cNvSpPr>
                <a:spLocks noGrp="1"/>
              </p:cNvSpPr>
              <p:nvPr>
                <p:ph sz="half" idx="1"/>
              </p:nvPr>
            </p:nvSpPr>
            <p:spPr>
              <a:xfrm>
                <a:off x="2434493" y="1152395"/>
                <a:ext cx="3281819" cy="5219706"/>
              </a:xfrm>
              <a:solidFill>
                <a:schemeClr val="accent6">
                  <a:lumMod val="60000"/>
                  <a:lumOff val="40000"/>
                </a:schemeClr>
              </a:solidFill>
            </p:spPr>
            <p:txBody>
              <a:bodyPr>
                <a:noAutofit/>
              </a:bodyPr>
              <a:lstStyle/>
              <a:p>
                <a:r>
                  <a:rPr lang="es-ES" sz="1600" dirty="0"/>
                  <a:t>Si se aplica la transformación </a:t>
                </a:r>
                <a14:m>
                  <m:oMath xmlns:m="http://schemas.openxmlformats.org/officeDocument/2006/math">
                    <m:r>
                      <a:rPr lang="es-ES" sz="1600" b="1" i="1" dirty="0" smtClean="0">
                        <a:solidFill>
                          <a:srgbClr val="FF0000"/>
                        </a:solidFill>
                        <a:latin typeface="Cambria Math" panose="02040503050406030204" pitchFamily="18" charset="0"/>
                      </a:rPr>
                      <m:t>𝑿</m:t>
                    </m:r>
                  </m:oMath>
                </a14:m>
                <a:r>
                  <a:rPr lang="es-ES" sz="1600" dirty="0"/>
                  <a:t> en </a:t>
                </a:r>
                <a14:m>
                  <m:oMath xmlns:m="http://schemas.openxmlformats.org/officeDocument/2006/math">
                    <m:r>
                      <a:rPr lang="es-ES" sz="1600" b="1" i="1" dirty="0" smtClean="0">
                        <a:solidFill>
                          <a:srgbClr val="FF0000"/>
                        </a:solidFill>
                        <a:latin typeface="Cambria Math" panose="02040503050406030204" pitchFamily="18" charset="0"/>
                      </a:rPr>
                      <m:t>𝒀</m:t>
                    </m:r>
                  </m:oMath>
                </a14:m>
                <a:r>
                  <a:rPr lang="es-ES" sz="1600" dirty="0"/>
                  <a:t>, con </a:t>
                </a:r>
                <a14:m>
                  <m:oMath xmlns:m="http://schemas.openxmlformats.org/officeDocument/2006/math">
                    <m:r>
                      <a:rPr lang="es-ES" sz="1600" b="1" i="1" dirty="0" smtClean="0">
                        <a:solidFill>
                          <a:srgbClr val="FF0000"/>
                        </a:solidFill>
                        <a:latin typeface="Cambria Math" panose="02040503050406030204" pitchFamily="18" charset="0"/>
                      </a:rPr>
                      <m:t>𝒂</m:t>
                    </m:r>
                  </m:oMath>
                </a14:m>
                <a:r>
                  <a:rPr lang="es-ES" sz="1600" dirty="0"/>
                  <a:t> y </a:t>
                </a:r>
                <a14:m>
                  <m:oMath xmlns:m="http://schemas.openxmlformats.org/officeDocument/2006/math">
                    <m:r>
                      <a:rPr lang="es-ES" sz="1600" b="1" i="1" dirty="0" smtClean="0">
                        <a:solidFill>
                          <a:srgbClr val="FF0000"/>
                        </a:solidFill>
                        <a:latin typeface="Cambria Math" panose="02040503050406030204" pitchFamily="18" charset="0"/>
                      </a:rPr>
                      <m:t>𝒃</m:t>
                    </m:r>
                  </m:oMath>
                </a14:m>
                <a:r>
                  <a:rPr lang="es-ES" sz="1600" dirty="0"/>
                  <a:t> constantes:</a:t>
                </a:r>
              </a:p>
              <a:p>
                <a:pPr algn="ctr">
                  <a:lnSpc>
                    <a:spcPct val="160000"/>
                  </a:lnSpc>
                </a:pPr>
                <a14:m>
                  <m:oMathPara xmlns:m="http://schemas.openxmlformats.org/officeDocument/2006/math">
                    <m:oMathParaPr>
                      <m:jc m:val="centerGroup"/>
                    </m:oMathParaPr>
                    <m:oMath xmlns:m="http://schemas.openxmlformats.org/officeDocument/2006/math">
                      <m:r>
                        <a:rPr lang="es-ES" sz="1600" b="1" i="1" dirty="0">
                          <a:solidFill>
                            <a:srgbClr val="FF0000"/>
                          </a:solidFill>
                          <a:latin typeface="Cambria Math" panose="02040503050406030204" pitchFamily="18" charset="0"/>
                        </a:rPr>
                        <m:t>𝒀</m:t>
                      </m:r>
                      <m:r>
                        <a:rPr lang="es-ES" sz="1600" b="1" i="1" dirty="0">
                          <a:solidFill>
                            <a:srgbClr val="FF0000"/>
                          </a:solidFill>
                          <a:latin typeface="Cambria Math" panose="02040503050406030204" pitchFamily="18" charset="0"/>
                        </a:rPr>
                        <m:t> = </m:t>
                      </m:r>
                      <m:r>
                        <a:rPr lang="es-ES" sz="1600" b="1" i="1" dirty="0">
                          <a:solidFill>
                            <a:srgbClr val="FF0000"/>
                          </a:solidFill>
                          <a:latin typeface="Cambria Math" panose="02040503050406030204" pitchFamily="18" charset="0"/>
                        </a:rPr>
                        <m:t>𝒂</m:t>
                      </m:r>
                      <m:r>
                        <a:rPr lang="es-ES" sz="1600" b="1" i="1" dirty="0">
                          <a:solidFill>
                            <a:srgbClr val="FF0000"/>
                          </a:solidFill>
                          <a:latin typeface="Cambria Math" panose="02040503050406030204" pitchFamily="18" charset="0"/>
                        </a:rPr>
                        <m:t> </m:t>
                      </m:r>
                      <m:r>
                        <a:rPr lang="es-ES" sz="1600" b="1" i="1" dirty="0">
                          <a:solidFill>
                            <a:srgbClr val="FF0000"/>
                          </a:solidFill>
                          <a:latin typeface="Cambria Math" panose="02040503050406030204" pitchFamily="18" charset="0"/>
                        </a:rPr>
                        <m:t>𝑿</m:t>
                      </m:r>
                      <m:r>
                        <a:rPr lang="es-ES" sz="1600" b="1" i="1" dirty="0">
                          <a:solidFill>
                            <a:srgbClr val="FF0000"/>
                          </a:solidFill>
                          <a:latin typeface="Cambria Math" panose="02040503050406030204" pitchFamily="18" charset="0"/>
                        </a:rPr>
                        <m:t> + </m:t>
                      </m:r>
                      <m:r>
                        <a:rPr lang="es-ES" sz="1600" b="1" i="1" dirty="0">
                          <a:solidFill>
                            <a:srgbClr val="FF0000"/>
                          </a:solidFill>
                          <a:latin typeface="Cambria Math" panose="02040503050406030204" pitchFamily="18" charset="0"/>
                        </a:rPr>
                        <m:t>𝒃</m:t>
                      </m:r>
                    </m:oMath>
                  </m:oMathPara>
                </a14:m>
                <a:endParaRPr lang="es-ES" sz="1600" b="1" dirty="0">
                  <a:solidFill>
                    <a:srgbClr val="FF0000"/>
                  </a:solidFill>
                </a:endParaRPr>
              </a:p>
              <a:p>
                <a:pPr marL="103585"/>
                <a:r>
                  <a:rPr lang="es-ES" sz="1600" dirty="0"/>
                  <a:t>entonces, la media, la varianza y la desviación estándar de los </a:t>
                </a:r>
                <a14:m>
                  <m:oMath xmlns:m="http://schemas.openxmlformats.org/officeDocument/2006/math">
                    <m:r>
                      <a:rPr lang="es-ES" sz="1600" i="1" dirty="0">
                        <a:latin typeface="Cambria Math" panose="02040503050406030204" pitchFamily="18" charset="0"/>
                      </a:rPr>
                      <m:t>𝑛</m:t>
                    </m:r>
                  </m:oMath>
                </a14:m>
                <a:r>
                  <a:rPr lang="es-ES" sz="1600" dirty="0"/>
                  <a:t> valores </a:t>
                </a:r>
                <a14:m>
                  <m:oMath xmlns:m="http://schemas.openxmlformats.org/officeDocument/2006/math">
                    <m:r>
                      <a:rPr lang="es-ES" sz="1600" i="1" dirty="0">
                        <a:latin typeface="Cambria Math" panose="02040503050406030204" pitchFamily="18" charset="0"/>
                      </a:rPr>
                      <m:t>𝑦</m:t>
                    </m:r>
                    <m:r>
                      <a:rPr lang="es-ES" sz="1600" i="1" baseline="-25000" dirty="0" err="1">
                        <a:latin typeface="Cambria Math" panose="02040503050406030204" pitchFamily="18" charset="0"/>
                      </a:rPr>
                      <m:t>𝑖</m:t>
                    </m:r>
                    <m:r>
                      <a:rPr lang="es-ES" sz="1600" i="1" baseline="-25000" dirty="0">
                        <a:latin typeface="Cambria Math" panose="02040503050406030204" pitchFamily="18" charset="0"/>
                      </a:rPr>
                      <m:t> </m:t>
                    </m:r>
                  </m:oMath>
                </a14:m>
                <a:r>
                  <a:rPr lang="es-ES" sz="1600" i="1" baseline="-25000" dirty="0"/>
                  <a:t> </a:t>
                </a:r>
                <a:r>
                  <a:rPr lang="es-ES" sz="1600" dirty="0"/>
                  <a:t>son respectivamente:</a:t>
                </a:r>
              </a:p>
              <a:p>
                <a:pPr marL="103585"/>
                <a:endParaRPr lang="es-ES" sz="16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pt-BR" sz="1600" b="1" i="1" dirty="0">
                              <a:solidFill>
                                <a:srgbClr val="FF0000"/>
                              </a:solidFill>
                              <a:latin typeface="Cambria Math" panose="02040503050406030204" pitchFamily="18" charset="0"/>
                            </a:rPr>
                          </m:ctrlPr>
                        </m:accPr>
                        <m:e>
                          <m:r>
                            <a:rPr lang="pt-BR" sz="1600" b="1" i="1" dirty="0">
                              <a:solidFill>
                                <a:srgbClr val="FF0000"/>
                              </a:solidFill>
                              <a:latin typeface="Cambria Math" panose="02040503050406030204" pitchFamily="18" charset="0"/>
                            </a:rPr>
                            <m:t>𝒚</m:t>
                          </m:r>
                        </m:e>
                      </m:acc>
                      <m:r>
                        <a:rPr lang="pt-BR" sz="1600" b="1" i="1" dirty="0">
                          <a:solidFill>
                            <a:srgbClr val="FF0000"/>
                          </a:solidFill>
                          <a:latin typeface="Cambria Math" panose="02040503050406030204" pitchFamily="18" charset="0"/>
                        </a:rPr>
                        <m:t>=</m:t>
                      </m:r>
                      <m:r>
                        <a:rPr lang="pt-BR" sz="1600" b="1" i="1" dirty="0">
                          <a:solidFill>
                            <a:srgbClr val="FF0000"/>
                          </a:solidFill>
                          <a:latin typeface="Cambria Math" panose="02040503050406030204" pitchFamily="18" charset="0"/>
                        </a:rPr>
                        <m:t>𝒂</m:t>
                      </m:r>
                      <m:acc>
                        <m:accPr>
                          <m:chr m:val="̅"/>
                          <m:ctrlPr>
                            <a:rPr lang="pt-BR" sz="1600" b="1" i="1" dirty="0">
                              <a:solidFill>
                                <a:srgbClr val="FF0000"/>
                              </a:solidFill>
                              <a:latin typeface="Cambria Math" panose="02040503050406030204" pitchFamily="18" charset="0"/>
                            </a:rPr>
                          </m:ctrlPr>
                        </m:accPr>
                        <m:e>
                          <m:r>
                            <a:rPr lang="pt-BR" sz="1600" b="1" i="1" dirty="0">
                              <a:solidFill>
                                <a:srgbClr val="FF0000"/>
                              </a:solidFill>
                              <a:latin typeface="Cambria Math" panose="02040503050406030204" pitchFamily="18" charset="0"/>
                            </a:rPr>
                            <m:t>𝒙</m:t>
                          </m:r>
                        </m:e>
                      </m:acc>
                      <m:r>
                        <a:rPr lang="pt-BR" sz="1600" b="1" i="1" dirty="0">
                          <a:solidFill>
                            <a:srgbClr val="FF0000"/>
                          </a:solidFill>
                          <a:latin typeface="Cambria Math" panose="02040503050406030204" pitchFamily="18" charset="0"/>
                        </a:rPr>
                        <m:t>+</m:t>
                      </m:r>
                      <m:r>
                        <a:rPr lang="pt-BR" sz="1600" b="1" i="1" dirty="0">
                          <a:solidFill>
                            <a:srgbClr val="FF0000"/>
                          </a:solidFill>
                          <a:latin typeface="Cambria Math" panose="02040503050406030204" pitchFamily="18" charset="0"/>
                        </a:rPr>
                        <m:t>𝒃</m:t>
                      </m:r>
                    </m:oMath>
                  </m:oMathPara>
                </a14:m>
                <a:endParaRPr lang="pt-BR" sz="1600" b="1" i="1" dirty="0">
                  <a:solidFill>
                    <a:srgbClr val="FF0000"/>
                  </a:solidFill>
                  <a:latin typeface="Cambria Math" panose="02040503050406030204" pitchFamily="18" charset="0"/>
                </a:endParaRPr>
              </a:p>
              <a:p>
                <a:pPr>
                  <a:lnSpc>
                    <a:spcPct val="150000"/>
                  </a:lnSpc>
                </a:pPr>
                <a:endParaRPr lang="pt-BR" sz="1600" b="1" i="1" dirty="0">
                  <a:solidFill>
                    <a:srgbClr val="FF0000"/>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s-ES" sz="1600" b="1" i="1" dirty="0">
                              <a:solidFill>
                                <a:srgbClr val="FF0000"/>
                              </a:solidFill>
                              <a:latin typeface="Cambria Math" panose="02040503050406030204" pitchFamily="18" charset="0"/>
                            </a:rPr>
                          </m:ctrlPr>
                        </m:sSubSupPr>
                        <m:e>
                          <m:r>
                            <a:rPr lang="pt-BR" sz="1600" b="1" i="1" dirty="0">
                              <a:solidFill>
                                <a:srgbClr val="FF0000"/>
                              </a:solidFill>
                              <a:latin typeface="Cambria Math" panose="02040503050406030204" pitchFamily="18" charset="0"/>
                            </a:rPr>
                            <m:t>𝑺</m:t>
                          </m:r>
                        </m:e>
                        <m:sub>
                          <m:r>
                            <a:rPr lang="pt-BR" sz="1600" b="1" i="1" dirty="0">
                              <a:solidFill>
                                <a:srgbClr val="FF0000"/>
                              </a:solidFill>
                              <a:latin typeface="Cambria Math" panose="02040503050406030204" pitchFamily="18" charset="0"/>
                            </a:rPr>
                            <m:t>𝒀</m:t>
                          </m:r>
                        </m:sub>
                        <m:sup>
                          <m:r>
                            <a:rPr lang="pt-BR" sz="1600" b="1" i="1" dirty="0">
                              <a:solidFill>
                                <a:srgbClr val="FF0000"/>
                              </a:solidFill>
                              <a:latin typeface="Cambria Math" panose="02040503050406030204" pitchFamily="18" charset="0"/>
                            </a:rPr>
                            <m:t>𝟐</m:t>
                          </m:r>
                        </m:sup>
                      </m:sSubSup>
                      <m:r>
                        <a:rPr lang="pt-BR" sz="1600" b="1" i="1" dirty="0">
                          <a:solidFill>
                            <a:srgbClr val="FF0000"/>
                          </a:solidFill>
                          <a:latin typeface="Cambria Math" panose="02040503050406030204" pitchFamily="18" charset="0"/>
                        </a:rPr>
                        <m:t>=</m:t>
                      </m:r>
                      <m:sSup>
                        <m:sSupPr>
                          <m:ctrlPr>
                            <a:rPr lang="pt-BR" sz="1600" b="1" i="1" dirty="0">
                              <a:solidFill>
                                <a:srgbClr val="FF0000"/>
                              </a:solidFill>
                              <a:latin typeface="Cambria Math" panose="02040503050406030204" pitchFamily="18" charset="0"/>
                            </a:rPr>
                          </m:ctrlPr>
                        </m:sSupPr>
                        <m:e>
                          <m:r>
                            <a:rPr lang="pt-BR" sz="1600" b="1" i="1" dirty="0">
                              <a:solidFill>
                                <a:srgbClr val="FF0000"/>
                              </a:solidFill>
                              <a:latin typeface="Cambria Math" panose="02040503050406030204" pitchFamily="18" charset="0"/>
                            </a:rPr>
                            <m:t>𝒂</m:t>
                          </m:r>
                        </m:e>
                        <m:sup>
                          <m:r>
                            <a:rPr lang="pt-BR" sz="1600" b="1" i="1" dirty="0">
                              <a:solidFill>
                                <a:srgbClr val="FF0000"/>
                              </a:solidFill>
                              <a:latin typeface="Cambria Math" panose="02040503050406030204" pitchFamily="18" charset="0"/>
                            </a:rPr>
                            <m:t>𝟐</m:t>
                          </m:r>
                        </m:sup>
                      </m:sSup>
                      <m:sSubSup>
                        <m:sSubSupPr>
                          <m:ctrlPr>
                            <a:rPr lang="pt-BR" sz="1600" b="1" i="1" dirty="0">
                              <a:solidFill>
                                <a:srgbClr val="FF0000"/>
                              </a:solidFill>
                              <a:latin typeface="Cambria Math" panose="02040503050406030204" pitchFamily="18" charset="0"/>
                            </a:rPr>
                          </m:ctrlPr>
                        </m:sSubSupPr>
                        <m:e>
                          <m:r>
                            <a:rPr lang="pt-BR" sz="1600" b="1" i="1" dirty="0">
                              <a:solidFill>
                                <a:srgbClr val="FF0000"/>
                              </a:solidFill>
                              <a:latin typeface="Cambria Math" panose="02040503050406030204" pitchFamily="18" charset="0"/>
                            </a:rPr>
                            <m:t>𝑺</m:t>
                          </m:r>
                        </m:e>
                        <m:sub>
                          <m:r>
                            <a:rPr lang="pt-BR" sz="1600" b="1" i="1" dirty="0">
                              <a:solidFill>
                                <a:srgbClr val="FF0000"/>
                              </a:solidFill>
                              <a:latin typeface="Cambria Math" panose="02040503050406030204" pitchFamily="18" charset="0"/>
                            </a:rPr>
                            <m:t>𝑿</m:t>
                          </m:r>
                        </m:sub>
                        <m:sup>
                          <m:r>
                            <a:rPr lang="pt-BR" sz="1600" b="1" i="1" dirty="0">
                              <a:solidFill>
                                <a:srgbClr val="FF0000"/>
                              </a:solidFill>
                              <a:latin typeface="Cambria Math" panose="02040503050406030204" pitchFamily="18" charset="0"/>
                            </a:rPr>
                            <m:t>𝟐</m:t>
                          </m:r>
                        </m:sup>
                      </m:sSubSup>
                    </m:oMath>
                  </m:oMathPara>
                </a14:m>
                <a:endParaRPr lang="es-ES" sz="1600" b="1" dirty="0">
                  <a:solidFill>
                    <a:srgbClr val="FF0000"/>
                  </a:solidFill>
                </a:endParaRPr>
              </a:p>
              <a:p>
                <a:pPr>
                  <a:lnSpc>
                    <a:spcPct val="150000"/>
                  </a:lnSpc>
                </a:pPr>
                <a:endParaRPr lang="es-ES" sz="1600" b="1" dirty="0">
                  <a:solidFill>
                    <a:srgbClr val="FF0000"/>
                  </a:solidFill>
                </a:endParaRPr>
              </a:p>
              <a:p>
                <a:pPr>
                  <a:lnSpc>
                    <a:spcPct val="150000"/>
                  </a:lnSpc>
                </a:pPr>
                <a14:m>
                  <m:oMathPara xmlns:m="http://schemas.openxmlformats.org/officeDocument/2006/math">
                    <m:oMathParaPr>
                      <m:jc m:val="centerGroup"/>
                    </m:oMathParaPr>
                    <m:oMath xmlns:m="http://schemas.openxmlformats.org/officeDocument/2006/math">
                      <m:sSub>
                        <m:sSubPr>
                          <m:ctrlPr>
                            <a:rPr lang="es-PE" sz="1600" b="1" i="1">
                              <a:solidFill>
                                <a:srgbClr val="FF0000"/>
                              </a:solidFill>
                              <a:latin typeface="Cambria Math" panose="02040503050406030204" pitchFamily="18" charset="0"/>
                            </a:rPr>
                          </m:ctrlPr>
                        </m:sSubPr>
                        <m:e>
                          <m:r>
                            <a:rPr lang="pt-BR" sz="1600" b="1" i="1">
                              <a:solidFill>
                                <a:srgbClr val="FF0000"/>
                              </a:solidFill>
                              <a:latin typeface="Cambria Math" panose="02040503050406030204" pitchFamily="18" charset="0"/>
                            </a:rPr>
                            <m:t>𝑺</m:t>
                          </m:r>
                        </m:e>
                        <m:sub>
                          <m:r>
                            <a:rPr lang="pt-BR" sz="1600" b="1" i="1">
                              <a:solidFill>
                                <a:srgbClr val="FF0000"/>
                              </a:solidFill>
                              <a:latin typeface="Cambria Math" panose="02040503050406030204" pitchFamily="18" charset="0"/>
                            </a:rPr>
                            <m:t>𝒀</m:t>
                          </m:r>
                        </m:sub>
                      </m:sSub>
                      <m:r>
                        <a:rPr lang="pt-BR" sz="1600" b="1" i="1">
                          <a:solidFill>
                            <a:srgbClr val="FF0000"/>
                          </a:solidFill>
                          <a:latin typeface="Cambria Math" panose="02040503050406030204" pitchFamily="18" charset="0"/>
                        </a:rPr>
                        <m:t>=</m:t>
                      </m:r>
                      <m:d>
                        <m:dPr>
                          <m:begChr m:val="|"/>
                          <m:endChr m:val="|"/>
                          <m:ctrlPr>
                            <a:rPr lang="pt-BR" sz="1600" b="1" i="1">
                              <a:solidFill>
                                <a:srgbClr val="FF0000"/>
                              </a:solidFill>
                              <a:latin typeface="Cambria Math" panose="02040503050406030204" pitchFamily="18" charset="0"/>
                            </a:rPr>
                          </m:ctrlPr>
                        </m:dPr>
                        <m:e>
                          <m:r>
                            <a:rPr lang="pt-BR" sz="1600" b="1" i="1">
                              <a:solidFill>
                                <a:srgbClr val="FF0000"/>
                              </a:solidFill>
                              <a:latin typeface="Cambria Math" panose="02040503050406030204" pitchFamily="18" charset="0"/>
                            </a:rPr>
                            <m:t>𝒂</m:t>
                          </m:r>
                        </m:e>
                      </m:d>
                      <m:sSub>
                        <m:sSubPr>
                          <m:ctrlPr>
                            <a:rPr lang="pt-BR" sz="1600" b="1" i="1">
                              <a:solidFill>
                                <a:srgbClr val="FF0000"/>
                              </a:solidFill>
                              <a:latin typeface="Cambria Math" panose="02040503050406030204" pitchFamily="18" charset="0"/>
                            </a:rPr>
                          </m:ctrlPr>
                        </m:sSubPr>
                        <m:e>
                          <m:r>
                            <a:rPr lang="pt-BR" sz="1600" b="1" i="1">
                              <a:solidFill>
                                <a:srgbClr val="FF0000"/>
                              </a:solidFill>
                              <a:latin typeface="Cambria Math" panose="02040503050406030204" pitchFamily="18" charset="0"/>
                            </a:rPr>
                            <m:t>𝑺</m:t>
                          </m:r>
                        </m:e>
                        <m:sub>
                          <m:r>
                            <a:rPr lang="pt-BR" sz="1600" b="1" i="1">
                              <a:solidFill>
                                <a:srgbClr val="FF0000"/>
                              </a:solidFill>
                              <a:latin typeface="Cambria Math" panose="02040503050406030204" pitchFamily="18" charset="0"/>
                            </a:rPr>
                            <m:t>𝑿</m:t>
                          </m:r>
                        </m:sub>
                      </m:sSub>
                    </m:oMath>
                  </m:oMathPara>
                </a14:m>
                <a:endParaRPr lang="es-PE" sz="1600" b="1" dirty="0">
                  <a:solidFill>
                    <a:srgbClr val="FF0000"/>
                  </a:solidFill>
                </a:endParaRPr>
              </a:p>
            </p:txBody>
          </p:sp>
        </mc:Choice>
        <mc:Fallback xmlns="">
          <p:sp>
            <p:nvSpPr>
              <p:cNvPr id="3" name="Marcador de contenido 2"/>
              <p:cNvSpPr>
                <a:spLocks noGrp="1" noRot="1" noChangeAspect="1" noMove="1" noResize="1" noEditPoints="1" noAdjustHandles="1" noChangeArrowheads="1" noChangeShapeType="1" noTextEdit="1"/>
              </p:cNvSpPr>
              <p:nvPr>
                <p:ph sz="half" idx="1"/>
              </p:nvPr>
            </p:nvSpPr>
            <p:spPr>
              <a:xfrm>
                <a:off x="2434493" y="1152395"/>
                <a:ext cx="3281819" cy="5219706"/>
              </a:xfr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 name="Marcador de contenido 3"/>
              <p:cNvSpPr>
                <a:spLocks noGrp="1"/>
              </p:cNvSpPr>
              <p:nvPr>
                <p:ph sz="half" idx="2"/>
              </p:nvPr>
            </p:nvSpPr>
            <p:spPr>
              <a:xfrm>
                <a:off x="6037546" y="1866377"/>
                <a:ext cx="2685010" cy="4783557"/>
              </a:xfrm>
              <a:solidFill>
                <a:schemeClr val="accent6">
                  <a:lumMod val="20000"/>
                  <a:lumOff val="80000"/>
                </a:schemeClr>
              </a:solidFill>
            </p:spPr>
            <p:txBody>
              <a:bodyPr>
                <a:normAutofit lnSpcReduction="10000"/>
              </a:bodyPr>
              <a:lstStyle/>
              <a:p>
                <a:r>
                  <a:rPr lang="pt-BR" sz="1600" i="1" dirty="0">
                    <a:latin typeface="Cambria Math" panose="02040503050406030204" pitchFamily="18" charset="0"/>
                  </a:rPr>
                  <a:t>Demo:  </a:t>
                </a:r>
              </a:p>
              <a:p>
                <a:pPr/>
                <a14:m>
                  <m:oMathPara xmlns:m="http://schemas.openxmlformats.org/officeDocument/2006/math">
                    <m:oMathParaPr>
                      <m:jc m:val="centerGroup"/>
                    </m:oMathParaPr>
                    <m:oMath xmlns:m="http://schemas.openxmlformats.org/officeDocument/2006/math">
                      <m:sSub>
                        <m:sSubPr>
                          <m:ctrlPr>
                            <a:rPr lang="es-PE" sz="1600" i="1">
                              <a:latin typeface="Cambria Math" panose="02040503050406030204" pitchFamily="18" charset="0"/>
                            </a:rPr>
                          </m:ctrlPr>
                        </m:sSubPr>
                        <m:e>
                          <m:r>
                            <a:rPr lang="es-PE" sz="1600" i="1">
                              <a:latin typeface="Cambria Math" panose="02040503050406030204" pitchFamily="18" charset="0"/>
                            </a:rPr>
                            <m:t>𝑦</m:t>
                          </m:r>
                        </m:e>
                        <m:sub>
                          <m:r>
                            <a:rPr lang="es-PE" sz="1600" i="1">
                              <a:latin typeface="Cambria Math" panose="02040503050406030204" pitchFamily="18" charset="0"/>
                            </a:rPr>
                            <m:t>𝑖</m:t>
                          </m:r>
                        </m:sub>
                      </m:sSub>
                      <m:r>
                        <a:rPr lang="es-PE" sz="1600" i="1">
                          <a:latin typeface="Cambria Math" panose="02040503050406030204" pitchFamily="18" charset="0"/>
                        </a:rPr>
                        <m:t>=</m:t>
                      </m:r>
                      <m:r>
                        <a:rPr lang="es-PE" sz="1600" i="1">
                          <a:latin typeface="Cambria Math" panose="02040503050406030204" pitchFamily="18" charset="0"/>
                        </a:rPr>
                        <m:t>𝑎</m:t>
                      </m:r>
                      <m:sSub>
                        <m:sSubPr>
                          <m:ctrlPr>
                            <a:rPr lang="es-PE" sz="1600" i="1">
                              <a:latin typeface="Cambria Math" panose="02040503050406030204" pitchFamily="18" charset="0"/>
                            </a:rPr>
                          </m:ctrlPr>
                        </m:sSubPr>
                        <m:e>
                          <m:r>
                            <a:rPr lang="es-PE" sz="1600" i="1">
                              <a:latin typeface="Cambria Math" panose="02040503050406030204" pitchFamily="18" charset="0"/>
                            </a:rPr>
                            <m:t>𝑥</m:t>
                          </m:r>
                        </m:e>
                        <m:sub>
                          <m:r>
                            <a:rPr lang="es-PE" sz="1600" i="1">
                              <a:latin typeface="Cambria Math" panose="02040503050406030204" pitchFamily="18" charset="0"/>
                            </a:rPr>
                            <m:t>𝑖</m:t>
                          </m:r>
                        </m:sub>
                      </m:sSub>
                      <m:r>
                        <a:rPr lang="es-PE" sz="1600">
                          <a:latin typeface="Cambria Math" panose="02040503050406030204" pitchFamily="18" charset="0"/>
                        </a:rPr>
                        <m:t>+</m:t>
                      </m:r>
                      <m:r>
                        <a:rPr lang="es-PE" sz="1600" i="1">
                          <a:latin typeface="Cambria Math" panose="02040503050406030204" pitchFamily="18" charset="0"/>
                        </a:rPr>
                        <m:t>𝑏</m:t>
                      </m:r>
                      <m:r>
                        <m:rPr>
                          <m:nor/>
                        </m:rPr>
                        <a:rPr lang="es-PE" sz="1600" dirty="0"/>
                        <m:t> </m:t>
                      </m:r>
                    </m:oMath>
                  </m:oMathPara>
                </a14:m>
                <a:endParaRPr lang="pt-BR"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s-PE" sz="1600" i="1">
                              <a:latin typeface="Cambria Math" panose="02040503050406030204" pitchFamily="18" charset="0"/>
                            </a:rPr>
                          </m:ctrlPr>
                        </m:accPr>
                        <m:e>
                          <m:r>
                            <a:rPr lang="es-PE" sz="1600" i="1">
                              <a:latin typeface="Cambria Math" panose="02040503050406030204" pitchFamily="18" charset="0"/>
                            </a:rPr>
                            <m:t>𝑦</m:t>
                          </m:r>
                        </m:e>
                      </m:acc>
                      <m:r>
                        <a:rPr lang="es-PE" sz="1600">
                          <a:latin typeface="Cambria Math" panose="02040503050406030204" pitchFamily="18" charset="0"/>
                        </a:rPr>
                        <m:t>=</m:t>
                      </m:r>
                      <m:r>
                        <a:rPr lang="es-PE" sz="1600" i="1">
                          <a:latin typeface="Cambria Math" panose="02040503050406030204" pitchFamily="18" charset="0"/>
                        </a:rPr>
                        <m:t>𝑎</m:t>
                      </m:r>
                      <m:acc>
                        <m:accPr>
                          <m:chr m:val="̅"/>
                          <m:ctrlPr>
                            <a:rPr lang="es-PE" sz="1600" i="1">
                              <a:latin typeface="Cambria Math" panose="02040503050406030204" pitchFamily="18" charset="0"/>
                            </a:rPr>
                          </m:ctrlPr>
                        </m:accPr>
                        <m:e>
                          <m:r>
                            <a:rPr lang="es-PE" sz="1600" i="1">
                              <a:latin typeface="Cambria Math" panose="02040503050406030204" pitchFamily="18" charset="0"/>
                            </a:rPr>
                            <m:t>𝑥</m:t>
                          </m:r>
                        </m:e>
                      </m:acc>
                      <m:r>
                        <a:rPr lang="es-PE" sz="1600" i="1" dirty="0">
                          <a:latin typeface="Cambria Math" panose="02040503050406030204" pitchFamily="18" charset="0"/>
                        </a:rPr>
                        <m:t>+</m:t>
                      </m:r>
                      <m:r>
                        <a:rPr lang="es-PE" sz="1600" i="1" dirty="0">
                          <a:latin typeface="Cambria Math" panose="02040503050406030204" pitchFamily="18" charset="0"/>
                        </a:rPr>
                        <m:t>𝑏</m:t>
                      </m:r>
                    </m:oMath>
                  </m:oMathPara>
                </a14:m>
                <a:endParaRPr lang="es-PE" sz="1600" i="1" dirty="0">
                  <a:latin typeface="Cambria Math" panose="02040503050406030204" pitchFamily="18" charset="0"/>
                </a:endParaRPr>
              </a:p>
              <a:p>
                <a:endParaRPr lang="es-PE" sz="1600" i="1" dirty="0">
                  <a:latin typeface="Cambria Math" panose="02040503050406030204" pitchFamily="18" charset="0"/>
                </a:endParaRPr>
              </a:p>
              <a:p>
                <a14:m>
                  <m:oMath xmlns:m="http://schemas.openxmlformats.org/officeDocument/2006/math">
                    <m:sSubSup>
                      <m:sSubSupPr>
                        <m:ctrlPr>
                          <a:rPr lang="pt-BR" sz="1600" i="1">
                            <a:latin typeface="Cambria Math" panose="02040503050406030204" pitchFamily="18" charset="0"/>
                          </a:rPr>
                        </m:ctrlPr>
                      </m:sSubSupPr>
                      <m:e>
                        <m:r>
                          <a:rPr lang="pt-BR" sz="1600" i="1">
                            <a:latin typeface="Cambria Math" panose="02040503050406030204" pitchFamily="18" charset="0"/>
                          </a:rPr>
                          <m:t>𝑆</m:t>
                        </m:r>
                      </m:e>
                      <m:sub>
                        <m:r>
                          <a:rPr lang="es-PE" sz="1600" i="1">
                            <a:latin typeface="Cambria Math" panose="02040503050406030204" pitchFamily="18" charset="0"/>
                          </a:rPr>
                          <m:t>𝑌</m:t>
                        </m:r>
                      </m:sub>
                      <m:sup>
                        <m:r>
                          <a:rPr lang="pt-BR" sz="1600" i="1">
                            <a:latin typeface="Cambria Math" panose="02040503050406030204" pitchFamily="18" charset="0"/>
                          </a:rPr>
                          <m:t>2</m:t>
                        </m:r>
                      </m:sup>
                    </m:sSubSup>
                    <m:r>
                      <a:rPr lang="pt-BR" sz="1600" i="1">
                        <a:latin typeface="Cambria Math" panose="02040503050406030204" pitchFamily="18" charset="0"/>
                      </a:rPr>
                      <m:t>=</m:t>
                    </m:r>
                    <m:f>
                      <m:fPr>
                        <m:ctrlPr>
                          <a:rPr lang="pt-BR" sz="1600" i="1">
                            <a:latin typeface="Cambria Math" panose="02040503050406030204" pitchFamily="18" charset="0"/>
                          </a:rPr>
                        </m:ctrlPr>
                      </m:fPr>
                      <m:num>
                        <m:nary>
                          <m:naryPr>
                            <m:chr m:val="∑"/>
                            <m:ctrlPr>
                              <a:rPr lang="pt-BR" sz="1600" i="1">
                                <a:latin typeface="Cambria Math" panose="02040503050406030204" pitchFamily="18" charset="0"/>
                              </a:rPr>
                            </m:ctrlPr>
                          </m:naryPr>
                          <m:sub>
                            <m:r>
                              <m:rPr>
                                <m:brk m:alnAt="23"/>
                              </m:rPr>
                              <a:rPr lang="pt-BR" sz="1600" i="1">
                                <a:latin typeface="Cambria Math" panose="02040503050406030204" pitchFamily="18" charset="0"/>
                              </a:rPr>
                              <m:t>𝑖</m:t>
                            </m:r>
                            <m:r>
                              <a:rPr lang="pt-BR" sz="1600" i="1">
                                <a:latin typeface="Cambria Math" panose="02040503050406030204" pitchFamily="18" charset="0"/>
                              </a:rPr>
                              <m:t>=1</m:t>
                            </m:r>
                          </m:sub>
                          <m:sup>
                            <m:r>
                              <a:rPr lang="pt-BR" sz="1600" i="1">
                                <a:latin typeface="Cambria Math" panose="02040503050406030204" pitchFamily="18" charset="0"/>
                              </a:rPr>
                              <m:t>𝑛</m:t>
                            </m:r>
                          </m:sup>
                          <m:e>
                            <m:sSup>
                              <m:sSupPr>
                                <m:ctrlPr>
                                  <a:rPr lang="pt-BR" sz="1600" i="1">
                                    <a:latin typeface="Cambria Math" panose="02040503050406030204" pitchFamily="18" charset="0"/>
                                  </a:rPr>
                                </m:ctrlPr>
                              </m:sSupPr>
                              <m:e>
                                <m:d>
                                  <m:dPr>
                                    <m:ctrlPr>
                                      <a:rPr lang="pt-BR" sz="1600" i="1">
                                        <a:latin typeface="Cambria Math" panose="02040503050406030204" pitchFamily="18" charset="0"/>
                                      </a:rPr>
                                    </m:ctrlPr>
                                  </m:dPr>
                                  <m:e>
                                    <m:sSub>
                                      <m:sSubPr>
                                        <m:ctrlPr>
                                          <a:rPr lang="pt-BR" sz="1600" i="1">
                                            <a:latin typeface="Cambria Math" panose="02040503050406030204" pitchFamily="18" charset="0"/>
                                          </a:rPr>
                                        </m:ctrlPr>
                                      </m:sSubPr>
                                      <m:e>
                                        <m:r>
                                          <a:rPr lang="es-PE" sz="1600" i="1">
                                            <a:latin typeface="Cambria Math" panose="02040503050406030204" pitchFamily="18" charset="0"/>
                                          </a:rPr>
                                          <m:t>𝑦</m:t>
                                        </m:r>
                                      </m:e>
                                      <m:sub>
                                        <m:r>
                                          <a:rPr lang="pt-BR" sz="1600" i="1">
                                            <a:latin typeface="Cambria Math" panose="02040503050406030204" pitchFamily="18" charset="0"/>
                                          </a:rPr>
                                          <m:t>𝑖</m:t>
                                        </m:r>
                                      </m:sub>
                                    </m:sSub>
                                    <m:r>
                                      <a:rPr lang="pt-BR" sz="1600" i="1">
                                        <a:latin typeface="Cambria Math" panose="02040503050406030204" pitchFamily="18" charset="0"/>
                                      </a:rPr>
                                      <m:t>−</m:t>
                                    </m:r>
                                    <m:acc>
                                      <m:accPr>
                                        <m:chr m:val="̅"/>
                                        <m:ctrlPr>
                                          <a:rPr lang="pt-BR" sz="1600" i="1">
                                            <a:latin typeface="Cambria Math" panose="02040503050406030204" pitchFamily="18" charset="0"/>
                                          </a:rPr>
                                        </m:ctrlPr>
                                      </m:accPr>
                                      <m:e>
                                        <m:r>
                                          <a:rPr lang="es-PE" sz="1600" i="1">
                                            <a:latin typeface="Cambria Math" panose="02040503050406030204" pitchFamily="18" charset="0"/>
                                          </a:rPr>
                                          <m:t>𝑦</m:t>
                                        </m:r>
                                      </m:e>
                                    </m:acc>
                                  </m:e>
                                </m:d>
                              </m:e>
                              <m:sup>
                                <m:r>
                                  <a:rPr lang="pt-BR" sz="1600" i="1">
                                    <a:latin typeface="Cambria Math" panose="02040503050406030204" pitchFamily="18" charset="0"/>
                                  </a:rPr>
                                  <m:t>2</m:t>
                                </m:r>
                              </m:sup>
                            </m:sSup>
                          </m:e>
                        </m:nary>
                      </m:num>
                      <m:den>
                        <m:r>
                          <a:rPr lang="pt-BR" sz="1600" i="1">
                            <a:latin typeface="Cambria Math" panose="02040503050406030204" pitchFamily="18" charset="0"/>
                          </a:rPr>
                          <m:t>𝑛</m:t>
                        </m:r>
                        <m:r>
                          <a:rPr lang="pt-BR" sz="1600" i="1">
                            <a:latin typeface="Cambria Math" panose="02040503050406030204" pitchFamily="18" charset="0"/>
                          </a:rPr>
                          <m:t>−1</m:t>
                        </m:r>
                      </m:den>
                    </m:f>
                  </m:oMath>
                </a14:m>
                <a:r>
                  <a:rPr lang="es-PE" sz="1600" i="1" dirty="0">
                    <a:latin typeface="Cambria Math" panose="02040503050406030204" pitchFamily="18" charset="0"/>
                  </a:rPr>
                  <a:t> </a:t>
                </a:r>
              </a:p>
              <a:p>
                <a:endParaRPr lang="es-PE" sz="1600" i="1" dirty="0">
                  <a:latin typeface="Cambria Math" panose="02040503050406030204" pitchFamily="18" charset="0"/>
                </a:endParaRPr>
              </a:p>
              <a:p>
                <a14:m>
                  <m:oMath xmlns:m="http://schemas.openxmlformats.org/officeDocument/2006/math">
                    <m:r>
                      <a:rPr lang="pt-BR" sz="1600" i="1">
                        <a:latin typeface="Cambria Math" panose="02040503050406030204" pitchFamily="18" charset="0"/>
                      </a:rPr>
                      <m:t>=</m:t>
                    </m:r>
                    <m:f>
                      <m:fPr>
                        <m:ctrlPr>
                          <a:rPr lang="pt-BR" sz="1600" i="1">
                            <a:latin typeface="Cambria Math" panose="02040503050406030204" pitchFamily="18" charset="0"/>
                          </a:rPr>
                        </m:ctrlPr>
                      </m:fPr>
                      <m:num>
                        <m:nary>
                          <m:naryPr>
                            <m:chr m:val="∑"/>
                            <m:ctrlPr>
                              <a:rPr lang="pt-BR" sz="1600" i="1">
                                <a:latin typeface="Cambria Math" panose="02040503050406030204" pitchFamily="18" charset="0"/>
                              </a:rPr>
                            </m:ctrlPr>
                          </m:naryPr>
                          <m:sub>
                            <m:r>
                              <m:rPr>
                                <m:brk m:alnAt="23"/>
                              </m:rPr>
                              <a:rPr lang="pt-BR" sz="1600" i="1">
                                <a:latin typeface="Cambria Math" panose="02040503050406030204" pitchFamily="18" charset="0"/>
                              </a:rPr>
                              <m:t>𝑖</m:t>
                            </m:r>
                            <m:r>
                              <a:rPr lang="pt-BR" sz="1600" i="1">
                                <a:latin typeface="Cambria Math" panose="02040503050406030204" pitchFamily="18" charset="0"/>
                              </a:rPr>
                              <m:t>=1</m:t>
                            </m:r>
                          </m:sub>
                          <m:sup>
                            <m:r>
                              <a:rPr lang="pt-BR" sz="1600" i="1">
                                <a:latin typeface="Cambria Math" panose="02040503050406030204" pitchFamily="18" charset="0"/>
                              </a:rPr>
                              <m:t>𝑛</m:t>
                            </m:r>
                          </m:sup>
                          <m:e>
                            <m:sSup>
                              <m:sSupPr>
                                <m:ctrlPr>
                                  <a:rPr lang="pt-BR" sz="1600" i="1">
                                    <a:latin typeface="Cambria Math" panose="02040503050406030204" pitchFamily="18" charset="0"/>
                                  </a:rPr>
                                </m:ctrlPr>
                              </m:sSupPr>
                              <m:e>
                                <m:d>
                                  <m:dPr>
                                    <m:ctrlPr>
                                      <a:rPr lang="pt-BR" sz="1600" i="1">
                                        <a:latin typeface="Cambria Math" panose="02040503050406030204" pitchFamily="18" charset="0"/>
                                      </a:rPr>
                                    </m:ctrlPr>
                                  </m:dPr>
                                  <m:e>
                                    <m:sSub>
                                      <m:sSubPr>
                                        <m:ctrlPr>
                                          <a:rPr lang="pt-BR" sz="1600" i="1">
                                            <a:latin typeface="Cambria Math" panose="02040503050406030204" pitchFamily="18" charset="0"/>
                                          </a:rPr>
                                        </m:ctrlPr>
                                      </m:sSubPr>
                                      <m:e>
                                        <m:r>
                                          <a:rPr lang="es-PE" sz="1600" i="1">
                                            <a:latin typeface="Cambria Math" panose="02040503050406030204" pitchFamily="18" charset="0"/>
                                          </a:rPr>
                                          <m:t>(</m:t>
                                        </m:r>
                                        <m:r>
                                          <a:rPr lang="es-PE" sz="1600" i="1">
                                            <a:latin typeface="Cambria Math" panose="02040503050406030204" pitchFamily="18" charset="0"/>
                                          </a:rPr>
                                          <m:t>𝑎𝑥</m:t>
                                        </m:r>
                                      </m:e>
                                      <m:sub>
                                        <m:r>
                                          <a:rPr lang="pt-BR" sz="1600" i="1">
                                            <a:latin typeface="Cambria Math" panose="02040503050406030204" pitchFamily="18" charset="0"/>
                                          </a:rPr>
                                          <m:t>𝑖</m:t>
                                        </m:r>
                                      </m:sub>
                                    </m:sSub>
                                    <m:r>
                                      <a:rPr lang="es-PE" sz="1600" i="1">
                                        <a:latin typeface="Cambria Math" panose="02040503050406030204" pitchFamily="18" charset="0"/>
                                      </a:rPr>
                                      <m:t>+</m:t>
                                    </m:r>
                                    <m:r>
                                      <a:rPr lang="es-PE" sz="1600" i="1">
                                        <a:latin typeface="Cambria Math" panose="02040503050406030204" pitchFamily="18" charset="0"/>
                                      </a:rPr>
                                      <m:t>𝑏</m:t>
                                    </m:r>
                                    <m:r>
                                      <a:rPr lang="es-PE" sz="1600" i="1">
                                        <a:latin typeface="Cambria Math" panose="02040503050406030204" pitchFamily="18" charset="0"/>
                                      </a:rPr>
                                      <m:t>)−(</m:t>
                                    </m:r>
                                    <m:r>
                                      <a:rPr lang="es-PE" sz="1600" i="1">
                                        <a:latin typeface="Cambria Math" panose="02040503050406030204" pitchFamily="18" charset="0"/>
                                      </a:rPr>
                                      <m:t>𝑎</m:t>
                                    </m:r>
                                    <m:acc>
                                      <m:accPr>
                                        <m:chr m:val="̅"/>
                                        <m:ctrlPr>
                                          <a:rPr lang="pt-BR" sz="1600" i="1">
                                            <a:latin typeface="Cambria Math" panose="02040503050406030204" pitchFamily="18" charset="0"/>
                                          </a:rPr>
                                        </m:ctrlPr>
                                      </m:accPr>
                                      <m:e>
                                        <m:r>
                                          <a:rPr lang="es-PE" sz="1600" i="1">
                                            <a:latin typeface="Cambria Math" panose="02040503050406030204" pitchFamily="18" charset="0"/>
                                          </a:rPr>
                                          <m:t>𝑥</m:t>
                                        </m:r>
                                      </m:e>
                                    </m:acc>
                                    <m:r>
                                      <a:rPr lang="es-PE" sz="1600" i="1">
                                        <a:latin typeface="Cambria Math" panose="02040503050406030204" pitchFamily="18" charset="0"/>
                                      </a:rPr>
                                      <m:t>+</m:t>
                                    </m:r>
                                    <m:r>
                                      <a:rPr lang="es-PE" sz="1600" i="1">
                                        <a:latin typeface="Cambria Math" panose="02040503050406030204" pitchFamily="18" charset="0"/>
                                      </a:rPr>
                                      <m:t>𝑏</m:t>
                                    </m:r>
                                    <m:r>
                                      <a:rPr lang="es-PE" sz="1600" i="1">
                                        <a:latin typeface="Cambria Math" panose="02040503050406030204" pitchFamily="18" charset="0"/>
                                      </a:rPr>
                                      <m:t>)</m:t>
                                    </m:r>
                                  </m:e>
                                </m:d>
                              </m:e>
                              <m:sup>
                                <m:r>
                                  <a:rPr lang="pt-BR" sz="1600" i="1">
                                    <a:latin typeface="Cambria Math" panose="02040503050406030204" pitchFamily="18" charset="0"/>
                                  </a:rPr>
                                  <m:t>2</m:t>
                                </m:r>
                              </m:sup>
                            </m:sSup>
                          </m:e>
                        </m:nary>
                      </m:num>
                      <m:den>
                        <m:r>
                          <a:rPr lang="pt-BR" sz="1600" i="1">
                            <a:latin typeface="Cambria Math" panose="02040503050406030204" pitchFamily="18" charset="0"/>
                          </a:rPr>
                          <m:t>𝑛</m:t>
                        </m:r>
                        <m:r>
                          <a:rPr lang="pt-BR" sz="1600" i="1">
                            <a:latin typeface="Cambria Math" panose="02040503050406030204" pitchFamily="18" charset="0"/>
                          </a:rPr>
                          <m:t>−1</m:t>
                        </m:r>
                      </m:den>
                    </m:f>
                  </m:oMath>
                </a14:m>
                <a:r>
                  <a:rPr lang="es-PE" sz="1600" dirty="0"/>
                  <a:t> </a:t>
                </a:r>
              </a:p>
              <a:p>
                <a:endParaRPr lang="pt-BR" sz="1600" i="1" dirty="0">
                  <a:latin typeface="Cambria Math" panose="02040503050406030204" pitchFamily="18" charset="0"/>
                </a:endParaRPr>
              </a:p>
              <a:p>
                <a14:m>
                  <m:oMath xmlns:m="http://schemas.openxmlformats.org/officeDocument/2006/math">
                    <m:r>
                      <a:rPr lang="pt-BR" sz="1600" i="1">
                        <a:latin typeface="Cambria Math" panose="02040503050406030204" pitchFamily="18" charset="0"/>
                      </a:rPr>
                      <m:t>=</m:t>
                    </m:r>
                    <m:f>
                      <m:fPr>
                        <m:ctrlPr>
                          <a:rPr lang="pt-BR" sz="1600" i="1">
                            <a:latin typeface="Cambria Math" panose="02040503050406030204" pitchFamily="18" charset="0"/>
                          </a:rPr>
                        </m:ctrlPr>
                      </m:fPr>
                      <m:num>
                        <m:nary>
                          <m:naryPr>
                            <m:chr m:val="∑"/>
                            <m:ctrlPr>
                              <a:rPr lang="pt-BR" sz="1600" i="1">
                                <a:latin typeface="Cambria Math" panose="02040503050406030204" pitchFamily="18" charset="0"/>
                              </a:rPr>
                            </m:ctrlPr>
                          </m:naryPr>
                          <m:sub>
                            <m:r>
                              <m:rPr>
                                <m:brk m:alnAt="23"/>
                              </m:rPr>
                              <a:rPr lang="pt-BR" sz="1600" i="1">
                                <a:latin typeface="Cambria Math" panose="02040503050406030204" pitchFamily="18" charset="0"/>
                              </a:rPr>
                              <m:t>𝑖</m:t>
                            </m:r>
                            <m:r>
                              <a:rPr lang="pt-BR" sz="1600" i="1">
                                <a:latin typeface="Cambria Math" panose="02040503050406030204" pitchFamily="18" charset="0"/>
                              </a:rPr>
                              <m:t>=1</m:t>
                            </m:r>
                          </m:sub>
                          <m:sup>
                            <m:r>
                              <a:rPr lang="pt-BR" sz="1600" i="1">
                                <a:latin typeface="Cambria Math" panose="02040503050406030204" pitchFamily="18" charset="0"/>
                              </a:rPr>
                              <m:t>𝑛</m:t>
                            </m:r>
                          </m:sup>
                          <m:e>
                            <m:sSup>
                              <m:sSupPr>
                                <m:ctrlPr>
                                  <a:rPr lang="pt-BR" sz="1600" i="1">
                                    <a:latin typeface="Cambria Math" panose="02040503050406030204" pitchFamily="18" charset="0"/>
                                  </a:rPr>
                                </m:ctrlPr>
                              </m:sSupPr>
                              <m:e>
                                <m:d>
                                  <m:dPr>
                                    <m:ctrlPr>
                                      <a:rPr lang="pt-BR" sz="1600" i="1">
                                        <a:latin typeface="Cambria Math" panose="02040503050406030204" pitchFamily="18" charset="0"/>
                                      </a:rPr>
                                    </m:ctrlPr>
                                  </m:dPr>
                                  <m:e>
                                    <m:sSub>
                                      <m:sSubPr>
                                        <m:ctrlPr>
                                          <a:rPr lang="es-PE" sz="1600" i="1">
                                            <a:latin typeface="Cambria Math" panose="02040503050406030204" pitchFamily="18" charset="0"/>
                                          </a:rPr>
                                        </m:ctrlPr>
                                      </m:sSubPr>
                                      <m:e>
                                        <m:r>
                                          <a:rPr lang="es-PE" sz="1600" i="1">
                                            <a:latin typeface="Cambria Math" panose="02040503050406030204" pitchFamily="18" charset="0"/>
                                          </a:rPr>
                                          <m:t>𝑎𝑥</m:t>
                                        </m:r>
                                      </m:e>
                                      <m:sub>
                                        <m:r>
                                          <a:rPr lang="es-PE" sz="1600" i="1">
                                            <a:latin typeface="Cambria Math" panose="02040503050406030204" pitchFamily="18" charset="0"/>
                                          </a:rPr>
                                          <m:t>𝑖</m:t>
                                        </m:r>
                                      </m:sub>
                                    </m:sSub>
                                    <m:r>
                                      <a:rPr lang="es-PE" sz="1600" i="1">
                                        <a:latin typeface="Cambria Math" panose="02040503050406030204" pitchFamily="18" charset="0"/>
                                      </a:rPr>
                                      <m:t> −</m:t>
                                    </m:r>
                                    <m:r>
                                      <a:rPr lang="es-PE" sz="1600" i="1">
                                        <a:latin typeface="Cambria Math" panose="02040503050406030204" pitchFamily="18" charset="0"/>
                                      </a:rPr>
                                      <m:t>𝑎</m:t>
                                    </m:r>
                                    <m:acc>
                                      <m:accPr>
                                        <m:chr m:val="̅"/>
                                        <m:ctrlPr>
                                          <a:rPr lang="es-PE" sz="1600" i="1">
                                            <a:latin typeface="Cambria Math" panose="02040503050406030204" pitchFamily="18" charset="0"/>
                                          </a:rPr>
                                        </m:ctrlPr>
                                      </m:accPr>
                                      <m:e>
                                        <m:r>
                                          <a:rPr lang="es-PE" sz="1600" i="1">
                                            <a:latin typeface="Cambria Math" panose="02040503050406030204" pitchFamily="18" charset="0"/>
                                          </a:rPr>
                                          <m:t>𝑥</m:t>
                                        </m:r>
                                      </m:e>
                                    </m:acc>
                                  </m:e>
                                </m:d>
                              </m:e>
                              <m:sup>
                                <m:r>
                                  <a:rPr lang="pt-BR" sz="1600" i="1">
                                    <a:latin typeface="Cambria Math" panose="02040503050406030204" pitchFamily="18" charset="0"/>
                                  </a:rPr>
                                  <m:t>2</m:t>
                                </m:r>
                              </m:sup>
                            </m:sSup>
                          </m:e>
                        </m:nary>
                      </m:num>
                      <m:den>
                        <m:r>
                          <a:rPr lang="pt-BR" sz="1600" i="1">
                            <a:latin typeface="Cambria Math" panose="02040503050406030204" pitchFamily="18" charset="0"/>
                          </a:rPr>
                          <m:t>𝑛</m:t>
                        </m:r>
                        <m:r>
                          <a:rPr lang="pt-BR" sz="1600" i="1">
                            <a:latin typeface="Cambria Math" panose="02040503050406030204" pitchFamily="18" charset="0"/>
                          </a:rPr>
                          <m:t>−1</m:t>
                        </m:r>
                      </m:den>
                    </m:f>
                  </m:oMath>
                </a14:m>
                <a:r>
                  <a:rPr lang="es-PE" sz="1600" dirty="0"/>
                  <a:t> </a:t>
                </a:r>
              </a:p>
              <a:p>
                <a:endParaRPr lang="pt-BR" sz="1600" i="1" dirty="0">
                  <a:latin typeface="Cambria Math" panose="02040503050406030204" pitchFamily="18" charset="0"/>
                </a:endParaRPr>
              </a:p>
              <a:p>
                <a14:m>
                  <m:oMath xmlns:m="http://schemas.openxmlformats.org/officeDocument/2006/math">
                    <m:r>
                      <a:rPr lang="pt-BR" sz="1600" i="1">
                        <a:latin typeface="Cambria Math" panose="02040503050406030204" pitchFamily="18" charset="0"/>
                      </a:rPr>
                      <m:t>=</m:t>
                    </m:r>
                    <m:sSup>
                      <m:sSupPr>
                        <m:ctrlPr>
                          <a:rPr lang="es-PE" sz="1600" i="1">
                            <a:latin typeface="Cambria Math" panose="02040503050406030204" pitchFamily="18" charset="0"/>
                          </a:rPr>
                        </m:ctrlPr>
                      </m:sSupPr>
                      <m:e>
                        <m:r>
                          <a:rPr lang="es-PE" sz="1600" i="1">
                            <a:latin typeface="Cambria Math" panose="02040503050406030204" pitchFamily="18" charset="0"/>
                          </a:rPr>
                          <m:t>𝑎</m:t>
                        </m:r>
                      </m:e>
                      <m:sup>
                        <m:r>
                          <a:rPr lang="es-PE" sz="1600" i="1">
                            <a:latin typeface="Cambria Math" panose="02040503050406030204" pitchFamily="18" charset="0"/>
                          </a:rPr>
                          <m:t>2</m:t>
                        </m:r>
                      </m:sup>
                    </m:sSup>
                    <m:f>
                      <m:fPr>
                        <m:ctrlPr>
                          <a:rPr lang="pt-BR" sz="1600" i="1">
                            <a:latin typeface="Cambria Math" panose="02040503050406030204" pitchFamily="18" charset="0"/>
                          </a:rPr>
                        </m:ctrlPr>
                      </m:fPr>
                      <m:num>
                        <m:nary>
                          <m:naryPr>
                            <m:chr m:val="∑"/>
                            <m:ctrlPr>
                              <a:rPr lang="pt-BR" sz="1600" i="1">
                                <a:latin typeface="Cambria Math" panose="02040503050406030204" pitchFamily="18" charset="0"/>
                              </a:rPr>
                            </m:ctrlPr>
                          </m:naryPr>
                          <m:sub>
                            <m:r>
                              <m:rPr>
                                <m:brk m:alnAt="23"/>
                              </m:rPr>
                              <a:rPr lang="pt-BR" sz="1600" i="1">
                                <a:latin typeface="Cambria Math" panose="02040503050406030204" pitchFamily="18" charset="0"/>
                              </a:rPr>
                              <m:t>𝑖</m:t>
                            </m:r>
                            <m:r>
                              <a:rPr lang="pt-BR" sz="1600" i="1">
                                <a:latin typeface="Cambria Math" panose="02040503050406030204" pitchFamily="18" charset="0"/>
                              </a:rPr>
                              <m:t>=1</m:t>
                            </m:r>
                          </m:sub>
                          <m:sup>
                            <m:r>
                              <a:rPr lang="pt-BR" sz="1600" i="1">
                                <a:latin typeface="Cambria Math" panose="02040503050406030204" pitchFamily="18" charset="0"/>
                              </a:rPr>
                              <m:t>𝑛</m:t>
                            </m:r>
                          </m:sup>
                          <m:e>
                            <m:sSup>
                              <m:sSupPr>
                                <m:ctrlPr>
                                  <a:rPr lang="pt-BR" sz="1600" i="1">
                                    <a:latin typeface="Cambria Math" panose="02040503050406030204" pitchFamily="18" charset="0"/>
                                  </a:rPr>
                                </m:ctrlPr>
                              </m:sSupPr>
                              <m:e>
                                <m:d>
                                  <m:dPr>
                                    <m:ctrlPr>
                                      <a:rPr lang="pt-BR" sz="1600" i="1">
                                        <a:latin typeface="Cambria Math" panose="02040503050406030204" pitchFamily="18" charset="0"/>
                                      </a:rPr>
                                    </m:ctrlPr>
                                  </m:dPr>
                                  <m:e>
                                    <m:sSub>
                                      <m:sSubPr>
                                        <m:ctrlPr>
                                          <a:rPr lang="es-PE" sz="1600" i="1">
                                            <a:latin typeface="Cambria Math" panose="02040503050406030204" pitchFamily="18" charset="0"/>
                                          </a:rPr>
                                        </m:ctrlPr>
                                      </m:sSubPr>
                                      <m:e>
                                        <m:r>
                                          <a:rPr lang="es-PE" sz="1600" i="1">
                                            <a:latin typeface="Cambria Math" panose="02040503050406030204" pitchFamily="18" charset="0"/>
                                          </a:rPr>
                                          <m:t>𝑥</m:t>
                                        </m:r>
                                      </m:e>
                                      <m:sub>
                                        <m:r>
                                          <a:rPr lang="es-PE" sz="1600" i="1">
                                            <a:latin typeface="Cambria Math" panose="02040503050406030204" pitchFamily="18" charset="0"/>
                                          </a:rPr>
                                          <m:t>𝑖</m:t>
                                        </m:r>
                                      </m:sub>
                                    </m:sSub>
                                    <m:r>
                                      <a:rPr lang="es-PE" sz="1600" i="1">
                                        <a:latin typeface="Cambria Math" panose="02040503050406030204" pitchFamily="18" charset="0"/>
                                      </a:rPr>
                                      <m:t> −</m:t>
                                    </m:r>
                                    <m:acc>
                                      <m:accPr>
                                        <m:chr m:val="̅"/>
                                        <m:ctrlPr>
                                          <a:rPr lang="es-PE" sz="1600" i="1">
                                            <a:latin typeface="Cambria Math" panose="02040503050406030204" pitchFamily="18" charset="0"/>
                                          </a:rPr>
                                        </m:ctrlPr>
                                      </m:accPr>
                                      <m:e>
                                        <m:r>
                                          <a:rPr lang="es-PE" sz="1600" i="1">
                                            <a:latin typeface="Cambria Math" panose="02040503050406030204" pitchFamily="18" charset="0"/>
                                          </a:rPr>
                                          <m:t>𝑥</m:t>
                                        </m:r>
                                      </m:e>
                                    </m:acc>
                                  </m:e>
                                </m:d>
                              </m:e>
                              <m:sup>
                                <m:r>
                                  <a:rPr lang="pt-BR" sz="1600" i="1">
                                    <a:latin typeface="Cambria Math" panose="02040503050406030204" pitchFamily="18" charset="0"/>
                                  </a:rPr>
                                  <m:t>2</m:t>
                                </m:r>
                              </m:sup>
                            </m:sSup>
                          </m:e>
                        </m:nary>
                      </m:num>
                      <m:den>
                        <m:r>
                          <a:rPr lang="pt-BR" sz="1600" i="1">
                            <a:latin typeface="Cambria Math" panose="02040503050406030204" pitchFamily="18" charset="0"/>
                          </a:rPr>
                          <m:t>𝑛</m:t>
                        </m:r>
                        <m:r>
                          <a:rPr lang="pt-BR" sz="1600" i="1">
                            <a:latin typeface="Cambria Math" panose="02040503050406030204" pitchFamily="18" charset="0"/>
                          </a:rPr>
                          <m:t>−1</m:t>
                        </m:r>
                      </m:den>
                    </m:f>
                  </m:oMath>
                </a14:m>
                <a:r>
                  <a:rPr lang="es-PE" sz="1600" dirty="0"/>
                  <a:t> </a:t>
                </a:r>
              </a:p>
              <a:p>
                <a:endParaRPr lang="pt-BR" sz="1600" i="1" dirty="0">
                  <a:latin typeface="Cambria Math" panose="02040503050406030204" pitchFamily="18" charset="0"/>
                </a:endParaRPr>
              </a:p>
              <a:p>
                <a14:m>
                  <m:oMath xmlns:m="http://schemas.openxmlformats.org/officeDocument/2006/math">
                    <m:r>
                      <a:rPr lang="pt-BR" sz="1600" i="1">
                        <a:latin typeface="Cambria Math" panose="02040503050406030204" pitchFamily="18" charset="0"/>
                      </a:rPr>
                      <m:t>=</m:t>
                    </m:r>
                    <m:sSup>
                      <m:sSupPr>
                        <m:ctrlPr>
                          <a:rPr lang="es-PE" sz="1600" i="1">
                            <a:latin typeface="Cambria Math" panose="02040503050406030204" pitchFamily="18" charset="0"/>
                          </a:rPr>
                        </m:ctrlPr>
                      </m:sSupPr>
                      <m:e>
                        <m:r>
                          <a:rPr lang="es-PE" sz="1600" i="1">
                            <a:latin typeface="Cambria Math" panose="02040503050406030204" pitchFamily="18" charset="0"/>
                          </a:rPr>
                          <m:t>𝑎</m:t>
                        </m:r>
                      </m:e>
                      <m:sup>
                        <m:r>
                          <a:rPr lang="es-PE" sz="1600" i="1">
                            <a:latin typeface="Cambria Math" panose="02040503050406030204" pitchFamily="18" charset="0"/>
                          </a:rPr>
                          <m:t>2</m:t>
                        </m:r>
                      </m:sup>
                    </m:sSup>
                    <m:sSubSup>
                      <m:sSubSupPr>
                        <m:ctrlPr>
                          <a:rPr lang="es-PE" sz="1600" i="1">
                            <a:latin typeface="Cambria Math" panose="02040503050406030204" pitchFamily="18" charset="0"/>
                          </a:rPr>
                        </m:ctrlPr>
                      </m:sSubSupPr>
                      <m:e>
                        <m:r>
                          <a:rPr lang="es-PE" sz="1600" i="1">
                            <a:latin typeface="Cambria Math" panose="02040503050406030204" pitchFamily="18" charset="0"/>
                          </a:rPr>
                          <m:t>𝑆</m:t>
                        </m:r>
                      </m:e>
                      <m:sub>
                        <m:r>
                          <a:rPr lang="es-PE" sz="1600" i="1">
                            <a:latin typeface="Cambria Math" panose="02040503050406030204" pitchFamily="18" charset="0"/>
                          </a:rPr>
                          <m:t>𝑋</m:t>
                        </m:r>
                      </m:sub>
                      <m:sup>
                        <m:r>
                          <a:rPr lang="es-PE" sz="1600" i="1">
                            <a:latin typeface="Cambria Math" panose="02040503050406030204" pitchFamily="18" charset="0"/>
                          </a:rPr>
                          <m:t>2</m:t>
                        </m:r>
                      </m:sup>
                    </m:sSubSup>
                  </m:oMath>
                </a14:m>
                <a:r>
                  <a:rPr lang="es-PE" sz="1600" dirty="0"/>
                  <a:t> </a:t>
                </a:r>
              </a:p>
            </p:txBody>
          </p:sp>
        </mc:Choice>
        <mc:Fallback xmlns="">
          <p:sp>
            <p:nvSpPr>
              <p:cNvPr id="4" name="Marcador de contenido 3"/>
              <p:cNvSpPr>
                <a:spLocks noGrp="1" noRot="1" noChangeAspect="1" noMove="1" noResize="1" noEditPoints="1" noAdjustHandles="1" noChangeArrowheads="1" noChangeShapeType="1" noTextEdit="1"/>
              </p:cNvSpPr>
              <p:nvPr>
                <p:ph sz="half" idx="2"/>
              </p:nvPr>
            </p:nvSpPr>
            <p:spPr>
              <a:xfrm>
                <a:off x="6037546" y="1866377"/>
                <a:ext cx="2685010" cy="4783557"/>
              </a:xfrm>
              <a:blipFill>
                <a:blip r:embed="rId4"/>
                <a:stretch>
                  <a:fillRect/>
                </a:stretch>
              </a:blipFill>
            </p:spPr>
            <p:txBody>
              <a:bodyPr/>
              <a:lstStyle/>
              <a:p>
                <a:r>
                  <a:rPr lang="es-PE">
                    <a:noFill/>
                  </a:rPr>
                  <a:t> </a:t>
                </a:r>
              </a:p>
            </p:txBody>
          </p:sp>
        </mc:Fallback>
      </mc:AlternateContent>
      <p:pic>
        <p:nvPicPr>
          <p:cNvPr id="23" name="Imagen 22"/>
          <p:cNvPicPr preferRelativeResize="0">
            <a:picLocks/>
          </p:cNvPicPr>
          <p:nvPr/>
        </p:nvPicPr>
        <p:blipFill>
          <a:blip r:embed="rId5" cstate="print"/>
          <a:stretch>
            <a:fillRect/>
          </a:stretch>
        </p:blipFill>
        <p:spPr>
          <a:xfrm>
            <a:off x="375779" y="1348058"/>
            <a:ext cx="1737479" cy="1058011"/>
          </a:xfrm>
          <a:prstGeom prst="roundRect">
            <a:avLst/>
          </a:prstGeom>
          <a:ln>
            <a:noFill/>
          </a:ln>
          <a:effectLst>
            <a:outerShdw blurRad="292100" dist="139700" dir="2700000" algn="tl" rotWithShape="0">
              <a:srgbClr val="333333">
                <a:alpha val="65000"/>
              </a:srgbClr>
            </a:outerShdw>
          </a:effectLst>
        </p:spPr>
      </p:pic>
      <p:pic>
        <p:nvPicPr>
          <p:cNvPr id="24" name="Imagen 23"/>
          <p:cNvPicPr preferRelativeResize="0">
            <a:picLocks/>
          </p:cNvPicPr>
          <p:nvPr/>
        </p:nvPicPr>
        <p:blipFill>
          <a:blip r:embed="rId6" cstate="print"/>
          <a:stretch>
            <a:fillRect/>
          </a:stretch>
        </p:blipFill>
        <p:spPr>
          <a:xfrm>
            <a:off x="375779" y="2694070"/>
            <a:ext cx="1737479" cy="1058011"/>
          </a:xfrm>
          <a:prstGeom prst="roundRect">
            <a:avLst/>
          </a:prstGeom>
          <a:ln>
            <a:noFill/>
          </a:ln>
          <a:effectLst>
            <a:outerShdw blurRad="292100" dist="139700" dir="2700000" algn="tl" rotWithShape="0">
              <a:srgbClr val="333333">
                <a:alpha val="65000"/>
              </a:srgbClr>
            </a:outerShdw>
          </a:effectLst>
        </p:spPr>
      </p:pic>
      <p:pic>
        <p:nvPicPr>
          <p:cNvPr id="25" name="Imagen 24"/>
          <p:cNvPicPr preferRelativeResize="0">
            <a:picLocks/>
          </p:cNvPicPr>
          <p:nvPr/>
        </p:nvPicPr>
        <p:blipFill>
          <a:blip r:embed="rId7" cstate="print"/>
          <a:stretch>
            <a:fillRect/>
          </a:stretch>
        </p:blipFill>
        <p:spPr>
          <a:xfrm>
            <a:off x="375779" y="4040082"/>
            <a:ext cx="1737479" cy="1058011"/>
          </a:xfrm>
          <a:prstGeom prst="round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0774811"/>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ítulo 11"/>
              <p:cNvSpPr>
                <a:spLocks noGrp="1"/>
              </p:cNvSpPr>
              <p:nvPr>
                <p:ph type="title"/>
              </p:nvPr>
            </p:nvSpPr>
            <p:spPr>
              <a:xfrm>
                <a:off x="628650" y="964410"/>
                <a:ext cx="7886700" cy="1050128"/>
              </a:xfrm>
              <a:prstGeom prst="roundRect">
                <a:avLst/>
              </a:prstGeom>
              <a:solidFill>
                <a:schemeClr val="accent4">
                  <a:lumMod val="60000"/>
                  <a:lumOff val="40000"/>
                </a:schemeClr>
              </a:solidFill>
            </p:spPr>
            <p:txBody>
              <a:bodyPr>
                <a:normAutofit/>
              </a:bodyPr>
              <a:lstStyle/>
              <a:p>
                <a:pPr>
                  <a:lnSpc>
                    <a:spcPct val="100000"/>
                  </a:lnSpc>
                  <a:spcBef>
                    <a:spcPts val="0"/>
                  </a:spcBef>
                  <a:spcAft>
                    <a:spcPts val="1350"/>
                  </a:spcAft>
                </a:pPr>
                <a:r>
                  <a:rPr lang="es-PE" sz="1800" b="0" dirty="0"/>
                  <a:t>Si  </a:t>
                </a:r>
                <a14:m>
                  <m:oMath xmlns:m="http://schemas.openxmlformats.org/officeDocument/2006/math">
                    <m:sSub>
                      <m:sSubPr>
                        <m:ctrlPr>
                          <a:rPr lang="es-PE" sz="1800" b="0" i="1">
                            <a:solidFill>
                              <a:srgbClr val="FF0000"/>
                            </a:solidFill>
                            <a:latin typeface="Cambria Math" panose="02040503050406030204" pitchFamily="18" charset="0"/>
                          </a:rPr>
                        </m:ctrlPr>
                      </m:sSubPr>
                      <m:e>
                        <m:r>
                          <a:rPr lang="es-PE" sz="1800" b="0" i="1">
                            <a:solidFill>
                              <a:srgbClr val="FF0000"/>
                            </a:solidFill>
                            <a:latin typeface="Cambria Math" panose="02040503050406030204" pitchFamily="18" charset="0"/>
                          </a:rPr>
                          <m:t>𝑦</m:t>
                        </m:r>
                      </m:e>
                      <m:sub>
                        <m:r>
                          <a:rPr lang="es-PE" sz="1800" b="0" i="1">
                            <a:solidFill>
                              <a:srgbClr val="FF0000"/>
                            </a:solidFill>
                            <a:latin typeface="Cambria Math" panose="02040503050406030204" pitchFamily="18" charset="0"/>
                          </a:rPr>
                          <m:t>𝑖</m:t>
                        </m:r>
                      </m:sub>
                    </m:sSub>
                    <m:r>
                      <a:rPr lang="es-ES" sz="1800" b="0" i="1">
                        <a:solidFill>
                          <a:srgbClr val="FF0000"/>
                        </a:solidFill>
                        <a:latin typeface="Cambria Math" panose="02040503050406030204" pitchFamily="18" charset="0"/>
                      </a:rPr>
                      <m:t>=</m:t>
                    </m:r>
                    <m:r>
                      <a:rPr lang="es-PE" sz="1800" b="0" i="1">
                        <a:solidFill>
                          <a:srgbClr val="FF0000"/>
                        </a:solidFill>
                        <a:latin typeface="Cambria Math" panose="02040503050406030204" pitchFamily="18" charset="0"/>
                      </a:rPr>
                      <m:t>𝑎</m:t>
                    </m:r>
                    <m:r>
                      <a:rPr lang="es-ES" sz="1800" b="0" i="1">
                        <a:solidFill>
                          <a:srgbClr val="FF0000"/>
                        </a:solidFill>
                        <a:latin typeface="Cambria Math" panose="02040503050406030204" pitchFamily="18" charset="0"/>
                      </a:rPr>
                      <m:t> </m:t>
                    </m:r>
                    <m:sSub>
                      <m:sSubPr>
                        <m:ctrlPr>
                          <a:rPr lang="es-PE" sz="1800" b="0" i="1">
                            <a:solidFill>
                              <a:srgbClr val="FF0000"/>
                            </a:solidFill>
                            <a:latin typeface="Cambria Math" panose="02040503050406030204" pitchFamily="18" charset="0"/>
                          </a:rPr>
                        </m:ctrlPr>
                      </m:sSubPr>
                      <m:e>
                        <m:r>
                          <a:rPr lang="es-PE" sz="1800" b="0" i="1">
                            <a:solidFill>
                              <a:srgbClr val="FF0000"/>
                            </a:solidFill>
                            <a:latin typeface="Cambria Math" panose="02040503050406030204" pitchFamily="18" charset="0"/>
                          </a:rPr>
                          <m:t>𝑥</m:t>
                        </m:r>
                      </m:e>
                      <m:sub>
                        <m:r>
                          <a:rPr lang="es-PE" sz="1800" b="0" i="1">
                            <a:solidFill>
                              <a:srgbClr val="FF0000"/>
                            </a:solidFill>
                            <a:latin typeface="Cambria Math" panose="02040503050406030204" pitchFamily="18" charset="0"/>
                          </a:rPr>
                          <m:t>𝑖</m:t>
                        </m:r>
                      </m:sub>
                    </m:sSub>
                    <m:r>
                      <a:rPr lang="es-ES" sz="1800" b="0" i="1">
                        <a:solidFill>
                          <a:srgbClr val="FF0000"/>
                        </a:solidFill>
                        <a:latin typeface="Cambria Math" panose="02040503050406030204" pitchFamily="18" charset="0"/>
                      </a:rPr>
                      <m:t>+</m:t>
                    </m:r>
                    <m:r>
                      <a:rPr lang="es-PE" sz="1800" b="0" i="1">
                        <a:solidFill>
                          <a:srgbClr val="FF0000"/>
                        </a:solidFill>
                        <a:latin typeface="Cambria Math" panose="02040503050406030204" pitchFamily="18" charset="0"/>
                      </a:rPr>
                      <m:t>𝑏</m:t>
                    </m:r>
                  </m:oMath>
                </a14:m>
                <a:br>
                  <a:rPr lang="es-PE" sz="1800" b="0" dirty="0">
                    <a:solidFill>
                      <a:srgbClr val="FF0000"/>
                    </a:solidFill>
                  </a:rPr>
                </a:br>
                <a14:m>
                  <m:oMathPara xmlns:m="http://schemas.openxmlformats.org/officeDocument/2006/math">
                    <m:oMathParaPr>
                      <m:jc m:val="centerGroup"/>
                    </m:oMathParaPr>
                    <m:oMath xmlns:m="http://schemas.openxmlformats.org/officeDocument/2006/math">
                      <m:acc>
                        <m:accPr>
                          <m:chr m:val="̅"/>
                          <m:ctrlPr>
                            <a:rPr lang="es-PE" sz="1800" i="1">
                              <a:latin typeface="Cambria Math" panose="02040503050406030204" pitchFamily="18" charset="0"/>
                            </a:rPr>
                          </m:ctrlPr>
                        </m:accPr>
                        <m:e>
                          <m:r>
                            <a:rPr lang="es-PE" sz="1800" i="1">
                              <a:latin typeface="Cambria Math" panose="02040503050406030204" pitchFamily="18" charset="0"/>
                            </a:rPr>
                            <m:t>𝑦</m:t>
                          </m:r>
                        </m:e>
                      </m:acc>
                      <m:r>
                        <a:rPr lang="es-PE" sz="1800">
                          <a:latin typeface="Cambria Math" panose="02040503050406030204" pitchFamily="18" charset="0"/>
                        </a:rPr>
                        <m:t>=</m:t>
                      </m:r>
                      <m:r>
                        <a:rPr lang="es-PE" sz="1800" i="1">
                          <a:latin typeface="Cambria Math" panose="02040503050406030204" pitchFamily="18" charset="0"/>
                        </a:rPr>
                        <m:t>𝑎</m:t>
                      </m:r>
                      <m:acc>
                        <m:accPr>
                          <m:chr m:val="̅"/>
                          <m:ctrlPr>
                            <a:rPr lang="es-PE" sz="1800" i="1">
                              <a:latin typeface="Cambria Math" panose="02040503050406030204" pitchFamily="18" charset="0"/>
                            </a:rPr>
                          </m:ctrlPr>
                        </m:accPr>
                        <m:e>
                          <m:r>
                            <a:rPr lang="es-PE" sz="1800" i="1">
                              <a:latin typeface="Cambria Math" panose="02040503050406030204" pitchFamily="18" charset="0"/>
                            </a:rPr>
                            <m:t>𝑥</m:t>
                          </m:r>
                        </m:e>
                      </m:acc>
                      <m:r>
                        <a:rPr lang="es-PE" sz="1800">
                          <a:latin typeface="Cambria Math" panose="02040503050406030204" pitchFamily="18" charset="0"/>
                        </a:rPr>
                        <m:t>+</m:t>
                      </m:r>
                      <m:r>
                        <a:rPr lang="es-PE" sz="1800" i="1">
                          <a:latin typeface="Cambria Math" panose="02040503050406030204" pitchFamily="18" charset="0"/>
                        </a:rPr>
                        <m:t>𝑏</m:t>
                      </m:r>
                    </m:oMath>
                    <m:oMath xmlns:m="http://schemas.openxmlformats.org/officeDocument/2006/math">
                      <m:sSub>
                        <m:sSubPr>
                          <m:ctrlPr>
                            <a:rPr lang="es-PE" sz="1800" b="0" i="1">
                              <a:latin typeface="Cambria Math" panose="02040503050406030204" pitchFamily="18" charset="0"/>
                            </a:rPr>
                          </m:ctrlPr>
                        </m:sSubPr>
                        <m:e>
                          <m:r>
                            <a:rPr lang="es-PE" sz="1800" b="0" i="1">
                              <a:latin typeface="Cambria Math" panose="02040503050406030204" pitchFamily="18" charset="0"/>
                            </a:rPr>
                            <m:t>𝑚𝑒</m:t>
                          </m:r>
                        </m:e>
                        <m:sub>
                          <m:r>
                            <a:rPr lang="es-PE" sz="1800" b="0" i="1">
                              <a:latin typeface="Cambria Math" panose="02040503050406030204" pitchFamily="18" charset="0"/>
                            </a:rPr>
                            <m:t>𝑦</m:t>
                          </m:r>
                        </m:sub>
                      </m:sSub>
                      <m:r>
                        <a:rPr lang="es-PE" sz="1800">
                          <a:latin typeface="Cambria Math" panose="02040503050406030204" pitchFamily="18" charset="0"/>
                        </a:rPr>
                        <m:t>=</m:t>
                      </m:r>
                      <m:r>
                        <a:rPr lang="es-PE" sz="1800" i="1">
                          <a:latin typeface="Cambria Math" panose="02040503050406030204" pitchFamily="18" charset="0"/>
                        </a:rPr>
                        <m:t>𝑎</m:t>
                      </m:r>
                      <m:r>
                        <a:rPr lang="es-PE" sz="1800" b="0" i="1">
                          <a:latin typeface="Cambria Math" panose="02040503050406030204" pitchFamily="18" charset="0"/>
                        </a:rPr>
                        <m:t> </m:t>
                      </m:r>
                      <m:sSub>
                        <m:sSubPr>
                          <m:ctrlPr>
                            <a:rPr lang="es-PE" sz="1800" i="1">
                              <a:latin typeface="Cambria Math" panose="02040503050406030204" pitchFamily="18" charset="0"/>
                            </a:rPr>
                          </m:ctrlPr>
                        </m:sSubPr>
                        <m:e>
                          <m:r>
                            <a:rPr lang="es-PE" sz="1800" b="0" i="1">
                              <a:latin typeface="Cambria Math" panose="02040503050406030204" pitchFamily="18" charset="0"/>
                            </a:rPr>
                            <m:t>𝑚</m:t>
                          </m:r>
                          <m:r>
                            <a:rPr lang="es-PE" sz="1800" i="1">
                              <a:latin typeface="Cambria Math" panose="02040503050406030204" pitchFamily="18" charset="0"/>
                            </a:rPr>
                            <m:t>𝑒</m:t>
                          </m:r>
                        </m:e>
                        <m:sub>
                          <m:r>
                            <a:rPr lang="es-PE" sz="1800" b="0" i="1">
                              <a:latin typeface="Cambria Math" panose="02040503050406030204" pitchFamily="18" charset="0"/>
                            </a:rPr>
                            <m:t>𝑥</m:t>
                          </m:r>
                        </m:sub>
                      </m:sSub>
                      <m:r>
                        <a:rPr lang="es-PE" sz="1800">
                          <a:latin typeface="Cambria Math" panose="02040503050406030204" pitchFamily="18" charset="0"/>
                        </a:rPr>
                        <m:t>+</m:t>
                      </m:r>
                      <m:r>
                        <a:rPr lang="es-PE" sz="1800" i="1">
                          <a:latin typeface="Cambria Math" panose="02040503050406030204" pitchFamily="18" charset="0"/>
                        </a:rPr>
                        <m:t>𝑏</m:t>
                      </m:r>
                    </m:oMath>
                  </m:oMathPara>
                </a14:m>
                <a:br>
                  <a:rPr lang="es-PE" sz="1800" dirty="0"/>
                </a:br>
                <a:endParaRPr lang="es-PE" sz="1800" b="0" dirty="0">
                  <a:solidFill>
                    <a:srgbClr val="FF0000"/>
                  </a:solidFill>
                </a:endParaRPr>
              </a:p>
            </p:txBody>
          </p:sp>
        </mc:Choice>
        <mc:Fallback xmlns="">
          <p:sp>
            <p:nvSpPr>
              <p:cNvPr id="12" name="Título 11"/>
              <p:cNvSpPr>
                <a:spLocks noGrp="1" noRot="1" noChangeAspect="1" noMove="1" noResize="1" noEditPoints="1" noAdjustHandles="1" noChangeArrowheads="1" noChangeShapeType="1" noTextEdit="1"/>
              </p:cNvSpPr>
              <p:nvPr>
                <p:ph type="title"/>
              </p:nvPr>
            </p:nvSpPr>
            <p:spPr>
              <a:xfrm>
                <a:off x="628650" y="964410"/>
                <a:ext cx="7886700" cy="1050128"/>
              </a:xfrm>
              <a:prstGeom prst="round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Marcador de contenido 12"/>
              <p:cNvSpPr>
                <a:spLocks noGrp="1"/>
              </p:cNvSpPr>
              <p:nvPr>
                <p:ph sz="half" idx="1"/>
              </p:nvPr>
            </p:nvSpPr>
            <p:spPr>
              <a:xfrm>
                <a:off x="628650" y="2143125"/>
                <a:ext cx="3886200" cy="3789028"/>
              </a:xfrm>
              <a:prstGeom prst="roundRect">
                <a:avLst/>
              </a:prstGeom>
              <a:solidFill>
                <a:schemeClr val="accent4">
                  <a:lumMod val="60000"/>
                  <a:lumOff val="40000"/>
                </a:schemeClr>
              </a:solidFill>
            </p:spPr>
            <p:txBody>
              <a:bodyPr>
                <a:noAutofit/>
              </a:bodyPr>
              <a:lstStyle/>
              <a:p>
                <a:pPr marL="0" indent="0">
                  <a:lnSpc>
                    <a:spcPct val="100000"/>
                  </a:lnSpc>
                  <a:spcBef>
                    <a:spcPts val="900"/>
                  </a:spcBef>
                  <a:spcAft>
                    <a:spcPts val="450"/>
                  </a:spcAft>
                  <a:buNone/>
                </a:pPr>
                <a:r>
                  <a:rPr lang="es-PE" sz="1350" b="1" dirty="0">
                    <a:solidFill>
                      <a:srgbClr val="FF0000"/>
                    </a:solidFill>
                  </a:rPr>
                  <a:t>Además  si </a:t>
                </a:r>
                <a14:m>
                  <m:oMath xmlns:m="http://schemas.openxmlformats.org/officeDocument/2006/math">
                    <m:r>
                      <a:rPr lang="es-PE" sz="1350" b="1" i="1">
                        <a:solidFill>
                          <a:srgbClr val="FF0000"/>
                        </a:solidFill>
                        <a:latin typeface="Cambria Math" panose="02040503050406030204" pitchFamily="18" charset="0"/>
                      </a:rPr>
                      <m:t>𝒂</m:t>
                    </m:r>
                    <m:r>
                      <a:rPr lang="es-PE" sz="1350" b="1" i="1">
                        <a:solidFill>
                          <a:srgbClr val="FF0000"/>
                        </a:solidFill>
                        <a:latin typeface="Cambria Math" panose="02040503050406030204" pitchFamily="18" charset="0"/>
                      </a:rPr>
                      <m:t>&gt;</m:t>
                    </m:r>
                    <m:r>
                      <a:rPr lang="es-PE" sz="1350" b="1" i="1">
                        <a:solidFill>
                          <a:srgbClr val="FF0000"/>
                        </a:solidFill>
                        <a:latin typeface="Cambria Math" panose="02040503050406030204" pitchFamily="18" charset="0"/>
                      </a:rPr>
                      <m:t>𝟎</m:t>
                    </m:r>
                  </m:oMath>
                </a14:m>
                <a:r>
                  <a:rPr lang="es-PE" sz="1350" b="1" dirty="0">
                    <a:solidFill>
                      <a:srgbClr val="FF0000"/>
                    </a:solidFill>
                  </a:rPr>
                  <a:t> </a:t>
                </a:r>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𝑚𝑖𝑛</m:t>
                          </m:r>
                        </m:e>
                        <m:sub>
                          <m:r>
                            <a:rPr lang="es-PE" sz="1350" i="1">
                              <a:latin typeface="Cambria Math" panose="02040503050406030204" pitchFamily="18" charset="0"/>
                            </a:rPr>
                            <m:t>𝑦</m:t>
                          </m:r>
                        </m:sub>
                      </m:sSub>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𝑚𝑖𝑛</m:t>
                          </m:r>
                        </m:e>
                        <m:sub>
                          <m:r>
                            <a:rPr lang="es-PE" sz="1350" i="1">
                              <a:latin typeface="Cambria Math" panose="02040503050406030204" pitchFamily="18" charset="0"/>
                            </a:rPr>
                            <m:t>𝑥</m:t>
                          </m:r>
                        </m:sub>
                      </m:sSub>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𝑄</m:t>
                          </m:r>
                          <m:r>
                            <a:rPr lang="es-PE" sz="1350" i="1">
                              <a:latin typeface="Cambria Math" panose="02040503050406030204" pitchFamily="18" charset="0"/>
                            </a:rPr>
                            <m:t>1</m:t>
                          </m:r>
                        </m:e>
                        <m:sub>
                          <m:r>
                            <a:rPr lang="es-PE" sz="1350" i="1">
                              <a:latin typeface="Cambria Math" panose="02040503050406030204" pitchFamily="18" charset="0"/>
                            </a:rPr>
                            <m:t>𝑦</m:t>
                          </m:r>
                        </m:sub>
                      </m:sSub>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𝑄</m:t>
                          </m:r>
                          <m:r>
                            <a:rPr lang="es-PE" sz="1350" i="1">
                              <a:latin typeface="Cambria Math" panose="02040503050406030204" pitchFamily="18" charset="0"/>
                            </a:rPr>
                            <m:t>1</m:t>
                          </m:r>
                        </m:e>
                        <m:sub>
                          <m:r>
                            <a:rPr lang="es-PE" sz="1350" i="1">
                              <a:latin typeface="Cambria Math" panose="02040503050406030204" pitchFamily="18" charset="0"/>
                            </a:rPr>
                            <m:t>𝑥</m:t>
                          </m:r>
                        </m:sub>
                      </m:sSub>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𝑄</m:t>
                          </m:r>
                          <m:r>
                            <a:rPr lang="es-PE" sz="1350" i="1">
                              <a:latin typeface="Cambria Math" panose="02040503050406030204" pitchFamily="18" charset="0"/>
                            </a:rPr>
                            <m:t>3</m:t>
                          </m:r>
                        </m:e>
                        <m:sub>
                          <m:r>
                            <a:rPr lang="es-PE" sz="1350" i="1">
                              <a:latin typeface="Cambria Math" panose="02040503050406030204" pitchFamily="18" charset="0"/>
                            </a:rPr>
                            <m:t>𝑦</m:t>
                          </m:r>
                        </m:sub>
                      </m:sSub>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𝑄</m:t>
                          </m:r>
                          <m:r>
                            <a:rPr lang="es-PE" sz="1350" i="1">
                              <a:latin typeface="Cambria Math" panose="02040503050406030204" pitchFamily="18" charset="0"/>
                            </a:rPr>
                            <m:t>3</m:t>
                          </m:r>
                        </m:e>
                        <m:sub>
                          <m:r>
                            <a:rPr lang="es-PE" sz="1350" i="1">
                              <a:latin typeface="Cambria Math" panose="02040503050406030204" pitchFamily="18" charset="0"/>
                            </a:rPr>
                            <m:t>𝑥</m:t>
                          </m:r>
                        </m:sub>
                      </m:sSub>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𝑚𝑎𝑥</m:t>
                          </m:r>
                        </m:e>
                        <m:sub>
                          <m:r>
                            <a:rPr lang="es-PE" sz="1350" i="1">
                              <a:latin typeface="Cambria Math" panose="02040503050406030204" pitchFamily="18" charset="0"/>
                            </a:rPr>
                            <m:t>𝑦</m:t>
                          </m:r>
                        </m:sub>
                      </m:sSub>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𝑚𝑎𝑥</m:t>
                          </m:r>
                        </m:e>
                        <m:sub>
                          <m:r>
                            <a:rPr lang="es-PE" sz="1350" i="1">
                              <a:latin typeface="Cambria Math" panose="02040503050406030204" pitchFamily="18" charset="0"/>
                            </a:rPr>
                            <m:t>𝑥</m:t>
                          </m:r>
                        </m:sub>
                      </m:sSub>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𝑞</m:t>
                          </m:r>
                        </m:e>
                        <m:sub>
                          <m:r>
                            <a:rPr lang="es-PE" sz="1350" i="1">
                              <a:latin typeface="Cambria Math" panose="02040503050406030204" pitchFamily="18" charset="0"/>
                            </a:rPr>
                            <m:t>𝑦</m:t>
                          </m:r>
                        </m:sub>
                      </m:sSub>
                      <m:d>
                        <m:dPr>
                          <m:ctrlPr>
                            <a:rPr lang="es-PE" sz="1350" i="1">
                              <a:latin typeface="Cambria Math" panose="02040503050406030204" pitchFamily="18" charset="0"/>
                            </a:rPr>
                          </m:ctrlPr>
                        </m:dPr>
                        <m:e>
                          <m:r>
                            <a:rPr lang="es-PE" sz="1350" i="1">
                              <a:latin typeface="Cambria Math" panose="02040503050406030204" pitchFamily="18" charset="0"/>
                            </a:rPr>
                            <m:t>𝑝</m:t>
                          </m:r>
                        </m:e>
                      </m:d>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𝑞</m:t>
                          </m:r>
                        </m:e>
                        <m:sub>
                          <m:r>
                            <a:rPr lang="es-PE" sz="1350" i="1">
                              <a:latin typeface="Cambria Math" panose="02040503050406030204" pitchFamily="18" charset="0"/>
                            </a:rPr>
                            <m:t>𝑥</m:t>
                          </m:r>
                        </m:sub>
                      </m:sSub>
                      <m:d>
                        <m:dPr>
                          <m:ctrlPr>
                            <a:rPr lang="es-PE" sz="1350" i="1">
                              <a:latin typeface="Cambria Math" panose="02040503050406030204" pitchFamily="18" charset="0"/>
                            </a:rPr>
                          </m:ctrlPr>
                        </m:dPr>
                        <m:e>
                          <m:r>
                            <a:rPr lang="es-PE" sz="1350" i="1">
                              <a:latin typeface="Cambria Math" panose="02040503050406030204" pitchFamily="18" charset="0"/>
                            </a:rPr>
                            <m:t>𝑝</m:t>
                          </m:r>
                        </m:e>
                      </m:d>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p:txBody>
          </p:sp>
        </mc:Choice>
        <mc:Fallback xmlns="">
          <p:sp>
            <p:nvSpPr>
              <p:cNvPr id="13" name="Marcador de contenido 12"/>
              <p:cNvSpPr>
                <a:spLocks noGrp="1" noRot="1" noChangeAspect="1" noMove="1" noResize="1" noEditPoints="1" noAdjustHandles="1" noChangeArrowheads="1" noChangeShapeType="1" noTextEdit="1"/>
              </p:cNvSpPr>
              <p:nvPr>
                <p:ph sz="half" idx="1"/>
              </p:nvPr>
            </p:nvSpPr>
            <p:spPr>
              <a:xfrm>
                <a:off x="628650" y="2143125"/>
                <a:ext cx="3886200" cy="3789028"/>
              </a:xfrm>
              <a:prstGeom prst="round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4" name="Marcador de contenido 13"/>
              <p:cNvSpPr>
                <a:spLocks noGrp="1"/>
              </p:cNvSpPr>
              <p:nvPr>
                <p:ph sz="half" idx="2"/>
              </p:nvPr>
            </p:nvSpPr>
            <p:spPr>
              <a:xfrm>
                <a:off x="4629150" y="2143125"/>
                <a:ext cx="3886200" cy="3789028"/>
              </a:xfrm>
              <a:prstGeom prst="roundRect">
                <a:avLst/>
              </a:prstGeom>
              <a:solidFill>
                <a:schemeClr val="accent4">
                  <a:lumMod val="60000"/>
                  <a:lumOff val="40000"/>
                </a:schemeClr>
              </a:solidFill>
            </p:spPr>
            <p:txBody>
              <a:bodyPr vert="horz" lIns="68580" tIns="34290" rIns="68580" bIns="34290" rtlCol="0">
                <a:normAutofit/>
              </a:bodyPr>
              <a:lstStyle/>
              <a:p>
                <a:pPr marL="0" indent="0">
                  <a:lnSpc>
                    <a:spcPct val="100000"/>
                  </a:lnSpc>
                  <a:spcBef>
                    <a:spcPts val="900"/>
                  </a:spcBef>
                  <a:spcAft>
                    <a:spcPts val="450"/>
                  </a:spcAft>
                  <a:buNone/>
                </a:pPr>
                <a:r>
                  <a:rPr lang="es-PE" sz="1350" b="1" dirty="0">
                    <a:solidFill>
                      <a:srgbClr val="FF0000"/>
                    </a:solidFill>
                  </a:rPr>
                  <a:t>Pero si </a:t>
                </a:r>
                <a14:m>
                  <m:oMath xmlns:m="http://schemas.openxmlformats.org/officeDocument/2006/math">
                    <m:r>
                      <a:rPr lang="es-PE" sz="1350" b="1" i="1" dirty="0">
                        <a:solidFill>
                          <a:srgbClr val="FF0000"/>
                        </a:solidFill>
                        <a:latin typeface="Cambria Math" panose="02040503050406030204" pitchFamily="18" charset="0"/>
                      </a:rPr>
                      <m:t>𝒂</m:t>
                    </m:r>
                    <m:r>
                      <a:rPr lang="es-PE" sz="1350" b="1" i="1" dirty="0">
                        <a:solidFill>
                          <a:srgbClr val="FF0000"/>
                        </a:solidFill>
                        <a:latin typeface="Cambria Math" panose="02040503050406030204" pitchFamily="18" charset="0"/>
                      </a:rPr>
                      <m:t>&lt;</m:t>
                    </m:r>
                    <m:r>
                      <a:rPr lang="es-PE" sz="1350" b="1" i="1" dirty="0">
                        <a:solidFill>
                          <a:srgbClr val="FF0000"/>
                        </a:solidFill>
                        <a:latin typeface="Cambria Math" panose="02040503050406030204" pitchFamily="18" charset="0"/>
                      </a:rPr>
                      <m:t>𝟎</m:t>
                    </m:r>
                  </m:oMath>
                </a14:m>
                <a:r>
                  <a:rPr lang="es-PE" sz="1350" b="1" i="1" dirty="0">
                    <a:solidFill>
                      <a:srgbClr val="FF0000"/>
                    </a:solidFill>
                    <a:latin typeface="Cambria Math" panose="02040503050406030204" pitchFamily="18" charset="0"/>
                  </a:rPr>
                  <a:t> </a:t>
                </a:r>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𝑚𝑎𝑥</m:t>
                          </m:r>
                        </m:e>
                        <m:sub>
                          <m:r>
                            <a:rPr lang="es-PE" sz="1350" i="1">
                              <a:latin typeface="Cambria Math" panose="02040503050406030204" pitchFamily="18" charset="0"/>
                            </a:rPr>
                            <m:t>𝑦</m:t>
                          </m:r>
                        </m:sub>
                      </m:sSub>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𝑚𝑖𝑛</m:t>
                          </m:r>
                        </m:e>
                        <m:sub>
                          <m:r>
                            <a:rPr lang="es-PE" sz="1350" i="1">
                              <a:latin typeface="Cambria Math" panose="02040503050406030204" pitchFamily="18" charset="0"/>
                            </a:rPr>
                            <m:t>𝑥</m:t>
                          </m:r>
                        </m:sub>
                      </m:sSub>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𝑄</m:t>
                          </m:r>
                          <m:r>
                            <a:rPr lang="es-PE" sz="1350" i="1">
                              <a:latin typeface="Cambria Math" panose="02040503050406030204" pitchFamily="18" charset="0"/>
                            </a:rPr>
                            <m:t>3</m:t>
                          </m:r>
                        </m:e>
                        <m:sub>
                          <m:r>
                            <a:rPr lang="es-PE" sz="1350" i="1">
                              <a:latin typeface="Cambria Math" panose="02040503050406030204" pitchFamily="18" charset="0"/>
                            </a:rPr>
                            <m:t>𝑦</m:t>
                          </m:r>
                        </m:sub>
                      </m:sSub>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𝑄</m:t>
                          </m:r>
                          <m:r>
                            <a:rPr lang="es-PE" sz="1350" i="1">
                              <a:latin typeface="Cambria Math" panose="02040503050406030204" pitchFamily="18" charset="0"/>
                            </a:rPr>
                            <m:t>1</m:t>
                          </m:r>
                        </m:e>
                        <m:sub>
                          <m:r>
                            <a:rPr lang="es-PE" sz="1350" i="1">
                              <a:latin typeface="Cambria Math" panose="02040503050406030204" pitchFamily="18" charset="0"/>
                            </a:rPr>
                            <m:t>𝑥</m:t>
                          </m:r>
                        </m:sub>
                      </m:sSub>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𝑄</m:t>
                          </m:r>
                          <m:r>
                            <a:rPr lang="es-PE" sz="1350" i="1">
                              <a:latin typeface="Cambria Math" panose="02040503050406030204" pitchFamily="18" charset="0"/>
                            </a:rPr>
                            <m:t>1</m:t>
                          </m:r>
                        </m:e>
                        <m:sub>
                          <m:r>
                            <a:rPr lang="es-PE" sz="1350" i="1">
                              <a:latin typeface="Cambria Math" panose="02040503050406030204" pitchFamily="18" charset="0"/>
                            </a:rPr>
                            <m:t>𝑦</m:t>
                          </m:r>
                        </m:sub>
                      </m:sSub>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𝑄</m:t>
                          </m:r>
                          <m:r>
                            <a:rPr lang="es-PE" sz="1350" i="1">
                              <a:latin typeface="Cambria Math" panose="02040503050406030204" pitchFamily="18" charset="0"/>
                            </a:rPr>
                            <m:t>3</m:t>
                          </m:r>
                        </m:e>
                        <m:sub>
                          <m:r>
                            <a:rPr lang="es-PE" sz="1350" i="1">
                              <a:latin typeface="Cambria Math" panose="02040503050406030204" pitchFamily="18" charset="0"/>
                            </a:rPr>
                            <m:t>𝑥</m:t>
                          </m:r>
                        </m:sub>
                      </m:sSub>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𝑚𝑖𝑛</m:t>
                          </m:r>
                        </m:e>
                        <m:sub>
                          <m:r>
                            <a:rPr lang="es-PE" sz="1350" i="1">
                              <a:latin typeface="Cambria Math" panose="02040503050406030204" pitchFamily="18" charset="0"/>
                            </a:rPr>
                            <m:t>𝑦</m:t>
                          </m:r>
                        </m:sub>
                      </m:sSub>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𝑚𝑎𝑥</m:t>
                          </m:r>
                        </m:e>
                        <m:sub>
                          <m:r>
                            <a:rPr lang="es-PE" sz="1350" i="1">
                              <a:latin typeface="Cambria Math" panose="02040503050406030204" pitchFamily="18" charset="0"/>
                            </a:rPr>
                            <m:t>𝑥</m:t>
                          </m:r>
                        </m:sub>
                      </m:sSub>
                      <m:r>
                        <a:rPr lang="es-PE" sz="1350">
                          <a:latin typeface="Cambria Math" panose="02040503050406030204" pitchFamily="18" charset="0"/>
                        </a:rPr>
                        <m:t>+</m:t>
                      </m:r>
                      <m:r>
                        <a:rPr lang="es-PE" sz="1350" i="1">
                          <a:latin typeface="Cambria Math" panose="02040503050406030204" pitchFamily="18" charset="0"/>
                        </a:rPr>
                        <m:t>𝑏</m:t>
                      </m:r>
                    </m:oMath>
                  </m:oMathPara>
                </a14:m>
                <a:endParaRPr lang="es-PE" sz="1350" dirty="0"/>
              </a:p>
              <a:p>
                <a:pPr marL="0" indent="0">
                  <a:lnSpc>
                    <a:spcPct val="100000"/>
                  </a:lnSpc>
                  <a:spcBef>
                    <a:spcPts val="900"/>
                  </a:spcBef>
                  <a:spcAft>
                    <a:spcPts val="450"/>
                  </a:spcAft>
                  <a:buNone/>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𝑞</m:t>
                          </m:r>
                        </m:e>
                        <m:sub>
                          <m:r>
                            <a:rPr lang="es-PE" sz="1350" i="1">
                              <a:latin typeface="Cambria Math" panose="02040503050406030204" pitchFamily="18" charset="0"/>
                            </a:rPr>
                            <m:t>𝑦</m:t>
                          </m:r>
                        </m:sub>
                      </m:sSub>
                      <m:d>
                        <m:dPr>
                          <m:ctrlPr>
                            <a:rPr lang="es-PE" sz="1350" i="1">
                              <a:latin typeface="Cambria Math" panose="02040503050406030204" pitchFamily="18" charset="0"/>
                            </a:rPr>
                          </m:ctrlPr>
                        </m:dPr>
                        <m:e>
                          <m:r>
                            <a:rPr lang="es-PE" sz="1350" i="1">
                              <a:latin typeface="Cambria Math" panose="02040503050406030204" pitchFamily="18" charset="0"/>
                            </a:rPr>
                            <m:t>1−</m:t>
                          </m:r>
                          <m:r>
                            <a:rPr lang="es-PE" sz="1350" i="1">
                              <a:latin typeface="Cambria Math" panose="02040503050406030204" pitchFamily="18" charset="0"/>
                            </a:rPr>
                            <m:t>𝑝</m:t>
                          </m:r>
                        </m:e>
                      </m:d>
                      <m:r>
                        <a:rPr lang="es-PE" sz="1350">
                          <a:latin typeface="Cambria Math" panose="02040503050406030204" pitchFamily="18" charset="0"/>
                        </a:rPr>
                        <m:t>=</m:t>
                      </m:r>
                      <m:r>
                        <a:rPr lang="es-PE" sz="1350" i="1">
                          <a:latin typeface="Cambria Math" panose="02040503050406030204" pitchFamily="18" charset="0"/>
                        </a:rPr>
                        <m:t>𝑎</m:t>
                      </m:r>
                      <m:r>
                        <a:rPr lang="es-PE" sz="1350" i="1">
                          <a:latin typeface="Cambria Math" panose="02040503050406030204" pitchFamily="18" charset="0"/>
                        </a:rPr>
                        <m:t> </m:t>
                      </m:r>
                      <m:sSub>
                        <m:sSubPr>
                          <m:ctrlPr>
                            <a:rPr lang="es-PE" sz="1350" i="1">
                              <a:latin typeface="Cambria Math" panose="02040503050406030204" pitchFamily="18" charset="0"/>
                            </a:rPr>
                          </m:ctrlPr>
                        </m:sSubPr>
                        <m:e>
                          <m:r>
                            <a:rPr lang="es-PE" sz="1350" i="1">
                              <a:latin typeface="Cambria Math" panose="02040503050406030204" pitchFamily="18" charset="0"/>
                            </a:rPr>
                            <m:t>𝑞</m:t>
                          </m:r>
                        </m:e>
                        <m:sub>
                          <m:r>
                            <a:rPr lang="es-PE" sz="1350" i="1">
                              <a:latin typeface="Cambria Math" panose="02040503050406030204" pitchFamily="18" charset="0"/>
                            </a:rPr>
                            <m:t>𝑥</m:t>
                          </m:r>
                        </m:sub>
                      </m:sSub>
                      <m:d>
                        <m:dPr>
                          <m:ctrlPr>
                            <a:rPr lang="es-PE" sz="1350" i="1">
                              <a:latin typeface="Cambria Math" panose="02040503050406030204" pitchFamily="18" charset="0"/>
                            </a:rPr>
                          </m:ctrlPr>
                        </m:dPr>
                        <m:e>
                          <m:r>
                            <a:rPr lang="es-PE" sz="1350" i="1">
                              <a:latin typeface="Cambria Math" panose="02040503050406030204" pitchFamily="18" charset="0"/>
                            </a:rPr>
                            <m:t>𝑝</m:t>
                          </m:r>
                        </m:e>
                      </m:d>
                      <m:r>
                        <a:rPr lang="es-PE" sz="1350">
                          <a:latin typeface="Cambria Math" panose="02040503050406030204" pitchFamily="18" charset="0"/>
                        </a:rPr>
                        <m:t>+</m:t>
                      </m:r>
                      <m:r>
                        <a:rPr lang="es-PE" sz="1350" i="1">
                          <a:latin typeface="Cambria Math" panose="02040503050406030204" pitchFamily="18" charset="0"/>
                        </a:rPr>
                        <m:t>𝑏</m:t>
                      </m:r>
                      <m:r>
                        <a:rPr lang="es-PE" sz="1350" i="1">
                          <a:latin typeface="Cambria Math" panose="02040503050406030204" pitchFamily="18" charset="0"/>
                        </a:rPr>
                        <m:t>        </m:t>
                      </m:r>
                    </m:oMath>
                  </m:oMathPara>
                </a14:m>
                <a:endParaRPr lang="es-PE" sz="1350" dirty="0"/>
              </a:p>
              <a:p>
                <a:pPr marL="0" indent="0">
                  <a:lnSpc>
                    <a:spcPct val="100000"/>
                  </a:lnSpc>
                  <a:spcBef>
                    <a:spcPts val="900"/>
                  </a:spcBef>
                  <a:spcAft>
                    <a:spcPts val="450"/>
                  </a:spcAft>
                  <a:buNone/>
                </a:pPr>
                <a:endParaRPr lang="es-PE" sz="1350" dirty="0"/>
              </a:p>
              <a:p>
                <a:pPr marL="0" indent="0">
                  <a:lnSpc>
                    <a:spcPct val="100000"/>
                  </a:lnSpc>
                  <a:spcBef>
                    <a:spcPts val="900"/>
                  </a:spcBef>
                  <a:spcAft>
                    <a:spcPts val="450"/>
                  </a:spcAft>
                  <a:buNone/>
                </a:pPr>
                <a:endParaRPr lang="es-PE" sz="1350" i="1" dirty="0">
                  <a:latin typeface="Cambria Math" panose="02040503050406030204" pitchFamily="18" charset="0"/>
                </a:endParaRPr>
              </a:p>
            </p:txBody>
          </p:sp>
        </mc:Choice>
        <mc:Fallback xmlns="">
          <p:sp>
            <p:nvSpPr>
              <p:cNvPr id="14" name="Marcador de contenido 13"/>
              <p:cNvSpPr>
                <a:spLocks noGrp="1" noRot="1" noChangeAspect="1" noMove="1" noResize="1" noEditPoints="1" noAdjustHandles="1" noChangeArrowheads="1" noChangeShapeType="1" noTextEdit="1"/>
              </p:cNvSpPr>
              <p:nvPr>
                <p:ph sz="half" idx="2"/>
              </p:nvPr>
            </p:nvSpPr>
            <p:spPr>
              <a:xfrm>
                <a:off x="4629150" y="2143125"/>
                <a:ext cx="3886200" cy="3789028"/>
              </a:xfrm>
              <a:prstGeom prst="roundRect">
                <a:avLst/>
              </a:prstGeom>
              <a:blipFill>
                <a:blip r:embed="rId4"/>
                <a:stretch>
                  <a:fillRect/>
                </a:stretch>
              </a:blipFill>
            </p:spPr>
            <p:txBody>
              <a:bodyPr/>
              <a:lstStyle/>
              <a:p>
                <a:r>
                  <a:rPr lang="es-PE">
                    <a:noFill/>
                  </a:rPr>
                  <a:t> </a:t>
                </a:r>
              </a:p>
            </p:txBody>
          </p:sp>
        </mc:Fallback>
      </mc:AlternateContent>
      <p:grpSp>
        <p:nvGrpSpPr>
          <p:cNvPr id="64" name="Grupo 63"/>
          <p:cNvGrpSpPr/>
          <p:nvPr/>
        </p:nvGrpSpPr>
        <p:grpSpPr>
          <a:xfrm>
            <a:off x="4966647" y="3869977"/>
            <a:ext cx="3352395" cy="2078133"/>
            <a:chOff x="6622196" y="4016967"/>
            <a:chExt cx="4469859" cy="2770843"/>
          </a:xfrm>
        </p:grpSpPr>
        <p:sp>
          <p:nvSpPr>
            <p:cNvPr id="35" name="Rectángulo 34"/>
            <p:cNvSpPr/>
            <p:nvPr/>
          </p:nvSpPr>
          <p:spPr>
            <a:xfrm>
              <a:off x="6998449" y="5492414"/>
              <a:ext cx="1550729" cy="8881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6" name="Rectángulo 35"/>
            <p:cNvSpPr/>
            <p:nvPr/>
          </p:nvSpPr>
          <p:spPr>
            <a:xfrm>
              <a:off x="6998447" y="5931449"/>
              <a:ext cx="2514907" cy="44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1" name="Rectángulo 50"/>
            <p:cNvSpPr/>
            <p:nvPr/>
          </p:nvSpPr>
          <p:spPr>
            <a:xfrm>
              <a:off x="6996202" y="5180067"/>
              <a:ext cx="847617" cy="1224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mc:AlternateContent xmlns:mc="http://schemas.openxmlformats.org/markup-compatibility/2006" xmlns:a14="http://schemas.microsoft.com/office/drawing/2010/main">
          <mc:Choice Requires="a14">
            <p:sp>
              <p:nvSpPr>
                <p:cNvPr id="37" name="CuadroTexto 36"/>
                <p:cNvSpPr txBox="1"/>
                <p:nvPr/>
              </p:nvSpPr>
              <p:spPr>
                <a:xfrm>
                  <a:off x="10665698" y="6206115"/>
                  <a:ext cx="426357"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350" i="1">
                            <a:latin typeface="Cambria Math" panose="02040503050406030204" pitchFamily="18" charset="0"/>
                          </a:rPr>
                          <m:t>𝑥</m:t>
                        </m:r>
                      </m:oMath>
                    </m:oMathPara>
                  </a14:m>
                  <a:endParaRPr lang="es-PE" sz="1350" dirty="0"/>
                </a:p>
              </p:txBody>
            </p:sp>
          </mc:Choice>
          <mc:Fallback xmlns="">
            <p:sp>
              <p:nvSpPr>
                <p:cNvPr id="37" name="CuadroTexto 36"/>
                <p:cNvSpPr txBox="1">
                  <a:spLocks noRot="1" noChangeAspect="1" noMove="1" noResize="1" noEditPoints="1" noAdjustHandles="1" noChangeArrowheads="1" noChangeShapeType="1" noTextEdit="1"/>
                </p:cNvSpPr>
                <p:nvPr/>
              </p:nvSpPr>
              <p:spPr>
                <a:xfrm>
                  <a:off x="10665698" y="6206115"/>
                  <a:ext cx="426357" cy="400109"/>
                </a:xfrm>
                <a:prstGeom prst="rect">
                  <a:avLst/>
                </a:prstGeom>
                <a:blipFill>
                  <a:blip r:embed="rId5"/>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1" name="CuadroTexto 40"/>
                <p:cNvSpPr txBox="1"/>
                <p:nvPr/>
              </p:nvSpPr>
              <p:spPr>
                <a:xfrm>
                  <a:off x="6623952" y="4016967"/>
                  <a:ext cx="429691"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350" i="1">
                            <a:latin typeface="Cambria Math" panose="02040503050406030204" pitchFamily="18" charset="0"/>
                          </a:rPr>
                          <m:t>𝑦</m:t>
                        </m:r>
                      </m:oMath>
                    </m:oMathPara>
                  </a14:m>
                  <a:endParaRPr lang="es-PE" sz="1350" dirty="0"/>
                </a:p>
              </p:txBody>
            </p:sp>
          </mc:Choice>
          <mc:Fallback xmlns="">
            <p:sp>
              <p:nvSpPr>
                <p:cNvPr id="41" name="CuadroTexto 40"/>
                <p:cNvSpPr txBox="1">
                  <a:spLocks noRot="1" noChangeAspect="1" noMove="1" noResize="1" noEditPoints="1" noAdjustHandles="1" noChangeArrowheads="1" noChangeShapeType="1" noTextEdit="1"/>
                </p:cNvSpPr>
                <p:nvPr/>
              </p:nvSpPr>
              <p:spPr>
                <a:xfrm>
                  <a:off x="6623952" y="4016967"/>
                  <a:ext cx="429691" cy="400109"/>
                </a:xfrm>
                <a:prstGeom prst="rect">
                  <a:avLst/>
                </a:prstGeom>
                <a:blipFill>
                  <a:blip r:embed="rId6"/>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3" name="CuadroTexto 42"/>
                <p:cNvSpPr txBox="1"/>
                <p:nvPr/>
              </p:nvSpPr>
              <p:spPr>
                <a:xfrm>
                  <a:off x="8403682" y="4909894"/>
                  <a:ext cx="2014056" cy="400109"/>
                </a:xfrm>
                <a:prstGeom prst="rect">
                  <a:avLst/>
                </a:prstGeom>
                <a:noFill/>
              </p:spPr>
              <p:txBody>
                <a:bodyPr wrap="none" rtlCol="0">
                  <a:spAutoFit/>
                </a:bodyPr>
                <a:lstStyle/>
                <a:p>
                  <a14:m>
                    <m:oMath xmlns:m="http://schemas.openxmlformats.org/officeDocument/2006/math">
                      <m:r>
                        <a:rPr lang="es-PE" sz="1350" i="1">
                          <a:solidFill>
                            <a:srgbClr val="FF0000"/>
                          </a:solidFill>
                          <a:latin typeface="Cambria Math" panose="02040503050406030204" pitchFamily="18" charset="0"/>
                        </a:rPr>
                        <m:t>𝑦</m:t>
                      </m:r>
                      <m:r>
                        <a:rPr lang="es-PE" sz="1350" i="1">
                          <a:solidFill>
                            <a:srgbClr val="FF0000"/>
                          </a:solidFill>
                          <a:latin typeface="Cambria Math" panose="02040503050406030204" pitchFamily="18" charset="0"/>
                        </a:rPr>
                        <m:t>=</m:t>
                      </m:r>
                      <m:r>
                        <a:rPr lang="es-PE" sz="1350" i="1">
                          <a:solidFill>
                            <a:srgbClr val="FF0000"/>
                          </a:solidFill>
                          <a:latin typeface="Cambria Math" panose="02040503050406030204" pitchFamily="18" charset="0"/>
                        </a:rPr>
                        <m:t>𝑎𝑥</m:t>
                      </m:r>
                      <m:r>
                        <a:rPr lang="es-PE" sz="1350" i="1">
                          <a:solidFill>
                            <a:srgbClr val="FF0000"/>
                          </a:solidFill>
                          <a:latin typeface="Cambria Math" panose="02040503050406030204" pitchFamily="18" charset="0"/>
                        </a:rPr>
                        <m:t>+</m:t>
                      </m:r>
                      <m:r>
                        <a:rPr lang="es-PE" sz="1350" i="1">
                          <a:solidFill>
                            <a:srgbClr val="FF0000"/>
                          </a:solidFill>
                          <a:latin typeface="Cambria Math" panose="02040503050406030204" pitchFamily="18" charset="0"/>
                        </a:rPr>
                        <m:t>𝑏</m:t>
                      </m:r>
                    </m:oMath>
                  </a14:m>
                  <a:r>
                    <a:rPr lang="es-PE" sz="1350" dirty="0">
                      <a:solidFill>
                        <a:srgbClr val="FF0000"/>
                      </a:solidFill>
                    </a:rPr>
                    <a:t>, </a:t>
                  </a:r>
                  <a14:m>
                    <m:oMath xmlns:m="http://schemas.openxmlformats.org/officeDocument/2006/math">
                      <m:r>
                        <a:rPr lang="es-PE" sz="1350" i="1" dirty="0">
                          <a:solidFill>
                            <a:srgbClr val="FF0000"/>
                          </a:solidFill>
                          <a:latin typeface="Cambria Math" panose="02040503050406030204" pitchFamily="18" charset="0"/>
                        </a:rPr>
                        <m:t>𝑎</m:t>
                      </m:r>
                      <m:r>
                        <a:rPr lang="es-PE" sz="1350" i="1" dirty="0">
                          <a:solidFill>
                            <a:srgbClr val="FF0000"/>
                          </a:solidFill>
                          <a:latin typeface="Cambria Math" panose="02040503050406030204" pitchFamily="18" charset="0"/>
                        </a:rPr>
                        <m:t>&lt;0</m:t>
                      </m:r>
                    </m:oMath>
                  </a14:m>
                  <a:endParaRPr lang="es-PE" sz="1350" dirty="0">
                    <a:solidFill>
                      <a:srgbClr val="FF0000"/>
                    </a:solidFill>
                  </a:endParaRPr>
                </a:p>
              </p:txBody>
            </p:sp>
          </mc:Choice>
          <mc:Fallback xmlns="">
            <p:sp>
              <p:nvSpPr>
                <p:cNvPr id="43" name="CuadroTexto 42"/>
                <p:cNvSpPr txBox="1">
                  <a:spLocks noRot="1" noChangeAspect="1" noMove="1" noResize="1" noEditPoints="1" noAdjustHandles="1" noChangeArrowheads="1" noChangeShapeType="1" noTextEdit="1"/>
                </p:cNvSpPr>
                <p:nvPr/>
              </p:nvSpPr>
              <p:spPr>
                <a:xfrm>
                  <a:off x="8403682" y="4909894"/>
                  <a:ext cx="2014056" cy="400109"/>
                </a:xfrm>
                <a:prstGeom prst="rect">
                  <a:avLst/>
                </a:prstGeom>
                <a:blipFill>
                  <a:blip r:embed="rId7"/>
                  <a:stretch>
                    <a:fillRect t="-4082" b="-2040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4" name="CuadroTexto 43"/>
                <p:cNvSpPr txBox="1"/>
                <p:nvPr/>
              </p:nvSpPr>
              <p:spPr>
                <a:xfrm>
                  <a:off x="6630463" y="4718114"/>
                  <a:ext cx="426528"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350" i="1">
                            <a:latin typeface="Cambria Math" panose="02040503050406030204" pitchFamily="18" charset="0"/>
                          </a:rPr>
                          <m:t>𝑏</m:t>
                        </m:r>
                      </m:oMath>
                    </m:oMathPara>
                  </a14:m>
                  <a:endParaRPr lang="es-PE" sz="1350" dirty="0"/>
                </a:p>
              </p:txBody>
            </p:sp>
          </mc:Choice>
          <mc:Fallback xmlns="">
            <p:sp>
              <p:nvSpPr>
                <p:cNvPr id="44" name="CuadroTexto 43"/>
                <p:cNvSpPr txBox="1">
                  <a:spLocks noRot="1" noChangeAspect="1" noMove="1" noResize="1" noEditPoints="1" noAdjustHandles="1" noChangeArrowheads="1" noChangeShapeType="1" noTextEdit="1"/>
                </p:cNvSpPr>
                <p:nvPr/>
              </p:nvSpPr>
              <p:spPr>
                <a:xfrm>
                  <a:off x="6630463" y="4718114"/>
                  <a:ext cx="426528" cy="400109"/>
                </a:xfrm>
                <a:prstGeom prst="rect">
                  <a:avLst/>
                </a:prstGeom>
                <a:blipFill>
                  <a:blip r:embed="rId8"/>
                  <a:stretch>
                    <a:fillRect/>
                  </a:stretch>
                </a:blipFill>
              </p:spPr>
              <p:txBody>
                <a:bodyPr/>
                <a:lstStyle/>
                <a:p>
                  <a:r>
                    <a:rPr lang="es-PE">
                      <a:noFill/>
                    </a:rPr>
                    <a:t> </a:t>
                  </a:r>
                </a:p>
              </p:txBody>
            </p:sp>
          </mc:Fallback>
        </mc:AlternateContent>
        <p:grpSp>
          <p:nvGrpSpPr>
            <p:cNvPr id="38" name="Grupo 37"/>
            <p:cNvGrpSpPr/>
            <p:nvPr/>
          </p:nvGrpSpPr>
          <p:grpSpPr>
            <a:xfrm>
              <a:off x="6884144" y="4386299"/>
              <a:ext cx="3698146" cy="2094482"/>
              <a:chOff x="1431067" y="4505371"/>
              <a:chExt cx="3698146" cy="2094482"/>
            </a:xfrm>
          </p:grpSpPr>
          <p:sp>
            <p:nvSpPr>
              <p:cNvPr id="39" name="Flecha derecha 38"/>
              <p:cNvSpPr/>
              <p:nvPr/>
            </p:nvSpPr>
            <p:spPr>
              <a:xfrm>
                <a:off x="1514475" y="6419853"/>
                <a:ext cx="3614738" cy="180000"/>
              </a:xfrm>
              <a:prstGeom prst="rightArrow">
                <a:avLst>
                  <a:gd name="adj1" fmla="val 5882"/>
                  <a:gd name="adj2" fmla="val 23529"/>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40" name="Flecha arriba 39"/>
              <p:cNvSpPr/>
              <p:nvPr/>
            </p:nvSpPr>
            <p:spPr>
              <a:xfrm>
                <a:off x="1431067" y="4505371"/>
                <a:ext cx="216000" cy="1980000"/>
              </a:xfrm>
              <a:prstGeom prst="upArrow">
                <a:avLst>
                  <a:gd name="adj1" fmla="val 283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cxnSp>
          <p:nvCxnSpPr>
            <p:cNvPr id="55" name="Conector recto 54"/>
            <p:cNvCxnSpPr/>
            <p:nvPr/>
          </p:nvCxnSpPr>
          <p:spPr>
            <a:xfrm>
              <a:off x="6920495" y="4755633"/>
              <a:ext cx="3052180" cy="1353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uadroTexto 58"/>
                <p:cNvSpPr txBox="1"/>
                <p:nvPr/>
              </p:nvSpPr>
              <p:spPr>
                <a:xfrm>
                  <a:off x="8355885" y="6387701"/>
                  <a:ext cx="492272"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𝑥</m:t>
                            </m:r>
                          </m:e>
                          <m:sub>
                            <m:r>
                              <a:rPr lang="es-PE" sz="1350" i="1">
                                <a:latin typeface="Cambria Math" panose="02040503050406030204" pitchFamily="18" charset="0"/>
                              </a:rPr>
                              <m:t>𝑖</m:t>
                            </m:r>
                          </m:sub>
                        </m:sSub>
                      </m:oMath>
                    </m:oMathPara>
                  </a14:m>
                  <a:endParaRPr lang="es-PE" sz="1350" dirty="0"/>
                </a:p>
              </p:txBody>
            </p:sp>
          </mc:Choice>
          <mc:Fallback xmlns="">
            <p:sp>
              <p:nvSpPr>
                <p:cNvPr id="59" name="CuadroTexto 58"/>
                <p:cNvSpPr txBox="1">
                  <a:spLocks noRot="1" noChangeAspect="1" noMove="1" noResize="1" noEditPoints="1" noAdjustHandles="1" noChangeArrowheads="1" noChangeShapeType="1" noTextEdit="1"/>
                </p:cNvSpPr>
                <p:nvPr/>
              </p:nvSpPr>
              <p:spPr>
                <a:xfrm>
                  <a:off x="8355885" y="6387701"/>
                  <a:ext cx="492272" cy="400109"/>
                </a:xfrm>
                <a:prstGeom prst="rect">
                  <a:avLst/>
                </a:prstGeom>
                <a:blipFill>
                  <a:blip r:embed="rId9"/>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0" name="CuadroTexto 59"/>
                <p:cNvSpPr txBox="1"/>
                <p:nvPr/>
              </p:nvSpPr>
              <p:spPr>
                <a:xfrm>
                  <a:off x="6622196" y="5307748"/>
                  <a:ext cx="493896"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𝑦</m:t>
                            </m:r>
                          </m:e>
                          <m:sub>
                            <m:r>
                              <a:rPr lang="es-PE" sz="1350" i="1">
                                <a:latin typeface="Cambria Math" panose="02040503050406030204" pitchFamily="18" charset="0"/>
                              </a:rPr>
                              <m:t>𝑖</m:t>
                            </m:r>
                          </m:sub>
                        </m:sSub>
                      </m:oMath>
                    </m:oMathPara>
                  </a14:m>
                  <a:endParaRPr lang="es-PE" sz="1350" dirty="0"/>
                </a:p>
              </p:txBody>
            </p:sp>
          </mc:Choice>
          <mc:Fallback xmlns="">
            <p:sp>
              <p:nvSpPr>
                <p:cNvPr id="60" name="CuadroTexto 59"/>
                <p:cNvSpPr txBox="1">
                  <a:spLocks noRot="1" noChangeAspect="1" noMove="1" noResize="1" noEditPoints="1" noAdjustHandles="1" noChangeArrowheads="1" noChangeShapeType="1" noTextEdit="1"/>
                </p:cNvSpPr>
                <p:nvPr/>
              </p:nvSpPr>
              <p:spPr>
                <a:xfrm>
                  <a:off x="6622196" y="5307748"/>
                  <a:ext cx="493896" cy="400109"/>
                </a:xfrm>
                <a:prstGeom prst="rect">
                  <a:avLst/>
                </a:prstGeom>
                <a:blipFill>
                  <a:blip r:embed="rId10"/>
                  <a:stretch>
                    <a:fillRect/>
                  </a:stretch>
                </a:blipFill>
              </p:spPr>
              <p:txBody>
                <a:bodyPr/>
                <a:lstStyle/>
                <a:p>
                  <a:r>
                    <a:rPr lang="es-PE">
                      <a:noFill/>
                    </a:rPr>
                    <a:t> </a:t>
                  </a:r>
                </a:p>
              </p:txBody>
            </p:sp>
          </mc:Fallback>
        </mc:AlternateContent>
      </p:grpSp>
      <p:grpSp>
        <p:nvGrpSpPr>
          <p:cNvPr id="66" name="Grupo 65"/>
          <p:cNvGrpSpPr/>
          <p:nvPr/>
        </p:nvGrpSpPr>
        <p:grpSpPr>
          <a:xfrm>
            <a:off x="835294" y="3959280"/>
            <a:ext cx="3393940" cy="2028202"/>
            <a:chOff x="1113725" y="4136039"/>
            <a:chExt cx="4525253" cy="2704268"/>
          </a:xfrm>
        </p:grpSpPr>
        <mc:AlternateContent xmlns:mc="http://schemas.openxmlformats.org/markup-compatibility/2006" xmlns:a14="http://schemas.microsoft.com/office/drawing/2010/main">
          <mc:Choice Requires="a14">
            <p:sp>
              <p:nvSpPr>
                <p:cNvPr id="25" name="CuadroTexto 24"/>
                <p:cNvSpPr txBox="1"/>
                <p:nvPr/>
              </p:nvSpPr>
              <p:spPr>
                <a:xfrm>
                  <a:off x="1170876" y="4136039"/>
                  <a:ext cx="429691"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350" i="1">
                            <a:latin typeface="Cambria Math" panose="02040503050406030204" pitchFamily="18" charset="0"/>
                          </a:rPr>
                          <m:t>𝑦</m:t>
                        </m:r>
                      </m:oMath>
                    </m:oMathPara>
                  </a14:m>
                  <a:endParaRPr lang="es-PE" sz="1350" dirty="0"/>
                </a:p>
              </p:txBody>
            </p:sp>
          </mc:Choice>
          <mc:Fallback xmlns="">
            <p:sp>
              <p:nvSpPr>
                <p:cNvPr id="25" name="CuadroTexto 24"/>
                <p:cNvSpPr txBox="1">
                  <a:spLocks noRot="1" noChangeAspect="1" noMove="1" noResize="1" noEditPoints="1" noAdjustHandles="1" noChangeArrowheads="1" noChangeShapeType="1" noTextEdit="1"/>
                </p:cNvSpPr>
                <p:nvPr/>
              </p:nvSpPr>
              <p:spPr>
                <a:xfrm>
                  <a:off x="1170876" y="4136039"/>
                  <a:ext cx="429691" cy="400109"/>
                </a:xfrm>
                <a:prstGeom prst="rect">
                  <a:avLst/>
                </a:prstGeom>
                <a:blipFill>
                  <a:blip r:embed="rId11"/>
                  <a:stretch>
                    <a:fillRect/>
                  </a:stretch>
                </a:blipFill>
              </p:spPr>
              <p:txBody>
                <a:bodyPr/>
                <a:lstStyle/>
                <a:p>
                  <a:r>
                    <a:rPr lang="es-PE">
                      <a:noFill/>
                    </a:rPr>
                    <a:t> </a:t>
                  </a:r>
                </a:p>
              </p:txBody>
            </p:sp>
          </mc:Fallback>
        </mc:AlternateContent>
        <p:sp>
          <p:nvSpPr>
            <p:cNvPr id="32" name="Rectángulo 31"/>
            <p:cNvSpPr/>
            <p:nvPr/>
          </p:nvSpPr>
          <p:spPr>
            <a:xfrm>
              <a:off x="1545372" y="5492414"/>
              <a:ext cx="1978122" cy="1007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3" name="Rectángulo 32"/>
            <p:cNvSpPr/>
            <p:nvPr/>
          </p:nvSpPr>
          <p:spPr>
            <a:xfrm>
              <a:off x="1545371" y="5176593"/>
              <a:ext cx="2703074" cy="1323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53" name="Rectángulo 52"/>
            <p:cNvSpPr/>
            <p:nvPr/>
          </p:nvSpPr>
          <p:spPr>
            <a:xfrm>
              <a:off x="1540606" y="5815013"/>
              <a:ext cx="1218383" cy="6798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mc:AlternateContent xmlns:mc="http://schemas.openxmlformats.org/markup-compatibility/2006" xmlns:a14="http://schemas.microsoft.com/office/drawing/2010/main">
          <mc:Choice Requires="a14">
            <p:sp>
              <p:nvSpPr>
                <p:cNvPr id="23" name="CuadroTexto 22"/>
                <p:cNvSpPr txBox="1"/>
                <p:nvPr/>
              </p:nvSpPr>
              <p:spPr>
                <a:xfrm>
                  <a:off x="5212621" y="6325186"/>
                  <a:ext cx="426357"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350" i="1">
                            <a:latin typeface="Cambria Math" panose="02040503050406030204" pitchFamily="18" charset="0"/>
                          </a:rPr>
                          <m:t>𝑥</m:t>
                        </m:r>
                      </m:oMath>
                    </m:oMathPara>
                  </a14:m>
                  <a:endParaRPr lang="es-PE" sz="1350"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5212621" y="6325186"/>
                  <a:ext cx="426357" cy="400109"/>
                </a:xfrm>
                <a:prstGeom prst="rect">
                  <a:avLst/>
                </a:prstGeom>
                <a:blipFill>
                  <a:blip r:embed="rId12"/>
                  <a:stretch>
                    <a:fillRect/>
                  </a:stretch>
                </a:blipFill>
              </p:spPr>
              <p:txBody>
                <a:bodyPr/>
                <a:lstStyle/>
                <a:p>
                  <a:r>
                    <a:rPr lang="es-PE">
                      <a:noFill/>
                    </a:rPr>
                    <a:t> </a:t>
                  </a:r>
                </a:p>
              </p:txBody>
            </p:sp>
          </mc:Fallback>
        </mc:AlternateContent>
        <p:grpSp>
          <p:nvGrpSpPr>
            <p:cNvPr id="34" name="Grupo 33"/>
            <p:cNvGrpSpPr/>
            <p:nvPr/>
          </p:nvGrpSpPr>
          <p:grpSpPr>
            <a:xfrm>
              <a:off x="1431067" y="4505371"/>
              <a:ext cx="3698146" cy="2094482"/>
              <a:chOff x="1431067" y="4505371"/>
              <a:chExt cx="3698146" cy="2094482"/>
            </a:xfrm>
          </p:grpSpPr>
          <p:sp>
            <p:nvSpPr>
              <p:cNvPr id="21" name="Flecha derecha 20"/>
              <p:cNvSpPr/>
              <p:nvPr/>
            </p:nvSpPr>
            <p:spPr>
              <a:xfrm>
                <a:off x="1514475" y="6419853"/>
                <a:ext cx="3614738" cy="180000"/>
              </a:xfrm>
              <a:prstGeom prst="rightArrow">
                <a:avLst>
                  <a:gd name="adj1" fmla="val 5882"/>
                  <a:gd name="adj2" fmla="val 23529"/>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24" name="Flecha arriba 23"/>
              <p:cNvSpPr/>
              <p:nvPr/>
            </p:nvSpPr>
            <p:spPr>
              <a:xfrm>
                <a:off x="1431067" y="4505371"/>
                <a:ext cx="216000" cy="1980000"/>
              </a:xfrm>
              <a:prstGeom prst="upArrow">
                <a:avLst>
                  <a:gd name="adj1" fmla="val 283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cxnSp>
          <p:nvCxnSpPr>
            <p:cNvPr id="27" name="Conector recto 26"/>
            <p:cNvCxnSpPr/>
            <p:nvPr/>
          </p:nvCxnSpPr>
          <p:spPr>
            <a:xfrm flipV="1">
              <a:off x="1367406" y="5046155"/>
              <a:ext cx="3233169" cy="13532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uadroTexto 29"/>
                <p:cNvSpPr txBox="1"/>
                <p:nvPr/>
              </p:nvSpPr>
              <p:spPr>
                <a:xfrm>
                  <a:off x="1113725" y="6095569"/>
                  <a:ext cx="426528"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350" i="1">
                            <a:latin typeface="Cambria Math" panose="02040503050406030204" pitchFamily="18" charset="0"/>
                          </a:rPr>
                          <m:t>𝑏</m:t>
                        </m:r>
                      </m:oMath>
                    </m:oMathPara>
                  </a14:m>
                  <a:endParaRPr lang="es-PE" sz="1350" dirty="0"/>
                </a:p>
              </p:txBody>
            </p:sp>
          </mc:Choice>
          <mc:Fallback xmlns="">
            <p:sp>
              <p:nvSpPr>
                <p:cNvPr id="30" name="CuadroTexto 29"/>
                <p:cNvSpPr txBox="1">
                  <a:spLocks noRot="1" noChangeAspect="1" noMove="1" noResize="1" noEditPoints="1" noAdjustHandles="1" noChangeArrowheads="1" noChangeShapeType="1" noTextEdit="1"/>
                </p:cNvSpPr>
                <p:nvPr/>
              </p:nvSpPr>
              <p:spPr>
                <a:xfrm>
                  <a:off x="1113725" y="6095569"/>
                  <a:ext cx="426528" cy="400109"/>
                </a:xfrm>
                <a:prstGeom prst="rect">
                  <a:avLst/>
                </a:prstGeom>
                <a:blipFill>
                  <a:blip r:embed="rId1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8" name="CuadroTexto 57"/>
                <p:cNvSpPr txBox="1"/>
                <p:nvPr/>
              </p:nvSpPr>
              <p:spPr>
                <a:xfrm>
                  <a:off x="2926254" y="4635811"/>
                  <a:ext cx="2014056" cy="400109"/>
                </a:xfrm>
                <a:prstGeom prst="rect">
                  <a:avLst/>
                </a:prstGeom>
                <a:noFill/>
              </p:spPr>
              <p:txBody>
                <a:bodyPr wrap="none" rtlCol="0">
                  <a:spAutoFit/>
                </a:bodyPr>
                <a:lstStyle/>
                <a:p>
                  <a14:m>
                    <m:oMath xmlns:m="http://schemas.openxmlformats.org/officeDocument/2006/math">
                      <m:r>
                        <a:rPr lang="es-PE" sz="1350" i="1">
                          <a:solidFill>
                            <a:srgbClr val="FF0000"/>
                          </a:solidFill>
                          <a:latin typeface="Cambria Math" panose="02040503050406030204" pitchFamily="18" charset="0"/>
                        </a:rPr>
                        <m:t>𝑦</m:t>
                      </m:r>
                      <m:r>
                        <a:rPr lang="es-PE" sz="1350" i="1">
                          <a:solidFill>
                            <a:srgbClr val="FF0000"/>
                          </a:solidFill>
                          <a:latin typeface="Cambria Math" panose="02040503050406030204" pitchFamily="18" charset="0"/>
                        </a:rPr>
                        <m:t>=</m:t>
                      </m:r>
                      <m:r>
                        <a:rPr lang="es-PE" sz="1350" i="1">
                          <a:solidFill>
                            <a:srgbClr val="FF0000"/>
                          </a:solidFill>
                          <a:latin typeface="Cambria Math" panose="02040503050406030204" pitchFamily="18" charset="0"/>
                        </a:rPr>
                        <m:t>𝑎𝑥</m:t>
                      </m:r>
                      <m:r>
                        <a:rPr lang="es-PE" sz="1350" i="1">
                          <a:solidFill>
                            <a:srgbClr val="FF0000"/>
                          </a:solidFill>
                          <a:latin typeface="Cambria Math" panose="02040503050406030204" pitchFamily="18" charset="0"/>
                        </a:rPr>
                        <m:t>+</m:t>
                      </m:r>
                      <m:r>
                        <a:rPr lang="es-PE" sz="1350" i="1">
                          <a:solidFill>
                            <a:srgbClr val="FF0000"/>
                          </a:solidFill>
                          <a:latin typeface="Cambria Math" panose="02040503050406030204" pitchFamily="18" charset="0"/>
                        </a:rPr>
                        <m:t>𝑏</m:t>
                      </m:r>
                    </m:oMath>
                  </a14:m>
                  <a:r>
                    <a:rPr lang="es-PE" sz="1350" dirty="0">
                      <a:solidFill>
                        <a:srgbClr val="FF0000"/>
                      </a:solidFill>
                    </a:rPr>
                    <a:t>, </a:t>
                  </a:r>
                  <a14:m>
                    <m:oMath xmlns:m="http://schemas.openxmlformats.org/officeDocument/2006/math">
                      <m:r>
                        <a:rPr lang="es-PE" sz="1350" i="1" dirty="0">
                          <a:solidFill>
                            <a:srgbClr val="FF0000"/>
                          </a:solidFill>
                          <a:latin typeface="Cambria Math" panose="02040503050406030204" pitchFamily="18" charset="0"/>
                        </a:rPr>
                        <m:t>𝑎</m:t>
                      </m:r>
                      <m:r>
                        <a:rPr lang="es-PE" sz="1350" i="1" dirty="0">
                          <a:solidFill>
                            <a:srgbClr val="FF0000"/>
                          </a:solidFill>
                          <a:latin typeface="Cambria Math" panose="02040503050406030204" pitchFamily="18" charset="0"/>
                        </a:rPr>
                        <m:t>&gt;0</m:t>
                      </m:r>
                    </m:oMath>
                  </a14:m>
                  <a:endParaRPr lang="es-PE" sz="1350" dirty="0">
                    <a:solidFill>
                      <a:srgbClr val="FF0000"/>
                    </a:solidFill>
                  </a:endParaRPr>
                </a:p>
              </p:txBody>
            </p:sp>
          </mc:Choice>
          <mc:Fallback xmlns="">
            <p:sp>
              <p:nvSpPr>
                <p:cNvPr id="58" name="CuadroTexto 57"/>
                <p:cNvSpPr txBox="1">
                  <a:spLocks noRot="1" noChangeAspect="1" noMove="1" noResize="1" noEditPoints="1" noAdjustHandles="1" noChangeArrowheads="1" noChangeShapeType="1" noTextEdit="1"/>
                </p:cNvSpPr>
                <p:nvPr/>
              </p:nvSpPr>
              <p:spPr>
                <a:xfrm>
                  <a:off x="2926254" y="4635811"/>
                  <a:ext cx="2014056" cy="400109"/>
                </a:xfrm>
                <a:prstGeom prst="rect">
                  <a:avLst/>
                </a:prstGeom>
                <a:blipFill>
                  <a:blip r:embed="rId14"/>
                  <a:stretch>
                    <a:fillRect t="-4082" b="-2040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1" name="CuadroTexto 60"/>
                <p:cNvSpPr txBox="1"/>
                <p:nvPr/>
              </p:nvSpPr>
              <p:spPr>
                <a:xfrm>
                  <a:off x="3336196" y="6440198"/>
                  <a:ext cx="492272"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𝑥</m:t>
                            </m:r>
                          </m:e>
                          <m:sub>
                            <m:r>
                              <a:rPr lang="es-PE" sz="1350" i="1">
                                <a:latin typeface="Cambria Math" panose="02040503050406030204" pitchFamily="18" charset="0"/>
                              </a:rPr>
                              <m:t>𝑖</m:t>
                            </m:r>
                          </m:sub>
                        </m:sSub>
                      </m:oMath>
                    </m:oMathPara>
                  </a14:m>
                  <a:endParaRPr lang="es-PE" sz="1350" dirty="0"/>
                </a:p>
              </p:txBody>
            </p:sp>
          </mc:Choice>
          <mc:Fallback xmlns="">
            <p:sp>
              <p:nvSpPr>
                <p:cNvPr id="61" name="CuadroTexto 60"/>
                <p:cNvSpPr txBox="1">
                  <a:spLocks noRot="1" noChangeAspect="1" noMove="1" noResize="1" noEditPoints="1" noAdjustHandles="1" noChangeArrowheads="1" noChangeShapeType="1" noTextEdit="1"/>
                </p:cNvSpPr>
                <p:nvPr/>
              </p:nvSpPr>
              <p:spPr>
                <a:xfrm>
                  <a:off x="3336196" y="6440198"/>
                  <a:ext cx="492272" cy="400109"/>
                </a:xfrm>
                <a:prstGeom prst="rect">
                  <a:avLst/>
                </a:prstGeom>
                <a:blipFill>
                  <a:blip r:embed="rId15"/>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2" name="CuadroTexto 61"/>
                <p:cNvSpPr txBox="1"/>
                <p:nvPr/>
              </p:nvSpPr>
              <p:spPr>
                <a:xfrm>
                  <a:off x="1131704" y="5347629"/>
                  <a:ext cx="493896"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𝑦</m:t>
                            </m:r>
                          </m:e>
                          <m:sub>
                            <m:r>
                              <a:rPr lang="es-PE" sz="1350" i="1">
                                <a:latin typeface="Cambria Math" panose="02040503050406030204" pitchFamily="18" charset="0"/>
                              </a:rPr>
                              <m:t>𝑖</m:t>
                            </m:r>
                          </m:sub>
                        </m:sSub>
                      </m:oMath>
                    </m:oMathPara>
                  </a14:m>
                  <a:endParaRPr lang="es-PE" sz="1350" dirty="0"/>
                </a:p>
              </p:txBody>
            </p:sp>
          </mc:Choice>
          <mc:Fallback xmlns="">
            <p:sp>
              <p:nvSpPr>
                <p:cNvPr id="62" name="CuadroTexto 61"/>
                <p:cNvSpPr txBox="1">
                  <a:spLocks noRot="1" noChangeAspect="1" noMove="1" noResize="1" noEditPoints="1" noAdjustHandles="1" noChangeArrowheads="1" noChangeShapeType="1" noTextEdit="1"/>
                </p:cNvSpPr>
                <p:nvPr/>
              </p:nvSpPr>
              <p:spPr>
                <a:xfrm>
                  <a:off x="1131704" y="5347629"/>
                  <a:ext cx="493896" cy="400109"/>
                </a:xfrm>
                <a:prstGeom prst="rect">
                  <a:avLst/>
                </a:prstGeom>
                <a:blipFill>
                  <a:blip r:embed="rId10"/>
                  <a:stretch>
                    <a:fillRect/>
                  </a:stretch>
                </a:blipFill>
              </p:spPr>
              <p:txBody>
                <a:bodyPr/>
                <a:lstStyle/>
                <a:p>
                  <a:r>
                    <a:rPr lang="es-PE">
                      <a:noFill/>
                    </a:rPr>
                    <a:t> </a:t>
                  </a:r>
                </a:p>
              </p:txBody>
            </p:sp>
          </mc:Fallback>
        </mc:AlternateContent>
      </p:grpSp>
      <p:sp>
        <p:nvSpPr>
          <p:cNvPr id="45" name="Título 1"/>
          <p:cNvSpPr txBox="1">
            <a:spLocks/>
          </p:cNvSpPr>
          <p:nvPr/>
        </p:nvSpPr>
        <p:spPr>
          <a:xfrm>
            <a:off x="370392" y="0"/>
            <a:ext cx="8414793" cy="1152395"/>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002060"/>
                </a:solidFill>
                <a:latin typeface="+mj-lt"/>
                <a:ea typeface="+mj-ea"/>
                <a:cs typeface="+mj-cs"/>
              </a:defRPr>
            </a:lvl1pPr>
          </a:lstStyle>
          <a:p>
            <a:pPr marL="0" lvl="2" defTabSz="914400"/>
            <a:r>
              <a:rPr lang="es-PE" sz="2400" b="1" kern="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Transformación lineal de una variable y algunas medidas descriptivas</a:t>
            </a:r>
            <a:endParaRPr lang="es-ES" kern="0" dirty="0">
              <a:solidFill>
                <a:sysClr val="windowText" lastClr="000000"/>
              </a:solidFill>
            </a:endParaRPr>
          </a:p>
        </p:txBody>
      </p:sp>
    </p:spTree>
    <p:extLst>
      <p:ext uri="{BB962C8B-B14F-4D97-AF65-F5344CB8AC3E}">
        <p14:creationId xmlns:p14="http://schemas.microsoft.com/office/powerpoint/2010/main" val="270580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build="p" animBg="1"/>
      <p:bldP spid="1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5148" y="0"/>
            <a:ext cx="7886700" cy="1325563"/>
          </a:xfrm>
        </p:spPr>
        <p:txBody>
          <a:bodyPr>
            <a:normAutofit/>
          </a:bodyPr>
          <a:lstStyle/>
          <a:p>
            <a:r>
              <a:rPr lang="es-ES" sz="3200" b="1" dirty="0">
                <a:solidFill>
                  <a:schemeClr val="accent6">
                    <a:lumMod val="75000"/>
                  </a:schemeClr>
                </a:solidFill>
              </a:rPr>
              <a:t>Ejemplo – Utilidades y ahorros en una bodega</a:t>
            </a:r>
            <a:endParaRPr lang="es-PE"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538619" y="1198605"/>
                <a:ext cx="8242125" cy="5152767"/>
              </a:xfrm>
            </p:spPr>
            <p:txBody>
              <a:bodyPr>
                <a:noAutofit/>
              </a:bodyPr>
              <a:lstStyle/>
              <a:p>
                <a:pPr marL="0" indent="0">
                  <a:lnSpc>
                    <a:spcPct val="100000"/>
                  </a:lnSpc>
                  <a:spcBef>
                    <a:spcPts val="600"/>
                  </a:spcBef>
                  <a:buNone/>
                </a:pPr>
                <a:r>
                  <a:rPr lang="es-ES" sz="1800" dirty="0">
                    <a:solidFill>
                      <a:srgbClr val="002060"/>
                    </a:solidFill>
                  </a:rPr>
                  <a:t>Se sabe que las utilidades diarias en una bodega tienen una media de 360 soles con una desviación estándar de 50 soles. Además, se sabe que los cuartiles de esta distribución son 280, 320 y 405 soles respectivamente. Si el dueño de la bodega decide que ahorrará diariamente un monto fijo de 30 soles más el 15% de la utilidad del día, calcule la media, mediana, desviación estándar y rango intercuartil de los montos ahorrados diariamente. Justifique su procedimiento.</a:t>
                </a:r>
              </a:p>
              <a:p>
                <a:pPr marL="0" indent="0">
                  <a:lnSpc>
                    <a:spcPct val="150000"/>
                  </a:lnSpc>
                  <a:spcBef>
                    <a:spcPts val="600"/>
                  </a:spcBef>
                  <a:buNone/>
                </a:pPr>
                <a:r>
                  <a:rPr lang="es-ES" sz="1800" dirty="0">
                    <a:solidFill>
                      <a:srgbClr val="002060"/>
                    </a:solidFill>
                  </a:rPr>
                  <a:t>Sea </a:t>
                </a:r>
                <a14:m>
                  <m:oMath xmlns:m="http://schemas.openxmlformats.org/officeDocument/2006/math">
                    <m:r>
                      <a:rPr lang="es-ES" sz="1800" i="1">
                        <a:solidFill>
                          <a:srgbClr val="002060"/>
                        </a:solidFill>
                        <a:latin typeface="Cambria Math" panose="02040503050406030204" pitchFamily="18" charset="0"/>
                      </a:rPr>
                      <m:t>𝑋</m:t>
                    </m:r>
                    <m:r>
                      <a:rPr lang="es-ES" sz="1800" i="1">
                        <a:solidFill>
                          <a:srgbClr val="002060"/>
                        </a:solidFill>
                        <a:latin typeface="Cambria Math" panose="02040503050406030204" pitchFamily="18" charset="0"/>
                      </a:rPr>
                      <m:t>=</m:t>
                    </m:r>
                  </m:oMath>
                </a14:m>
                <a:r>
                  <a:rPr lang="es-ES" sz="1800" dirty="0">
                    <a:solidFill>
                      <a:srgbClr val="002060"/>
                    </a:solidFill>
                  </a:rPr>
                  <a:t> Utilidad de un día en la bodega</a:t>
                </a:r>
              </a:p>
              <a:p>
                <a:pPr marL="0" indent="0" algn="ctr">
                  <a:lnSpc>
                    <a:spcPct val="150000"/>
                  </a:lnSpc>
                  <a:spcBef>
                    <a:spcPts val="600"/>
                  </a:spcBef>
                  <a:buNone/>
                </a:pPr>
                <a14:m>
                  <m:oMath xmlns:m="http://schemas.openxmlformats.org/officeDocument/2006/math">
                    <m:acc>
                      <m:accPr>
                        <m:chr m:val="̅"/>
                        <m:ctrlPr>
                          <a:rPr lang="es-PE" sz="1800" i="1">
                            <a:solidFill>
                              <a:srgbClr val="002060"/>
                            </a:solidFill>
                            <a:latin typeface="Cambria Math" panose="02040503050406030204" pitchFamily="18" charset="0"/>
                          </a:rPr>
                        </m:ctrlPr>
                      </m:accPr>
                      <m:e>
                        <m:r>
                          <a:rPr lang="es-PE" sz="1800" b="0" i="1" smtClean="0">
                            <a:solidFill>
                              <a:srgbClr val="002060"/>
                            </a:solidFill>
                            <a:latin typeface="Cambria Math" panose="02040503050406030204" pitchFamily="18" charset="0"/>
                          </a:rPr>
                          <m:t> </m:t>
                        </m:r>
                        <m:r>
                          <a:rPr lang="es-PE" sz="1800" b="0" i="1" smtClean="0">
                            <a:solidFill>
                              <a:srgbClr val="002060"/>
                            </a:solidFill>
                            <a:latin typeface="Cambria Math" panose="02040503050406030204" pitchFamily="18" charset="0"/>
                          </a:rPr>
                          <m:t>𝑥</m:t>
                        </m:r>
                        <m:r>
                          <a:rPr lang="es-PE" sz="1800" b="0" i="1" smtClean="0">
                            <a:solidFill>
                              <a:srgbClr val="002060"/>
                            </a:solidFill>
                            <a:latin typeface="Cambria Math" panose="02040503050406030204" pitchFamily="18" charset="0"/>
                          </a:rPr>
                          <m:t> </m:t>
                        </m:r>
                      </m:e>
                    </m:acc>
                    <m:r>
                      <a:rPr lang="es-ES" sz="1800" i="1">
                        <a:solidFill>
                          <a:srgbClr val="002060"/>
                        </a:solidFill>
                        <a:latin typeface="Cambria Math" panose="02040503050406030204" pitchFamily="18" charset="0"/>
                      </a:rPr>
                      <m:t>=360</m:t>
                    </m:r>
                  </m:oMath>
                </a14:m>
                <a:r>
                  <a:rPr lang="es-ES" sz="1800" dirty="0">
                    <a:solidFill>
                      <a:srgbClr val="002060"/>
                    </a:solidFill>
                  </a:rPr>
                  <a:t>,  </a:t>
                </a:r>
                <a14:m>
                  <m:oMath xmlns:m="http://schemas.openxmlformats.org/officeDocument/2006/math">
                    <m:sSub>
                      <m:sSubPr>
                        <m:ctrlPr>
                          <a:rPr lang="es-PE" sz="1800" i="1">
                            <a:solidFill>
                              <a:srgbClr val="002060"/>
                            </a:solidFill>
                            <a:latin typeface="Cambria Math" panose="02040503050406030204" pitchFamily="18" charset="0"/>
                          </a:rPr>
                        </m:ctrlPr>
                      </m:sSubPr>
                      <m:e>
                        <m:r>
                          <a:rPr lang="es-PE" sz="1800" i="1">
                            <a:solidFill>
                              <a:srgbClr val="002060"/>
                            </a:solidFill>
                            <a:latin typeface="Cambria Math" panose="02040503050406030204" pitchFamily="18" charset="0"/>
                          </a:rPr>
                          <m:t>𝑆</m:t>
                        </m:r>
                      </m:e>
                      <m:sub>
                        <m:r>
                          <a:rPr lang="es-ES" sz="1800" i="1">
                            <a:solidFill>
                              <a:srgbClr val="002060"/>
                            </a:solidFill>
                            <a:latin typeface="Cambria Math" panose="02040503050406030204" pitchFamily="18" charset="0"/>
                          </a:rPr>
                          <m:t>𝑋</m:t>
                        </m:r>
                      </m:sub>
                    </m:sSub>
                    <m:r>
                      <a:rPr lang="es-ES" sz="1800" i="1">
                        <a:solidFill>
                          <a:srgbClr val="002060"/>
                        </a:solidFill>
                        <a:latin typeface="Cambria Math" panose="02040503050406030204" pitchFamily="18" charset="0"/>
                      </a:rPr>
                      <m:t>=50</m:t>
                    </m:r>
                  </m:oMath>
                </a14:m>
                <a:r>
                  <a:rPr lang="es-ES" sz="1800" dirty="0">
                    <a:solidFill>
                      <a:srgbClr val="002060"/>
                    </a:solidFill>
                  </a:rPr>
                  <a:t>,  </a:t>
                </a:r>
                <a14:m>
                  <m:oMath xmlns:m="http://schemas.openxmlformats.org/officeDocument/2006/math">
                    <m:sSub>
                      <m:sSubPr>
                        <m:ctrlPr>
                          <a:rPr lang="es-PE" sz="1800" i="1">
                            <a:solidFill>
                              <a:srgbClr val="002060"/>
                            </a:solidFill>
                            <a:latin typeface="Cambria Math" panose="02040503050406030204" pitchFamily="18" charset="0"/>
                          </a:rPr>
                        </m:ctrlPr>
                      </m:sSubPr>
                      <m:e>
                        <m:r>
                          <a:rPr lang="es-ES" sz="1800" i="1">
                            <a:solidFill>
                              <a:srgbClr val="002060"/>
                            </a:solidFill>
                            <a:latin typeface="Cambria Math" panose="02040503050406030204" pitchFamily="18" charset="0"/>
                          </a:rPr>
                          <m:t>𝑄</m:t>
                        </m:r>
                      </m:e>
                      <m:sub>
                        <m:r>
                          <a:rPr lang="es-ES" sz="1800" i="1">
                            <a:solidFill>
                              <a:srgbClr val="002060"/>
                            </a:solidFill>
                            <a:latin typeface="Cambria Math" panose="02040503050406030204" pitchFamily="18" charset="0"/>
                          </a:rPr>
                          <m:t>1</m:t>
                        </m:r>
                      </m:sub>
                    </m:sSub>
                    <m:r>
                      <a:rPr lang="es-ES" sz="1800" i="1">
                        <a:solidFill>
                          <a:srgbClr val="002060"/>
                        </a:solidFill>
                        <a:latin typeface="Cambria Math" panose="02040503050406030204" pitchFamily="18" charset="0"/>
                      </a:rPr>
                      <m:t>=280,  </m:t>
                    </m:r>
                    <m:sSub>
                      <m:sSubPr>
                        <m:ctrlPr>
                          <a:rPr lang="es-PE" sz="1800" i="1">
                            <a:solidFill>
                              <a:srgbClr val="002060"/>
                            </a:solidFill>
                            <a:latin typeface="Cambria Math" panose="02040503050406030204" pitchFamily="18" charset="0"/>
                          </a:rPr>
                        </m:ctrlPr>
                      </m:sSubPr>
                      <m:e>
                        <m:r>
                          <a:rPr lang="es-ES" sz="1800" i="1">
                            <a:solidFill>
                              <a:srgbClr val="002060"/>
                            </a:solidFill>
                            <a:latin typeface="Cambria Math" panose="02040503050406030204" pitchFamily="18" charset="0"/>
                          </a:rPr>
                          <m:t>𝑄</m:t>
                        </m:r>
                      </m:e>
                      <m:sub>
                        <m:r>
                          <a:rPr lang="es-ES" sz="1800" i="1">
                            <a:solidFill>
                              <a:srgbClr val="002060"/>
                            </a:solidFill>
                            <a:latin typeface="Cambria Math" panose="02040503050406030204" pitchFamily="18" charset="0"/>
                          </a:rPr>
                          <m:t>2</m:t>
                        </m:r>
                      </m:sub>
                    </m:sSub>
                    <m:r>
                      <a:rPr lang="es-ES" sz="1800" i="1">
                        <a:solidFill>
                          <a:srgbClr val="002060"/>
                        </a:solidFill>
                        <a:latin typeface="Cambria Math" panose="02040503050406030204" pitchFamily="18" charset="0"/>
                      </a:rPr>
                      <m:t>=320,  </m:t>
                    </m:r>
                    <m:sSub>
                      <m:sSubPr>
                        <m:ctrlPr>
                          <a:rPr lang="es-PE" sz="1800" i="1">
                            <a:solidFill>
                              <a:srgbClr val="002060"/>
                            </a:solidFill>
                            <a:latin typeface="Cambria Math" panose="02040503050406030204" pitchFamily="18" charset="0"/>
                          </a:rPr>
                        </m:ctrlPr>
                      </m:sSubPr>
                      <m:e>
                        <m:r>
                          <a:rPr lang="es-ES" sz="1800" i="1">
                            <a:solidFill>
                              <a:srgbClr val="002060"/>
                            </a:solidFill>
                            <a:latin typeface="Cambria Math" panose="02040503050406030204" pitchFamily="18" charset="0"/>
                          </a:rPr>
                          <m:t>𝑄</m:t>
                        </m:r>
                      </m:e>
                      <m:sub>
                        <m:r>
                          <a:rPr lang="es-ES" sz="1800" i="1">
                            <a:solidFill>
                              <a:srgbClr val="002060"/>
                            </a:solidFill>
                            <a:latin typeface="Cambria Math" panose="02040503050406030204" pitchFamily="18" charset="0"/>
                          </a:rPr>
                          <m:t>3</m:t>
                        </m:r>
                      </m:sub>
                    </m:sSub>
                    <m:r>
                      <a:rPr lang="es-ES" sz="1800" i="1">
                        <a:solidFill>
                          <a:srgbClr val="002060"/>
                        </a:solidFill>
                        <a:latin typeface="Cambria Math" panose="02040503050406030204" pitchFamily="18" charset="0"/>
                      </a:rPr>
                      <m:t>=405</m:t>
                    </m:r>
                  </m:oMath>
                </a14:m>
                <a:endParaRPr lang="es-PE" sz="1800" dirty="0">
                  <a:solidFill>
                    <a:srgbClr val="002060"/>
                  </a:solidFill>
                </a:endParaRPr>
              </a:p>
              <a:p>
                <a:pPr marL="0" indent="0">
                  <a:lnSpc>
                    <a:spcPct val="150000"/>
                  </a:lnSpc>
                  <a:spcBef>
                    <a:spcPts val="600"/>
                  </a:spcBef>
                  <a:buNone/>
                </a:pPr>
                <a:r>
                  <a:rPr lang="es-ES" sz="1800" dirty="0">
                    <a:solidFill>
                      <a:srgbClr val="002060"/>
                    </a:solidFill>
                  </a:rPr>
                  <a:t>Sea </a:t>
                </a:r>
                <a14:m>
                  <m:oMath xmlns:m="http://schemas.openxmlformats.org/officeDocument/2006/math">
                    <m:r>
                      <a:rPr lang="es-ES" sz="1800" i="1">
                        <a:solidFill>
                          <a:srgbClr val="002060"/>
                        </a:solidFill>
                        <a:latin typeface="Cambria Math" panose="02040503050406030204" pitchFamily="18" charset="0"/>
                      </a:rPr>
                      <m:t>𝑌</m:t>
                    </m:r>
                    <m:r>
                      <a:rPr lang="es-ES" sz="1800" i="1">
                        <a:solidFill>
                          <a:srgbClr val="002060"/>
                        </a:solidFill>
                        <a:latin typeface="Cambria Math" panose="02040503050406030204" pitchFamily="18" charset="0"/>
                      </a:rPr>
                      <m:t>=</m:t>
                    </m:r>
                  </m:oMath>
                </a14:m>
                <a:r>
                  <a:rPr lang="es-ES" sz="1800" dirty="0">
                    <a:solidFill>
                      <a:srgbClr val="002060"/>
                    </a:solidFill>
                  </a:rPr>
                  <a:t> Ahorro diario del dueño de la bodega    </a:t>
                </a:r>
                <a14:m>
                  <m:oMath xmlns:m="http://schemas.openxmlformats.org/officeDocument/2006/math">
                    <m:r>
                      <a:rPr lang="es-ES" sz="1800" i="1">
                        <a:solidFill>
                          <a:srgbClr val="002060"/>
                        </a:solidFill>
                        <a:latin typeface="Cambria Math" panose="02040503050406030204" pitchFamily="18" charset="0"/>
                        <a:ea typeface="Cambria Math" panose="02040503050406030204" pitchFamily="18" charset="0"/>
                      </a:rPr>
                      <m:t>⟹  </m:t>
                    </m:r>
                    <m:r>
                      <a:rPr lang="es-ES" sz="1800" i="1">
                        <a:solidFill>
                          <a:srgbClr val="002060"/>
                        </a:solidFill>
                        <a:latin typeface="Cambria Math" panose="02040503050406030204" pitchFamily="18" charset="0"/>
                      </a:rPr>
                      <m:t>𝑌</m:t>
                    </m:r>
                    <m:r>
                      <a:rPr lang="es-ES" sz="1800" i="1">
                        <a:solidFill>
                          <a:srgbClr val="002060"/>
                        </a:solidFill>
                        <a:latin typeface="Cambria Math" panose="02040503050406030204" pitchFamily="18" charset="0"/>
                      </a:rPr>
                      <m:t>=0.15 </m:t>
                    </m:r>
                    <m:r>
                      <a:rPr lang="es-ES" sz="1800" i="1">
                        <a:solidFill>
                          <a:srgbClr val="002060"/>
                        </a:solidFill>
                        <a:latin typeface="Cambria Math" panose="02040503050406030204" pitchFamily="18" charset="0"/>
                      </a:rPr>
                      <m:t>𝑋</m:t>
                    </m:r>
                    <m:r>
                      <a:rPr lang="es-ES" sz="1800" i="1">
                        <a:solidFill>
                          <a:srgbClr val="002060"/>
                        </a:solidFill>
                        <a:latin typeface="Cambria Math" panose="02040503050406030204" pitchFamily="18" charset="0"/>
                      </a:rPr>
                      <m:t>+30</m:t>
                    </m:r>
                  </m:oMath>
                </a14:m>
                <a:r>
                  <a:rPr lang="es-ES" sz="1800" dirty="0">
                    <a:solidFill>
                      <a:srgbClr val="002060"/>
                    </a:solidFill>
                  </a:rPr>
                  <a:t> </a:t>
                </a:r>
                <a:endParaRPr lang="es-PE" sz="1800" dirty="0">
                  <a:solidFill>
                    <a:srgbClr val="002060"/>
                  </a:solidFill>
                </a:endParaRPr>
              </a:p>
              <a:p>
                <a:pPr marL="271463" indent="0">
                  <a:lnSpc>
                    <a:spcPct val="150000"/>
                  </a:lnSpc>
                  <a:spcBef>
                    <a:spcPts val="600"/>
                  </a:spcBef>
                  <a:buNone/>
                </a:pPr>
                <a14:m>
                  <m:oMath xmlns:m="http://schemas.openxmlformats.org/officeDocument/2006/math">
                    <m:acc>
                      <m:accPr>
                        <m:chr m:val="̅"/>
                        <m:ctrlPr>
                          <a:rPr lang="es-ES" sz="1600" i="1">
                            <a:solidFill>
                              <a:srgbClr val="002060"/>
                            </a:solidFill>
                            <a:latin typeface="Cambria Math" panose="02040503050406030204" pitchFamily="18" charset="0"/>
                          </a:rPr>
                        </m:ctrlPr>
                      </m:accPr>
                      <m:e>
                        <m:r>
                          <a:rPr lang="es-PE" sz="1600" b="0" i="1" smtClean="0">
                            <a:solidFill>
                              <a:srgbClr val="002060"/>
                            </a:solidFill>
                            <a:latin typeface="Cambria Math" panose="02040503050406030204" pitchFamily="18" charset="0"/>
                          </a:rPr>
                          <m:t> </m:t>
                        </m:r>
                        <m:r>
                          <a:rPr lang="es-PE" sz="1600" b="0" i="1" smtClean="0">
                            <a:solidFill>
                              <a:srgbClr val="002060"/>
                            </a:solidFill>
                            <a:latin typeface="Cambria Math" panose="02040503050406030204" pitchFamily="18" charset="0"/>
                          </a:rPr>
                          <m:t>𝑦</m:t>
                        </m:r>
                        <m:r>
                          <a:rPr lang="es-PE" sz="1600" b="0" i="1" smtClean="0">
                            <a:solidFill>
                              <a:srgbClr val="002060"/>
                            </a:solidFill>
                            <a:latin typeface="Cambria Math" panose="02040503050406030204" pitchFamily="18" charset="0"/>
                          </a:rPr>
                          <m:t> </m:t>
                        </m:r>
                      </m:e>
                    </m:acc>
                    <m:r>
                      <a:rPr lang="es-ES" sz="1600" i="1">
                        <a:solidFill>
                          <a:srgbClr val="002060"/>
                        </a:solidFill>
                        <a:latin typeface="Cambria Math" panose="02040503050406030204" pitchFamily="18" charset="0"/>
                      </a:rPr>
                      <m:t>=0.15</m:t>
                    </m:r>
                    <m:r>
                      <a:rPr lang="es-PE" sz="1600" i="1">
                        <a:solidFill>
                          <a:srgbClr val="002060"/>
                        </a:solidFill>
                        <a:latin typeface="Cambria Math" panose="02040503050406030204" pitchFamily="18" charset="0"/>
                      </a:rPr>
                      <m:t> </m:t>
                    </m:r>
                    <m:acc>
                      <m:accPr>
                        <m:chr m:val="̅"/>
                        <m:ctrlPr>
                          <a:rPr lang="es-ES" sz="1600" i="1">
                            <a:solidFill>
                              <a:srgbClr val="002060"/>
                            </a:solidFill>
                            <a:latin typeface="Cambria Math" panose="02040503050406030204" pitchFamily="18" charset="0"/>
                          </a:rPr>
                        </m:ctrlPr>
                      </m:accPr>
                      <m:e>
                        <m:r>
                          <a:rPr lang="es-PE" sz="1600" b="0" i="1" smtClean="0">
                            <a:solidFill>
                              <a:srgbClr val="002060"/>
                            </a:solidFill>
                            <a:latin typeface="Cambria Math" panose="02040503050406030204" pitchFamily="18" charset="0"/>
                          </a:rPr>
                          <m:t> </m:t>
                        </m:r>
                        <m:r>
                          <a:rPr lang="es-PE" sz="1600" b="0" i="1" smtClean="0">
                            <a:solidFill>
                              <a:srgbClr val="002060"/>
                            </a:solidFill>
                            <a:latin typeface="Cambria Math" panose="02040503050406030204" pitchFamily="18" charset="0"/>
                          </a:rPr>
                          <m:t>𝑥</m:t>
                        </m:r>
                        <m:r>
                          <a:rPr lang="es-PE" sz="1600" b="0" i="1" smtClean="0">
                            <a:solidFill>
                              <a:srgbClr val="002060"/>
                            </a:solidFill>
                            <a:latin typeface="Cambria Math" panose="02040503050406030204" pitchFamily="18" charset="0"/>
                          </a:rPr>
                          <m:t> </m:t>
                        </m:r>
                      </m:e>
                    </m:acc>
                    <m:r>
                      <a:rPr lang="es-ES" sz="1600" i="1">
                        <a:solidFill>
                          <a:srgbClr val="002060"/>
                        </a:solidFill>
                        <a:latin typeface="Cambria Math" panose="02040503050406030204" pitchFamily="18" charset="0"/>
                      </a:rPr>
                      <m:t>+30=0.15 ×360+30=84</m:t>
                    </m:r>
                  </m:oMath>
                </a14:m>
                <a:r>
                  <a:rPr lang="es-ES" sz="1600" dirty="0">
                    <a:solidFill>
                      <a:srgbClr val="002060"/>
                    </a:solidFill>
                  </a:rPr>
                  <a:t> </a:t>
                </a:r>
                <a:endParaRPr lang="es-PE" sz="1600" dirty="0">
                  <a:solidFill>
                    <a:srgbClr val="002060"/>
                  </a:solidFill>
                </a:endParaRPr>
              </a:p>
              <a:p>
                <a:pPr marL="271463" indent="0">
                  <a:lnSpc>
                    <a:spcPct val="150000"/>
                  </a:lnSpc>
                  <a:spcBef>
                    <a:spcPts val="600"/>
                  </a:spcBef>
                  <a:buNone/>
                </a:pPr>
                <a14:m>
                  <m:oMath xmlns:m="http://schemas.openxmlformats.org/officeDocument/2006/math">
                    <m:sSub>
                      <m:sSubPr>
                        <m:ctrlPr>
                          <a:rPr lang="es-PE" sz="1600" i="1">
                            <a:solidFill>
                              <a:srgbClr val="002060"/>
                            </a:solidFill>
                            <a:latin typeface="Cambria Math" panose="02040503050406030204" pitchFamily="18" charset="0"/>
                          </a:rPr>
                        </m:ctrlPr>
                      </m:sSubPr>
                      <m:e>
                        <m:r>
                          <a:rPr lang="es-PE" sz="1600" i="1">
                            <a:solidFill>
                              <a:srgbClr val="002060"/>
                            </a:solidFill>
                            <a:latin typeface="Cambria Math" panose="02040503050406030204" pitchFamily="18" charset="0"/>
                          </a:rPr>
                          <m:t>𝑚</m:t>
                        </m:r>
                        <m:r>
                          <a:rPr lang="es-ES" sz="1600" i="1">
                            <a:solidFill>
                              <a:srgbClr val="002060"/>
                            </a:solidFill>
                            <a:latin typeface="Cambria Math" panose="02040503050406030204" pitchFamily="18" charset="0"/>
                          </a:rPr>
                          <m:t>𝑒</m:t>
                        </m:r>
                      </m:e>
                      <m:sub>
                        <m:r>
                          <a:rPr lang="es-ES" sz="1600" i="1">
                            <a:solidFill>
                              <a:srgbClr val="002060"/>
                            </a:solidFill>
                            <a:latin typeface="Cambria Math" panose="02040503050406030204" pitchFamily="18" charset="0"/>
                          </a:rPr>
                          <m:t>𝑌</m:t>
                        </m:r>
                      </m:sub>
                    </m:sSub>
                    <m:r>
                      <a:rPr lang="es-ES" sz="1600" i="1">
                        <a:solidFill>
                          <a:srgbClr val="002060"/>
                        </a:solidFill>
                        <a:latin typeface="Cambria Math" panose="02040503050406030204" pitchFamily="18" charset="0"/>
                      </a:rPr>
                      <m:t>=0.15 </m:t>
                    </m:r>
                    <m:sSub>
                      <m:sSubPr>
                        <m:ctrlPr>
                          <a:rPr lang="es-PE" sz="1600" i="1">
                            <a:solidFill>
                              <a:srgbClr val="002060"/>
                            </a:solidFill>
                            <a:latin typeface="Cambria Math" panose="02040503050406030204" pitchFamily="18" charset="0"/>
                          </a:rPr>
                        </m:ctrlPr>
                      </m:sSubPr>
                      <m:e>
                        <m:r>
                          <a:rPr lang="es-PE" sz="1600" i="1">
                            <a:solidFill>
                              <a:srgbClr val="002060"/>
                            </a:solidFill>
                            <a:latin typeface="Cambria Math" panose="02040503050406030204" pitchFamily="18" charset="0"/>
                          </a:rPr>
                          <m:t>𝑚</m:t>
                        </m:r>
                        <m:r>
                          <a:rPr lang="es-ES" sz="1600" i="1">
                            <a:solidFill>
                              <a:srgbClr val="002060"/>
                            </a:solidFill>
                            <a:latin typeface="Cambria Math" panose="02040503050406030204" pitchFamily="18" charset="0"/>
                          </a:rPr>
                          <m:t>𝑒</m:t>
                        </m:r>
                      </m:e>
                      <m:sub>
                        <m:r>
                          <a:rPr lang="es-ES" sz="1600" i="1">
                            <a:solidFill>
                              <a:srgbClr val="002060"/>
                            </a:solidFill>
                            <a:latin typeface="Cambria Math" panose="02040503050406030204" pitchFamily="18" charset="0"/>
                          </a:rPr>
                          <m:t>𝑋</m:t>
                        </m:r>
                      </m:sub>
                    </m:sSub>
                    <m:r>
                      <a:rPr lang="es-ES" sz="1600" i="1">
                        <a:solidFill>
                          <a:srgbClr val="002060"/>
                        </a:solidFill>
                        <a:latin typeface="Cambria Math" panose="02040503050406030204" pitchFamily="18" charset="0"/>
                      </a:rPr>
                      <m:t>+30=0.15×320+30=78</m:t>
                    </m:r>
                  </m:oMath>
                </a14:m>
                <a:r>
                  <a:rPr lang="es-ES" sz="1600" dirty="0">
                    <a:solidFill>
                      <a:srgbClr val="002060"/>
                    </a:solidFill>
                  </a:rPr>
                  <a:t> </a:t>
                </a:r>
                <a:endParaRPr lang="es-PE" sz="1600" dirty="0">
                  <a:solidFill>
                    <a:srgbClr val="002060"/>
                  </a:solidFill>
                </a:endParaRPr>
              </a:p>
              <a:p>
                <a:pPr marL="271463" indent="0">
                  <a:lnSpc>
                    <a:spcPct val="150000"/>
                  </a:lnSpc>
                  <a:spcBef>
                    <a:spcPts val="600"/>
                  </a:spcBef>
                  <a:buNone/>
                </a:pPr>
                <a14:m>
                  <m:oMath xmlns:m="http://schemas.openxmlformats.org/officeDocument/2006/math">
                    <m:sSub>
                      <m:sSubPr>
                        <m:ctrlPr>
                          <a:rPr lang="es-PE" sz="1600" i="1">
                            <a:solidFill>
                              <a:srgbClr val="002060"/>
                            </a:solidFill>
                            <a:latin typeface="Cambria Math" panose="02040503050406030204" pitchFamily="18" charset="0"/>
                          </a:rPr>
                        </m:ctrlPr>
                      </m:sSubPr>
                      <m:e>
                        <m:r>
                          <a:rPr lang="es-PE" sz="1600" i="1">
                            <a:solidFill>
                              <a:srgbClr val="002060"/>
                            </a:solidFill>
                            <a:latin typeface="Cambria Math" panose="02040503050406030204" pitchFamily="18" charset="0"/>
                          </a:rPr>
                          <m:t>𝑆</m:t>
                        </m:r>
                      </m:e>
                      <m:sub>
                        <m:r>
                          <a:rPr lang="es-ES" sz="1600" i="1">
                            <a:solidFill>
                              <a:srgbClr val="002060"/>
                            </a:solidFill>
                            <a:latin typeface="Cambria Math" panose="02040503050406030204" pitchFamily="18" charset="0"/>
                          </a:rPr>
                          <m:t>𝑌</m:t>
                        </m:r>
                      </m:sub>
                    </m:sSub>
                    <m:r>
                      <a:rPr lang="es-ES" sz="1600" i="1">
                        <a:solidFill>
                          <a:srgbClr val="002060"/>
                        </a:solidFill>
                        <a:latin typeface="Cambria Math" panose="02040503050406030204" pitchFamily="18" charset="0"/>
                      </a:rPr>
                      <m:t>=0.15 </m:t>
                    </m:r>
                    <m:sSub>
                      <m:sSubPr>
                        <m:ctrlPr>
                          <a:rPr lang="es-PE" sz="1600" i="1">
                            <a:solidFill>
                              <a:srgbClr val="002060"/>
                            </a:solidFill>
                            <a:latin typeface="Cambria Math" panose="02040503050406030204" pitchFamily="18" charset="0"/>
                          </a:rPr>
                        </m:ctrlPr>
                      </m:sSubPr>
                      <m:e>
                        <m:r>
                          <a:rPr lang="es-PE" sz="1600" i="1">
                            <a:solidFill>
                              <a:srgbClr val="002060"/>
                            </a:solidFill>
                            <a:latin typeface="Cambria Math" panose="02040503050406030204" pitchFamily="18" charset="0"/>
                          </a:rPr>
                          <m:t>𝑆</m:t>
                        </m:r>
                      </m:e>
                      <m:sub>
                        <m:r>
                          <a:rPr lang="es-ES" sz="1600" i="1">
                            <a:solidFill>
                              <a:srgbClr val="002060"/>
                            </a:solidFill>
                            <a:latin typeface="Cambria Math" panose="02040503050406030204" pitchFamily="18" charset="0"/>
                          </a:rPr>
                          <m:t>𝑋</m:t>
                        </m:r>
                      </m:sub>
                    </m:sSub>
                    <m:r>
                      <a:rPr lang="es-ES" sz="1600" i="1">
                        <a:solidFill>
                          <a:srgbClr val="002060"/>
                        </a:solidFill>
                        <a:latin typeface="Cambria Math" panose="02040503050406030204" pitchFamily="18" charset="0"/>
                      </a:rPr>
                      <m:t>=0.15×50=7.5</m:t>
                    </m:r>
                  </m:oMath>
                </a14:m>
                <a:r>
                  <a:rPr lang="es-ES" sz="1600" dirty="0">
                    <a:solidFill>
                      <a:srgbClr val="002060"/>
                    </a:solidFill>
                  </a:rPr>
                  <a:t> </a:t>
                </a:r>
                <a:endParaRPr lang="es-PE" sz="1600" dirty="0">
                  <a:solidFill>
                    <a:srgbClr val="002060"/>
                  </a:solidFill>
                </a:endParaRPr>
              </a:p>
              <a:p>
                <a:pPr marL="271463" indent="0">
                  <a:lnSpc>
                    <a:spcPct val="150000"/>
                  </a:lnSpc>
                  <a:spcBef>
                    <a:spcPts val="600"/>
                  </a:spcBef>
                  <a:buNone/>
                </a:pPr>
                <a14:m>
                  <m:oMath xmlns:m="http://schemas.openxmlformats.org/officeDocument/2006/math">
                    <m:sSub>
                      <m:sSubPr>
                        <m:ctrlPr>
                          <a:rPr lang="es-PE" sz="1600" i="1">
                            <a:solidFill>
                              <a:srgbClr val="002060"/>
                            </a:solidFill>
                            <a:latin typeface="Cambria Math" panose="02040503050406030204" pitchFamily="18" charset="0"/>
                          </a:rPr>
                        </m:ctrlPr>
                      </m:sSubPr>
                      <m:e>
                        <m:r>
                          <a:rPr lang="es-ES" sz="1600" i="1">
                            <a:solidFill>
                              <a:srgbClr val="002060"/>
                            </a:solidFill>
                            <a:latin typeface="Cambria Math" panose="02040503050406030204" pitchFamily="18" charset="0"/>
                          </a:rPr>
                          <m:t>𝑅𝐼𝐶</m:t>
                        </m:r>
                      </m:e>
                      <m:sub>
                        <m:r>
                          <a:rPr lang="es-ES" sz="1600" i="1">
                            <a:solidFill>
                              <a:srgbClr val="002060"/>
                            </a:solidFill>
                            <a:latin typeface="Cambria Math" panose="02040503050406030204" pitchFamily="18" charset="0"/>
                          </a:rPr>
                          <m:t>𝑌</m:t>
                        </m:r>
                      </m:sub>
                    </m:sSub>
                    <m:r>
                      <a:rPr lang="es-ES" sz="1600" i="1">
                        <a:solidFill>
                          <a:srgbClr val="002060"/>
                        </a:solidFill>
                        <a:latin typeface="Cambria Math" panose="02040503050406030204" pitchFamily="18" charset="0"/>
                      </a:rPr>
                      <m:t>=</m:t>
                    </m:r>
                    <m:sSub>
                      <m:sSubPr>
                        <m:ctrlPr>
                          <a:rPr lang="es-PE" sz="1600" i="1">
                            <a:solidFill>
                              <a:srgbClr val="002060"/>
                            </a:solidFill>
                            <a:latin typeface="Cambria Math" panose="02040503050406030204" pitchFamily="18" charset="0"/>
                          </a:rPr>
                        </m:ctrlPr>
                      </m:sSubPr>
                      <m:e>
                        <m:r>
                          <a:rPr lang="es-ES" sz="1600" i="1">
                            <a:solidFill>
                              <a:srgbClr val="002060"/>
                            </a:solidFill>
                            <a:latin typeface="Cambria Math" panose="02040503050406030204" pitchFamily="18" charset="0"/>
                          </a:rPr>
                          <m:t>𝑄</m:t>
                        </m:r>
                      </m:e>
                      <m:sub>
                        <m:r>
                          <a:rPr lang="es-ES" sz="1600" i="1">
                            <a:solidFill>
                              <a:srgbClr val="002060"/>
                            </a:solidFill>
                            <a:latin typeface="Cambria Math" panose="02040503050406030204" pitchFamily="18" charset="0"/>
                          </a:rPr>
                          <m:t>3</m:t>
                        </m:r>
                        <m:r>
                          <a:rPr lang="es-ES" sz="1600" i="1">
                            <a:solidFill>
                              <a:srgbClr val="002060"/>
                            </a:solidFill>
                            <a:latin typeface="Cambria Math" panose="02040503050406030204" pitchFamily="18" charset="0"/>
                          </a:rPr>
                          <m:t>𝑌</m:t>
                        </m:r>
                      </m:sub>
                    </m:sSub>
                    <m:r>
                      <a:rPr lang="es-ES" sz="1600" i="1">
                        <a:solidFill>
                          <a:srgbClr val="002060"/>
                        </a:solidFill>
                        <a:latin typeface="Cambria Math" panose="02040503050406030204" pitchFamily="18" charset="0"/>
                      </a:rPr>
                      <m:t>−</m:t>
                    </m:r>
                    <m:sSub>
                      <m:sSubPr>
                        <m:ctrlPr>
                          <a:rPr lang="es-PE" sz="1600" i="1">
                            <a:solidFill>
                              <a:srgbClr val="002060"/>
                            </a:solidFill>
                            <a:latin typeface="Cambria Math" panose="02040503050406030204" pitchFamily="18" charset="0"/>
                          </a:rPr>
                        </m:ctrlPr>
                      </m:sSubPr>
                      <m:e>
                        <m:r>
                          <a:rPr lang="es-ES" sz="1600" i="1">
                            <a:solidFill>
                              <a:srgbClr val="002060"/>
                            </a:solidFill>
                            <a:latin typeface="Cambria Math" panose="02040503050406030204" pitchFamily="18" charset="0"/>
                          </a:rPr>
                          <m:t>𝑄</m:t>
                        </m:r>
                      </m:e>
                      <m:sub>
                        <m:r>
                          <a:rPr lang="es-ES" sz="1600" i="1">
                            <a:solidFill>
                              <a:srgbClr val="002060"/>
                            </a:solidFill>
                            <a:latin typeface="Cambria Math" panose="02040503050406030204" pitchFamily="18" charset="0"/>
                          </a:rPr>
                          <m:t>1</m:t>
                        </m:r>
                        <m:r>
                          <a:rPr lang="es-ES" sz="1600" i="1">
                            <a:solidFill>
                              <a:srgbClr val="002060"/>
                            </a:solidFill>
                            <a:latin typeface="Cambria Math" panose="02040503050406030204" pitchFamily="18" charset="0"/>
                          </a:rPr>
                          <m:t>𝑌</m:t>
                        </m:r>
                      </m:sub>
                    </m:sSub>
                    <m:r>
                      <a:rPr lang="es-ES" sz="1600" i="1">
                        <a:solidFill>
                          <a:srgbClr val="002060"/>
                        </a:solidFill>
                        <a:latin typeface="Cambria Math" panose="02040503050406030204" pitchFamily="18" charset="0"/>
                      </a:rPr>
                      <m:t>=</m:t>
                    </m:r>
                    <m:d>
                      <m:dPr>
                        <m:ctrlPr>
                          <a:rPr lang="es-PE" sz="1600" i="1">
                            <a:solidFill>
                              <a:srgbClr val="002060"/>
                            </a:solidFill>
                            <a:latin typeface="Cambria Math" panose="02040503050406030204" pitchFamily="18" charset="0"/>
                          </a:rPr>
                        </m:ctrlPr>
                      </m:dPr>
                      <m:e>
                        <m:sSub>
                          <m:sSubPr>
                            <m:ctrlPr>
                              <a:rPr lang="es-PE" sz="1600" i="1">
                                <a:solidFill>
                                  <a:srgbClr val="002060"/>
                                </a:solidFill>
                                <a:latin typeface="Cambria Math" panose="02040503050406030204" pitchFamily="18" charset="0"/>
                              </a:rPr>
                            </m:ctrlPr>
                          </m:sSubPr>
                          <m:e>
                            <m:r>
                              <a:rPr lang="es-ES" sz="1600" i="1">
                                <a:solidFill>
                                  <a:srgbClr val="002060"/>
                                </a:solidFill>
                                <a:latin typeface="Cambria Math" panose="02040503050406030204" pitchFamily="18" charset="0"/>
                              </a:rPr>
                              <m:t>(0.15 </m:t>
                            </m:r>
                            <m:r>
                              <a:rPr lang="es-ES" sz="1600" i="1">
                                <a:solidFill>
                                  <a:srgbClr val="002060"/>
                                </a:solidFill>
                                <a:latin typeface="Cambria Math" panose="02040503050406030204" pitchFamily="18" charset="0"/>
                              </a:rPr>
                              <m:t>𝑄</m:t>
                            </m:r>
                          </m:e>
                          <m:sub>
                            <m:r>
                              <a:rPr lang="es-ES" sz="1600" i="1">
                                <a:solidFill>
                                  <a:srgbClr val="002060"/>
                                </a:solidFill>
                                <a:latin typeface="Cambria Math" panose="02040503050406030204" pitchFamily="18" charset="0"/>
                              </a:rPr>
                              <m:t>3</m:t>
                            </m:r>
                            <m:r>
                              <a:rPr lang="es-ES" sz="1600" i="1">
                                <a:solidFill>
                                  <a:srgbClr val="002060"/>
                                </a:solidFill>
                                <a:latin typeface="Cambria Math" panose="02040503050406030204" pitchFamily="18" charset="0"/>
                              </a:rPr>
                              <m:t>𝑋</m:t>
                            </m:r>
                          </m:sub>
                        </m:sSub>
                        <m:r>
                          <a:rPr lang="es-ES" sz="1600" i="1">
                            <a:solidFill>
                              <a:srgbClr val="002060"/>
                            </a:solidFill>
                            <a:latin typeface="Cambria Math" panose="02040503050406030204" pitchFamily="18" charset="0"/>
                          </a:rPr>
                          <m:t>+30)−(0.15 </m:t>
                        </m:r>
                        <m:sSub>
                          <m:sSubPr>
                            <m:ctrlPr>
                              <a:rPr lang="es-PE" sz="1600" i="1">
                                <a:solidFill>
                                  <a:srgbClr val="002060"/>
                                </a:solidFill>
                                <a:latin typeface="Cambria Math" panose="02040503050406030204" pitchFamily="18" charset="0"/>
                              </a:rPr>
                            </m:ctrlPr>
                          </m:sSubPr>
                          <m:e>
                            <m:r>
                              <a:rPr lang="es-ES" sz="1600" i="1">
                                <a:solidFill>
                                  <a:srgbClr val="002060"/>
                                </a:solidFill>
                                <a:latin typeface="Cambria Math" panose="02040503050406030204" pitchFamily="18" charset="0"/>
                              </a:rPr>
                              <m:t>𝑄</m:t>
                            </m:r>
                          </m:e>
                          <m:sub>
                            <m:r>
                              <a:rPr lang="es-ES" sz="1600" i="1">
                                <a:solidFill>
                                  <a:srgbClr val="002060"/>
                                </a:solidFill>
                                <a:latin typeface="Cambria Math" panose="02040503050406030204" pitchFamily="18" charset="0"/>
                              </a:rPr>
                              <m:t>1</m:t>
                            </m:r>
                            <m:r>
                              <a:rPr lang="es-ES" sz="1600" i="1">
                                <a:solidFill>
                                  <a:srgbClr val="002060"/>
                                </a:solidFill>
                                <a:latin typeface="Cambria Math" panose="02040503050406030204" pitchFamily="18" charset="0"/>
                              </a:rPr>
                              <m:t>𝑋</m:t>
                            </m:r>
                          </m:sub>
                        </m:sSub>
                        <m:r>
                          <a:rPr lang="es-ES" sz="1600" i="1">
                            <a:solidFill>
                              <a:srgbClr val="002060"/>
                            </a:solidFill>
                            <a:latin typeface="Cambria Math" panose="02040503050406030204" pitchFamily="18" charset="0"/>
                          </a:rPr>
                          <m:t>+30)</m:t>
                        </m:r>
                      </m:e>
                    </m:d>
                    <m:r>
                      <a:rPr lang="es-ES" sz="1600" i="1">
                        <a:solidFill>
                          <a:srgbClr val="002060"/>
                        </a:solidFill>
                        <a:latin typeface="Cambria Math" panose="02040503050406030204" pitchFamily="18" charset="0"/>
                      </a:rPr>
                      <m:t>=0.15×</m:t>
                    </m:r>
                    <m:d>
                      <m:dPr>
                        <m:ctrlPr>
                          <a:rPr lang="es-PE" sz="1600" i="1">
                            <a:solidFill>
                              <a:srgbClr val="002060"/>
                            </a:solidFill>
                            <a:latin typeface="Cambria Math" panose="02040503050406030204" pitchFamily="18" charset="0"/>
                          </a:rPr>
                        </m:ctrlPr>
                      </m:dPr>
                      <m:e>
                        <m:r>
                          <a:rPr lang="es-ES" sz="1600" i="1">
                            <a:solidFill>
                              <a:srgbClr val="002060"/>
                            </a:solidFill>
                            <a:latin typeface="Cambria Math" panose="02040503050406030204" pitchFamily="18" charset="0"/>
                          </a:rPr>
                          <m:t>405−280</m:t>
                        </m:r>
                      </m:e>
                    </m:d>
                    <m:r>
                      <a:rPr lang="es-ES" sz="1600" i="1">
                        <a:solidFill>
                          <a:srgbClr val="002060"/>
                        </a:solidFill>
                        <a:latin typeface="Cambria Math" panose="02040503050406030204" pitchFamily="18" charset="0"/>
                      </a:rPr>
                      <m:t>=18.75</m:t>
                    </m:r>
                  </m:oMath>
                </a14:m>
                <a:r>
                  <a:rPr lang="es-PE" sz="1600" dirty="0">
                    <a:solidFill>
                      <a:srgbClr val="002060"/>
                    </a:solidFill>
                  </a:rPr>
                  <a:t> </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538619" y="1198605"/>
                <a:ext cx="8242125" cy="5152767"/>
              </a:xfrm>
              <a:blipFill>
                <a:blip r:embed="rId2"/>
                <a:stretch>
                  <a:fillRect l="-592" t="-710"/>
                </a:stretch>
              </a:blipFill>
            </p:spPr>
            <p:txBody>
              <a:bodyPr/>
              <a:lstStyle/>
              <a:p>
                <a:r>
                  <a:rPr lang="es-PE">
                    <a:noFill/>
                  </a:rPr>
                  <a:t> </a:t>
                </a:r>
              </a:p>
            </p:txBody>
          </p:sp>
        </mc:Fallback>
      </mc:AlternateContent>
      <p:sp>
        <p:nvSpPr>
          <p:cNvPr id="4" name="Rectángulo 3"/>
          <p:cNvSpPr/>
          <p:nvPr/>
        </p:nvSpPr>
        <p:spPr>
          <a:xfrm>
            <a:off x="5482783" y="3998646"/>
            <a:ext cx="1757259" cy="3390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Tree>
    <p:extLst>
      <p:ext uri="{BB962C8B-B14F-4D97-AF65-F5344CB8AC3E}">
        <p14:creationId xmlns:p14="http://schemas.microsoft.com/office/powerpoint/2010/main" val="152210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35200"/>
            <a:ext cx="7772400" cy="2387600"/>
          </a:xfrm>
        </p:spPr>
        <p:txBody>
          <a:bodyPr/>
          <a:lstStyle/>
          <a:p>
            <a:r>
              <a:rPr lang="es-PE" dirty="0"/>
              <a:t>Puntuación Estandarizada</a:t>
            </a:r>
          </a:p>
        </p:txBody>
      </p:sp>
    </p:spTree>
    <p:extLst>
      <p:ext uri="{BB962C8B-B14F-4D97-AF65-F5344CB8AC3E}">
        <p14:creationId xmlns:p14="http://schemas.microsoft.com/office/powerpoint/2010/main" val="1692388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Marcador de contenido 8"/>
              <p:cNvSpPr>
                <a:spLocks noGrp="1"/>
              </p:cNvSpPr>
              <p:nvPr>
                <p:ph sz="half" idx="1"/>
              </p:nvPr>
            </p:nvSpPr>
            <p:spPr>
              <a:xfrm>
                <a:off x="126191" y="1271246"/>
                <a:ext cx="2340000" cy="2880000"/>
              </a:xfrm>
            </p:spPr>
            <p:txBody>
              <a:bodyPr>
                <a:normAutofit/>
              </a:bodyPr>
              <a:lstStyle/>
              <a:p>
                <a:r>
                  <a:rPr lang="es-PE" sz="1800" dirty="0"/>
                  <a:t>Si los datos son: </a:t>
                </a:r>
              </a:p>
              <a:p>
                <a:pPr algn="ctr"/>
                <a:r>
                  <a:rPr lang="es-PE" sz="1800" i="1" dirty="0"/>
                  <a:t>	</a:t>
                </a:r>
                <a14:m>
                  <m:oMath xmlns:m="http://schemas.openxmlformats.org/officeDocument/2006/math">
                    <m:r>
                      <a:rPr lang="es-PE" sz="1800" i="1" dirty="0" smtClean="0">
                        <a:latin typeface="Cambria Math" panose="02040503050406030204" pitchFamily="18" charset="0"/>
                      </a:rPr>
                      <m:t>𝑥</m:t>
                    </m:r>
                    <m:r>
                      <a:rPr lang="es-PE" sz="1800" i="1" baseline="-25000" dirty="0" smtClean="0">
                        <a:latin typeface="Cambria Math" panose="02040503050406030204" pitchFamily="18" charset="0"/>
                      </a:rPr>
                      <m:t>1</m:t>
                    </m:r>
                    <m:r>
                      <a:rPr lang="es-PE" sz="1800" b="0" i="1" dirty="0" smtClean="0">
                        <a:latin typeface="Cambria Math" panose="02040503050406030204" pitchFamily="18" charset="0"/>
                      </a:rPr>
                      <m:t>, </m:t>
                    </m:r>
                    <m:r>
                      <a:rPr lang="es-PE" sz="1800" i="1" dirty="0">
                        <a:latin typeface="Cambria Math" panose="02040503050406030204" pitchFamily="18" charset="0"/>
                      </a:rPr>
                      <m:t>𝑥</m:t>
                    </m:r>
                    <m:r>
                      <a:rPr lang="es-PE" sz="1800" i="1" baseline="-25000" dirty="0">
                        <a:latin typeface="Cambria Math" panose="02040503050406030204" pitchFamily="18" charset="0"/>
                      </a:rPr>
                      <m:t>2</m:t>
                    </m:r>
                    <m:r>
                      <a:rPr lang="es-PE" sz="1800" b="0" i="1" dirty="0" smtClean="0">
                        <a:latin typeface="Cambria Math" panose="02040503050406030204" pitchFamily="18" charset="0"/>
                      </a:rPr>
                      <m:t>,</m:t>
                    </m:r>
                    <m:r>
                      <a:rPr lang="es-PE" sz="1800" i="1" dirty="0">
                        <a:latin typeface="Cambria Math" panose="02040503050406030204" pitchFamily="18" charset="0"/>
                      </a:rPr>
                      <m:t>…. , </m:t>
                    </m:r>
                    <m:r>
                      <a:rPr lang="es-PE" sz="1800" i="1" dirty="0" err="1" smtClean="0">
                        <a:latin typeface="Cambria Math" panose="02040503050406030204" pitchFamily="18" charset="0"/>
                      </a:rPr>
                      <m:t>𝑥</m:t>
                    </m:r>
                    <m:r>
                      <a:rPr lang="es-PE" sz="1800" i="1" baseline="-25000" dirty="0" err="1" smtClean="0">
                        <a:latin typeface="Cambria Math" panose="02040503050406030204" pitchFamily="18" charset="0"/>
                      </a:rPr>
                      <m:t>𝑛</m:t>
                    </m:r>
                  </m:oMath>
                </a14:m>
                <a:endParaRPr lang="es-PE" sz="1800" baseline="-25000" dirty="0"/>
              </a:p>
              <a:p>
                <a:endParaRPr lang="es-PE" sz="1800" baseline="-25000" dirty="0"/>
              </a:p>
              <a:p>
                <a:r>
                  <a:rPr lang="es-PE" sz="1800" dirty="0"/>
                  <a:t>los datos estandarizados:</a:t>
                </a:r>
              </a:p>
              <a:p>
                <a:endParaRPr lang="es-PE" sz="1800" dirty="0"/>
              </a:p>
              <a:p>
                <a:pPr/>
                <a14:m>
                  <m:oMathPara xmlns:m="http://schemas.openxmlformats.org/officeDocument/2006/math">
                    <m:oMathParaPr>
                      <m:jc m:val="centerGroup"/>
                    </m:oMathParaPr>
                    <m:oMath xmlns:m="http://schemas.openxmlformats.org/officeDocument/2006/math">
                      <m:sSub>
                        <m:sSubPr>
                          <m:ctrlPr>
                            <a:rPr lang="es-PE" sz="1800" i="1">
                              <a:latin typeface="Cambria Math" panose="02040503050406030204" pitchFamily="18" charset="0"/>
                            </a:rPr>
                          </m:ctrlPr>
                        </m:sSubPr>
                        <m:e>
                          <m:r>
                            <a:rPr lang="es-ES" sz="1800" i="1">
                              <a:latin typeface="Cambria Math" panose="02040503050406030204" pitchFamily="18" charset="0"/>
                            </a:rPr>
                            <m:t>𝑧</m:t>
                          </m:r>
                        </m:e>
                        <m:sub>
                          <m:r>
                            <a:rPr lang="es-ES" sz="1800" i="1">
                              <a:latin typeface="Cambria Math" panose="02040503050406030204" pitchFamily="18" charset="0"/>
                            </a:rPr>
                            <m:t>𝑖</m:t>
                          </m:r>
                        </m:sub>
                      </m:sSub>
                      <m:r>
                        <a:rPr lang="es-ES" sz="1800" i="1">
                          <a:latin typeface="Cambria Math" panose="02040503050406030204" pitchFamily="18" charset="0"/>
                        </a:rPr>
                        <m:t>=</m:t>
                      </m:r>
                      <m:f>
                        <m:fPr>
                          <m:ctrlPr>
                            <a:rPr lang="es-PE" sz="1800" i="1">
                              <a:latin typeface="Cambria Math" panose="02040503050406030204" pitchFamily="18" charset="0"/>
                            </a:rPr>
                          </m:ctrlPr>
                        </m:fPr>
                        <m:num>
                          <m:sSub>
                            <m:sSubPr>
                              <m:ctrlPr>
                                <a:rPr lang="es-PE" sz="1800" i="1">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𝑖</m:t>
                              </m:r>
                            </m:sub>
                          </m:sSub>
                          <m:r>
                            <a:rPr lang="es-ES" sz="1800" i="1">
                              <a:latin typeface="Cambria Math" panose="02040503050406030204" pitchFamily="18" charset="0"/>
                            </a:rPr>
                            <m:t>−</m:t>
                          </m:r>
                          <m:acc>
                            <m:accPr>
                              <m:chr m:val="̅"/>
                              <m:ctrlPr>
                                <a:rPr lang="es-PE" sz="1800" i="1">
                                  <a:latin typeface="Cambria Math" panose="02040503050406030204" pitchFamily="18" charset="0"/>
                                </a:rPr>
                              </m:ctrlPr>
                            </m:accPr>
                            <m:e>
                              <m:r>
                                <a:rPr lang="es-ES" sz="1800" i="1">
                                  <a:latin typeface="Cambria Math" panose="02040503050406030204" pitchFamily="18" charset="0"/>
                                </a:rPr>
                                <m:t>𝑥</m:t>
                              </m:r>
                            </m:e>
                          </m:acc>
                        </m:num>
                        <m:den>
                          <m:sSub>
                            <m:sSubPr>
                              <m:ctrlPr>
                                <a:rPr lang="es-PE" sz="1800" i="1">
                                  <a:latin typeface="Cambria Math" panose="02040503050406030204" pitchFamily="18" charset="0"/>
                                </a:rPr>
                              </m:ctrlPr>
                            </m:sSubPr>
                            <m:e>
                              <m:r>
                                <a:rPr lang="es-ES" sz="1800" i="1">
                                  <a:latin typeface="Cambria Math" panose="02040503050406030204" pitchFamily="18" charset="0"/>
                                </a:rPr>
                                <m:t>𝑆</m:t>
                              </m:r>
                            </m:e>
                            <m:sub>
                              <m:r>
                                <a:rPr lang="es-ES" sz="1800" i="1">
                                  <a:latin typeface="Cambria Math" panose="02040503050406030204" pitchFamily="18" charset="0"/>
                                </a:rPr>
                                <m:t>𝑋</m:t>
                              </m:r>
                            </m:sub>
                          </m:sSub>
                        </m:den>
                      </m:f>
                    </m:oMath>
                  </m:oMathPara>
                </a14:m>
                <a:endParaRPr lang="es-ES" sz="1800" dirty="0"/>
              </a:p>
              <a:p>
                <a:endParaRPr lang="es-ES" sz="1800" dirty="0"/>
              </a:p>
              <a:p>
                <a:endParaRPr lang="es-ES" sz="1800" dirty="0"/>
              </a:p>
              <a:p>
                <a:endParaRPr lang="es-ES" sz="1800" dirty="0"/>
              </a:p>
              <a:p>
                <a:endParaRPr lang="es-ES" sz="1800" dirty="0"/>
              </a:p>
              <a:p>
                <a:endParaRPr lang="es-ES" sz="1800" dirty="0"/>
              </a:p>
            </p:txBody>
          </p:sp>
        </mc:Choice>
        <mc:Fallback xmlns="">
          <p:sp>
            <p:nvSpPr>
              <p:cNvPr id="9" name="Marcador de contenido 8"/>
              <p:cNvSpPr>
                <a:spLocks noGrp="1" noRot="1" noChangeAspect="1" noMove="1" noResize="1" noEditPoints="1" noAdjustHandles="1" noChangeArrowheads="1" noChangeShapeType="1" noTextEdit="1"/>
              </p:cNvSpPr>
              <p:nvPr>
                <p:ph sz="half" idx="1"/>
              </p:nvPr>
            </p:nvSpPr>
            <p:spPr>
              <a:xfrm>
                <a:off x="126191" y="1271246"/>
                <a:ext cx="2340000" cy="2880000"/>
              </a:xfrm>
              <a:blipFill>
                <a:blip r:embed="rId3"/>
                <a:stretch>
                  <a:fillRect/>
                </a:stretch>
              </a:blipFill>
            </p:spPr>
            <p:txBody>
              <a:bodyPr/>
              <a:lstStyle/>
              <a:p>
                <a:r>
                  <a:rPr lang="es-PE">
                    <a:noFill/>
                  </a:rPr>
                  <a:t> </a:t>
                </a:r>
              </a:p>
            </p:txBody>
          </p:sp>
        </mc:Fallback>
      </mc:AlternateContent>
      <p:sp>
        <p:nvSpPr>
          <p:cNvPr id="11" name="Título 19"/>
          <p:cNvSpPr>
            <a:spLocks noGrp="1"/>
          </p:cNvSpPr>
          <p:nvPr>
            <p:ph type="title"/>
          </p:nvPr>
        </p:nvSpPr>
        <p:spPr>
          <a:xfrm>
            <a:off x="439341" y="415534"/>
            <a:ext cx="7886700" cy="696827"/>
          </a:xfrm>
        </p:spPr>
        <p:txBody>
          <a:bodyPr>
            <a:normAutofit/>
          </a:bodyPr>
          <a:lstStyle/>
          <a:p>
            <a:r>
              <a:rPr lang="es-PE" sz="3000" dirty="0">
                <a:solidFill>
                  <a:srgbClr val="0070C0"/>
                </a:solidFill>
              </a:rPr>
              <a:t>Puntuación Estandarizada Z</a:t>
            </a:r>
          </a:p>
        </p:txBody>
      </p:sp>
      <p:sp>
        <p:nvSpPr>
          <p:cNvPr id="6" name="Marcador de contenido 1"/>
          <p:cNvSpPr txBox="1">
            <a:spLocks/>
          </p:cNvSpPr>
          <p:nvPr/>
        </p:nvSpPr>
        <p:spPr>
          <a:xfrm>
            <a:off x="5285572" y="1271246"/>
            <a:ext cx="3733167" cy="5377624"/>
          </a:xfrm>
          <a:prstGeom prst="roundRect">
            <a:avLst>
              <a:gd name="adj" fmla="val 11375"/>
            </a:avLst>
          </a:prstGeom>
          <a:solidFill>
            <a:schemeClr val="accent6">
              <a:lumMod val="40000"/>
              <a:lumOff val="60000"/>
            </a:schemeClr>
          </a:solidFill>
        </p:spPr>
        <p:txBody>
          <a:bodyPr vert="horz" lIns="91440" tIns="45720" rIns="91440" bIns="45720" rtlCol="0">
            <a:noAutofit/>
          </a:bodyPr>
          <a:lstStyle>
            <a:lvl1pPr marL="0" indent="0" algn="l" defTabSz="914400" rtl="0" eaLnBrk="1" latinLnBrk="0" hangingPunct="1">
              <a:lnSpc>
                <a:spcPct val="100000"/>
              </a:lnSpc>
              <a:spcBef>
                <a:spcPts val="6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597" indent="-203597">
              <a:lnSpc>
                <a:spcPct val="120000"/>
              </a:lnSpc>
              <a:spcBef>
                <a:spcPts val="450"/>
              </a:spcBef>
            </a:pPr>
            <a:r>
              <a:rPr lang="es-PE" sz="1650" b="1" dirty="0">
                <a:solidFill>
                  <a:srgbClr val="FF0000"/>
                </a:solidFill>
              </a:rPr>
              <a:t>Interpretación:</a:t>
            </a:r>
          </a:p>
          <a:p>
            <a:pPr marL="332185" indent="-267891">
              <a:spcBef>
                <a:spcPts val="900"/>
              </a:spcBef>
              <a:buFont typeface="Wingdings" panose="05000000000000000000" pitchFamily="2" charset="2"/>
              <a:buChar char="ü"/>
            </a:pPr>
            <a:r>
              <a:rPr lang="es-PE" sz="1650" dirty="0"/>
              <a:t>Es una medida de posición relativa.</a:t>
            </a:r>
          </a:p>
          <a:p>
            <a:pPr marL="332185" indent="-267891">
              <a:spcBef>
                <a:spcPts val="900"/>
              </a:spcBef>
              <a:buFont typeface="Wingdings" panose="05000000000000000000" pitchFamily="2" charset="2"/>
              <a:buChar char="ü"/>
            </a:pPr>
            <a:r>
              <a:rPr lang="es-PE" sz="1650" i="1" dirty="0" err="1"/>
              <a:t>z</a:t>
            </a:r>
            <a:r>
              <a:rPr lang="es-PE" sz="1650" baseline="-25000" dirty="0" err="1"/>
              <a:t>i</a:t>
            </a:r>
            <a:r>
              <a:rPr lang="es-PE" sz="1650" dirty="0"/>
              <a:t> de </a:t>
            </a:r>
            <a:r>
              <a:rPr lang="es-PE" sz="1650" i="1" dirty="0"/>
              <a:t>x</a:t>
            </a:r>
            <a:r>
              <a:rPr lang="es-PE" sz="1650" baseline="-25000" dirty="0"/>
              <a:t>i</a:t>
            </a:r>
            <a:r>
              <a:rPr lang="es-PE" sz="1650" dirty="0"/>
              <a:t> indica a </a:t>
            </a:r>
            <a:r>
              <a:rPr lang="es-PE" sz="1650" b="1" dirty="0">
                <a:solidFill>
                  <a:srgbClr val="FF0000"/>
                </a:solidFill>
              </a:rPr>
              <a:t>cuántas desviaciones</a:t>
            </a:r>
            <a:r>
              <a:rPr lang="es-PE" sz="1650" dirty="0"/>
              <a:t> estándar, por arriba o por debajo de la media, se encuentra el dato x</a:t>
            </a:r>
            <a:r>
              <a:rPr lang="es-PE" sz="1650" baseline="-25000" dirty="0"/>
              <a:t>i</a:t>
            </a:r>
            <a:r>
              <a:rPr lang="es-PE" sz="1650" dirty="0"/>
              <a:t> observado.</a:t>
            </a:r>
          </a:p>
          <a:p>
            <a:pPr marL="332185" indent="-267891">
              <a:spcBef>
                <a:spcPts val="900"/>
              </a:spcBef>
              <a:buFont typeface="Wingdings" panose="05000000000000000000" pitchFamily="2" charset="2"/>
              <a:buChar char="ü"/>
            </a:pPr>
            <a:r>
              <a:rPr lang="es-PE" sz="1650" dirty="0"/>
              <a:t>En la práctica, el puntaje z sirve para evaluar si un dato es grande o pequeño respecto a los demás.</a:t>
            </a:r>
            <a:br>
              <a:rPr lang="es-PE" sz="1650" dirty="0"/>
            </a:br>
            <a:r>
              <a:rPr lang="es-PE" sz="1650" dirty="0"/>
              <a:t>Por ejemplo, un dato cuyo </a:t>
            </a:r>
            <a:r>
              <a:rPr lang="es-PE" sz="1650" b="1" dirty="0">
                <a:solidFill>
                  <a:srgbClr val="FF0000"/>
                </a:solidFill>
              </a:rPr>
              <a:t>puntaje estandarizado</a:t>
            </a:r>
            <a:r>
              <a:rPr lang="es-PE" sz="1650" dirty="0"/>
              <a:t> es menor que -3 o mayor que 3 se considera un dato </a:t>
            </a:r>
            <a:r>
              <a:rPr lang="es-PE" sz="1650" b="1" dirty="0">
                <a:solidFill>
                  <a:srgbClr val="FF0000"/>
                </a:solidFill>
              </a:rPr>
              <a:t>extremo o atípico</a:t>
            </a:r>
            <a:r>
              <a:rPr lang="es-PE" sz="1650" dirty="0"/>
              <a:t>.</a:t>
            </a:r>
          </a:p>
          <a:p>
            <a:pPr marL="332185" indent="-267891">
              <a:spcBef>
                <a:spcPts val="900"/>
              </a:spcBef>
              <a:buFont typeface="Wingdings" panose="05000000000000000000" pitchFamily="2" charset="2"/>
              <a:buChar char="ü"/>
            </a:pPr>
            <a:r>
              <a:rPr lang="es-PE" sz="1650" dirty="0"/>
              <a:t>Sirve para poder </a:t>
            </a:r>
            <a:r>
              <a:rPr lang="es-PE" sz="1650" b="1" dirty="0">
                <a:solidFill>
                  <a:srgbClr val="FF0000"/>
                </a:solidFill>
              </a:rPr>
              <a:t>comparar</a:t>
            </a:r>
            <a:r>
              <a:rPr lang="es-PE" sz="1650" dirty="0"/>
              <a:t> unidades estadísticas o una unidad estadística en situaciones diferentes.</a:t>
            </a:r>
          </a:p>
        </p:txBody>
      </p:sp>
      <p:sp>
        <p:nvSpPr>
          <p:cNvPr id="46" name="Marcador de contenido 1"/>
          <p:cNvSpPr txBox="1">
            <a:spLocks/>
          </p:cNvSpPr>
          <p:nvPr/>
        </p:nvSpPr>
        <p:spPr>
          <a:xfrm>
            <a:off x="450937" y="4178237"/>
            <a:ext cx="4230956" cy="2575305"/>
          </a:xfrm>
          <a:prstGeom prst="roundRect">
            <a:avLst>
              <a:gd name="adj" fmla="val 11375"/>
            </a:avLst>
          </a:prstGeom>
          <a:solidFill>
            <a:schemeClr val="accent6">
              <a:lumMod val="20000"/>
              <a:lumOff val="80000"/>
            </a:schemeClr>
          </a:solidFill>
        </p:spPr>
        <p:txBody>
          <a:bodyPr vert="horz" lIns="36000" tIns="36000" rIns="36000" bIns="36000" rtlCol="0">
            <a:noAutofit/>
          </a:bodyPr>
          <a:lstStyle>
            <a:lvl1pPr marL="0" indent="0" algn="l" defTabSz="914400" rtl="0" eaLnBrk="1" latinLnBrk="0" hangingPunct="1">
              <a:lnSpc>
                <a:spcPct val="100000"/>
              </a:lnSpc>
              <a:spcBef>
                <a:spcPts val="6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597" indent="-203597">
              <a:lnSpc>
                <a:spcPct val="120000"/>
              </a:lnSpc>
              <a:spcBef>
                <a:spcPts val="450"/>
              </a:spcBef>
            </a:pPr>
            <a:r>
              <a:rPr lang="es-PE" sz="1650" b="1" dirty="0">
                <a:solidFill>
                  <a:srgbClr val="FF0000"/>
                </a:solidFill>
              </a:rPr>
              <a:t>Ejemplo:</a:t>
            </a:r>
          </a:p>
        </p:txBody>
      </p:sp>
      <p:pic>
        <p:nvPicPr>
          <p:cNvPr id="66" name="Imagen 65"/>
          <p:cNvPicPr>
            <a:picLocks noChangeAspect="1"/>
          </p:cNvPicPr>
          <p:nvPr/>
        </p:nvPicPr>
        <p:blipFill>
          <a:blip r:embed="rId4"/>
          <a:stretch>
            <a:fillRect/>
          </a:stretch>
        </p:blipFill>
        <p:spPr>
          <a:xfrm>
            <a:off x="2699977" y="5645589"/>
            <a:ext cx="1748751" cy="1107953"/>
          </a:xfrm>
          <a:prstGeom prst="roundRect">
            <a:avLst/>
          </a:prstGeom>
        </p:spPr>
      </p:pic>
      <p:pic>
        <p:nvPicPr>
          <p:cNvPr id="65" name="Imagen 64"/>
          <p:cNvPicPr>
            <a:picLocks noChangeAspect="1"/>
          </p:cNvPicPr>
          <p:nvPr/>
        </p:nvPicPr>
        <p:blipFill>
          <a:blip r:embed="rId5"/>
          <a:stretch>
            <a:fillRect/>
          </a:stretch>
        </p:blipFill>
        <p:spPr>
          <a:xfrm>
            <a:off x="671086" y="4618990"/>
            <a:ext cx="2209899" cy="1167739"/>
          </a:xfrm>
          <a:prstGeom prst="roundRect">
            <a:avLst/>
          </a:prstGeom>
        </p:spPr>
      </p:pic>
      <p:cxnSp>
        <p:nvCxnSpPr>
          <p:cNvPr id="41" name="Conector curvado 40"/>
          <p:cNvCxnSpPr/>
          <p:nvPr/>
        </p:nvCxnSpPr>
        <p:spPr>
          <a:xfrm rot="16200000" flipH="1">
            <a:off x="2229336" y="5126528"/>
            <a:ext cx="852924" cy="1772654"/>
          </a:xfrm>
          <a:prstGeom prst="curvedConnector3">
            <a:avLst>
              <a:gd name="adj1" fmla="val 50000"/>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p:cNvCxnSpPr/>
          <p:nvPr/>
        </p:nvCxnSpPr>
        <p:spPr>
          <a:xfrm rot="16200000" flipH="1">
            <a:off x="2437787" y="5150861"/>
            <a:ext cx="852924" cy="1723987"/>
          </a:xfrm>
          <a:prstGeom prst="curvedConnector3">
            <a:avLst>
              <a:gd name="adj1" fmla="val 50000"/>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Conector curvado 42"/>
          <p:cNvCxnSpPr>
            <a:cxnSpLocks/>
          </p:cNvCxnSpPr>
          <p:nvPr/>
        </p:nvCxnSpPr>
        <p:spPr>
          <a:xfrm rot="16200000" flipH="1">
            <a:off x="2020881" y="5102195"/>
            <a:ext cx="852924" cy="1821320"/>
          </a:xfrm>
          <a:prstGeom prst="curvedConnector3">
            <a:avLst>
              <a:gd name="adj1" fmla="val 50000"/>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p:cNvCxnSpPr/>
          <p:nvPr/>
        </p:nvCxnSpPr>
        <p:spPr>
          <a:xfrm rot="16200000" flipH="1">
            <a:off x="2646241" y="5175196"/>
            <a:ext cx="852924" cy="1675318"/>
          </a:xfrm>
          <a:prstGeom prst="curvedConnector3">
            <a:avLst>
              <a:gd name="adj1" fmla="val 50000"/>
            </a:avLst>
          </a:prstGeom>
          <a:ln w="285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ector curvado 44"/>
          <p:cNvCxnSpPr/>
          <p:nvPr/>
        </p:nvCxnSpPr>
        <p:spPr>
          <a:xfrm rot="16200000" flipH="1">
            <a:off x="1815930" y="5078270"/>
            <a:ext cx="852924" cy="1869169"/>
          </a:xfrm>
          <a:prstGeom prst="curvedConnector3">
            <a:avLst>
              <a:gd name="adj1" fmla="val 50000"/>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Rectángulo 4"/>
          <p:cNvSpPr/>
          <p:nvPr/>
        </p:nvSpPr>
        <p:spPr>
          <a:xfrm>
            <a:off x="632423" y="6145543"/>
            <a:ext cx="1814920" cy="434613"/>
          </a:xfrm>
          <a:prstGeom prst="rect">
            <a:avLst/>
          </a:prstGeom>
        </p:spPr>
        <p:txBody>
          <a:bodyPr wrap="none">
            <a:spAutoFit/>
          </a:bodyPr>
          <a:lstStyle/>
          <a:p>
            <a:r>
              <a:rPr lang="es-PE" sz="1000" dirty="0"/>
              <a:t>Fuente:</a:t>
            </a:r>
          </a:p>
          <a:p>
            <a:r>
              <a:rPr lang="es-PE" sz="1000" dirty="0"/>
              <a:t>http://www.who.int/growthref</a:t>
            </a:r>
          </a:p>
        </p:txBody>
      </p:sp>
      <mc:AlternateContent xmlns:mc="http://schemas.openxmlformats.org/markup-compatibility/2006" xmlns:a14="http://schemas.microsoft.com/office/drawing/2010/main">
        <mc:Choice Requires="a14">
          <p:sp>
            <p:nvSpPr>
              <p:cNvPr id="2" name="Marcador de contenido 1"/>
              <p:cNvSpPr>
                <a:spLocks noGrp="1"/>
              </p:cNvSpPr>
              <p:nvPr>
                <p:ph sz="half" idx="2"/>
              </p:nvPr>
            </p:nvSpPr>
            <p:spPr>
              <a:xfrm>
                <a:off x="2705882" y="1283772"/>
                <a:ext cx="2340000" cy="2880000"/>
              </a:xfrm>
            </p:spPr>
            <p:txBody>
              <a:bodyPr>
                <a:noAutofit/>
              </a:bodyPr>
              <a:lstStyle/>
              <a:p>
                <a:pPr>
                  <a:lnSpc>
                    <a:spcPct val="120000"/>
                  </a:lnSpc>
                  <a:spcBef>
                    <a:spcPts val="450"/>
                  </a:spcBef>
                </a:pPr>
                <a:r>
                  <a:rPr lang="es-PE" sz="1600" dirty="0"/>
                  <a:t>Se puede ver como una transformación lineal:</a:t>
                </a:r>
              </a:p>
              <a:p>
                <a:pPr marL="203597" indent="-203597">
                  <a:lnSpc>
                    <a:spcPct val="120000"/>
                  </a:lnSpc>
                  <a:spcBef>
                    <a:spcPts val="450"/>
                  </a:spcBef>
                </a:pPr>
                <a:endParaRPr lang="es-PE" sz="1600" b="1" dirty="0">
                  <a:solidFill>
                    <a:srgbClr val="FF0000"/>
                  </a:solidFill>
                </a:endParaRPr>
              </a:p>
              <a:p>
                <a:pPr marL="203597" indent="-203597">
                  <a:lnSpc>
                    <a:spcPct val="120000"/>
                  </a:lnSpc>
                  <a:spcBef>
                    <a:spcPts val="450"/>
                  </a:spcBef>
                </a:pPr>
                <a:endParaRPr lang="es-PE" sz="1600" b="1" dirty="0">
                  <a:solidFill>
                    <a:srgbClr val="FF0000"/>
                  </a:solidFill>
                </a:endParaRPr>
              </a:p>
              <a:p>
                <a:pPr>
                  <a:lnSpc>
                    <a:spcPct val="120000"/>
                  </a:lnSpc>
                  <a:spcBef>
                    <a:spcPts val="450"/>
                  </a:spcBef>
                </a:pPr>
                <a:r>
                  <a:rPr lang="es-PE" sz="1600" b="1" dirty="0">
                    <a:solidFill>
                      <a:srgbClr val="FF0000"/>
                    </a:solidFill>
                  </a:rPr>
                  <a:t>Se cumple:</a:t>
                </a:r>
              </a:p>
              <a:p>
                <a:pPr>
                  <a:lnSpc>
                    <a:spcPct val="120000"/>
                  </a:lnSpc>
                  <a:spcBef>
                    <a:spcPts val="450"/>
                  </a:spcBef>
                </a:pPr>
                <a:endParaRPr lang="es-PE" sz="1000" b="1" dirty="0">
                  <a:solidFill>
                    <a:srgbClr val="FF0000"/>
                  </a:solidFill>
                </a:endParaRPr>
              </a:p>
              <a:p>
                <a:pPr/>
                <a14:m>
                  <m:oMathPara xmlns:m="http://schemas.openxmlformats.org/officeDocument/2006/math">
                    <m:oMathParaPr>
                      <m:jc m:val="centerGroup"/>
                    </m:oMathParaPr>
                    <m:oMath xmlns:m="http://schemas.openxmlformats.org/officeDocument/2006/math">
                      <m:acc>
                        <m:accPr>
                          <m:chr m:val="̅"/>
                          <m:ctrlPr>
                            <a:rPr lang="es-PE" sz="1600" i="1">
                              <a:latin typeface="Cambria Math" panose="02040503050406030204" pitchFamily="18" charset="0"/>
                            </a:rPr>
                          </m:ctrlPr>
                        </m:accPr>
                        <m:e>
                          <m:r>
                            <a:rPr lang="es-ES" sz="1600" i="1">
                              <a:latin typeface="Cambria Math" panose="02040503050406030204" pitchFamily="18" charset="0"/>
                            </a:rPr>
                            <m:t>𝑧</m:t>
                          </m:r>
                        </m:e>
                      </m:acc>
                      <m:r>
                        <a:rPr lang="es-ES" sz="1600" i="1">
                          <a:latin typeface="Cambria Math" panose="02040503050406030204" pitchFamily="18" charset="0"/>
                        </a:rPr>
                        <m:t>=0</m:t>
                      </m:r>
                      <m:r>
                        <a:rPr lang="es-PE" sz="1600" i="1">
                          <a:latin typeface="Cambria Math" panose="02040503050406030204" pitchFamily="18" charset="0"/>
                        </a:rPr>
                        <m:t>        </m:t>
                      </m:r>
                    </m:oMath>
                  </m:oMathPara>
                </a14:m>
                <a:endParaRPr lang="es-PE" sz="1600" dirty="0"/>
              </a:p>
              <a:p>
                <a:endParaRPr lang="es-ES" sz="1000" dirty="0"/>
              </a:p>
              <a:p>
                <a:pPr/>
                <a14:m>
                  <m:oMathPara xmlns:m="http://schemas.openxmlformats.org/officeDocument/2006/math">
                    <m:oMathParaPr>
                      <m:jc m:val="centerGroup"/>
                    </m:oMathParaPr>
                    <m:oMath xmlns:m="http://schemas.openxmlformats.org/officeDocument/2006/math">
                      <m:sSubSup>
                        <m:sSubSupPr>
                          <m:ctrlPr>
                            <a:rPr lang="es-PE" sz="1600" i="1">
                              <a:latin typeface="Cambria Math" panose="02040503050406030204" pitchFamily="18" charset="0"/>
                            </a:rPr>
                          </m:ctrlPr>
                        </m:sSubSupPr>
                        <m:e>
                          <m:r>
                            <a:rPr lang="es-ES" sz="1600" i="1">
                              <a:latin typeface="Cambria Math" panose="02040503050406030204" pitchFamily="18" charset="0"/>
                            </a:rPr>
                            <m:t>𝑆</m:t>
                          </m:r>
                        </m:e>
                        <m:sub>
                          <m:r>
                            <a:rPr lang="es-ES" sz="1600" i="1">
                              <a:latin typeface="Cambria Math" panose="02040503050406030204" pitchFamily="18" charset="0"/>
                            </a:rPr>
                            <m:t>𝑧</m:t>
                          </m:r>
                        </m:sub>
                        <m:sup>
                          <m:r>
                            <a:rPr lang="es-ES" sz="1600" i="1">
                              <a:latin typeface="Cambria Math" panose="02040503050406030204" pitchFamily="18" charset="0"/>
                            </a:rPr>
                            <m:t>2</m:t>
                          </m:r>
                        </m:sup>
                      </m:sSubSup>
                      <m:r>
                        <a:rPr lang="es-ES" sz="1600" i="1">
                          <a:latin typeface="Cambria Math" panose="02040503050406030204" pitchFamily="18" charset="0"/>
                        </a:rPr>
                        <m:t>=1</m:t>
                      </m:r>
                      <m:r>
                        <a:rPr lang="es-PE" sz="1600" i="1">
                          <a:latin typeface="Cambria Math" panose="02040503050406030204" pitchFamily="18" charset="0"/>
                        </a:rPr>
                        <m:t>       </m:t>
                      </m:r>
                    </m:oMath>
                  </m:oMathPara>
                </a14:m>
                <a:endParaRPr lang="es-PE" sz="1600" dirty="0"/>
              </a:p>
            </p:txBody>
          </p:sp>
        </mc:Choice>
        <mc:Fallback xmlns="">
          <p:sp>
            <p:nvSpPr>
              <p:cNvPr id="2" name="Marcador de contenido 1"/>
              <p:cNvSpPr>
                <a:spLocks noGrp="1" noRot="1" noChangeAspect="1" noMove="1" noResize="1" noEditPoints="1" noAdjustHandles="1" noChangeArrowheads="1" noChangeShapeType="1" noTextEdit="1"/>
              </p:cNvSpPr>
              <p:nvPr>
                <p:ph sz="half" idx="2"/>
              </p:nvPr>
            </p:nvSpPr>
            <p:spPr>
              <a:xfrm>
                <a:off x="2705882" y="1283772"/>
                <a:ext cx="2340000" cy="2880000"/>
              </a:xfrm>
              <a:blipFill>
                <a:blip r:embed="rId6"/>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Rectángulo redondeado 6"/>
              <p:cNvSpPr/>
              <p:nvPr/>
            </p:nvSpPr>
            <p:spPr>
              <a:xfrm>
                <a:off x="2957136" y="2039215"/>
                <a:ext cx="1837491" cy="618609"/>
              </a:xfrm>
              <a:prstGeom prst="roundRect">
                <a:avLst/>
              </a:prstGeom>
              <a:solidFill>
                <a:schemeClr val="accent6">
                  <a:lumMod val="20000"/>
                  <a:lumOff val="80000"/>
                </a:schemeClr>
              </a:solidFill>
            </p:spPr>
            <p:txBody>
              <a:bodyPr wrap="none">
                <a:spAutoFit/>
              </a:bodyPr>
              <a:lstStyle/>
              <a:p>
                <a:pPr/>
                <a14:m>
                  <m:oMathPara xmlns:m="http://schemas.openxmlformats.org/officeDocument/2006/math">
                    <m:oMathParaPr>
                      <m:jc m:val="left"/>
                    </m:oMathParaPr>
                    <m:oMath xmlns:m="http://schemas.openxmlformats.org/officeDocument/2006/math">
                      <m:sSub>
                        <m:sSubPr>
                          <m:ctrlPr>
                            <a:rPr lang="es-PE" sz="1350" i="1">
                              <a:latin typeface="Cambria Math" panose="02040503050406030204" pitchFamily="18" charset="0"/>
                            </a:rPr>
                          </m:ctrlPr>
                        </m:sSubPr>
                        <m:e>
                          <m:r>
                            <a:rPr lang="es-PE" sz="1350" i="1">
                              <a:latin typeface="Cambria Math" panose="02040503050406030204" pitchFamily="18" charset="0"/>
                            </a:rPr>
                            <m:t>𝑍</m:t>
                          </m:r>
                        </m:e>
                        <m:sub>
                          <m:r>
                            <a:rPr lang="es-PE" sz="1350" i="1">
                              <a:latin typeface="Cambria Math" panose="02040503050406030204" pitchFamily="18" charset="0"/>
                            </a:rPr>
                            <m:t>𝑖</m:t>
                          </m:r>
                        </m:sub>
                      </m:sSub>
                      <m:r>
                        <a:rPr lang="es-ES" sz="1350" i="1">
                          <a:latin typeface="Cambria Math" panose="02040503050406030204" pitchFamily="18" charset="0"/>
                        </a:rPr>
                        <m:t>=</m:t>
                      </m:r>
                      <m:d>
                        <m:dPr>
                          <m:ctrlPr>
                            <a:rPr lang="es-ES" sz="1350" i="1">
                              <a:latin typeface="Cambria Math" panose="02040503050406030204" pitchFamily="18" charset="0"/>
                            </a:rPr>
                          </m:ctrlPr>
                        </m:dPr>
                        <m:e>
                          <m:f>
                            <m:fPr>
                              <m:ctrlPr>
                                <a:rPr lang="es-PE" sz="1350" i="1">
                                  <a:latin typeface="Cambria Math" panose="02040503050406030204" pitchFamily="18" charset="0"/>
                                </a:rPr>
                              </m:ctrlPr>
                            </m:fPr>
                            <m:num>
                              <m:r>
                                <a:rPr lang="es-PE" sz="1350" i="1">
                                  <a:latin typeface="Cambria Math" panose="02040503050406030204" pitchFamily="18" charset="0"/>
                                </a:rPr>
                                <m:t>1</m:t>
                              </m:r>
                            </m:num>
                            <m:den>
                              <m:sSub>
                                <m:sSubPr>
                                  <m:ctrlPr>
                                    <a:rPr lang="es-PE" sz="1350" i="1">
                                      <a:latin typeface="Cambria Math" panose="02040503050406030204" pitchFamily="18" charset="0"/>
                                    </a:rPr>
                                  </m:ctrlPr>
                                </m:sSubPr>
                                <m:e>
                                  <m:r>
                                    <a:rPr lang="es-PE" sz="1350" i="1">
                                      <a:latin typeface="Cambria Math" panose="02040503050406030204" pitchFamily="18" charset="0"/>
                                    </a:rPr>
                                    <m:t>𝑆</m:t>
                                  </m:r>
                                </m:e>
                                <m:sub>
                                  <m:r>
                                    <a:rPr lang="es-PE" sz="1350" i="1">
                                      <a:latin typeface="Cambria Math" panose="02040503050406030204" pitchFamily="18" charset="0"/>
                                    </a:rPr>
                                    <m:t>𝑋</m:t>
                                  </m:r>
                                </m:sub>
                              </m:sSub>
                            </m:den>
                          </m:f>
                        </m:e>
                      </m:d>
                      <m:sSub>
                        <m:sSubPr>
                          <m:ctrlPr>
                            <a:rPr lang="es-PE" sz="1350" i="1">
                              <a:latin typeface="Cambria Math" panose="02040503050406030204" pitchFamily="18" charset="0"/>
                            </a:rPr>
                          </m:ctrlPr>
                        </m:sSubPr>
                        <m:e>
                          <m:r>
                            <a:rPr lang="es-PE" sz="1350" i="1">
                              <a:latin typeface="Cambria Math" panose="02040503050406030204" pitchFamily="18" charset="0"/>
                            </a:rPr>
                            <m:t>𝑥</m:t>
                          </m:r>
                        </m:e>
                        <m:sub>
                          <m:r>
                            <a:rPr lang="es-PE" sz="1350" i="1">
                              <a:latin typeface="Cambria Math" panose="02040503050406030204" pitchFamily="18" charset="0"/>
                            </a:rPr>
                            <m:t>𝑖</m:t>
                          </m:r>
                        </m:sub>
                      </m:sSub>
                      <m:r>
                        <a:rPr lang="es-PE" sz="1350" i="1">
                          <a:latin typeface="Cambria Math" panose="02040503050406030204" pitchFamily="18" charset="0"/>
                        </a:rPr>
                        <m:t>+</m:t>
                      </m:r>
                      <m:d>
                        <m:dPr>
                          <m:ctrlPr>
                            <a:rPr lang="es-PE" sz="1350" i="1">
                              <a:latin typeface="Cambria Math" panose="02040503050406030204" pitchFamily="18" charset="0"/>
                            </a:rPr>
                          </m:ctrlPr>
                        </m:dPr>
                        <m:e>
                          <m:f>
                            <m:fPr>
                              <m:ctrlPr>
                                <a:rPr lang="es-PE" sz="1350" i="1">
                                  <a:latin typeface="Cambria Math" panose="02040503050406030204" pitchFamily="18" charset="0"/>
                                </a:rPr>
                              </m:ctrlPr>
                            </m:fPr>
                            <m:num>
                              <m:r>
                                <a:rPr lang="es-ES" sz="1350" i="1">
                                  <a:latin typeface="Cambria Math" panose="02040503050406030204" pitchFamily="18" charset="0"/>
                                </a:rPr>
                                <m:t>−</m:t>
                              </m:r>
                              <m:acc>
                                <m:accPr>
                                  <m:chr m:val="̅"/>
                                  <m:ctrlPr>
                                    <a:rPr lang="es-PE" sz="1350" i="1">
                                      <a:latin typeface="Cambria Math" panose="02040503050406030204" pitchFamily="18" charset="0"/>
                                    </a:rPr>
                                  </m:ctrlPr>
                                </m:accPr>
                                <m:e>
                                  <m:r>
                                    <a:rPr lang="es-ES" sz="1350" i="1">
                                      <a:latin typeface="Cambria Math" panose="02040503050406030204" pitchFamily="18" charset="0"/>
                                    </a:rPr>
                                    <m:t>𝑥</m:t>
                                  </m:r>
                                </m:e>
                              </m:acc>
                            </m:num>
                            <m:den>
                              <m:sSub>
                                <m:sSubPr>
                                  <m:ctrlPr>
                                    <a:rPr lang="es-PE" sz="1350" i="1">
                                      <a:latin typeface="Cambria Math" panose="02040503050406030204" pitchFamily="18" charset="0"/>
                                    </a:rPr>
                                  </m:ctrlPr>
                                </m:sSubPr>
                                <m:e>
                                  <m:r>
                                    <a:rPr lang="es-ES" sz="1350" i="1">
                                      <a:latin typeface="Cambria Math" panose="02040503050406030204" pitchFamily="18" charset="0"/>
                                    </a:rPr>
                                    <m:t>𝑆</m:t>
                                  </m:r>
                                </m:e>
                                <m:sub>
                                  <m:r>
                                    <a:rPr lang="es-ES" sz="1350" i="1">
                                      <a:latin typeface="Cambria Math" panose="02040503050406030204" pitchFamily="18" charset="0"/>
                                    </a:rPr>
                                    <m:t>𝑋</m:t>
                                  </m:r>
                                </m:sub>
                              </m:sSub>
                            </m:den>
                          </m:f>
                        </m:e>
                      </m:d>
                    </m:oMath>
                  </m:oMathPara>
                </a14:m>
                <a:endParaRPr lang="es-PE" sz="1350" dirty="0"/>
              </a:p>
            </p:txBody>
          </p:sp>
        </mc:Choice>
        <mc:Fallback xmlns="">
          <p:sp>
            <p:nvSpPr>
              <p:cNvPr id="7" name="Rectángulo redondeado 6"/>
              <p:cNvSpPr>
                <a:spLocks noRot="1" noChangeAspect="1" noMove="1" noResize="1" noEditPoints="1" noAdjustHandles="1" noChangeArrowheads="1" noChangeShapeType="1" noTextEdit="1"/>
              </p:cNvSpPr>
              <p:nvPr/>
            </p:nvSpPr>
            <p:spPr>
              <a:xfrm>
                <a:off x="2957136" y="2039215"/>
                <a:ext cx="1837491" cy="618609"/>
              </a:xfrm>
              <a:prstGeom prst="roundRect">
                <a:avLst/>
              </a:prstGeom>
              <a:blipFill>
                <a:blip r:embed="rId7"/>
                <a:stretch>
                  <a:fillRect r="-331"/>
                </a:stretch>
              </a:blipFill>
            </p:spPr>
            <p:txBody>
              <a:bodyPr/>
              <a:lstStyle/>
              <a:p>
                <a:r>
                  <a:rPr lang="es-PE">
                    <a:noFill/>
                  </a:rPr>
                  <a:t> </a:t>
                </a:r>
              </a:p>
            </p:txBody>
          </p:sp>
        </mc:Fallback>
      </mc:AlternateContent>
    </p:spTree>
    <p:extLst>
      <p:ext uri="{BB962C8B-B14F-4D97-AF65-F5344CB8AC3E}">
        <p14:creationId xmlns:p14="http://schemas.microsoft.com/office/powerpoint/2010/main" val="307864784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left)">
                                      <p:cBhvr>
                                        <p:cTn id="29" dur="1500"/>
                                        <p:tgtEl>
                                          <p:spTgt spid="41"/>
                                        </p:tgtEl>
                                      </p:cBhvr>
                                    </p:animEffect>
                                  </p:childTnLst>
                                </p:cTn>
                              </p:par>
                            </p:childTnLst>
                          </p:cTn>
                        </p:par>
                        <p:par>
                          <p:cTn id="30" fill="hold">
                            <p:stCondLst>
                              <p:cond delay="1500"/>
                            </p:stCondLst>
                            <p:childTnLst>
                              <p:par>
                                <p:cTn id="31" presetID="1" presetClass="entr" presetSubtype="0" fill="hold" nodeType="after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1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1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1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1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bg/>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bg/>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6" grpId="0" build="p" animBg="1"/>
      <p:bldP spid="46" grpId="0" animBg="1"/>
      <p:bldP spid="5" grpId="0"/>
      <p:bldP spid="2" grpId="0" uiExpand="1" build="p"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Imagen 60"/>
          <p:cNvPicPr>
            <a:picLocks noChangeAspect="1"/>
          </p:cNvPicPr>
          <p:nvPr/>
        </p:nvPicPr>
        <p:blipFill rotWithShape="1">
          <a:blip r:embed="rId3"/>
          <a:srcRect r="1868"/>
          <a:stretch/>
        </p:blipFill>
        <p:spPr>
          <a:xfrm>
            <a:off x="2724683" y="4222722"/>
            <a:ext cx="3688644" cy="1940083"/>
          </a:xfrm>
          <a:prstGeom prst="roundRect">
            <a:avLst/>
          </a:prstGeom>
        </p:spPr>
      </p:pic>
      <p:sp>
        <p:nvSpPr>
          <p:cNvPr id="20" name="Título 19"/>
          <p:cNvSpPr>
            <a:spLocks noGrp="1"/>
          </p:cNvSpPr>
          <p:nvPr>
            <p:ph type="title"/>
          </p:nvPr>
        </p:nvSpPr>
        <p:spPr>
          <a:xfrm>
            <a:off x="660778" y="29511"/>
            <a:ext cx="7886700" cy="1325563"/>
          </a:xfrm>
        </p:spPr>
        <p:txBody>
          <a:bodyPr/>
          <a:lstStyle/>
          <a:p>
            <a:r>
              <a:rPr lang="es-PE" dirty="0"/>
              <a:t>Puntuación Estandarizada Z</a:t>
            </a:r>
          </a:p>
        </p:txBody>
      </p:sp>
      <p:sp>
        <p:nvSpPr>
          <p:cNvPr id="59" name="Marcador de contenido 58"/>
          <p:cNvSpPr>
            <a:spLocks noGrp="1"/>
          </p:cNvSpPr>
          <p:nvPr>
            <p:ph idx="1"/>
          </p:nvPr>
        </p:nvSpPr>
        <p:spPr>
          <a:xfrm>
            <a:off x="619783" y="1215025"/>
            <a:ext cx="7886700" cy="3998071"/>
          </a:xfrm>
        </p:spPr>
        <p:txBody>
          <a:bodyPr/>
          <a:lstStyle/>
          <a:p>
            <a:pPr marL="0" indent="0">
              <a:buNone/>
            </a:pPr>
            <a:r>
              <a:rPr lang="es-PE" dirty="0"/>
              <a:t>Ejemplo:</a:t>
            </a:r>
          </a:p>
        </p:txBody>
      </p:sp>
      <p:grpSp>
        <p:nvGrpSpPr>
          <p:cNvPr id="25" name="Grupo 24"/>
          <p:cNvGrpSpPr/>
          <p:nvPr/>
        </p:nvGrpSpPr>
        <p:grpSpPr>
          <a:xfrm>
            <a:off x="1935044" y="4352796"/>
            <a:ext cx="1785491" cy="1172273"/>
            <a:chOff x="4624642" y="3973045"/>
            <a:chExt cx="2250731" cy="1563031"/>
          </a:xfrm>
        </p:grpSpPr>
        <p:sp>
          <p:nvSpPr>
            <p:cNvPr id="5" name="Flecha izquierda 4"/>
            <p:cNvSpPr/>
            <p:nvPr/>
          </p:nvSpPr>
          <p:spPr>
            <a:xfrm>
              <a:off x="4624642" y="3973045"/>
              <a:ext cx="2250731" cy="1563031"/>
            </a:xfrm>
            <a:prstGeom prst="lef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13" name="CuadroTexto 12"/>
            <p:cNvSpPr txBox="1"/>
            <p:nvPr/>
          </p:nvSpPr>
          <p:spPr>
            <a:xfrm>
              <a:off x="4977511" y="4381048"/>
              <a:ext cx="1797182" cy="861775"/>
            </a:xfrm>
            <a:prstGeom prst="rect">
              <a:avLst/>
            </a:prstGeom>
            <a:noFill/>
          </p:spPr>
          <p:txBody>
            <a:bodyPr wrap="square" rtlCol="0">
              <a:spAutoFit/>
            </a:bodyPr>
            <a:lstStyle/>
            <a:p>
              <a:pPr algn="ctr"/>
              <a:r>
                <a:rPr lang="es-PE" sz="1200" dirty="0"/>
                <a:t>Peso considerado bajo para varones de 5 años</a:t>
              </a:r>
            </a:p>
          </p:txBody>
        </p:sp>
      </p:grpSp>
      <p:cxnSp>
        <p:nvCxnSpPr>
          <p:cNvPr id="27" name="Conector recto 26"/>
          <p:cNvCxnSpPr/>
          <p:nvPr/>
        </p:nvCxnSpPr>
        <p:spPr>
          <a:xfrm flipH="1" flipV="1">
            <a:off x="3747081" y="4646272"/>
            <a:ext cx="12520" cy="104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62" name="Imagen 61"/>
          <p:cNvPicPr>
            <a:picLocks noChangeAspect="1"/>
          </p:cNvPicPr>
          <p:nvPr/>
        </p:nvPicPr>
        <p:blipFill>
          <a:blip r:embed="rId4"/>
          <a:stretch>
            <a:fillRect/>
          </a:stretch>
        </p:blipFill>
        <p:spPr>
          <a:xfrm>
            <a:off x="4931734" y="1859454"/>
            <a:ext cx="4003973" cy="2014664"/>
          </a:xfrm>
          <a:prstGeom prst="roundRect">
            <a:avLst/>
          </a:prstGeom>
        </p:spPr>
      </p:pic>
      <p:pic>
        <p:nvPicPr>
          <p:cNvPr id="26" name="Imagen 25"/>
          <p:cNvPicPr>
            <a:picLocks noChangeAspect="1"/>
          </p:cNvPicPr>
          <p:nvPr/>
        </p:nvPicPr>
        <p:blipFill>
          <a:blip r:embed="rId5"/>
          <a:stretch>
            <a:fillRect/>
          </a:stretch>
        </p:blipFill>
        <p:spPr>
          <a:xfrm>
            <a:off x="578788" y="1859454"/>
            <a:ext cx="4151736" cy="2051295"/>
          </a:xfrm>
          <a:prstGeom prst="roundRect">
            <a:avLst/>
          </a:prstGeom>
        </p:spPr>
      </p:pic>
      <p:cxnSp>
        <p:nvCxnSpPr>
          <p:cNvPr id="63" name="Conector curvado 62"/>
          <p:cNvCxnSpPr/>
          <p:nvPr/>
        </p:nvCxnSpPr>
        <p:spPr>
          <a:xfrm rot="16200000" flipH="1">
            <a:off x="1326018" y="3380430"/>
            <a:ext cx="2376000" cy="2061695"/>
          </a:xfrm>
          <a:prstGeom prst="curvedConnector3">
            <a:avLst>
              <a:gd name="adj1" fmla="val 50000"/>
            </a:avLst>
          </a:prstGeom>
          <a:ln w="38100">
            <a:solidFill>
              <a:schemeClr val="accent4">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Conector curvado 63"/>
          <p:cNvCxnSpPr/>
          <p:nvPr/>
        </p:nvCxnSpPr>
        <p:spPr>
          <a:xfrm rot="16200000" flipH="1">
            <a:off x="3158358" y="3451479"/>
            <a:ext cx="2340000" cy="1980000"/>
          </a:xfrm>
          <a:prstGeom prst="curvedConnector3">
            <a:avLst/>
          </a:prstGeom>
          <a:ln w="38100">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onector curvado 64"/>
          <p:cNvCxnSpPr/>
          <p:nvPr/>
        </p:nvCxnSpPr>
        <p:spPr>
          <a:xfrm rot="5400000">
            <a:off x="5383872" y="3213937"/>
            <a:ext cx="2304000" cy="2448000"/>
          </a:xfrm>
          <a:prstGeom prst="curvedConnector3">
            <a:avLst>
              <a:gd name="adj1" fmla="val 50000"/>
            </a:avLst>
          </a:prstGeom>
          <a:ln w="38100">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2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1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1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right)">
                                      <p:cBhvr>
                                        <p:cTn id="25" dur="1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63"/>
                                        </p:tgtEl>
                                      </p:cBhvr>
                                    </p:animEffect>
                                    <p:set>
                                      <p:cBhvr>
                                        <p:cTn id="30" dur="1" fill="hold">
                                          <p:stCondLst>
                                            <p:cond delay="499"/>
                                          </p:stCondLst>
                                        </p:cTn>
                                        <p:tgtEl>
                                          <p:spTgt spid="6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7"/>
                                        </p:tgtEl>
                                      </p:cBhvr>
                                    </p:animEffect>
                                    <p:set>
                                      <p:cBhvr>
                                        <p:cTn id="33" dur="1" fill="hold">
                                          <p:stCondLst>
                                            <p:cond delay="499"/>
                                          </p:stCondLst>
                                        </p:cTn>
                                        <p:tgtEl>
                                          <p:spTgt spid="27"/>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wipe(up)">
                                      <p:cBhvr>
                                        <p:cTn id="45" dur="1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up)">
                                      <p:cBhvr>
                                        <p:cTn id="50" dur="1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3353227" y="3183789"/>
            <a:ext cx="5578502" cy="29749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50" dirty="0">
                <a:solidFill>
                  <a:sysClr val="windowText" lastClr="000000"/>
                </a:solidFill>
              </a:rPr>
              <a:t>Comparando los puntajes estandarizados de las notas del alumno en las diferentes situaciones</a:t>
            </a:r>
            <a:endParaRPr lang="es-PE" sz="1650" dirty="0">
              <a:solidFill>
                <a:sysClr val="windowText" lastClr="000000"/>
              </a:solidFill>
            </a:endParaRPr>
          </a:p>
        </p:txBody>
      </p:sp>
      <p:sp>
        <p:nvSpPr>
          <p:cNvPr id="20" name="Título 19"/>
          <p:cNvSpPr>
            <a:spLocks noGrp="1"/>
          </p:cNvSpPr>
          <p:nvPr>
            <p:ph type="title"/>
          </p:nvPr>
        </p:nvSpPr>
        <p:spPr>
          <a:xfrm>
            <a:off x="339117" y="254288"/>
            <a:ext cx="8433107" cy="994172"/>
          </a:xfrm>
        </p:spPr>
        <p:txBody>
          <a:bodyPr>
            <a:normAutofit/>
          </a:bodyPr>
          <a:lstStyle/>
          <a:p>
            <a:r>
              <a:rPr lang="es-PE" sz="2700" dirty="0">
                <a:solidFill>
                  <a:srgbClr val="FF0000"/>
                </a:solidFill>
              </a:rPr>
              <a:t>Ejemplo – comparando el rendimiento de un alumno en 2 situaciones: parcial y final</a:t>
            </a:r>
          </a:p>
        </p:txBody>
      </p:sp>
      <p:sp>
        <p:nvSpPr>
          <p:cNvPr id="59" name="Marcador de contenido 58"/>
          <p:cNvSpPr>
            <a:spLocks noGrp="1"/>
          </p:cNvSpPr>
          <p:nvPr>
            <p:ph idx="1"/>
          </p:nvPr>
        </p:nvSpPr>
        <p:spPr>
          <a:xfrm>
            <a:off x="340130" y="1248460"/>
            <a:ext cx="8254093" cy="3965661"/>
          </a:xfrm>
        </p:spPr>
        <p:txBody>
          <a:bodyPr>
            <a:normAutofit/>
          </a:bodyPr>
          <a:lstStyle/>
          <a:p>
            <a:pPr marL="0" indent="0">
              <a:lnSpc>
                <a:spcPct val="100000"/>
              </a:lnSpc>
              <a:spcBef>
                <a:spcPts val="0"/>
              </a:spcBef>
              <a:buNone/>
            </a:pPr>
            <a:r>
              <a:rPr lang="es-PE" sz="2000" dirty="0"/>
              <a:t>Un grupo de alumnos rindió dos exámenes. Examen Parcial, con nota media: 13.4 y la desviación estándar: 2.3, Examen Final, con nota media: 15.4 y la desviación estándar: 4.3.</a:t>
            </a:r>
          </a:p>
          <a:p>
            <a:pPr marL="0" indent="0">
              <a:lnSpc>
                <a:spcPct val="100000"/>
              </a:lnSpc>
              <a:spcBef>
                <a:spcPts val="0"/>
              </a:spcBef>
              <a:buNone/>
            </a:pPr>
            <a:r>
              <a:rPr lang="es-PE" sz="2000" dirty="0"/>
              <a:t>Un alumno obtuvo 14 en el examen parcial y 16 en el examen final.</a:t>
            </a:r>
          </a:p>
          <a:p>
            <a:pPr marL="0" indent="0">
              <a:lnSpc>
                <a:spcPct val="100000"/>
              </a:lnSpc>
              <a:spcBef>
                <a:spcPts val="0"/>
              </a:spcBef>
              <a:buNone/>
            </a:pPr>
            <a:r>
              <a:rPr lang="es-PE" sz="2000" dirty="0"/>
              <a:t>Comparando los resultados de cada examen, ¿en cuál de los exámenes el alumno fue mejor?</a:t>
            </a:r>
          </a:p>
        </p:txBody>
      </p:sp>
      <mc:AlternateContent xmlns:mc="http://schemas.openxmlformats.org/markup-compatibility/2006" xmlns:a14="http://schemas.microsoft.com/office/drawing/2010/main">
        <mc:Choice Requires="a14">
          <p:sp>
            <p:nvSpPr>
              <p:cNvPr id="3" name="CuadroTexto 2"/>
              <p:cNvSpPr txBox="1"/>
              <p:nvPr/>
            </p:nvSpPr>
            <p:spPr>
              <a:xfrm>
                <a:off x="307948" y="5063509"/>
                <a:ext cx="3046095" cy="8842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noBar"/>
                          <m:ctrlPr>
                            <a:rPr lang="es-ES" i="1">
                              <a:latin typeface="Cambria Math" panose="02040503050406030204" pitchFamily="18" charset="0"/>
                            </a:rPr>
                          </m:ctrlPr>
                        </m:fPr>
                        <m:num>
                          <m:r>
                            <m:rPr>
                              <m:nor/>
                            </m:rPr>
                            <a:rPr lang="es-PE" dirty="0"/>
                            <m:t>Datos</m:t>
                          </m:r>
                          <m:r>
                            <m:rPr>
                              <m:nor/>
                            </m:rPr>
                            <a:rPr lang="es-PE" dirty="0"/>
                            <m:t> </m:t>
                          </m:r>
                          <m:r>
                            <m:rPr>
                              <m:nor/>
                            </m:rPr>
                            <a:rPr lang="es-PE" dirty="0"/>
                            <m:t>del</m:t>
                          </m:r>
                        </m:num>
                        <m:den>
                          <m:r>
                            <m:rPr>
                              <m:nor/>
                            </m:rPr>
                            <a:rPr lang="es-PE" dirty="0"/>
                            <m:t>examen</m:t>
                          </m:r>
                          <m:r>
                            <m:rPr>
                              <m:nor/>
                            </m:rPr>
                            <a:rPr lang="es-PE" dirty="0"/>
                            <m:t> </m:t>
                          </m:r>
                          <m:r>
                            <m:rPr>
                              <m:nor/>
                            </m:rPr>
                            <a:rPr lang="es-ES" dirty="0"/>
                            <m:t>fin</m:t>
                          </m:r>
                          <m:r>
                            <m:rPr>
                              <m:nor/>
                            </m:rPr>
                            <a:rPr lang="es-PE" dirty="0"/>
                            <m:t>al</m:t>
                          </m:r>
                        </m:den>
                      </m:f>
                      <m:r>
                        <a:rPr lang="es-ES" i="1" dirty="0">
                          <a:latin typeface="Cambria Math" panose="02040503050406030204" pitchFamily="18" charset="0"/>
                        </a:rPr>
                        <m:t>  </m:t>
                      </m:r>
                      <m:r>
                        <a:rPr lang="es-ES" i="1">
                          <a:latin typeface="Cambria Math" panose="02040503050406030204" pitchFamily="18" charset="0"/>
                        </a:rPr>
                        <m:t>: </m:t>
                      </m:r>
                      <m:d>
                        <m:dPr>
                          <m:begChr m:val="{"/>
                          <m:endChr m:val=""/>
                          <m:ctrlPr>
                            <a:rPr lang="es-ES" i="1">
                              <a:latin typeface="Cambria Math" panose="02040503050406030204" pitchFamily="18" charset="0"/>
                            </a:rPr>
                          </m:ctrlPr>
                        </m:dPr>
                        <m:e>
                          <m:eqArr>
                            <m:eqArrPr>
                              <m:ctrlPr>
                                <a:rPr lang="es-ES" i="1">
                                  <a:latin typeface="Cambria Math" panose="02040503050406030204" pitchFamily="18" charset="0"/>
                                </a:rPr>
                              </m:ctrlPr>
                            </m:eqArrPr>
                            <m:e>
                              <m:r>
                                <a:rPr lang="es-ES" i="1">
                                  <a:latin typeface="Cambria Math" panose="02040503050406030204" pitchFamily="18" charset="0"/>
                                </a:rPr>
                                <m:t> </m:t>
                              </m:r>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2</m:t>
                                      </m:r>
                                    </m:sub>
                                  </m:sSub>
                                </m:e>
                              </m:acc>
                              <m:r>
                                <a:rPr lang="es-ES" i="1">
                                  <a:latin typeface="Cambria Math" panose="02040503050406030204" pitchFamily="18" charset="0"/>
                                </a:rPr>
                                <m:t>=15.4</m:t>
                              </m:r>
                            </m:e>
                            <m:e>
                              <m:sSub>
                                <m:sSubPr>
                                  <m:ctrlPr>
                                    <a:rPr lang="es-ES" i="1">
                                      <a:latin typeface="Cambria Math" panose="02040503050406030204" pitchFamily="18" charset="0"/>
                                    </a:rPr>
                                  </m:ctrlPr>
                                </m:sSubPr>
                                <m:e>
                                  <m:r>
                                    <a:rPr lang="es-ES" i="1">
                                      <a:latin typeface="Cambria Math" panose="02040503050406030204" pitchFamily="18" charset="0"/>
                                    </a:rPr>
                                    <m:t>𝑆</m:t>
                                  </m:r>
                                </m:e>
                                <m:sub>
                                  <m:r>
                                    <a:rPr lang="es-ES" i="1">
                                      <a:latin typeface="Cambria Math" panose="02040503050406030204" pitchFamily="18" charset="0"/>
                                    </a:rPr>
                                    <m:t>2</m:t>
                                  </m:r>
                                </m:sub>
                              </m:sSub>
                              <m:r>
                                <a:rPr lang="es-ES" i="1">
                                  <a:latin typeface="Cambria Math" panose="02040503050406030204" pitchFamily="18" charset="0"/>
                                </a:rPr>
                                <m:t>=4.3</m:t>
                              </m:r>
                            </m:e>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2</m:t>
                                  </m:r>
                                </m:sub>
                              </m:sSub>
                              <m:r>
                                <a:rPr lang="es-ES" i="1">
                                  <a:latin typeface="Cambria Math" panose="02040503050406030204" pitchFamily="18" charset="0"/>
                                </a:rPr>
                                <m:t>=16</m:t>
                              </m:r>
                            </m:e>
                          </m:eqArr>
                        </m:e>
                      </m:d>
                    </m:oMath>
                  </m:oMathPara>
                </a14:m>
                <a:endParaRPr lang="es-PE"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07948" y="5063509"/>
                <a:ext cx="3046095" cy="884281"/>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311605" y="4010644"/>
                <a:ext cx="3046095" cy="884281"/>
              </a:xfrm>
              <a:prstGeom prst="rect">
                <a:avLst/>
              </a:prstGeom>
              <a:noFill/>
            </p:spPr>
            <p:txBody>
              <a:bodyPr wrap="square" lIns="0" tIns="0" rIns="0" bIns="0" rtlCol="0">
                <a:spAutoFit/>
              </a:bodyPr>
              <a:lstStyle/>
              <a:p>
                <a:r>
                  <a:rPr lang="es-PE" dirty="0"/>
                  <a:t> </a:t>
                </a:r>
                <a14:m>
                  <m:oMath xmlns:m="http://schemas.openxmlformats.org/officeDocument/2006/math">
                    <m:f>
                      <m:fPr>
                        <m:type m:val="noBar"/>
                        <m:ctrlPr>
                          <a:rPr lang="es-ES" i="1">
                            <a:latin typeface="Cambria Math" panose="02040503050406030204" pitchFamily="18" charset="0"/>
                          </a:rPr>
                        </m:ctrlPr>
                      </m:fPr>
                      <m:num>
                        <m:r>
                          <m:rPr>
                            <m:nor/>
                          </m:rPr>
                          <a:rPr lang="es-PE" dirty="0"/>
                          <m:t>Datos</m:t>
                        </m:r>
                        <m:r>
                          <m:rPr>
                            <m:nor/>
                          </m:rPr>
                          <a:rPr lang="es-PE" dirty="0"/>
                          <m:t> </m:t>
                        </m:r>
                        <m:r>
                          <m:rPr>
                            <m:nor/>
                          </m:rPr>
                          <a:rPr lang="es-PE" dirty="0"/>
                          <m:t>del</m:t>
                        </m:r>
                      </m:num>
                      <m:den>
                        <m:r>
                          <m:rPr>
                            <m:nor/>
                          </m:rPr>
                          <a:rPr lang="es-PE" dirty="0"/>
                          <m:t>examen</m:t>
                        </m:r>
                        <m:r>
                          <m:rPr>
                            <m:nor/>
                          </m:rPr>
                          <a:rPr lang="es-PE" dirty="0"/>
                          <m:t> </m:t>
                        </m:r>
                        <m:r>
                          <m:rPr>
                            <m:nor/>
                          </m:rPr>
                          <a:rPr lang="es-PE" dirty="0"/>
                          <m:t>parcial</m:t>
                        </m:r>
                      </m:den>
                    </m:f>
                    <m:r>
                      <a:rPr lang="es-ES" i="1">
                        <a:latin typeface="Cambria Math" panose="02040503050406030204" pitchFamily="18" charset="0"/>
                      </a:rPr>
                      <m:t>:  </m:t>
                    </m:r>
                    <m:d>
                      <m:dPr>
                        <m:begChr m:val="{"/>
                        <m:endChr m:val=""/>
                        <m:ctrlPr>
                          <a:rPr lang="es-ES" i="1">
                            <a:latin typeface="Cambria Math" panose="02040503050406030204" pitchFamily="18" charset="0"/>
                          </a:rPr>
                        </m:ctrlPr>
                      </m:dPr>
                      <m:e>
                        <m:eqArr>
                          <m:eqArrPr>
                            <m:ctrlPr>
                              <a:rPr lang="es-ES" i="1">
                                <a:latin typeface="Cambria Math" panose="02040503050406030204" pitchFamily="18" charset="0"/>
                              </a:rPr>
                            </m:ctrlPr>
                          </m:eqArrPr>
                          <m:e>
                            <m:r>
                              <a:rPr lang="es-ES" i="1">
                                <a:latin typeface="Cambria Math" panose="02040503050406030204" pitchFamily="18" charset="0"/>
                              </a:rPr>
                              <m:t> </m:t>
                            </m:r>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1</m:t>
                                    </m:r>
                                  </m:sub>
                                </m:sSub>
                              </m:e>
                            </m:acc>
                            <m:r>
                              <a:rPr lang="es-ES" i="1">
                                <a:latin typeface="Cambria Math" panose="02040503050406030204" pitchFamily="18" charset="0"/>
                              </a:rPr>
                              <m:t>=13.4</m:t>
                            </m:r>
                          </m:e>
                          <m:e>
                            <m:sSub>
                              <m:sSubPr>
                                <m:ctrlPr>
                                  <a:rPr lang="es-ES" i="1">
                                    <a:latin typeface="Cambria Math" panose="02040503050406030204" pitchFamily="18" charset="0"/>
                                  </a:rPr>
                                </m:ctrlPr>
                              </m:sSubPr>
                              <m:e>
                                <m:r>
                                  <a:rPr lang="es-ES" i="1">
                                    <a:latin typeface="Cambria Math" panose="02040503050406030204" pitchFamily="18" charset="0"/>
                                  </a:rPr>
                                  <m:t>𝑆</m:t>
                                </m:r>
                              </m:e>
                              <m:sub>
                                <m:r>
                                  <a:rPr lang="es-ES" i="1">
                                    <a:latin typeface="Cambria Math" panose="02040503050406030204" pitchFamily="18" charset="0"/>
                                  </a:rPr>
                                  <m:t>1</m:t>
                                </m:r>
                              </m:sub>
                            </m:sSub>
                            <m:r>
                              <a:rPr lang="es-ES" i="1">
                                <a:latin typeface="Cambria Math" panose="02040503050406030204" pitchFamily="18" charset="0"/>
                              </a:rPr>
                              <m:t>=2.3</m:t>
                            </m:r>
                          </m:e>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1</m:t>
                                </m:r>
                              </m:sub>
                            </m:sSub>
                            <m:r>
                              <a:rPr lang="es-ES" i="1">
                                <a:latin typeface="Cambria Math" panose="02040503050406030204" pitchFamily="18" charset="0"/>
                              </a:rPr>
                              <m:t>=14</m:t>
                            </m:r>
                          </m:e>
                        </m:eqArr>
                      </m:e>
                    </m:d>
                  </m:oMath>
                </a14:m>
                <a:endParaRPr lang="es-PE"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311605" y="4010644"/>
                <a:ext cx="3046095" cy="884281"/>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Rectángulo 11"/>
              <p:cNvSpPr/>
              <p:nvPr/>
            </p:nvSpPr>
            <p:spPr>
              <a:xfrm>
                <a:off x="3687151" y="4046904"/>
                <a:ext cx="2070631" cy="7420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100" i="1">
                          <a:latin typeface="Cambria Math" panose="02040503050406030204" pitchFamily="18" charset="0"/>
                          <a:ea typeface="Cambria Math" panose="02040503050406030204" pitchFamily="18" charset="0"/>
                        </a:rPr>
                        <m:t>⟹</m:t>
                      </m:r>
                      <m:sSub>
                        <m:sSubPr>
                          <m:ctrlPr>
                            <a:rPr lang="es-PE" sz="2100" i="1">
                              <a:latin typeface="Cambria Math" panose="02040503050406030204" pitchFamily="18" charset="0"/>
                            </a:rPr>
                          </m:ctrlPr>
                        </m:sSubPr>
                        <m:e>
                          <m:r>
                            <a:rPr lang="es-ES" sz="2100" i="1">
                              <a:latin typeface="Cambria Math" panose="02040503050406030204" pitchFamily="18" charset="0"/>
                            </a:rPr>
                            <m:t>𝑧</m:t>
                          </m:r>
                        </m:e>
                        <m:sub>
                          <m:r>
                            <a:rPr lang="es-ES" sz="2100" i="1">
                              <a:latin typeface="Cambria Math" panose="02040503050406030204" pitchFamily="18" charset="0"/>
                            </a:rPr>
                            <m:t>1</m:t>
                          </m:r>
                        </m:sub>
                      </m:sSub>
                      <m:r>
                        <a:rPr lang="es-PE" sz="2100">
                          <a:latin typeface="Cambria Math" panose="02040503050406030204" pitchFamily="18" charset="0"/>
                        </a:rPr>
                        <m:t>=</m:t>
                      </m:r>
                      <m:f>
                        <m:fPr>
                          <m:ctrlPr>
                            <a:rPr lang="es-PE" sz="2100" i="1">
                              <a:latin typeface="Cambria Math" panose="02040503050406030204" pitchFamily="18" charset="0"/>
                            </a:rPr>
                          </m:ctrlPr>
                        </m:fPr>
                        <m:num>
                          <m:sSub>
                            <m:sSubPr>
                              <m:ctrlPr>
                                <a:rPr lang="es-PE" sz="2100" i="1">
                                  <a:latin typeface="Cambria Math" panose="02040503050406030204" pitchFamily="18" charset="0"/>
                                </a:rPr>
                              </m:ctrlPr>
                            </m:sSubPr>
                            <m:e>
                              <m:r>
                                <a:rPr lang="es-PE" sz="2100" i="1">
                                  <a:latin typeface="Cambria Math" panose="02040503050406030204" pitchFamily="18" charset="0"/>
                                </a:rPr>
                                <m:t>𝑥</m:t>
                              </m:r>
                            </m:e>
                            <m:sub>
                              <m:r>
                                <a:rPr lang="es-ES" sz="2100" i="1">
                                  <a:latin typeface="Cambria Math" panose="02040503050406030204" pitchFamily="18" charset="0"/>
                                </a:rPr>
                                <m:t>1</m:t>
                              </m:r>
                            </m:sub>
                          </m:sSub>
                          <m:r>
                            <a:rPr lang="es-PE" sz="2100">
                              <a:latin typeface="Cambria Math" panose="02040503050406030204" pitchFamily="18" charset="0"/>
                            </a:rPr>
                            <m:t>−</m:t>
                          </m:r>
                          <m:acc>
                            <m:accPr>
                              <m:chr m:val="̅"/>
                              <m:ctrlPr>
                                <a:rPr lang="es-PE" sz="2100" i="1">
                                  <a:latin typeface="Cambria Math" panose="02040503050406030204" pitchFamily="18" charset="0"/>
                                </a:rPr>
                              </m:ctrlPr>
                            </m:accPr>
                            <m:e>
                              <m:sSub>
                                <m:sSubPr>
                                  <m:ctrlPr>
                                    <a:rPr lang="es-ES" sz="2100" i="1">
                                      <a:latin typeface="Cambria Math" panose="02040503050406030204" pitchFamily="18" charset="0"/>
                                    </a:rPr>
                                  </m:ctrlPr>
                                </m:sSubPr>
                                <m:e>
                                  <m:r>
                                    <a:rPr lang="es-ES" sz="2100" i="1">
                                      <a:latin typeface="Cambria Math" panose="02040503050406030204" pitchFamily="18" charset="0"/>
                                    </a:rPr>
                                    <m:t>𝑥</m:t>
                                  </m:r>
                                </m:e>
                                <m:sub>
                                  <m:r>
                                    <a:rPr lang="es-ES" sz="2100" i="1">
                                      <a:latin typeface="Cambria Math" panose="02040503050406030204" pitchFamily="18" charset="0"/>
                                    </a:rPr>
                                    <m:t>1</m:t>
                                  </m:r>
                                </m:sub>
                              </m:sSub>
                            </m:e>
                          </m:acc>
                        </m:num>
                        <m:den>
                          <m:sSub>
                            <m:sSubPr>
                              <m:ctrlPr>
                                <a:rPr lang="es-PE" sz="2100" i="1">
                                  <a:latin typeface="Cambria Math" panose="02040503050406030204" pitchFamily="18" charset="0"/>
                                </a:rPr>
                              </m:ctrlPr>
                            </m:sSubPr>
                            <m:e>
                              <m:r>
                                <a:rPr lang="es-ES" sz="2100" i="1">
                                  <a:latin typeface="Cambria Math" panose="02040503050406030204" pitchFamily="18" charset="0"/>
                                </a:rPr>
                                <m:t>𝑆</m:t>
                              </m:r>
                            </m:e>
                            <m:sub>
                              <m:r>
                                <a:rPr lang="es-ES" sz="2100" i="1">
                                  <a:latin typeface="Cambria Math" panose="02040503050406030204" pitchFamily="18" charset="0"/>
                                </a:rPr>
                                <m:t>1</m:t>
                              </m:r>
                            </m:sub>
                          </m:sSub>
                        </m:den>
                      </m:f>
                    </m:oMath>
                  </m:oMathPara>
                </a14:m>
                <a:endParaRPr lang="es-PE" sz="2100" dirty="0"/>
              </a:p>
            </p:txBody>
          </p:sp>
        </mc:Choice>
        <mc:Fallback xmlns="">
          <p:sp>
            <p:nvSpPr>
              <p:cNvPr id="12" name="Rectángulo 11"/>
              <p:cNvSpPr>
                <a:spLocks noRot="1" noChangeAspect="1" noMove="1" noResize="1" noEditPoints="1" noAdjustHandles="1" noChangeArrowheads="1" noChangeShapeType="1" noTextEdit="1"/>
              </p:cNvSpPr>
              <p:nvPr/>
            </p:nvSpPr>
            <p:spPr>
              <a:xfrm>
                <a:off x="3687151" y="4046904"/>
                <a:ext cx="2070631" cy="742063"/>
              </a:xfrm>
              <a:prstGeom prst="rect">
                <a:avLst/>
              </a:prstGeom>
              <a:blipFill>
                <a:blip r:embed="rId5"/>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3687151" y="5147360"/>
                <a:ext cx="2089290" cy="7420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100" i="1">
                          <a:latin typeface="Cambria Math" panose="02040503050406030204" pitchFamily="18" charset="0"/>
                          <a:ea typeface="Cambria Math" panose="02040503050406030204" pitchFamily="18" charset="0"/>
                        </a:rPr>
                        <m:t>⟹</m:t>
                      </m:r>
                      <m:sSub>
                        <m:sSubPr>
                          <m:ctrlPr>
                            <a:rPr lang="es-PE" sz="2100" i="1">
                              <a:latin typeface="Cambria Math" panose="02040503050406030204" pitchFamily="18" charset="0"/>
                            </a:rPr>
                          </m:ctrlPr>
                        </m:sSubPr>
                        <m:e>
                          <m:r>
                            <a:rPr lang="es-ES" sz="2100" i="1">
                              <a:latin typeface="Cambria Math" panose="02040503050406030204" pitchFamily="18" charset="0"/>
                            </a:rPr>
                            <m:t>𝑧</m:t>
                          </m:r>
                        </m:e>
                        <m:sub>
                          <m:r>
                            <a:rPr lang="es-ES" sz="2100" i="1">
                              <a:latin typeface="Cambria Math" panose="02040503050406030204" pitchFamily="18" charset="0"/>
                            </a:rPr>
                            <m:t>2</m:t>
                          </m:r>
                        </m:sub>
                      </m:sSub>
                      <m:r>
                        <a:rPr lang="es-PE" sz="2100">
                          <a:latin typeface="Cambria Math" panose="02040503050406030204" pitchFamily="18" charset="0"/>
                        </a:rPr>
                        <m:t>=</m:t>
                      </m:r>
                      <m:f>
                        <m:fPr>
                          <m:ctrlPr>
                            <a:rPr lang="es-PE" sz="2100" i="1">
                              <a:latin typeface="Cambria Math" panose="02040503050406030204" pitchFamily="18" charset="0"/>
                            </a:rPr>
                          </m:ctrlPr>
                        </m:fPr>
                        <m:num>
                          <m:sSub>
                            <m:sSubPr>
                              <m:ctrlPr>
                                <a:rPr lang="es-PE" sz="2100" i="1">
                                  <a:latin typeface="Cambria Math" panose="02040503050406030204" pitchFamily="18" charset="0"/>
                                </a:rPr>
                              </m:ctrlPr>
                            </m:sSubPr>
                            <m:e>
                              <m:r>
                                <a:rPr lang="es-PE" sz="2100" i="1">
                                  <a:latin typeface="Cambria Math" panose="02040503050406030204" pitchFamily="18" charset="0"/>
                                </a:rPr>
                                <m:t>𝑥</m:t>
                              </m:r>
                            </m:e>
                            <m:sub>
                              <m:r>
                                <a:rPr lang="es-ES" sz="2100" i="1">
                                  <a:latin typeface="Cambria Math" panose="02040503050406030204" pitchFamily="18" charset="0"/>
                                </a:rPr>
                                <m:t>2</m:t>
                              </m:r>
                            </m:sub>
                          </m:sSub>
                          <m:r>
                            <a:rPr lang="es-PE" sz="2100">
                              <a:latin typeface="Cambria Math" panose="02040503050406030204" pitchFamily="18" charset="0"/>
                            </a:rPr>
                            <m:t>−</m:t>
                          </m:r>
                          <m:acc>
                            <m:accPr>
                              <m:chr m:val="̅"/>
                              <m:ctrlPr>
                                <a:rPr lang="es-PE" sz="2100" i="1">
                                  <a:latin typeface="Cambria Math" panose="02040503050406030204" pitchFamily="18" charset="0"/>
                                </a:rPr>
                              </m:ctrlPr>
                            </m:accPr>
                            <m:e>
                              <m:sSub>
                                <m:sSubPr>
                                  <m:ctrlPr>
                                    <a:rPr lang="es-ES" sz="2100" i="1">
                                      <a:latin typeface="Cambria Math" panose="02040503050406030204" pitchFamily="18" charset="0"/>
                                    </a:rPr>
                                  </m:ctrlPr>
                                </m:sSubPr>
                                <m:e>
                                  <m:r>
                                    <a:rPr lang="es-ES" sz="2100" i="1">
                                      <a:latin typeface="Cambria Math" panose="02040503050406030204" pitchFamily="18" charset="0"/>
                                    </a:rPr>
                                    <m:t>𝑥</m:t>
                                  </m:r>
                                </m:e>
                                <m:sub>
                                  <m:r>
                                    <a:rPr lang="es-ES" sz="2100" i="1">
                                      <a:latin typeface="Cambria Math" panose="02040503050406030204" pitchFamily="18" charset="0"/>
                                    </a:rPr>
                                    <m:t>2</m:t>
                                  </m:r>
                                </m:sub>
                              </m:sSub>
                            </m:e>
                          </m:acc>
                        </m:num>
                        <m:den>
                          <m:sSub>
                            <m:sSubPr>
                              <m:ctrlPr>
                                <a:rPr lang="es-PE" sz="2100" i="1">
                                  <a:latin typeface="Cambria Math" panose="02040503050406030204" pitchFamily="18" charset="0"/>
                                </a:rPr>
                              </m:ctrlPr>
                            </m:sSubPr>
                            <m:e>
                              <m:r>
                                <a:rPr lang="es-ES" sz="2100" i="1">
                                  <a:latin typeface="Cambria Math" panose="02040503050406030204" pitchFamily="18" charset="0"/>
                                </a:rPr>
                                <m:t>𝑆</m:t>
                              </m:r>
                            </m:e>
                            <m:sub>
                              <m:r>
                                <a:rPr lang="es-ES" sz="2100" i="1">
                                  <a:latin typeface="Cambria Math" panose="02040503050406030204" pitchFamily="18" charset="0"/>
                                </a:rPr>
                                <m:t>2</m:t>
                              </m:r>
                            </m:sub>
                          </m:sSub>
                        </m:den>
                      </m:f>
                    </m:oMath>
                  </m:oMathPara>
                </a14:m>
                <a:endParaRPr lang="es-PE" sz="2100" dirty="0"/>
              </a:p>
            </p:txBody>
          </p:sp>
        </mc:Choice>
        <mc:Fallback xmlns="">
          <p:sp>
            <p:nvSpPr>
              <p:cNvPr id="13" name="Rectángulo 12"/>
              <p:cNvSpPr>
                <a:spLocks noRot="1" noChangeAspect="1" noMove="1" noResize="1" noEditPoints="1" noAdjustHandles="1" noChangeArrowheads="1" noChangeShapeType="1" noTextEdit="1"/>
              </p:cNvSpPr>
              <p:nvPr/>
            </p:nvSpPr>
            <p:spPr>
              <a:xfrm>
                <a:off x="3687151" y="5147360"/>
                <a:ext cx="2089290" cy="742063"/>
              </a:xfrm>
              <a:prstGeom prst="rect">
                <a:avLst/>
              </a:prstGeom>
              <a:blipFill>
                <a:blip r:embed="rId6"/>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5705409" y="4089295"/>
                <a:ext cx="1643912" cy="6994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100">
                          <a:latin typeface="Cambria Math" panose="02040503050406030204" pitchFamily="18" charset="0"/>
                        </a:rPr>
                        <m:t>=</m:t>
                      </m:r>
                      <m:f>
                        <m:fPr>
                          <m:ctrlPr>
                            <a:rPr lang="es-PE" sz="2100" i="1">
                              <a:latin typeface="Cambria Math" panose="02040503050406030204" pitchFamily="18" charset="0"/>
                            </a:rPr>
                          </m:ctrlPr>
                        </m:fPr>
                        <m:num>
                          <m:r>
                            <a:rPr lang="es-ES" sz="2100" i="1">
                              <a:latin typeface="Cambria Math" panose="02040503050406030204" pitchFamily="18" charset="0"/>
                            </a:rPr>
                            <m:t>14</m:t>
                          </m:r>
                          <m:r>
                            <a:rPr lang="es-PE" sz="2100">
                              <a:latin typeface="Cambria Math" panose="02040503050406030204" pitchFamily="18" charset="0"/>
                            </a:rPr>
                            <m:t>−</m:t>
                          </m:r>
                          <m:r>
                            <a:rPr lang="es-ES" sz="2100" i="1">
                              <a:latin typeface="Cambria Math" panose="02040503050406030204" pitchFamily="18" charset="0"/>
                            </a:rPr>
                            <m:t>13.4</m:t>
                          </m:r>
                        </m:num>
                        <m:den>
                          <m:r>
                            <a:rPr lang="es-ES" sz="2100" i="1">
                              <a:latin typeface="Cambria Math" panose="02040503050406030204" pitchFamily="18" charset="0"/>
                            </a:rPr>
                            <m:t>2.3</m:t>
                          </m:r>
                        </m:den>
                      </m:f>
                    </m:oMath>
                  </m:oMathPara>
                </a14:m>
                <a:endParaRPr lang="es-PE" sz="2100" dirty="0"/>
              </a:p>
            </p:txBody>
          </p:sp>
        </mc:Choice>
        <mc:Fallback xmlns="">
          <p:sp>
            <p:nvSpPr>
              <p:cNvPr id="4" name="Rectángulo 3"/>
              <p:cNvSpPr>
                <a:spLocks noRot="1" noChangeAspect="1" noMove="1" noResize="1" noEditPoints="1" noAdjustHandles="1" noChangeArrowheads="1" noChangeShapeType="1" noTextEdit="1"/>
              </p:cNvSpPr>
              <p:nvPr/>
            </p:nvSpPr>
            <p:spPr>
              <a:xfrm>
                <a:off x="5705409" y="4089295"/>
                <a:ext cx="1643912" cy="699487"/>
              </a:xfrm>
              <a:prstGeom prst="rect">
                <a:avLst/>
              </a:prstGeom>
              <a:blipFill>
                <a:blip r:embed="rId7"/>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7295713" y="4230198"/>
                <a:ext cx="1024127"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100">
                          <a:latin typeface="Cambria Math" panose="02040503050406030204" pitchFamily="18" charset="0"/>
                        </a:rPr>
                        <m:t>=</m:t>
                      </m:r>
                      <m:r>
                        <a:rPr lang="es-ES" sz="2100" i="1">
                          <a:latin typeface="Cambria Math" panose="02040503050406030204" pitchFamily="18" charset="0"/>
                        </a:rPr>
                        <m:t>0.26</m:t>
                      </m:r>
                    </m:oMath>
                  </m:oMathPara>
                </a14:m>
                <a:endParaRPr lang="es-PE" sz="2100" dirty="0"/>
              </a:p>
            </p:txBody>
          </p:sp>
        </mc:Choice>
        <mc:Fallback xmlns="">
          <p:sp>
            <p:nvSpPr>
              <p:cNvPr id="15" name="Rectángulo 14"/>
              <p:cNvSpPr>
                <a:spLocks noRot="1" noChangeAspect="1" noMove="1" noResize="1" noEditPoints="1" noAdjustHandles="1" noChangeArrowheads="1" noChangeShapeType="1" noTextEdit="1"/>
              </p:cNvSpPr>
              <p:nvPr/>
            </p:nvSpPr>
            <p:spPr>
              <a:xfrm>
                <a:off x="7295713" y="4230198"/>
                <a:ext cx="1024127" cy="415498"/>
              </a:xfrm>
              <a:prstGeom prst="rect">
                <a:avLst/>
              </a:prstGeom>
              <a:blipFill>
                <a:blip r:embed="rId8"/>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6" name="Rectángulo 15"/>
              <p:cNvSpPr/>
              <p:nvPr/>
            </p:nvSpPr>
            <p:spPr>
              <a:xfrm>
                <a:off x="5702551" y="5132601"/>
                <a:ext cx="1643912" cy="706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100">
                          <a:latin typeface="Cambria Math" panose="02040503050406030204" pitchFamily="18" charset="0"/>
                        </a:rPr>
                        <m:t>=</m:t>
                      </m:r>
                      <m:f>
                        <m:fPr>
                          <m:ctrlPr>
                            <a:rPr lang="es-PE" sz="2100" i="1">
                              <a:latin typeface="Cambria Math" panose="02040503050406030204" pitchFamily="18" charset="0"/>
                            </a:rPr>
                          </m:ctrlPr>
                        </m:fPr>
                        <m:num>
                          <m:r>
                            <a:rPr lang="es-ES" sz="2100" i="1">
                              <a:latin typeface="Cambria Math" panose="02040503050406030204" pitchFamily="18" charset="0"/>
                            </a:rPr>
                            <m:t>16</m:t>
                          </m:r>
                          <m:r>
                            <a:rPr lang="es-PE" sz="2100">
                              <a:latin typeface="Cambria Math" panose="02040503050406030204" pitchFamily="18" charset="0"/>
                            </a:rPr>
                            <m:t>−</m:t>
                          </m:r>
                          <m:r>
                            <a:rPr lang="es-ES" sz="2100" i="1">
                              <a:latin typeface="Cambria Math" panose="02040503050406030204" pitchFamily="18" charset="0"/>
                            </a:rPr>
                            <m:t>15.4</m:t>
                          </m:r>
                        </m:num>
                        <m:den>
                          <m:r>
                            <a:rPr lang="es-ES" sz="2100" i="1">
                              <a:latin typeface="Cambria Math" panose="02040503050406030204" pitchFamily="18" charset="0"/>
                            </a:rPr>
                            <m:t>4.3</m:t>
                          </m:r>
                        </m:den>
                      </m:f>
                    </m:oMath>
                  </m:oMathPara>
                </a14:m>
                <a:endParaRPr lang="es-PE" sz="2100" dirty="0"/>
              </a:p>
            </p:txBody>
          </p:sp>
        </mc:Choice>
        <mc:Fallback xmlns="">
          <p:sp>
            <p:nvSpPr>
              <p:cNvPr id="16" name="Rectángulo 15"/>
              <p:cNvSpPr>
                <a:spLocks noRot="1" noChangeAspect="1" noMove="1" noResize="1" noEditPoints="1" noAdjustHandles="1" noChangeArrowheads="1" noChangeShapeType="1" noTextEdit="1"/>
              </p:cNvSpPr>
              <p:nvPr/>
            </p:nvSpPr>
            <p:spPr>
              <a:xfrm>
                <a:off x="5702551" y="5132601"/>
                <a:ext cx="1643912" cy="706091"/>
              </a:xfrm>
              <a:prstGeom prst="rect">
                <a:avLst/>
              </a:prstGeom>
              <a:blipFill>
                <a:blip r:embed="rId9"/>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7" name="Rectángulo 16"/>
              <p:cNvSpPr/>
              <p:nvPr/>
            </p:nvSpPr>
            <p:spPr>
              <a:xfrm>
                <a:off x="7289998" y="5315896"/>
                <a:ext cx="1024127"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100">
                          <a:latin typeface="Cambria Math" panose="02040503050406030204" pitchFamily="18" charset="0"/>
                        </a:rPr>
                        <m:t>=</m:t>
                      </m:r>
                      <m:r>
                        <a:rPr lang="es-ES" sz="2100" i="1">
                          <a:latin typeface="Cambria Math" panose="02040503050406030204" pitchFamily="18" charset="0"/>
                        </a:rPr>
                        <m:t>0.14</m:t>
                      </m:r>
                    </m:oMath>
                  </m:oMathPara>
                </a14:m>
                <a:endParaRPr lang="es-PE" sz="2100" dirty="0"/>
              </a:p>
            </p:txBody>
          </p:sp>
        </mc:Choice>
        <mc:Fallback xmlns="">
          <p:sp>
            <p:nvSpPr>
              <p:cNvPr id="17" name="Rectángulo 16"/>
              <p:cNvSpPr>
                <a:spLocks noRot="1" noChangeAspect="1" noMove="1" noResize="1" noEditPoints="1" noAdjustHandles="1" noChangeArrowheads="1" noChangeShapeType="1" noTextEdit="1"/>
              </p:cNvSpPr>
              <p:nvPr/>
            </p:nvSpPr>
            <p:spPr>
              <a:xfrm>
                <a:off x="7289998" y="5315896"/>
                <a:ext cx="1024127" cy="415498"/>
              </a:xfrm>
              <a:prstGeom prst="rect">
                <a:avLst/>
              </a:prstGeom>
              <a:blipFill>
                <a:blip r:embed="rId10"/>
                <a:stretch>
                  <a:fillRect/>
                </a:stretch>
              </a:blipFill>
            </p:spPr>
            <p:txBody>
              <a:bodyPr/>
              <a:lstStyle/>
              <a:p>
                <a:r>
                  <a:rPr lang="es-PE">
                    <a:noFill/>
                  </a:rPr>
                  <a:t> </a:t>
                </a:r>
              </a:p>
            </p:txBody>
          </p:sp>
        </mc:Fallback>
      </mc:AlternateContent>
      <p:sp>
        <p:nvSpPr>
          <p:cNvPr id="6" name="CuadroTexto 5"/>
          <p:cNvSpPr txBox="1"/>
          <p:nvPr/>
        </p:nvSpPr>
        <p:spPr>
          <a:xfrm>
            <a:off x="8326714" y="4046903"/>
            <a:ext cx="535019" cy="715581"/>
          </a:xfrm>
          <a:prstGeom prst="rect">
            <a:avLst/>
          </a:prstGeom>
          <a:noFill/>
        </p:spPr>
        <p:txBody>
          <a:bodyPr wrap="square" rtlCol="0">
            <a:spAutoFit/>
          </a:bodyPr>
          <a:lstStyle/>
          <a:p>
            <a:pPr marL="214313" indent="-214313">
              <a:buFont typeface="Wingdings" panose="05000000000000000000" pitchFamily="2" charset="2"/>
              <a:buChar char="ü"/>
            </a:pPr>
            <a:r>
              <a:rPr lang="es-ES" sz="4050" b="1" dirty="0">
                <a:solidFill>
                  <a:srgbClr val="00B050"/>
                </a:solidFill>
              </a:rPr>
              <a:t> </a:t>
            </a:r>
            <a:endParaRPr lang="es-PE" sz="4050" b="1" dirty="0">
              <a:solidFill>
                <a:srgbClr val="00B050"/>
              </a:solidFill>
            </a:endParaRPr>
          </a:p>
        </p:txBody>
      </p:sp>
    </p:spTree>
    <p:extLst>
      <p:ext uri="{BB962C8B-B14F-4D97-AF65-F5344CB8AC3E}">
        <p14:creationId xmlns:p14="http://schemas.microsoft.com/office/powerpoint/2010/main" val="215171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1" grpId="0"/>
      <p:bldP spid="12" grpId="0"/>
      <p:bldP spid="13" grpId="0"/>
      <p:bldP spid="4" grpId="0"/>
      <p:bldP spid="15" grpId="0"/>
      <p:bldP spid="16" grpId="0"/>
      <p:bldP spid="17"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56579"/>
            <a:ext cx="7886700" cy="1325563"/>
          </a:xfrm>
        </p:spPr>
        <p:txBody>
          <a:bodyPr/>
          <a:lstStyle/>
          <a:p>
            <a:r>
              <a:rPr lang="es-PE" b="1" dirty="0">
                <a:solidFill>
                  <a:srgbClr val="00B050"/>
                </a:solidFill>
              </a:rPr>
              <a:t>Ejercicio - </a:t>
            </a:r>
            <a:r>
              <a:rPr lang="es-PE" b="1" dirty="0" err="1">
                <a:solidFill>
                  <a:srgbClr val="00B050"/>
                </a:solidFill>
              </a:rPr>
              <a:t>Heptathlon</a:t>
            </a:r>
            <a:endParaRPr lang="es-PE" b="1" dirty="0">
              <a:solidFill>
                <a:srgbClr val="00B050"/>
              </a:solidFill>
            </a:endParaRPr>
          </a:p>
        </p:txBody>
      </p:sp>
      <p:sp>
        <p:nvSpPr>
          <p:cNvPr id="3" name="Marcador de contenido 2"/>
          <p:cNvSpPr>
            <a:spLocks noGrp="1"/>
          </p:cNvSpPr>
          <p:nvPr>
            <p:ph idx="1"/>
          </p:nvPr>
        </p:nvSpPr>
        <p:spPr>
          <a:xfrm>
            <a:off x="628650" y="1283369"/>
            <a:ext cx="7886700" cy="5261810"/>
          </a:xfrm>
        </p:spPr>
        <p:txBody>
          <a:bodyPr>
            <a:normAutofit fontScale="77500" lnSpcReduction="20000"/>
          </a:bodyPr>
          <a:lstStyle/>
          <a:p>
            <a:pPr marL="0" indent="0">
              <a:lnSpc>
                <a:spcPct val="120000"/>
              </a:lnSpc>
              <a:spcBef>
                <a:spcPts val="600"/>
              </a:spcBef>
              <a:buNone/>
            </a:pPr>
            <a:r>
              <a:rPr lang="es-PE" dirty="0"/>
              <a:t>En las olimpiadas, la </a:t>
            </a:r>
            <a:r>
              <a:rPr lang="es-PE" dirty="0" err="1"/>
              <a:t>heptathlon</a:t>
            </a:r>
            <a:r>
              <a:rPr lang="es-PE" dirty="0"/>
              <a:t> de mujeres consiste en siete pruebas: carrera de 200m, carrera de 800m, 100 m con vallas, lanzamiento de bala, lanzamiento de jabalina, salto alto y salto largo. Para determinar cuál de las atletas debe ganar la medalla de oro, los performances de las atletas deben combinarse en una única puntuación. Pero las carreras son registradas en minutos y segundos y los lanzamientos y saltos son medidos en metros.</a:t>
            </a:r>
          </a:p>
          <a:p>
            <a:pPr marL="0" indent="0">
              <a:lnSpc>
                <a:spcPct val="120000"/>
              </a:lnSpc>
              <a:spcBef>
                <a:spcPts val="600"/>
              </a:spcBef>
              <a:buNone/>
            </a:pPr>
            <a:r>
              <a:rPr lang="es-PE" dirty="0"/>
              <a:t>Vea: en las olimpiadas de 2004 en Lituania, la atleta </a:t>
            </a:r>
            <a:r>
              <a:rPr lang="es-PE" dirty="0" err="1"/>
              <a:t>Austra</a:t>
            </a:r>
            <a:r>
              <a:rPr lang="es-PE" dirty="0"/>
              <a:t> </a:t>
            </a:r>
            <a:r>
              <a:rPr lang="es-PE" dirty="0" err="1"/>
              <a:t>Skujyte</a:t>
            </a:r>
            <a:r>
              <a:rPr lang="es-PE" dirty="0"/>
              <a:t>, ganó la prueba de lanzamiento de bala con la marca de 16.4 metros, lo que dio cerca de 3.11m más lejos que la longitud media de la prueba, y los resultados del lanzamiento de bala tuvieron una desviación estándar 1.24m. Por otro lado, Carolina </a:t>
            </a:r>
            <a:r>
              <a:rPr lang="es-PE" dirty="0" err="1"/>
              <a:t>Kluft</a:t>
            </a:r>
            <a:r>
              <a:rPr lang="es-PE" dirty="0"/>
              <a:t>, ganó en salto largo colocando la marca de 6.78 m, resultando 0.62m más que la media del salto largo, y los resultados del salto largo tuvieron una desviación estándar de 0.23m.</a:t>
            </a:r>
          </a:p>
          <a:p>
            <a:pPr marL="0" indent="0">
              <a:lnSpc>
                <a:spcPct val="120000"/>
              </a:lnSpc>
              <a:spcBef>
                <a:spcPts val="600"/>
              </a:spcBef>
              <a:buNone/>
            </a:pPr>
            <a:r>
              <a:rPr lang="es-PE" dirty="0"/>
              <a:t>a) Cuál de las dos atletas se destacó más en relación a la modalidad de prueba en que ganó?</a:t>
            </a:r>
          </a:p>
          <a:p>
            <a:pPr marL="0" indent="0">
              <a:lnSpc>
                <a:spcPct val="120000"/>
              </a:lnSpc>
              <a:spcBef>
                <a:spcPts val="600"/>
              </a:spcBef>
              <a:buNone/>
            </a:pPr>
            <a:r>
              <a:rPr lang="es-PE" dirty="0"/>
              <a:t>b) Qué modalidad de prueba es más homogénea?</a:t>
            </a:r>
          </a:p>
        </p:txBody>
      </p:sp>
    </p:spTree>
    <p:extLst>
      <p:ext uri="{BB962C8B-B14F-4D97-AF65-F5344CB8AC3E}">
        <p14:creationId xmlns:p14="http://schemas.microsoft.com/office/powerpoint/2010/main" val="16857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solidFill>
                  <a:srgbClr val="002060"/>
                </a:solidFill>
              </a:rPr>
              <a:t>Ejemplos de percentiles:</a:t>
            </a:r>
          </a:p>
        </p:txBody>
      </p:sp>
      <p:sp>
        <p:nvSpPr>
          <p:cNvPr id="3" name="Marcador de contenido 2"/>
          <p:cNvSpPr>
            <a:spLocks noGrp="1"/>
          </p:cNvSpPr>
          <p:nvPr>
            <p:ph idx="1"/>
          </p:nvPr>
        </p:nvSpPr>
        <p:spPr/>
        <p:txBody>
          <a:bodyPr>
            <a:normAutofit/>
          </a:bodyPr>
          <a:lstStyle/>
          <a:p>
            <a:r>
              <a:rPr lang="es-PE" dirty="0">
                <a:solidFill>
                  <a:srgbClr val="002060"/>
                </a:solidFill>
              </a:rPr>
              <a:t>“El percentil 75 de la nota del curso es 10”</a:t>
            </a:r>
          </a:p>
          <a:p>
            <a:pPr marL="538163"/>
            <a:r>
              <a:rPr lang="es-PE" sz="2000" dirty="0">
                <a:solidFill>
                  <a:srgbClr val="00B050"/>
                </a:solidFill>
              </a:rPr>
              <a:t>Significa que al menos 75% de los alumnos obtuvieron una nota no mayor a 10 y que solo el 25% obtuvieron 10 o más de nota.</a:t>
            </a:r>
          </a:p>
          <a:p>
            <a:endParaRPr lang="es-PE" dirty="0">
              <a:solidFill>
                <a:srgbClr val="002060"/>
              </a:solidFill>
            </a:endParaRPr>
          </a:p>
          <a:p>
            <a:r>
              <a:rPr lang="es-PE" dirty="0">
                <a:solidFill>
                  <a:srgbClr val="002060"/>
                </a:solidFill>
              </a:rPr>
              <a:t>“El percentil 50 de medallas ganadas por un país en los panamericanos es 7”</a:t>
            </a:r>
          </a:p>
          <a:p>
            <a:pPr marL="538163"/>
            <a:r>
              <a:rPr lang="es-PE" sz="2000" dirty="0">
                <a:solidFill>
                  <a:srgbClr val="00B050"/>
                </a:solidFill>
              </a:rPr>
              <a:t>Significa que al menos la mitad de los países ganaron 7 medallas o menos y que la otra mitad de países ganaron 7 medallas o más.</a:t>
            </a:r>
            <a:r>
              <a:rPr lang="es-PE" dirty="0">
                <a:solidFill>
                  <a:srgbClr val="00B050"/>
                </a:solidFill>
              </a:rPr>
              <a:t> </a:t>
            </a:r>
          </a:p>
          <a:p>
            <a:endParaRPr lang="es-PE" dirty="0">
              <a:solidFill>
                <a:srgbClr val="002060"/>
              </a:solidFill>
            </a:endParaRPr>
          </a:p>
          <a:p>
            <a:r>
              <a:rPr lang="es-PE" dirty="0">
                <a:solidFill>
                  <a:srgbClr val="002060"/>
                </a:solidFill>
              </a:rPr>
              <a:t>“El país A tiene el número de medallas  igual a la mediana”</a:t>
            </a:r>
          </a:p>
          <a:p>
            <a:pPr marL="538163"/>
            <a:r>
              <a:rPr lang="es-PE" sz="2000" dirty="0">
                <a:solidFill>
                  <a:srgbClr val="00B050"/>
                </a:solidFill>
              </a:rPr>
              <a:t>Significa que al menos la mitad de los países ganaron igual o menos medallas que el país A y  que la otra mitad de los países ganaron igual o más medallas que el país A.</a:t>
            </a:r>
          </a:p>
        </p:txBody>
      </p:sp>
    </p:spTree>
    <p:extLst>
      <p:ext uri="{BB962C8B-B14F-4D97-AF65-F5344CB8AC3E}">
        <p14:creationId xmlns:p14="http://schemas.microsoft.com/office/powerpoint/2010/main" val="22933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56579"/>
            <a:ext cx="7886700" cy="1325563"/>
          </a:xfrm>
        </p:spPr>
        <p:txBody>
          <a:bodyPr/>
          <a:lstStyle/>
          <a:p>
            <a:r>
              <a:rPr lang="es-PE" b="1" dirty="0">
                <a:solidFill>
                  <a:srgbClr val="00B050"/>
                </a:solidFill>
              </a:rPr>
              <a:t>Ejemplos de aplicaciones del puntaje estandarizado</a:t>
            </a:r>
          </a:p>
        </p:txBody>
      </p:sp>
      <p:sp>
        <p:nvSpPr>
          <p:cNvPr id="3" name="Marcador de contenido 2"/>
          <p:cNvSpPr>
            <a:spLocks noGrp="1"/>
          </p:cNvSpPr>
          <p:nvPr>
            <p:ph idx="1"/>
          </p:nvPr>
        </p:nvSpPr>
        <p:spPr>
          <a:xfrm>
            <a:off x="628650" y="1283369"/>
            <a:ext cx="7886700" cy="5261810"/>
          </a:xfrm>
        </p:spPr>
        <p:txBody>
          <a:bodyPr>
            <a:normAutofit/>
          </a:bodyPr>
          <a:lstStyle/>
          <a:p>
            <a:pPr marL="342900" indent="-342900">
              <a:buFont typeface="Wingdings" panose="05000000000000000000" pitchFamily="2" charset="2"/>
              <a:buChar char="ü"/>
            </a:pPr>
            <a:r>
              <a:rPr lang="es-PE" sz="2000" dirty="0"/>
              <a:t>En las olimpiadas, la </a:t>
            </a:r>
            <a:r>
              <a:rPr lang="es-PE" sz="2000" b="1" dirty="0" err="1">
                <a:solidFill>
                  <a:srgbClr val="FF0000"/>
                </a:solidFill>
              </a:rPr>
              <a:t>heptathlon</a:t>
            </a:r>
            <a:r>
              <a:rPr lang="es-PE" sz="2000" dirty="0"/>
              <a:t> de mujeres consiste en siete pruebas: carrera de 200m, carrera de 800m, 100 m con vallas, lanzamiento de bala, lanzamiento de jabalina, salto alto y salto largo. Para determinar cuál de las atletas debe ganar la medalla de oro, los performances de las atletas deben combinarse en una única puntuación. Pero las carreras son registradas en minutos o segundos y los lanzamientos y saltos son medidos en metros. En este caso, se puede utilizar el valor absoluto del puntaje estandarizado.</a:t>
            </a:r>
          </a:p>
          <a:p>
            <a:pPr marL="342900" indent="-342900">
              <a:buFont typeface="Wingdings" panose="05000000000000000000" pitchFamily="2" charset="2"/>
              <a:buChar char="ü"/>
            </a:pPr>
            <a:r>
              <a:rPr lang="es-PE" sz="2000" dirty="0"/>
              <a:t>Identificación del </a:t>
            </a:r>
            <a:r>
              <a:rPr lang="es-PE" sz="2000" b="1" dirty="0">
                <a:solidFill>
                  <a:srgbClr val="FF0000"/>
                </a:solidFill>
              </a:rPr>
              <a:t>nivel de destaque de cada alumno</a:t>
            </a:r>
            <a:r>
              <a:rPr lang="es-PE" sz="2000" dirty="0"/>
              <a:t>. En este caso, para cada alumno, se puede utilizar el promedio del los puntajes estandarizados de las notas de cada curso llevado por el alumno.</a:t>
            </a:r>
          </a:p>
          <a:p>
            <a:pPr marL="342900" indent="-342900">
              <a:buFont typeface="Wingdings" panose="05000000000000000000" pitchFamily="2" charset="2"/>
              <a:buChar char="ü"/>
            </a:pPr>
            <a:r>
              <a:rPr lang="es-PE" sz="2000" dirty="0"/>
              <a:t>Decidir entre </a:t>
            </a:r>
            <a:r>
              <a:rPr lang="es-PE" sz="2000" b="1" dirty="0">
                <a:solidFill>
                  <a:srgbClr val="FF0000"/>
                </a:solidFill>
              </a:rPr>
              <a:t>puestos posibles</a:t>
            </a:r>
            <a:r>
              <a:rPr lang="es-PE" sz="2000" dirty="0"/>
              <a:t> para un mismo candidato, en este caso, se puede comparar los puntajes estandarizados de las pruebas a que fue sometido el candidato.</a:t>
            </a:r>
          </a:p>
          <a:p>
            <a:pPr marL="342900" indent="-342900">
              <a:buFont typeface="Wingdings" panose="05000000000000000000" pitchFamily="2" charset="2"/>
              <a:buChar char="ü"/>
            </a:pPr>
            <a:r>
              <a:rPr lang="es-PE" sz="2000" dirty="0"/>
              <a:t>Se usará este mismo concepto del puntaje estandarizado para las </a:t>
            </a:r>
            <a:r>
              <a:rPr lang="es-PE" sz="2000" b="1" dirty="0">
                <a:solidFill>
                  <a:srgbClr val="FF0000"/>
                </a:solidFill>
              </a:rPr>
              <a:t>Pruebas de hipótesis</a:t>
            </a:r>
            <a:r>
              <a:rPr lang="es-PE" sz="2000" dirty="0"/>
              <a:t> sobre media.</a:t>
            </a:r>
          </a:p>
        </p:txBody>
      </p:sp>
    </p:spTree>
    <p:extLst>
      <p:ext uri="{BB962C8B-B14F-4D97-AF65-F5344CB8AC3E}">
        <p14:creationId xmlns:p14="http://schemas.microsoft.com/office/powerpoint/2010/main" val="4029658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referRelativeResize="0">
            <a:picLocks/>
          </p:cNvPicPr>
          <p:nvPr/>
        </p:nvPicPr>
        <p:blipFill>
          <a:blip r:embed="rId3" cstate="print"/>
          <a:stretch>
            <a:fillRect/>
          </a:stretch>
        </p:blipFill>
        <p:spPr>
          <a:xfrm>
            <a:off x="3866350" y="270345"/>
            <a:ext cx="4977116" cy="2286250"/>
          </a:xfrm>
          <a:prstGeom prst="roundRect">
            <a:avLst/>
          </a:prstGeom>
          <a:ln>
            <a:noFill/>
          </a:ln>
          <a:effectLst>
            <a:outerShdw blurRad="292100" dist="139700" dir="2700000" algn="tl" rotWithShape="0">
              <a:srgbClr val="333333">
                <a:alpha val="65000"/>
              </a:srgbClr>
            </a:outerShdw>
          </a:effectLst>
        </p:spPr>
      </p:pic>
      <p:grpSp>
        <p:nvGrpSpPr>
          <p:cNvPr id="32" name="Grupo 31"/>
          <p:cNvGrpSpPr/>
          <p:nvPr/>
        </p:nvGrpSpPr>
        <p:grpSpPr>
          <a:xfrm>
            <a:off x="4611622" y="959689"/>
            <a:ext cx="3981226" cy="0"/>
            <a:chOff x="1130001" y="846955"/>
            <a:chExt cx="3426798" cy="0"/>
          </a:xfrm>
        </p:grpSpPr>
        <p:cxnSp>
          <p:nvCxnSpPr>
            <p:cNvPr id="18" name="Conector recto 17"/>
            <p:cNvCxnSpPr/>
            <p:nvPr/>
          </p:nvCxnSpPr>
          <p:spPr>
            <a:xfrm>
              <a:off x="113000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3908799"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upo 29"/>
          <p:cNvGrpSpPr/>
          <p:nvPr/>
        </p:nvGrpSpPr>
        <p:grpSpPr>
          <a:xfrm>
            <a:off x="5902977" y="959689"/>
            <a:ext cx="1398518" cy="0"/>
            <a:chOff x="2241521" y="846955"/>
            <a:chExt cx="1203760" cy="0"/>
          </a:xfrm>
        </p:grpSpPr>
        <p:cxnSp>
          <p:nvCxnSpPr>
            <p:cNvPr id="20" name="Conector recto 19"/>
            <p:cNvCxnSpPr/>
            <p:nvPr/>
          </p:nvCxnSpPr>
          <p:spPr>
            <a:xfrm>
              <a:off x="279728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224152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5257299" y="959689"/>
            <a:ext cx="2689873" cy="0"/>
            <a:chOff x="1685761" y="846955"/>
            <a:chExt cx="2315280" cy="0"/>
          </a:xfrm>
        </p:grpSpPr>
        <p:cxnSp>
          <p:nvCxnSpPr>
            <p:cNvPr id="17" name="Conector recto 16"/>
            <p:cNvCxnSpPr/>
            <p:nvPr/>
          </p:nvCxnSpPr>
          <p:spPr>
            <a:xfrm>
              <a:off x="168576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3353041" y="846955"/>
              <a:ext cx="648000" cy="0"/>
            </a:xfrm>
            <a:prstGeom prst="line">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Imagen 4"/>
          <p:cNvPicPr preferRelativeResize="0">
            <a:picLocks/>
          </p:cNvPicPr>
          <p:nvPr/>
        </p:nvPicPr>
        <p:blipFill>
          <a:blip r:embed="rId4" cstate="print"/>
          <a:stretch>
            <a:fillRect/>
          </a:stretch>
        </p:blipFill>
        <p:spPr>
          <a:xfrm>
            <a:off x="204198" y="2253690"/>
            <a:ext cx="4977116" cy="2286250"/>
          </a:xfrm>
          <a:prstGeom prst="roundRect">
            <a:avLst/>
          </a:prstGeom>
          <a:ln>
            <a:noFill/>
          </a:ln>
          <a:effectLst>
            <a:outerShdw blurRad="292100" dist="139700" dir="2700000" algn="tl" rotWithShape="0">
              <a:srgbClr val="333333">
                <a:alpha val="65000"/>
              </a:srgbClr>
            </a:outerShdw>
          </a:effectLst>
        </p:spPr>
      </p:pic>
      <p:grpSp>
        <p:nvGrpSpPr>
          <p:cNvPr id="13" name="Grupo 12"/>
          <p:cNvGrpSpPr/>
          <p:nvPr/>
        </p:nvGrpSpPr>
        <p:grpSpPr>
          <a:xfrm>
            <a:off x="473619" y="2785158"/>
            <a:ext cx="4990741" cy="0"/>
            <a:chOff x="473619" y="2785158"/>
            <a:chExt cx="4990741" cy="0"/>
          </a:xfrm>
        </p:grpSpPr>
        <p:cxnSp>
          <p:nvCxnSpPr>
            <p:cNvPr id="34" name="Conector recto 33"/>
            <p:cNvCxnSpPr/>
            <p:nvPr/>
          </p:nvCxnSpPr>
          <p:spPr>
            <a:xfrm>
              <a:off x="473619"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4502396"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Grupo 18"/>
          <p:cNvGrpSpPr/>
          <p:nvPr/>
        </p:nvGrpSpPr>
        <p:grpSpPr>
          <a:xfrm>
            <a:off x="2085131" y="2785158"/>
            <a:ext cx="1767720" cy="0"/>
            <a:chOff x="2085131" y="2785158"/>
            <a:chExt cx="1767720" cy="0"/>
          </a:xfrm>
        </p:grpSpPr>
        <p:cxnSp>
          <p:nvCxnSpPr>
            <p:cNvPr id="37" name="Conector recto 36"/>
            <p:cNvCxnSpPr/>
            <p:nvPr/>
          </p:nvCxnSpPr>
          <p:spPr>
            <a:xfrm>
              <a:off x="2890887"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2085131"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8" name="Grupo 27"/>
          <p:cNvGrpSpPr/>
          <p:nvPr/>
        </p:nvGrpSpPr>
        <p:grpSpPr>
          <a:xfrm>
            <a:off x="1279375" y="2785158"/>
            <a:ext cx="3379232" cy="0"/>
            <a:chOff x="1279375" y="2785158"/>
            <a:chExt cx="3379232" cy="0"/>
          </a:xfrm>
        </p:grpSpPr>
        <p:cxnSp>
          <p:nvCxnSpPr>
            <p:cNvPr id="40" name="Conector recto 39"/>
            <p:cNvCxnSpPr/>
            <p:nvPr/>
          </p:nvCxnSpPr>
          <p:spPr>
            <a:xfrm>
              <a:off x="1279375"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3696643" y="2785158"/>
              <a:ext cx="961964" cy="0"/>
            </a:xfrm>
            <a:prstGeom prst="line">
              <a:avLst/>
            </a:prstGeom>
            <a:ln w="571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6" name="Imagen 5"/>
          <p:cNvPicPr preferRelativeResize="0">
            <a:picLocks/>
          </p:cNvPicPr>
          <p:nvPr/>
        </p:nvPicPr>
        <p:blipFill>
          <a:blip r:embed="rId5" cstate="print"/>
          <a:stretch>
            <a:fillRect/>
          </a:stretch>
        </p:blipFill>
        <p:spPr>
          <a:xfrm>
            <a:off x="3945698" y="4249561"/>
            <a:ext cx="4977116" cy="2286250"/>
          </a:xfrm>
          <a:prstGeom prst="roundRect">
            <a:avLst/>
          </a:prstGeom>
          <a:ln>
            <a:noFill/>
          </a:ln>
          <a:effectLst>
            <a:outerShdw blurRad="292100" dist="139700" dir="2700000" algn="tl" rotWithShape="0">
              <a:srgbClr val="333333">
                <a:alpha val="65000"/>
              </a:srgbClr>
            </a:outerShdw>
          </a:effectLst>
        </p:spPr>
      </p:pic>
      <p:grpSp>
        <p:nvGrpSpPr>
          <p:cNvPr id="33" name="Grupo 32"/>
          <p:cNvGrpSpPr/>
          <p:nvPr/>
        </p:nvGrpSpPr>
        <p:grpSpPr>
          <a:xfrm>
            <a:off x="4932685" y="4784146"/>
            <a:ext cx="3325995" cy="0"/>
            <a:chOff x="4932685" y="4541553"/>
            <a:chExt cx="3325995" cy="0"/>
          </a:xfrm>
        </p:grpSpPr>
        <p:cxnSp>
          <p:nvCxnSpPr>
            <p:cNvPr id="44" name="Conector recto 43"/>
            <p:cNvCxnSpPr/>
            <p:nvPr/>
          </p:nvCxnSpPr>
          <p:spPr>
            <a:xfrm>
              <a:off x="4932685"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a:off x="7673137"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upo 13"/>
          <p:cNvGrpSpPr/>
          <p:nvPr/>
        </p:nvGrpSpPr>
        <p:grpSpPr>
          <a:xfrm>
            <a:off x="5480776" y="4784146"/>
            <a:ext cx="2229814" cy="0"/>
            <a:chOff x="5480776" y="4541553"/>
            <a:chExt cx="2229814" cy="0"/>
          </a:xfrm>
        </p:grpSpPr>
        <p:cxnSp>
          <p:nvCxnSpPr>
            <p:cNvPr id="45" name="Conector recto 44"/>
            <p:cNvCxnSpPr/>
            <p:nvPr/>
          </p:nvCxnSpPr>
          <p:spPr>
            <a:xfrm>
              <a:off x="5480776"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a:off x="7125047"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 name="Grupo 28"/>
          <p:cNvGrpSpPr/>
          <p:nvPr/>
        </p:nvGrpSpPr>
        <p:grpSpPr>
          <a:xfrm>
            <a:off x="6028866" y="4784146"/>
            <a:ext cx="1133634" cy="0"/>
            <a:chOff x="6028866" y="4541553"/>
            <a:chExt cx="1133634" cy="0"/>
          </a:xfrm>
        </p:grpSpPr>
        <p:cxnSp>
          <p:nvCxnSpPr>
            <p:cNvPr id="50" name="Conector recto 49"/>
            <p:cNvCxnSpPr/>
            <p:nvPr/>
          </p:nvCxnSpPr>
          <p:spPr>
            <a:xfrm>
              <a:off x="6028866"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a:off x="6576957" y="4541553"/>
              <a:ext cx="585543" cy="0"/>
            </a:xfrm>
            <a:prstGeom prst="line">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title"/>
          </p:nvPr>
        </p:nvSpPr>
        <p:spPr>
          <a:xfrm>
            <a:off x="370393" y="133632"/>
            <a:ext cx="3495958" cy="2118445"/>
          </a:xfrm>
        </p:spPr>
        <p:txBody>
          <a:bodyPr>
            <a:normAutofit fontScale="90000"/>
          </a:bodyPr>
          <a:lstStyle/>
          <a:p>
            <a:r>
              <a:rPr lang="es-PE" b="1" dirty="0">
                <a:solidFill>
                  <a:srgbClr val="C00000"/>
                </a:solidFill>
              </a:rPr>
              <a:t>Ahora contamos con 2 herramientas para identificar datos extremos!</a:t>
            </a:r>
          </a:p>
        </p:txBody>
      </p:sp>
      <p:grpSp>
        <p:nvGrpSpPr>
          <p:cNvPr id="3" name="Grupo 2"/>
          <p:cNvGrpSpPr/>
          <p:nvPr/>
        </p:nvGrpSpPr>
        <p:grpSpPr>
          <a:xfrm>
            <a:off x="4988204" y="370662"/>
            <a:ext cx="3281640" cy="480988"/>
            <a:chOff x="1167168" y="2545941"/>
            <a:chExt cx="1218509" cy="150757"/>
          </a:xfrm>
        </p:grpSpPr>
        <p:cxnSp>
          <p:nvCxnSpPr>
            <p:cNvPr id="36" name="Conector recto 35"/>
            <p:cNvCxnSpPr/>
            <p:nvPr/>
          </p:nvCxnSpPr>
          <p:spPr>
            <a:xfrm>
              <a:off x="1167168" y="2610512"/>
              <a:ext cx="11070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9" name="Grupo 38"/>
            <p:cNvGrpSpPr/>
            <p:nvPr/>
          </p:nvGrpSpPr>
          <p:grpSpPr>
            <a:xfrm>
              <a:off x="1534483" y="2545941"/>
              <a:ext cx="351001" cy="135000"/>
              <a:chOff x="2365285" y="2800228"/>
              <a:chExt cx="468001" cy="180000"/>
            </a:xfrm>
          </p:grpSpPr>
          <p:sp>
            <p:nvSpPr>
              <p:cNvPr id="43" name="Rectángulo 42"/>
              <p:cNvSpPr/>
              <p:nvPr/>
            </p:nvSpPr>
            <p:spPr>
              <a:xfrm>
                <a:off x="2365285" y="2800228"/>
                <a:ext cx="468001" cy="1800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46" name="Conector recto 45"/>
              <p:cNvCxnSpPr/>
              <p:nvPr/>
            </p:nvCxnSpPr>
            <p:spPr>
              <a:xfrm>
                <a:off x="2623139" y="2800228"/>
                <a:ext cx="0" cy="18000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9" name="Rectángulo 48"/>
            <p:cNvSpPr/>
            <p:nvPr/>
          </p:nvSpPr>
          <p:spPr>
            <a:xfrm>
              <a:off x="2319013" y="2561645"/>
              <a:ext cx="66664" cy="135053"/>
            </a:xfrm>
            <a:prstGeom prst="rect">
              <a:avLst/>
            </a:prstGeom>
          </p:spPr>
          <p:txBody>
            <a:bodyPr wrap="none" lIns="0" tIns="0" rIns="0" bIns="0">
              <a:spAutoFit/>
            </a:bodyPr>
            <a:lstStyle/>
            <a:p>
              <a:r>
                <a:rPr lang="es-ES" sz="280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a:t>
              </a:r>
              <a:endParaRPr lang="es-PE" sz="2800" dirty="0">
                <a:solidFill>
                  <a:schemeClr val="accent5"/>
                </a:solidFill>
              </a:endParaRPr>
            </a:p>
          </p:txBody>
        </p:sp>
      </p:grpSp>
      <p:grpSp>
        <p:nvGrpSpPr>
          <p:cNvPr id="7" name="Grupo 6"/>
          <p:cNvGrpSpPr/>
          <p:nvPr/>
        </p:nvGrpSpPr>
        <p:grpSpPr>
          <a:xfrm>
            <a:off x="678890" y="2332557"/>
            <a:ext cx="4398237" cy="451244"/>
            <a:chOff x="779180" y="3534800"/>
            <a:chExt cx="1902234" cy="196962"/>
          </a:xfrm>
        </p:grpSpPr>
        <p:cxnSp>
          <p:nvCxnSpPr>
            <p:cNvPr id="52" name="Conector recto 51"/>
            <p:cNvCxnSpPr/>
            <p:nvPr/>
          </p:nvCxnSpPr>
          <p:spPr>
            <a:xfrm>
              <a:off x="1021439" y="3612377"/>
              <a:ext cx="140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3" name="Grupo 52"/>
            <p:cNvGrpSpPr/>
            <p:nvPr/>
          </p:nvGrpSpPr>
          <p:grpSpPr>
            <a:xfrm>
              <a:off x="1519995" y="3534852"/>
              <a:ext cx="433152" cy="155051"/>
              <a:chOff x="2345968" y="4118776"/>
              <a:chExt cx="577536" cy="206734"/>
            </a:xfrm>
          </p:grpSpPr>
          <p:sp>
            <p:nvSpPr>
              <p:cNvPr id="54" name="Rectángulo 53"/>
              <p:cNvSpPr/>
              <p:nvPr/>
            </p:nvSpPr>
            <p:spPr>
              <a:xfrm>
                <a:off x="2345968" y="4118776"/>
                <a:ext cx="577536" cy="206734"/>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55" name="Conector recto 54"/>
              <p:cNvCxnSpPr/>
              <p:nvPr/>
            </p:nvCxnSpPr>
            <p:spPr>
              <a:xfrm>
                <a:off x="2658589" y="4118776"/>
                <a:ext cx="0" cy="2067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6" name="Rectángulo 55"/>
            <p:cNvSpPr/>
            <p:nvPr/>
          </p:nvSpPr>
          <p:spPr>
            <a:xfrm>
              <a:off x="2469643" y="3540387"/>
              <a:ext cx="77649" cy="188076"/>
            </a:xfrm>
            <a:prstGeom prst="rect">
              <a:avLst/>
            </a:prstGeom>
            <a:ln>
              <a:noFill/>
            </a:ln>
          </p:spPr>
          <p:txBody>
            <a:bodyPr wrap="none" lIns="0" tIns="0" rIns="0" bIns="0">
              <a:spAutoFit/>
            </a:bodyPr>
            <a:lstStyle/>
            <a:p>
              <a:r>
                <a:rPr lang="es-ES" sz="28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2800" dirty="0">
                <a:solidFill>
                  <a:srgbClr val="FF0000"/>
                </a:solidFill>
              </a:endParaRPr>
            </a:p>
          </p:txBody>
        </p:sp>
        <p:sp>
          <p:nvSpPr>
            <p:cNvPr id="57" name="Rectángulo 56"/>
            <p:cNvSpPr/>
            <p:nvPr/>
          </p:nvSpPr>
          <p:spPr>
            <a:xfrm>
              <a:off x="2603765" y="3543686"/>
              <a:ext cx="77649" cy="188076"/>
            </a:xfrm>
            <a:prstGeom prst="rect">
              <a:avLst/>
            </a:prstGeom>
            <a:ln>
              <a:noFill/>
            </a:ln>
          </p:spPr>
          <p:txBody>
            <a:bodyPr wrap="none" lIns="0" tIns="0" rIns="0" bIns="0">
              <a:spAutoFit/>
            </a:bodyPr>
            <a:lstStyle/>
            <a:p>
              <a:r>
                <a:rPr lang="es-ES" sz="28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2800" dirty="0">
                <a:solidFill>
                  <a:srgbClr val="FF0000"/>
                </a:solidFill>
              </a:endParaRPr>
            </a:p>
          </p:txBody>
        </p:sp>
        <p:sp>
          <p:nvSpPr>
            <p:cNvPr id="58" name="Rectángulo 57"/>
            <p:cNvSpPr/>
            <p:nvPr/>
          </p:nvSpPr>
          <p:spPr>
            <a:xfrm>
              <a:off x="779180" y="3534800"/>
              <a:ext cx="77649" cy="188076"/>
            </a:xfrm>
            <a:prstGeom prst="rect">
              <a:avLst/>
            </a:prstGeom>
            <a:ln>
              <a:noFill/>
            </a:ln>
          </p:spPr>
          <p:txBody>
            <a:bodyPr wrap="none" lIns="0" tIns="0" rIns="0" bIns="0">
              <a:spAutoFit/>
            </a:bodyPr>
            <a:lstStyle/>
            <a:p>
              <a:r>
                <a:rPr lang="es-ES" sz="28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a:t>
              </a:r>
              <a:endParaRPr lang="es-PE" sz="2800" dirty="0">
                <a:solidFill>
                  <a:srgbClr val="FF0000"/>
                </a:solidFill>
              </a:endParaRPr>
            </a:p>
          </p:txBody>
        </p:sp>
      </p:grpSp>
      <p:grpSp>
        <p:nvGrpSpPr>
          <p:cNvPr id="8" name="Grupo 7"/>
          <p:cNvGrpSpPr/>
          <p:nvPr/>
        </p:nvGrpSpPr>
        <p:grpSpPr>
          <a:xfrm>
            <a:off x="5723369" y="4249561"/>
            <a:ext cx="1692000" cy="290378"/>
            <a:chOff x="1387374" y="4546399"/>
            <a:chExt cx="702000" cy="135000"/>
          </a:xfrm>
        </p:grpSpPr>
        <p:cxnSp>
          <p:nvCxnSpPr>
            <p:cNvPr id="59" name="Conector recto 58"/>
            <p:cNvCxnSpPr/>
            <p:nvPr/>
          </p:nvCxnSpPr>
          <p:spPr>
            <a:xfrm>
              <a:off x="1387374" y="4603610"/>
              <a:ext cx="70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0" name="Grupo 59"/>
            <p:cNvGrpSpPr/>
            <p:nvPr/>
          </p:nvGrpSpPr>
          <p:grpSpPr>
            <a:xfrm>
              <a:off x="1586100" y="4546399"/>
              <a:ext cx="299384" cy="135000"/>
              <a:chOff x="2434107" y="5467505"/>
              <a:chExt cx="399179" cy="180000"/>
            </a:xfrm>
          </p:grpSpPr>
          <p:sp>
            <p:nvSpPr>
              <p:cNvPr id="61" name="Rectángulo 60"/>
              <p:cNvSpPr/>
              <p:nvPr/>
            </p:nvSpPr>
            <p:spPr>
              <a:xfrm>
                <a:off x="2434107" y="5467505"/>
                <a:ext cx="399179" cy="18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62" name="Conector recto 61"/>
              <p:cNvCxnSpPr/>
              <p:nvPr/>
            </p:nvCxnSpPr>
            <p:spPr>
              <a:xfrm>
                <a:off x="2649599" y="5467505"/>
                <a:ext cx="0" cy="180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63" name="Título 1"/>
          <p:cNvSpPr txBox="1">
            <a:spLocks/>
          </p:cNvSpPr>
          <p:nvPr/>
        </p:nvSpPr>
        <p:spPr>
          <a:xfrm>
            <a:off x="298859" y="4596771"/>
            <a:ext cx="3495958" cy="2118445"/>
          </a:xfrm>
          <a:prstGeom prst="rect">
            <a:avLst/>
          </a:prstGeom>
          <a:no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PE" b="1" dirty="0">
                <a:solidFill>
                  <a:srgbClr val="002060"/>
                </a:solidFill>
              </a:rPr>
              <a:t>Ellos son los límites del diagrama de cajas y los puntajes estandarizados</a:t>
            </a:r>
          </a:p>
        </p:txBody>
      </p:sp>
    </p:spTree>
    <p:extLst>
      <p:ext uri="{BB962C8B-B14F-4D97-AF65-F5344CB8AC3E}">
        <p14:creationId xmlns:p14="http://schemas.microsoft.com/office/powerpoint/2010/main" val="779158599"/>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1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outVertical)">
                                      <p:cBhvr>
                                        <p:cTn id="12" dur="1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outVertical)">
                                      <p:cBhvr>
                                        <p:cTn id="17" dur="1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arn(outVertical)">
                                      <p:cBhvr>
                                        <p:cTn id="22" dur="1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arn(outVertical)">
                                      <p:cBhvr>
                                        <p:cTn id="27" dur="1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outVertical)">
                                      <p:cBhvr>
                                        <p:cTn id="32" dur="1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1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outVertical)">
                                      <p:cBhvr>
                                        <p:cTn id="42" dur="1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arn(outVertical)">
                                      <p:cBhvr>
                                        <p:cTn id="47" dur="1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35200"/>
            <a:ext cx="7772400" cy="2387600"/>
          </a:xfrm>
        </p:spPr>
        <p:txBody>
          <a:bodyPr/>
          <a:lstStyle/>
          <a:p>
            <a:r>
              <a:rPr lang="es-PE" dirty="0"/>
              <a:t>Asimetría</a:t>
            </a:r>
          </a:p>
        </p:txBody>
      </p:sp>
    </p:spTree>
    <p:extLst>
      <p:ext uri="{BB962C8B-B14F-4D97-AF65-F5344CB8AC3E}">
        <p14:creationId xmlns:p14="http://schemas.microsoft.com/office/powerpoint/2010/main" val="3712704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20"/>
          <p:cNvSpPr>
            <a:spLocks noGrp="1"/>
          </p:cNvSpPr>
          <p:nvPr>
            <p:ph type="title"/>
          </p:nvPr>
        </p:nvSpPr>
        <p:spPr/>
        <p:txBody>
          <a:bodyPr/>
          <a:lstStyle/>
          <a:p>
            <a:r>
              <a:rPr lang="es-PE" dirty="0"/>
              <a:t>Distribución de frecuencias simétrica</a:t>
            </a:r>
          </a:p>
        </p:txBody>
      </p:sp>
      <mc:AlternateContent xmlns:mc="http://schemas.openxmlformats.org/markup-compatibility/2006" xmlns:a14="http://schemas.microsoft.com/office/drawing/2010/main">
        <mc:Choice Requires="a14">
          <p:sp>
            <p:nvSpPr>
              <p:cNvPr id="9" name="Marcador de contenido 8"/>
              <p:cNvSpPr>
                <a:spLocks noGrp="1"/>
              </p:cNvSpPr>
              <p:nvPr>
                <p:ph idx="1"/>
              </p:nvPr>
            </p:nvSpPr>
            <p:spPr/>
            <p:txBody>
              <a:bodyPr>
                <a:normAutofit/>
              </a:bodyPr>
              <a:lstStyle/>
              <a:p>
                <a:pPr marL="0" indent="0">
                  <a:buNone/>
                </a:pPr>
                <a:r>
                  <a:rPr lang="es-PE" sz="2400" dirty="0"/>
                  <a:t>Decimos que una distribución de frecuencias de </a:t>
                </a:r>
                <a:r>
                  <a:rPr lang="es-PE" sz="2400" i="1" dirty="0"/>
                  <a:t>k</a:t>
                </a:r>
                <a:r>
                  <a:rPr lang="es-PE" sz="2400" dirty="0"/>
                  <a:t> clases es simétrica, si se cumple que:</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PE" sz="2800" b="0" i="1" smtClean="0">
                              <a:latin typeface="Cambria Math" panose="02040503050406030204" pitchFamily="18" charset="0"/>
                            </a:rPr>
                          </m:ctrlPr>
                        </m:sSubPr>
                        <m:e>
                          <m:r>
                            <a:rPr lang="es-PE" sz="2800" b="0" i="1" smtClean="0">
                              <a:latin typeface="Cambria Math" panose="02040503050406030204" pitchFamily="18" charset="0"/>
                            </a:rPr>
                            <m:t>𝑓</m:t>
                          </m:r>
                        </m:e>
                        <m:sub>
                          <m:r>
                            <a:rPr lang="es-PE" sz="2800" b="0" i="1" smtClean="0">
                              <a:latin typeface="Cambria Math" panose="02040503050406030204" pitchFamily="18" charset="0"/>
                            </a:rPr>
                            <m:t>1</m:t>
                          </m:r>
                        </m:sub>
                      </m:sSub>
                      <m:r>
                        <a:rPr lang="es-PE" sz="2800" b="0" i="1" smtClean="0">
                          <a:latin typeface="Cambria Math" panose="02040503050406030204" pitchFamily="18" charset="0"/>
                        </a:rPr>
                        <m:t>=</m:t>
                      </m:r>
                      <m:sSub>
                        <m:sSubPr>
                          <m:ctrlPr>
                            <a:rPr lang="es-PE" sz="2800" b="0" i="1" smtClean="0">
                              <a:latin typeface="Cambria Math" panose="02040503050406030204" pitchFamily="18" charset="0"/>
                            </a:rPr>
                          </m:ctrlPr>
                        </m:sSubPr>
                        <m:e>
                          <m:r>
                            <a:rPr lang="es-PE" sz="2800" b="0" i="1" smtClean="0">
                              <a:latin typeface="Cambria Math" panose="02040503050406030204" pitchFamily="18" charset="0"/>
                            </a:rPr>
                            <m:t>𝑓</m:t>
                          </m:r>
                        </m:e>
                        <m:sub>
                          <m:r>
                            <a:rPr lang="es-PE" sz="2800" b="0" i="1" smtClean="0">
                              <a:latin typeface="Cambria Math" panose="02040503050406030204" pitchFamily="18" charset="0"/>
                            </a:rPr>
                            <m:t>𝑘</m:t>
                          </m:r>
                        </m:sub>
                      </m:sSub>
                      <m:r>
                        <a:rPr lang="es-PE" sz="2800" b="0" i="1" smtClean="0">
                          <a:latin typeface="Cambria Math" panose="02040503050406030204" pitchFamily="18" charset="0"/>
                        </a:rPr>
                        <m:t> , </m:t>
                      </m:r>
                      <m:sSub>
                        <m:sSubPr>
                          <m:ctrlPr>
                            <a:rPr lang="es-PE" sz="2800" b="0" i="1" smtClean="0">
                              <a:latin typeface="Cambria Math" panose="02040503050406030204" pitchFamily="18" charset="0"/>
                            </a:rPr>
                          </m:ctrlPr>
                        </m:sSubPr>
                        <m:e>
                          <m:r>
                            <a:rPr lang="es-PE" sz="2800" b="0" i="1" smtClean="0">
                              <a:latin typeface="Cambria Math" panose="02040503050406030204" pitchFamily="18" charset="0"/>
                            </a:rPr>
                            <m:t>𝑓</m:t>
                          </m:r>
                        </m:e>
                        <m:sub>
                          <m:r>
                            <a:rPr lang="es-PE" sz="2800" b="0" i="1" smtClean="0">
                              <a:latin typeface="Cambria Math" panose="02040503050406030204" pitchFamily="18" charset="0"/>
                            </a:rPr>
                            <m:t>2</m:t>
                          </m:r>
                        </m:sub>
                      </m:sSub>
                      <m:r>
                        <a:rPr lang="es-PE" sz="2800" b="0" i="1" smtClean="0">
                          <a:latin typeface="Cambria Math" panose="02040503050406030204" pitchFamily="18" charset="0"/>
                        </a:rPr>
                        <m:t>=</m:t>
                      </m:r>
                      <m:sSub>
                        <m:sSubPr>
                          <m:ctrlPr>
                            <a:rPr lang="es-PE" sz="2800" b="0" i="1" smtClean="0">
                              <a:latin typeface="Cambria Math" panose="02040503050406030204" pitchFamily="18" charset="0"/>
                            </a:rPr>
                          </m:ctrlPr>
                        </m:sSubPr>
                        <m:e>
                          <m:r>
                            <a:rPr lang="es-PE" sz="2800" b="0" i="1" smtClean="0">
                              <a:latin typeface="Cambria Math" panose="02040503050406030204" pitchFamily="18" charset="0"/>
                            </a:rPr>
                            <m:t>𝑓</m:t>
                          </m:r>
                        </m:e>
                        <m:sub>
                          <m:r>
                            <a:rPr lang="es-PE" sz="2800" b="0" i="1" smtClean="0">
                              <a:latin typeface="Cambria Math" panose="02040503050406030204" pitchFamily="18" charset="0"/>
                            </a:rPr>
                            <m:t>𝑘</m:t>
                          </m:r>
                          <m:r>
                            <a:rPr lang="es-PE" sz="2800" b="0" i="1" smtClean="0">
                              <a:latin typeface="Cambria Math" panose="02040503050406030204" pitchFamily="18" charset="0"/>
                            </a:rPr>
                            <m:t>−1</m:t>
                          </m:r>
                        </m:sub>
                      </m:sSub>
                      <m:r>
                        <a:rPr lang="es-PE" sz="2800" b="0" i="1" smtClean="0">
                          <a:latin typeface="Cambria Math" panose="02040503050406030204" pitchFamily="18" charset="0"/>
                        </a:rPr>
                        <m:t>, </m:t>
                      </m:r>
                      <m:sSub>
                        <m:sSubPr>
                          <m:ctrlPr>
                            <a:rPr lang="es-PE" sz="2800" b="0" i="1" smtClean="0">
                              <a:latin typeface="Cambria Math" panose="02040503050406030204" pitchFamily="18" charset="0"/>
                            </a:rPr>
                          </m:ctrlPr>
                        </m:sSubPr>
                        <m:e>
                          <m:r>
                            <a:rPr lang="es-PE" sz="2800" b="0" i="1" smtClean="0">
                              <a:latin typeface="Cambria Math" panose="02040503050406030204" pitchFamily="18" charset="0"/>
                            </a:rPr>
                            <m:t>𝑓</m:t>
                          </m:r>
                        </m:e>
                        <m:sub>
                          <m:r>
                            <a:rPr lang="es-PE" sz="2800" b="0" i="1" smtClean="0">
                              <a:latin typeface="Cambria Math" panose="02040503050406030204" pitchFamily="18" charset="0"/>
                            </a:rPr>
                            <m:t>3</m:t>
                          </m:r>
                        </m:sub>
                      </m:sSub>
                      <m:r>
                        <a:rPr lang="es-PE" sz="2800" b="0" i="1" smtClean="0">
                          <a:latin typeface="Cambria Math" panose="02040503050406030204" pitchFamily="18" charset="0"/>
                        </a:rPr>
                        <m:t>=</m:t>
                      </m:r>
                      <m:sSub>
                        <m:sSubPr>
                          <m:ctrlPr>
                            <a:rPr lang="es-PE" sz="2800" b="0" i="1" smtClean="0">
                              <a:latin typeface="Cambria Math" panose="02040503050406030204" pitchFamily="18" charset="0"/>
                            </a:rPr>
                          </m:ctrlPr>
                        </m:sSubPr>
                        <m:e>
                          <m:r>
                            <a:rPr lang="es-PE" sz="2800" b="0" i="1" smtClean="0">
                              <a:latin typeface="Cambria Math" panose="02040503050406030204" pitchFamily="18" charset="0"/>
                            </a:rPr>
                            <m:t>𝑓</m:t>
                          </m:r>
                        </m:e>
                        <m:sub>
                          <m:r>
                            <a:rPr lang="es-PE" sz="2800" b="0" i="1" smtClean="0">
                              <a:latin typeface="Cambria Math" panose="02040503050406030204" pitchFamily="18" charset="0"/>
                            </a:rPr>
                            <m:t>𝑘</m:t>
                          </m:r>
                          <m:r>
                            <a:rPr lang="es-PE" sz="2800" b="0" i="1" smtClean="0">
                              <a:latin typeface="Cambria Math" panose="02040503050406030204" pitchFamily="18" charset="0"/>
                            </a:rPr>
                            <m:t>−2</m:t>
                          </m:r>
                        </m:sub>
                      </m:sSub>
                      <m:r>
                        <a:rPr lang="es-PE" sz="2800" b="0" i="1" smtClean="0">
                          <a:latin typeface="Cambria Math" panose="02040503050406030204" pitchFamily="18" charset="0"/>
                        </a:rPr>
                        <m:t>, …</m:t>
                      </m:r>
                    </m:oMath>
                  </m:oMathPara>
                </a14:m>
                <a:endParaRPr lang="es-PE" sz="2800" dirty="0"/>
              </a:p>
              <a:p>
                <a:pPr marL="0" indent="0">
                  <a:buNone/>
                </a:pPr>
                <a:endParaRPr lang="es-PE" sz="2400" dirty="0"/>
              </a:p>
              <a:p>
                <a:pPr marL="0" indent="0">
                  <a:buNone/>
                </a:pPr>
                <a:r>
                  <a:rPr lang="es-PE" sz="2400" dirty="0"/>
                  <a:t>La distribución es simétrica cuando la curva que los representa es igual a </a:t>
                </a:r>
                <a:r>
                  <a:rPr lang="es-PE" dirty="0"/>
                  <a:t>la misma distancia</a:t>
                </a:r>
                <a:r>
                  <a:rPr lang="es-PE" sz="2400" dirty="0"/>
                  <a:t> de la medida de tendencia central.</a:t>
                </a:r>
              </a:p>
              <a:p>
                <a:pPr marL="0" indent="0">
                  <a:buNone/>
                </a:pPr>
                <a:r>
                  <a:rPr lang="es-PE" dirty="0"/>
                  <a:t>Ejemplos:</a:t>
                </a:r>
                <a:endParaRPr lang="es-PE" sz="2400" dirty="0"/>
              </a:p>
            </p:txBody>
          </p:sp>
        </mc:Choice>
        <mc:Fallback xmlns="">
          <p:sp>
            <p:nvSpPr>
              <p:cNvPr id="9" name="Marcador de contenido 8"/>
              <p:cNvSpPr>
                <a:spLocks noGrp="1" noRot="1" noChangeAspect="1" noMove="1" noResize="1" noEditPoints="1" noAdjustHandles="1" noChangeArrowheads="1" noChangeShapeType="1" noTextEdit="1"/>
              </p:cNvSpPr>
              <p:nvPr>
                <p:ph idx="1"/>
              </p:nvPr>
            </p:nvSpPr>
            <p:spPr>
              <a:blipFill>
                <a:blip r:embed="rId3"/>
                <a:stretch>
                  <a:fillRect l="-1189" t="-960"/>
                </a:stretch>
              </a:blipFill>
            </p:spPr>
            <p:txBody>
              <a:bodyPr/>
              <a:lstStyle/>
              <a:p>
                <a:r>
                  <a:rPr lang="es-PE">
                    <a:noFill/>
                  </a:rPr>
                  <a:t> </a:t>
                </a:r>
              </a:p>
            </p:txBody>
          </p:sp>
        </mc:Fallback>
      </mc:AlternateContent>
      <p:pic>
        <p:nvPicPr>
          <p:cNvPr id="33798" name="Picture 6" descr="http://image.slidesharecdn.com/medidasforma-121011205537-phpapp01/95/medidas-de-forma-3-638.jpg?cb=142775921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3" t="26370" r="54680" b="43915"/>
          <a:stretch/>
        </p:blipFill>
        <p:spPr bwMode="auto">
          <a:xfrm>
            <a:off x="416379" y="4734837"/>
            <a:ext cx="2001144" cy="10167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image.slidesharecdn.com/medidasforma-121011205537-phpapp01/95/medidas-de-forma-3-638.jpg?cb=142775921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812" t="62293" r="64362" b="16062"/>
          <a:stretch/>
        </p:blipFill>
        <p:spPr bwMode="auto">
          <a:xfrm>
            <a:off x="7286626" y="4697261"/>
            <a:ext cx="1445078" cy="10543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image.slidesharecdn.com/medidasforma-121011205537-phpapp01/95/medidas-de-forma-3-638.jpg?cb=142775921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4077" t="36582" r="5619" b="23246"/>
          <a:stretch/>
        </p:blipFill>
        <p:spPr bwMode="auto">
          <a:xfrm>
            <a:off x="5230264" y="4697260"/>
            <a:ext cx="1836965" cy="1054344"/>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p:cNvPicPr>
            <a:picLocks noChangeAspect="1"/>
          </p:cNvPicPr>
          <p:nvPr/>
        </p:nvPicPr>
        <p:blipFill rotWithShape="1">
          <a:blip r:embed="rId5" cstate="print"/>
          <a:srcRect t="-8814"/>
          <a:stretch/>
        </p:blipFill>
        <p:spPr>
          <a:xfrm>
            <a:off x="2651172" y="4672209"/>
            <a:ext cx="2249619" cy="1079396"/>
          </a:xfrm>
          <a:prstGeom prst="rect">
            <a:avLst/>
          </a:prstGeom>
        </p:spPr>
      </p:pic>
      <p:sp>
        <p:nvSpPr>
          <p:cNvPr id="16" name="CuadroTexto 15"/>
          <p:cNvSpPr txBox="1"/>
          <p:nvPr/>
        </p:nvSpPr>
        <p:spPr>
          <a:xfrm>
            <a:off x="531889" y="5768592"/>
            <a:ext cx="1730475" cy="507831"/>
          </a:xfrm>
          <a:prstGeom prst="rect">
            <a:avLst/>
          </a:prstGeom>
          <a:noFill/>
        </p:spPr>
        <p:txBody>
          <a:bodyPr wrap="none" rtlCol="0">
            <a:spAutoFit/>
          </a:bodyPr>
          <a:lstStyle/>
          <a:p>
            <a:pPr algn="ctr"/>
            <a:r>
              <a:rPr lang="es-PE" sz="1350" dirty="0"/>
              <a:t>Distribución Simétrica</a:t>
            </a:r>
            <a:br>
              <a:rPr lang="es-PE" sz="1350" dirty="0"/>
            </a:br>
            <a:r>
              <a:rPr lang="es-PE" sz="1350" dirty="0" err="1"/>
              <a:t>Unimodal</a:t>
            </a:r>
            <a:endParaRPr lang="es-PE" sz="1350" dirty="0"/>
          </a:p>
        </p:txBody>
      </p:sp>
      <p:sp>
        <p:nvSpPr>
          <p:cNvPr id="19" name="CuadroTexto 18"/>
          <p:cNvSpPr txBox="1"/>
          <p:nvPr/>
        </p:nvSpPr>
        <p:spPr>
          <a:xfrm>
            <a:off x="2957016" y="5768592"/>
            <a:ext cx="1730475" cy="507831"/>
          </a:xfrm>
          <a:prstGeom prst="rect">
            <a:avLst/>
          </a:prstGeom>
          <a:noFill/>
        </p:spPr>
        <p:txBody>
          <a:bodyPr wrap="none" rtlCol="0">
            <a:spAutoFit/>
          </a:bodyPr>
          <a:lstStyle/>
          <a:p>
            <a:pPr algn="ctr"/>
            <a:r>
              <a:rPr lang="es-PE" sz="1350" dirty="0"/>
              <a:t>Distribución Simétrica</a:t>
            </a:r>
          </a:p>
          <a:p>
            <a:pPr algn="ctr"/>
            <a:r>
              <a:rPr lang="es-PE" sz="1350" dirty="0"/>
              <a:t>Bimodal</a:t>
            </a:r>
          </a:p>
        </p:txBody>
      </p:sp>
      <p:sp>
        <p:nvSpPr>
          <p:cNvPr id="20" name="CuadroTexto 19"/>
          <p:cNvSpPr txBox="1"/>
          <p:nvPr/>
        </p:nvSpPr>
        <p:spPr>
          <a:xfrm>
            <a:off x="5283514" y="5768592"/>
            <a:ext cx="1730475" cy="507831"/>
          </a:xfrm>
          <a:prstGeom prst="rect">
            <a:avLst/>
          </a:prstGeom>
          <a:noFill/>
        </p:spPr>
        <p:txBody>
          <a:bodyPr wrap="none" rtlCol="0">
            <a:spAutoFit/>
          </a:bodyPr>
          <a:lstStyle/>
          <a:p>
            <a:pPr algn="ctr"/>
            <a:r>
              <a:rPr lang="es-PE" sz="1350" dirty="0"/>
              <a:t>Distribución Simétrica</a:t>
            </a:r>
          </a:p>
          <a:p>
            <a:pPr algn="ctr"/>
            <a:r>
              <a:rPr lang="es-PE" sz="1350" dirty="0"/>
              <a:t>en forma de U</a:t>
            </a:r>
          </a:p>
        </p:txBody>
      </p:sp>
      <p:sp>
        <p:nvSpPr>
          <p:cNvPr id="22" name="CuadroTexto 21"/>
          <p:cNvSpPr txBox="1"/>
          <p:nvPr/>
        </p:nvSpPr>
        <p:spPr>
          <a:xfrm>
            <a:off x="7220975" y="5755872"/>
            <a:ext cx="1721177" cy="300082"/>
          </a:xfrm>
          <a:prstGeom prst="rect">
            <a:avLst/>
          </a:prstGeom>
          <a:noFill/>
        </p:spPr>
        <p:txBody>
          <a:bodyPr wrap="none" rtlCol="0">
            <a:spAutoFit/>
          </a:bodyPr>
          <a:lstStyle/>
          <a:p>
            <a:pPr algn="ctr"/>
            <a:r>
              <a:rPr lang="es-PE" sz="1350" dirty="0"/>
              <a:t>Distribución uniforme</a:t>
            </a:r>
          </a:p>
        </p:txBody>
      </p:sp>
    </p:spTree>
    <p:extLst>
      <p:ext uri="{BB962C8B-B14F-4D97-AF65-F5344CB8AC3E}">
        <p14:creationId xmlns:p14="http://schemas.microsoft.com/office/powerpoint/2010/main" val="2464459126"/>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79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1000"/>
                                  </p:stCondLst>
                                  <p:childTnLst>
                                    <p:set>
                                      <p:cBhvr>
                                        <p:cTn id="31" dur="1" fill="hold">
                                          <p:stCondLst>
                                            <p:cond delay="0"/>
                                          </p:stCondLst>
                                        </p:cTn>
                                        <p:tgtEl>
                                          <p:spTgt spid="14"/>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100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nodeType="afterEffect">
                                  <p:stCondLst>
                                    <p:cond delay="1000"/>
                                  </p:stCondLst>
                                  <p:childTnLst>
                                    <p:set>
                                      <p:cBhvr>
                                        <p:cTn id="43" dur="1" fill="hold">
                                          <p:stCondLst>
                                            <p:cond delay="0"/>
                                          </p:stCondLst>
                                        </p:cTn>
                                        <p:tgtEl>
                                          <p:spTgt spid="10"/>
                                        </p:tgtEl>
                                        <p:attrNameLst>
                                          <p:attrName>style.visibility</p:attrName>
                                        </p:attrNameLst>
                                      </p:cBhvr>
                                      <p:to>
                                        <p:strVal val="visible"/>
                                      </p:to>
                                    </p:set>
                                  </p:childTnLst>
                                </p:cTn>
                              </p:par>
                            </p:childTnLst>
                          </p:cTn>
                        </p:par>
                        <p:par>
                          <p:cTn id="44" fill="hold">
                            <p:stCondLst>
                              <p:cond delay="3000"/>
                            </p:stCondLst>
                            <p:childTnLst>
                              <p:par>
                                <p:cTn id="45" presetID="1"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uiExpand="1" build="p"/>
      <p:bldP spid="16" grpId="0"/>
      <p:bldP spid="19" grpId="0"/>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20"/>
          <p:cNvSpPr>
            <a:spLocks noGrp="1"/>
          </p:cNvSpPr>
          <p:nvPr>
            <p:ph type="title"/>
          </p:nvPr>
        </p:nvSpPr>
        <p:spPr/>
        <p:txBody>
          <a:bodyPr/>
          <a:lstStyle/>
          <a:p>
            <a:r>
              <a:rPr lang="es-PE" dirty="0"/>
              <a:t>Indicador de Asimetría</a:t>
            </a:r>
          </a:p>
        </p:txBody>
      </p:sp>
      <mc:AlternateContent xmlns:mc="http://schemas.openxmlformats.org/markup-compatibility/2006" xmlns:a14="http://schemas.microsoft.com/office/drawing/2010/main">
        <mc:Choice Requires="a14">
          <p:sp>
            <p:nvSpPr>
              <p:cNvPr id="9" name="Marcador de contenido 8"/>
              <p:cNvSpPr>
                <a:spLocks noGrp="1"/>
              </p:cNvSpPr>
              <p:nvPr>
                <p:ph sz="half" idx="1"/>
              </p:nvPr>
            </p:nvSpPr>
            <p:spPr>
              <a:xfrm>
                <a:off x="370391" y="1202500"/>
                <a:ext cx="4144459" cy="5406644"/>
              </a:xfrm>
            </p:spPr>
            <p:txBody>
              <a:bodyPr>
                <a:normAutofit/>
              </a:bodyPr>
              <a:lstStyle/>
              <a:p>
                <a:pPr marL="0" indent="0">
                  <a:buNone/>
                </a:pPr>
                <a:r>
                  <a:rPr lang="es-PE" sz="1800" dirty="0"/>
                  <a:t>Mide si los datos están ubicados simétricamente o no respecto a una medida de tendencia central.</a:t>
                </a:r>
              </a:p>
              <a:p>
                <a:pPr marL="0" indent="0">
                  <a:spcBef>
                    <a:spcPts val="1350"/>
                  </a:spcBef>
                  <a:buNone/>
                </a:pPr>
                <a:r>
                  <a:rPr lang="es-PE" sz="1800" b="1" dirty="0">
                    <a:solidFill>
                      <a:srgbClr val="FF0000"/>
                    </a:solidFill>
                  </a:rPr>
                  <a:t>Coeficiente de asimetría de Pearson</a:t>
                </a:r>
              </a:p>
              <a:p>
                <a:pPr marL="0" indent="0" algn="ctr">
                  <a:spcBef>
                    <a:spcPts val="1350"/>
                  </a:spcBef>
                  <a:buNone/>
                </a:pPr>
                <a14:m>
                  <m:oMath xmlns:m="http://schemas.openxmlformats.org/officeDocument/2006/math">
                    <m:r>
                      <a:rPr lang="es-ES" sz="1800" i="1">
                        <a:latin typeface="Cambria Math" panose="02040503050406030204" pitchFamily="18" charset="0"/>
                      </a:rPr>
                      <m:t>𝐴𝑠</m:t>
                    </m:r>
                    <m:r>
                      <a:rPr lang="es-ES" sz="1800" i="1">
                        <a:latin typeface="Cambria Math" panose="02040503050406030204" pitchFamily="18" charset="0"/>
                      </a:rPr>
                      <m:t>=3</m:t>
                    </m:r>
                    <m:d>
                      <m:dPr>
                        <m:ctrlPr>
                          <a:rPr lang="es-PE" sz="1800" i="1">
                            <a:latin typeface="Cambria Math" panose="02040503050406030204" pitchFamily="18" charset="0"/>
                          </a:rPr>
                        </m:ctrlPr>
                      </m:dPr>
                      <m:e>
                        <m:f>
                          <m:fPr>
                            <m:ctrlPr>
                              <a:rPr lang="es-PE" sz="1800" i="1">
                                <a:latin typeface="Cambria Math" panose="02040503050406030204" pitchFamily="18" charset="0"/>
                              </a:rPr>
                            </m:ctrlPr>
                          </m:fPr>
                          <m:num>
                            <m:acc>
                              <m:accPr>
                                <m:chr m:val="̅"/>
                                <m:ctrlPr>
                                  <a:rPr lang="es-PE" sz="1800" i="1">
                                    <a:latin typeface="Cambria Math" panose="02040503050406030204" pitchFamily="18" charset="0"/>
                                  </a:rPr>
                                </m:ctrlPr>
                              </m:accPr>
                              <m:e>
                                <m:r>
                                  <a:rPr lang="es-ES" sz="1800" i="1">
                                    <a:latin typeface="Cambria Math" panose="02040503050406030204" pitchFamily="18" charset="0"/>
                                  </a:rPr>
                                  <m:t>𝑋</m:t>
                                </m:r>
                              </m:e>
                            </m:acc>
                            <m:r>
                              <a:rPr lang="es-ES" sz="1800" i="1">
                                <a:latin typeface="Cambria Math" panose="02040503050406030204" pitchFamily="18" charset="0"/>
                              </a:rPr>
                              <m:t>−</m:t>
                            </m:r>
                            <m:sSub>
                              <m:sSubPr>
                                <m:ctrlPr>
                                  <a:rPr lang="es-PE" sz="1800" i="1">
                                    <a:latin typeface="Cambria Math" panose="02040503050406030204" pitchFamily="18" charset="0"/>
                                  </a:rPr>
                                </m:ctrlPr>
                              </m:sSubPr>
                              <m:e>
                                <m:r>
                                  <a:rPr lang="es-ES" sz="1800" i="1">
                                    <a:latin typeface="Cambria Math" panose="02040503050406030204" pitchFamily="18" charset="0"/>
                                  </a:rPr>
                                  <m:t>𝑄</m:t>
                                </m:r>
                              </m:e>
                              <m:sub>
                                <m:r>
                                  <a:rPr lang="es-ES" sz="1800" i="1">
                                    <a:latin typeface="Cambria Math" panose="02040503050406030204" pitchFamily="18" charset="0"/>
                                  </a:rPr>
                                  <m:t>2</m:t>
                                </m:r>
                              </m:sub>
                            </m:sSub>
                          </m:num>
                          <m:den>
                            <m:sSub>
                              <m:sSubPr>
                                <m:ctrlPr>
                                  <a:rPr lang="es-PE" sz="1800" i="1">
                                    <a:latin typeface="Cambria Math" panose="02040503050406030204" pitchFamily="18" charset="0"/>
                                  </a:rPr>
                                </m:ctrlPr>
                              </m:sSubPr>
                              <m:e>
                                <m:r>
                                  <a:rPr lang="es-ES" sz="1800" i="1">
                                    <a:latin typeface="Cambria Math" panose="02040503050406030204" pitchFamily="18" charset="0"/>
                                  </a:rPr>
                                  <m:t>𝑆</m:t>
                                </m:r>
                              </m:e>
                              <m:sub>
                                <m:r>
                                  <a:rPr lang="es-ES" sz="1800" i="1">
                                    <a:latin typeface="Cambria Math" panose="02040503050406030204" pitchFamily="18" charset="0"/>
                                  </a:rPr>
                                  <m:t>𝑋</m:t>
                                </m:r>
                              </m:sub>
                            </m:sSub>
                          </m:den>
                        </m:f>
                      </m:e>
                    </m:d>
                  </m:oMath>
                </a14:m>
                <a:r>
                  <a:rPr lang="es-PE" sz="1800" b="1" dirty="0"/>
                  <a:t> </a:t>
                </a:r>
              </a:p>
              <a:p>
                <a:pPr>
                  <a:spcBef>
                    <a:spcPts val="1350"/>
                  </a:spcBef>
                </a:pPr>
                <a:r>
                  <a:rPr lang="es-PE" sz="1800" dirty="0"/>
                  <a:t>Donde: </a:t>
                </a:r>
                <a14:m>
                  <m:oMath xmlns:m="http://schemas.openxmlformats.org/officeDocument/2006/math">
                    <m:sSub>
                      <m:sSubPr>
                        <m:ctrlPr>
                          <a:rPr lang="es-PE" sz="1800" i="1" dirty="0">
                            <a:latin typeface="Cambria Math" panose="02040503050406030204" pitchFamily="18" charset="0"/>
                          </a:rPr>
                        </m:ctrlPr>
                      </m:sSubPr>
                      <m:e>
                        <m:r>
                          <a:rPr lang="es-PE" sz="1800" b="0" i="1" dirty="0">
                            <a:latin typeface="Cambria Math" panose="02040503050406030204" pitchFamily="18" charset="0"/>
                          </a:rPr>
                          <m:t>𝑄</m:t>
                        </m:r>
                      </m:e>
                      <m:sub>
                        <m:r>
                          <a:rPr lang="es-PE" sz="1800" b="0" i="1" dirty="0">
                            <a:latin typeface="Cambria Math" panose="02040503050406030204" pitchFamily="18" charset="0"/>
                          </a:rPr>
                          <m:t> 2</m:t>
                        </m:r>
                      </m:sub>
                    </m:sSub>
                    <m:r>
                      <a:rPr lang="es-PE" sz="1800" b="0" i="1" dirty="0">
                        <a:latin typeface="Cambria Math" panose="02040503050406030204" pitchFamily="18" charset="0"/>
                      </a:rPr>
                      <m:t>=</m:t>
                    </m:r>
                    <m:r>
                      <a:rPr lang="es-PE" sz="1800" b="0" i="1" dirty="0">
                        <a:latin typeface="Cambria Math" panose="02040503050406030204" pitchFamily="18" charset="0"/>
                      </a:rPr>
                      <m:t>𝑀𝑒</m:t>
                    </m:r>
                  </m:oMath>
                </a14:m>
                <a:r>
                  <a:rPr lang="es-PE" sz="1800" dirty="0"/>
                  <a:t> </a:t>
                </a:r>
              </a:p>
              <a:p>
                <a:pPr>
                  <a:spcBef>
                    <a:spcPts val="1350"/>
                  </a:spcBef>
                </a:pPr>
                <a:r>
                  <a:rPr lang="es-PE" sz="1800" b="1" dirty="0">
                    <a:solidFill>
                      <a:srgbClr val="FF0000"/>
                    </a:solidFill>
                  </a:rPr>
                  <a:t>Coeficiente de asimetría de Fisher </a:t>
                </a:r>
                <a14:m>
                  <m:oMath xmlns:m="http://schemas.openxmlformats.org/officeDocument/2006/math">
                    <m:sSub>
                      <m:sSubPr>
                        <m:ctrlPr>
                          <a:rPr lang="es-PE" sz="1800" b="1" i="1">
                            <a:solidFill>
                              <a:srgbClr val="FF0000"/>
                            </a:solidFill>
                            <a:latin typeface="Cambria Math" panose="02040503050406030204" pitchFamily="18" charset="0"/>
                            <a:ea typeface="Cambria Math" panose="02040503050406030204" pitchFamily="18" charset="0"/>
                          </a:rPr>
                        </m:ctrlPr>
                      </m:sSubPr>
                      <m:e>
                        <m:r>
                          <a:rPr lang="es-PE" sz="1800" b="1" i="1">
                            <a:solidFill>
                              <a:srgbClr val="FF0000"/>
                            </a:solidFill>
                            <a:latin typeface="Cambria Math" panose="02040503050406030204" pitchFamily="18" charset="0"/>
                            <a:ea typeface="Cambria Math" panose="02040503050406030204" pitchFamily="18" charset="0"/>
                          </a:rPr>
                          <m:t>𝜸</m:t>
                        </m:r>
                      </m:e>
                      <m:sub>
                        <m:r>
                          <a:rPr lang="es-PE" sz="1800" b="1" i="1">
                            <a:solidFill>
                              <a:srgbClr val="FF0000"/>
                            </a:solidFill>
                            <a:latin typeface="Cambria Math" panose="02040503050406030204" pitchFamily="18" charset="0"/>
                            <a:ea typeface="Cambria Math" panose="02040503050406030204" pitchFamily="18" charset="0"/>
                          </a:rPr>
                          <m:t>𝟏</m:t>
                        </m:r>
                      </m:sub>
                    </m:sSub>
                  </m:oMath>
                </a14:m>
                <a:endParaRPr lang="es-PE" sz="1800" b="1" dirty="0"/>
              </a:p>
              <a:p>
                <a:pPr>
                  <a:lnSpc>
                    <a:spcPct val="150000"/>
                  </a:lnSpc>
                  <a:spcBef>
                    <a:spcPts val="1800"/>
                  </a:spcBef>
                </a:pPr>
                <a14:m>
                  <m:oMathPara xmlns:m="http://schemas.openxmlformats.org/officeDocument/2006/math">
                    <m:oMathParaPr>
                      <m:jc m:val="centerGroup"/>
                    </m:oMathParaPr>
                    <m:oMath xmlns:m="http://schemas.openxmlformats.org/officeDocument/2006/math">
                      <m:sSub>
                        <m:sSubPr>
                          <m:ctrlPr>
                            <a:rPr lang="es-PE" sz="1800" b="1" i="1">
                              <a:latin typeface="Cambria Math" panose="02040503050406030204" pitchFamily="18" charset="0"/>
                              <a:ea typeface="Cambria Math" panose="02040503050406030204" pitchFamily="18" charset="0"/>
                            </a:rPr>
                          </m:ctrlPr>
                        </m:sSubPr>
                        <m:e>
                          <m:r>
                            <a:rPr lang="es-PE" sz="1800" b="1" i="1">
                              <a:latin typeface="Cambria Math" panose="02040503050406030204" pitchFamily="18" charset="0"/>
                              <a:ea typeface="Cambria Math" panose="02040503050406030204" pitchFamily="18" charset="0"/>
                            </a:rPr>
                            <m:t>𝜸</m:t>
                          </m:r>
                        </m:e>
                        <m:sub>
                          <m:r>
                            <a:rPr lang="es-PE" sz="1800" b="1" i="1">
                              <a:latin typeface="Cambria Math" panose="02040503050406030204" pitchFamily="18" charset="0"/>
                              <a:ea typeface="Cambria Math" panose="02040503050406030204" pitchFamily="18" charset="0"/>
                            </a:rPr>
                            <m:t>𝟏</m:t>
                          </m:r>
                        </m:sub>
                      </m:sSub>
                      <m:r>
                        <a:rPr lang="es-PE" sz="1800" b="1" i="1" smtClean="0">
                          <a:latin typeface="Cambria Math" panose="02040503050406030204" pitchFamily="18" charset="0"/>
                          <a:ea typeface="Cambria Math" panose="02040503050406030204" pitchFamily="18" charset="0"/>
                        </a:rPr>
                        <m:t>=</m:t>
                      </m:r>
                      <m:f>
                        <m:fPr>
                          <m:ctrlPr>
                            <a:rPr lang="es-PE" sz="1800" b="1" i="1" smtClean="0">
                              <a:latin typeface="Cambria Math" panose="02040503050406030204" pitchFamily="18" charset="0"/>
                              <a:ea typeface="Cambria Math" panose="02040503050406030204" pitchFamily="18" charset="0"/>
                            </a:rPr>
                          </m:ctrlPr>
                        </m:fPr>
                        <m:num>
                          <m:f>
                            <m:fPr>
                              <m:ctrlPr>
                                <a:rPr lang="es-PE" sz="1800" b="1" i="1" smtClean="0">
                                  <a:latin typeface="Cambria Math" panose="02040503050406030204" pitchFamily="18" charset="0"/>
                                  <a:ea typeface="Cambria Math" panose="02040503050406030204" pitchFamily="18" charset="0"/>
                                </a:rPr>
                              </m:ctrlPr>
                            </m:fPr>
                            <m:num>
                              <m:r>
                                <a:rPr lang="es-PE" sz="1800" b="1" i="1" smtClean="0">
                                  <a:latin typeface="Cambria Math" panose="02040503050406030204" pitchFamily="18" charset="0"/>
                                  <a:ea typeface="Cambria Math" panose="02040503050406030204" pitchFamily="18" charset="0"/>
                                </a:rPr>
                                <m:t>𝟏</m:t>
                              </m:r>
                            </m:num>
                            <m:den>
                              <m:r>
                                <a:rPr lang="es-PE" sz="1800" b="1" i="1" smtClean="0">
                                  <a:latin typeface="Cambria Math" panose="02040503050406030204" pitchFamily="18" charset="0"/>
                                  <a:ea typeface="Cambria Math" panose="02040503050406030204" pitchFamily="18" charset="0"/>
                                </a:rPr>
                                <m:t>𝒏</m:t>
                              </m:r>
                            </m:den>
                          </m:f>
                          <m:nary>
                            <m:naryPr>
                              <m:chr m:val="∑"/>
                              <m:ctrlPr>
                                <a:rPr lang="es-PE" sz="1800" b="1" i="1" smtClean="0">
                                  <a:latin typeface="Cambria Math" panose="02040503050406030204" pitchFamily="18" charset="0"/>
                                  <a:ea typeface="Cambria Math" panose="02040503050406030204" pitchFamily="18" charset="0"/>
                                </a:rPr>
                              </m:ctrlPr>
                            </m:naryPr>
                            <m:sub>
                              <m:r>
                                <m:rPr>
                                  <m:brk m:alnAt="23"/>
                                </m:rPr>
                                <a:rPr lang="es-PE" sz="1800" b="1" i="1" smtClean="0">
                                  <a:latin typeface="Cambria Math" panose="02040503050406030204" pitchFamily="18" charset="0"/>
                                  <a:ea typeface="Cambria Math" panose="02040503050406030204" pitchFamily="18" charset="0"/>
                                </a:rPr>
                                <m:t>𝒋</m:t>
                              </m:r>
                              <m:r>
                                <a:rPr lang="es-PE" sz="1800" b="1" i="1" smtClean="0">
                                  <a:latin typeface="Cambria Math" panose="02040503050406030204" pitchFamily="18" charset="0"/>
                                  <a:ea typeface="Cambria Math" panose="02040503050406030204" pitchFamily="18" charset="0"/>
                                </a:rPr>
                                <m:t>=</m:t>
                              </m:r>
                              <m:r>
                                <a:rPr lang="es-PE" sz="1800" b="1" i="1" smtClean="0">
                                  <a:latin typeface="Cambria Math" panose="02040503050406030204" pitchFamily="18" charset="0"/>
                                  <a:ea typeface="Cambria Math" panose="02040503050406030204" pitchFamily="18" charset="0"/>
                                </a:rPr>
                                <m:t>𝟏</m:t>
                              </m:r>
                            </m:sub>
                            <m:sup>
                              <m:r>
                                <a:rPr lang="es-PE" sz="1800" b="1" i="1" smtClean="0">
                                  <a:latin typeface="Cambria Math" panose="02040503050406030204" pitchFamily="18" charset="0"/>
                                  <a:ea typeface="Cambria Math" panose="02040503050406030204" pitchFamily="18" charset="0"/>
                                </a:rPr>
                                <m:t>𝒏</m:t>
                              </m:r>
                            </m:sup>
                            <m:e>
                              <m:sSup>
                                <m:sSupPr>
                                  <m:ctrlPr>
                                    <a:rPr lang="es-PE" sz="1800" b="1" i="1" smtClean="0">
                                      <a:latin typeface="Cambria Math" panose="02040503050406030204" pitchFamily="18" charset="0"/>
                                      <a:ea typeface="Cambria Math" panose="02040503050406030204" pitchFamily="18" charset="0"/>
                                    </a:rPr>
                                  </m:ctrlPr>
                                </m:sSupPr>
                                <m:e>
                                  <m:d>
                                    <m:dPr>
                                      <m:ctrlPr>
                                        <a:rPr lang="es-PE" sz="1800" b="1" i="1" smtClean="0">
                                          <a:latin typeface="Cambria Math" panose="02040503050406030204" pitchFamily="18" charset="0"/>
                                          <a:ea typeface="Cambria Math" panose="02040503050406030204" pitchFamily="18" charset="0"/>
                                        </a:rPr>
                                      </m:ctrlPr>
                                    </m:dPr>
                                    <m:e>
                                      <m:sSub>
                                        <m:sSubPr>
                                          <m:ctrlPr>
                                            <a:rPr lang="es-PE" sz="1800" b="1" i="1" smtClean="0">
                                              <a:latin typeface="Cambria Math" panose="02040503050406030204" pitchFamily="18" charset="0"/>
                                              <a:ea typeface="Cambria Math" panose="02040503050406030204" pitchFamily="18" charset="0"/>
                                            </a:rPr>
                                          </m:ctrlPr>
                                        </m:sSubPr>
                                        <m:e>
                                          <m:r>
                                            <a:rPr lang="es-PE" sz="1800" b="1" i="1" smtClean="0">
                                              <a:latin typeface="Cambria Math" panose="02040503050406030204" pitchFamily="18" charset="0"/>
                                              <a:ea typeface="Cambria Math" panose="02040503050406030204" pitchFamily="18" charset="0"/>
                                            </a:rPr>
                                            <m:t>𝒙</m:t>
                                          </m:r>
                                        </m:e>
                                        <m:sub>
                                          <m:r>
                                            <a:rPr lang="es-PE" sz="1800" b="1" i="1" smtClean="0">
                                              <a:latin typeface="Cambria Math" panose="02040503050406030204" pitchFamily="18" charset="0"/>
                                              <a:ea typeface="Cambria Math" panose="02040503050406030204" pitchFamily="18" charset="0"/>
                                            </a:rPr>
                                            <m:t>𝒋</m:t>
                                          </m:r>
                                        </m:sub>
                                      </m:sSub>
                                      <m:r>
                                        <a:rPr lang="es-PE" sz="1800" b="1" i="1" smtClean="0">
                                          <a:latin typeface="Cambria Math" panose="02040503050406030204" pitchFamily="18" charset="0"/>
                                          <a:ea typeface="Cambria Math" panose="02040503050406030204" pitchFamily="18" charset="0"/>
                                        </a:rPr>
                                        <m:t>−</m:t>
                                      </m:r>
                                      <m:acc>
                                        <m:accPr>
                                          <m:chr m:val="̅"/>
                                          <m:ctrlPr>
                                            <a:rPr lang="es-PE" sz="1800" b="1" i="1" smtClean="0">
                                              <a:latin typeface="Cambria Math" panose="02040503050406030204" pitchFamily="18" charset="0"/>
                                              <a:ea typeface="Cambria Math" panose="02040503050406030204" pitchFamily="18" charset="0"/>
                                            </a:rPr>
                                          </m:ctrlPr>
                                        </m:accPr>
                                        <m:e>
                                          <m:r>
                                            <a:rPr lang="es-PE" sz="1800" b="1" i="1" smtClean="0">
                                              <a:latin typeface="Cambria Math" panose="02040503050406030204" pitchFamily="18" charset="0"/>
                                              <a:ea typeface="Cambria Math" panose="02040503050406030204" pitchFamily="18" charset="0"/>
                                            </a:rPr>
                                            <m:t>𝒙</m:t>
                                          </m:r>
                                        </m:e>
                                      </m:acc>
                                    </m:e>
                                  </m:d>
                                </m:e>
                                <m:sup>
                                  <m:r>
                                    <a:rPr lang="es-PE" sz="1800" b="1" i="1" smtClean="0">
                                      <a:latin typeface="Cambria Math" panose="02040503050406030204" pitchFamily="18" charset="0"/>
                                      <a:ea typeface="Cambria Math" panose="02040503050406030204" pitchFamily="18" charset="0"/>
                                    </a:rPr>
                                    <m:t>𝟑</m:t>
                                  </m:r>
                                </m:sup>
                              </m:sSup>
                            </m:e>
                          </m:nary>
                        </m:num>
                        <m:den>
                          <m:sSup>
                            <m:sSupPr>
                              <m:ctrlPr>
                                <a:rPr lang="es-PE" sz="1800" b="1" i="1" smtClean="0">
                                  <a:latin typeface="Cambria Math" panose="02040503050406030204" pitchFamily="18" charset="0"/>
                                  <a:ea typeface="Cambria Math" panose="02040503050406030204" pitchFamily="18" charset="0"/>
                                </a:rPr>
                              </m:ctrlPr>
                            </m:sSupPr>
                            <m:e>
                              <m:r>
                                <a:rPr lang="es-PE" sz="1800" b="1" i="1" smtClean="0">
                                  <a:latin typeface="Cambria Math" panose="02040503050406030204" pitchFamily="18" charset="0"/>
                                  <a:ea typeface="Cambria Math" panose="02040503050406030204" pitchFamily="18" charset="0"/>
                                </a:rPr>
                                <m:t>𝑺</m:t>
                              </m:r>
                            </m:e>
                            <m:sup>
                              <m:r>
                                <a:rPr lang="es-PE" sz="1800" b="1" i="1" smtClean="0">
                                  <a:latin typeface="Cambria Math" panose="02040503050406030204" pitchFamily="18" charset="0"/>
                                  <a:ea typeface="Cambria Math" panose="02040503050406030204" pitchFamily="18" charset="0"/>
                                </a:rPr>
                                <m:t>𝟑</m:t>
                              </m:r>
                            </m:sup>
                          </m:sSup>
                        </m:den>
                      </m:f>
                    </m:oMath>
                  </m:oMathPara>
                </a14:m>
                <a:endParaRPr lang="es-PE" sz="1800" b="1" dirty="0"/>
              </a:p>
            </p:txBody>
          </p:sp>
        </mc:Choice>
        <mc:Fallback xmlns="">
          <p:sp>
            <p:nvSpPr>
              <p:cNvPr id="9" name="Marcador de contenido 8"/>
              <p:cNvSpPr>
                <a:spLocks noGrp="1" noRot="1" noChangeAspect="1" noMove="1" noResize="1" noEditPoints="1" noAdjustHandles="1" noChangeArrowheads="1" noChangeShapeType="1" noTextEdit="1"/>
              </p:cNvSpPr>
              <p:nvPr>
                <p:ph sz="half" idx="1"/>
              </p:nvPr>
            </p:nvSpPr>
            <p:spPr>
              <a:xfrm>
                <a:off x="370391" y="1202500"/>
                <a:ext cx="4144459" cy="5406644"/>
              </a:xfrm>
              <a:blipFill>
                <a:blip r:embed="rId4"/>
                <a:stretch>
                  <a:fillRect/>
                </a:stretch>
              </a:blipFill>
            </p:spPr>
            <p:txBody>
              <a:bodyPr/>
              <a:lstStyle/>
              <a:p>
                <a:r>
                  <a:rPr lang="es-PE">
                    <a:noFill/>
                  </a:rPr>
                  <a:t> </a:t>
                </a:r>
              </a:p>
            </p:txBody>
          </p:sp>
        </mc:Fallback>
      </mc:AlternateContent>
      <p:sp>
        <p:nvSpPr>
          <p:cNvPr id="2" name="Marcador de contenido 1"/>
          <p:cNvSpPr>
            <a:spLocks noGrp="1"/>
          </p:cNvSpPr>
          <p:nvPr>
            <p:ph sz="half" idx="2"/>
          </p:nvPr>
        </p:nvSpPr>
        <p:spPr>
          <a:xfrm>
            <a:off x="4629150" y="1202500"/>
            <a:ext cx="4156034" cy="5406644"/>
          </a:xfrm>
        </p:spPr>
        <p:txBody>
          <a:bodyPr>
            <a:normAutofit/>
          </a:bodyPr>
          <a:lstStyle/>
          <a:p>
            <a:r>
              <a:rPr lang="es-PE" dirty="0">
                <a:solidFill>
                  <a:srgbClr val="FF0000"/>
                </a:solidFill>
              </a:rPr>
              <a:t>Interpretación:</a:t>
            </a:r>
          </a:p>
        </p:txBody>
      </p:sp>
      <p:graphicFrame>
        <p:nvGraphicFramePr>
          <p:cNvPr id="6" name="Objeto 5"/>
          <p:cNvGraphicFramePr>
            <a:graphicFrameLocks noChangeAspect="1"/>
          </p:cNvGraphicFramePr>
          <p:nvPr>
            <p:extLst>
              <p:ext uri="{D42A27DB-BD31-4B8C-83A1-F6EECF244321}">
                <p14:modId xmlns:p14="http://schemas.microsoft.com/office/powerpoint/2010/main" val="4041268284"/>
              </p:ext>
            </p:extLst>
          </p:nvPr>
        </p:nvGraphicFramePr>
        <p:xfrm>
          <a:off x="4727067" y="2636947"/>
          <a:ext cx="856060" cy="335756"/>
        </p:xfrm>
        <a:graphic>
          <a:graphicData uri="http://schemas.openxmlformats.org/presentationml/2006/ole">
            <mc:AlternateContent xmlns:mc="http://schemas.openxmlformats.org/markup-compatibility/2006">
              <mc:Choice xmlns:v="urn:schemas-microsoft-com:vml" Requires="v">
                <p:oleObj name="Ecuación" r:id="rId5" imgW="444240" imgH="177480" progId="Equation.3">
                  <p:embed/>
                </p:oleObj>
              </mc:Choice>
              <mc:Fallback>
                <p:oleObj name="Ecuación" r:id="rId5" imgW="444240" imgH="177480" progId="Equation.3">
                  <p:embed/>
                  <p:pic>
                    <p:nvPicPr>
                      <p:cNvPr id="6" name="Objeto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067" y="2636947"/>
                        <a:ext cx="856060" cy="335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3819759763"/>
              </p:ext>
            </p:extLst>
          </p:nvPr>
        </p:nvGraphicFramePr>
        <p:xfrm>
          <a:off x="4740031" y="3815118"/>
          <a:ext cx="856060" cy="335756"/>
        </p:xfrm>
        <a:graphic>
          <a:graphicData uri="http://schemas.openxmlformats.org/presentationml/2006/ole">
            <mc:AlternateContent xmlns:mc="http://schemas.openxmlformats.org/markup-compatibility/2006">
              <mc:Choice xmlns:v="urn:schemas-microsoft-com:vml" Requires="v">
                <p:oleObj name="Ecuación" r:id="rId7" imgW="444240" imgH="177480" progId="Equation.3">
                  <p:embed/>
                </p:oleObj>
              </mc:Choice>
              <mc:Fallback>
                <p:oleObj name="Ecuación" r:id="rId7" imgW="444240" imgH="177480" progId="Equation.3">
                  <p:embed/>
                  <p:pic>
                    <p:nvPicPr>
                      <p:cNvPr id="7" name="Objeto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031" y="3815118"/>
                        <a:ext cx="856060" cy="335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to 7"/>
          <p:cNvGraphicFramePr>
            <a:graphicFrameLocks noChangeAspect="1"/>
          </p:cNvGraphicFramePr>
          <p:nvPr>
            <p:extLst>
              <p:ext uri="{D42A27DB-BD31-4B8C-83A1-F6EECF244321}">
                <p14:modId xmlns:p14="http://schemas.microsoft.com/office/powerpoint/2010/main" val="1732922474"/>
              </p:ext>
            </p:extLst>
          </p:nvPr>
        </p:nvGraphicFramePr>
        <p:xfrm>
          <a:off x="4740031" y="4939170"/>
          <a:ext cx="856060" cy="335756"/>
        </p:xfrm>
        <a:graphic>
          <a:graphicData uri="http://schemas.openxmlformats.org/presentationml/2006/ole">
            <mc:AlternateContent xmlns:mc="http://schemas.openxmlformats.org/markup-compatibility/2006">
              <mc:Choice xmlns:v="urn:schemas-microsoft-com:vml" Requires="v">
                <p:oleObj name="Ecuación" r:id="rId9" imgW="444240" imgH="177480" progId="Equation.3">
                  <p:embed/>
                </p:oleObj>
              </mc:Choice>
              <mc:Fallback>
                <p:oleObj name="Ecuación" r:id="rId9" imgW="444240" imgH="177480" progId="Equation.3">
                  <p:embed/>
                  <p:pic>
                    <p:nvPicPr>
                      <p:cNvPr id="8" name="Objeto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40031" y="4939170"/>
                        <a:ext cx="856060" cy="335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Imagen 9" descr="image028"/>
          <p:cNvPicPr/>
          <p:nvPr/>
        </p:nvPicPr>
        <p:blipFill rotWithShape="1">
          <a:blip r:embed="rId11" cstate="print">
            <a:extLst>
              <a:ext uri="{28A0092B-C50C-407E-A947-70E740481C1C}">
                <a14:useLocalDpi xmlns:a14="http://schemas.microsoft.com/office/drawing/2010/main" val="0"/>
              </a:ext>
            </a:extLst>
          </a:blip>
          <a:srcRect l="37814" t="17351" r="36752" b="21847"/>
          <a:stretch/>
        </p:blipFill>
        <p:spPr bwMode="auto">
          <a:xfrm>
            <a:off x="5645434" y="2259848"/>
            <a:ext cx="1548000" cy="955222"/>
          </a:xfrm>
          <a:prstGeom prst="rect">
            <a:avLst/>
          </a:prstGeom>
          <a:noFill/>
          <a:ln>
            <a:noFill/>
          </a:ln>
        </p:spPr>
      </p:pic>
      <p:pic>
        <p:nvPicPr>
          <p:cNvPr id="14" name="Imagen 13" descr="image028"/>
          <p:cNvPicPr/>
          <p:nvPr/>
        </p:nvPicPr>
        <p:blipFill rotWithShape="1">
          <a:blip r:embed="rId11" cstate="print">
            <a:extLst>
              <a:ext uri="{28A0092B-C50C-407E-A947-70E740481C1C}">
                <a14:useLocalDpi xmlns:a14="http://schemas.microsoft.com/office/drawing/2010/main" val="0"/>
              </a:ext>
            </a:extLst>
          </a:blip>
          <a:srcRect l="64501" t="17351" r="4554" b="21847"/>
          <a:stretch/>
        </p:blipFill>
        <p:spPr bwMode="auto">
          <a:xfrm>
            <a:off x="5645434" y="3435269"/>
            <a:ext cx="1548000" cy="955222"/>
          </a:xfrm>
          <a:prstGeom prst="rect">
            <a:avLst/>
          </a:prstGeom>
          <a:noFill/>
          <a:ln>
            <a:noFill/>
          </a:ln>
        </p:spPr>
      </p:pic>
      <p:pic>
        <p:nvPicPr>
          <p:cNvPr id="15" name="Imagen 14" descr="image028"/>
          <p:cNvPicPr/>
          <p:nvPr/>
        </p:nvPicPr>
        <p:blipFill rotWithShape="1">
          <a:blip r:embed="rId11" cstate="print">
            <a:extLst>
              <a:ext uri="{28A0092B-C50C-407E-A947-70E740481C1C}">
                <a14:useLocalDpi xmlns:a14="http://schemas.microsoft.com/office/drawing/2010/main" val="0"/>
              </a:ext>
            </a:extLst>
          </a:blip>
          <a:srcRect l="4963" t="17351" r="62214" b="21847"/>
          <a:stretch/>
        </p:blipFill>
        <p:spPr bwMode="auto">
          <a:xfrm>
            <a:off x="5645435" y="4588442"/>
            <a:ext cx="1548000" cy="955222"/>
          </a:xfrm>
          <a:prstGeom prst="rect">
            <a:avLst/>
          </a:prstGeom>
          <a:noFill/>
          <a:ln>
            <a:noFill/>
          </a:ln>
        </p:spPr>
      </p:pic>
      <p:sp>
        <p:nvSpPr>
          <p:cNvPr id="4" name="CuadroTexto 3"/>
          <p:cNvSpPr txBox="1"/>
          <p:nvPr/>
        </p:nvSpPr>
        <p:spPr>
          <a:xfrm>
            <a:off x="7323724" y="2343397"/>
            <a:ext cx="1058367" cy="369332"/>
          </a:xfrm>
          <a:prstGeom prst="rect">
            <a:avLst/>
          </a:prstGeom>
          <a:noFill/>
        </p:spPr>
        <p:txBody>
          <a:bodyPr wrap="none" rtlCol="0">
            <a:spAutoFit/>
          </a:bodyPr>
          <a:lstStyle/>
          <a:p>
            <a:r>
              <a:rPr lang="es-PE" dirty="0"/>
              <a:t>Simétrica</a:t>
            </a:r>
          </a:p>
        </p:txBody>
      </p:sp>
      <p:sp>
        <p:nvSpPr>
          <p:cNvPr id="16" name="CuadroTexto 15"/>
          <p:cNvSpPr txBox="1"/>
          <p:nvPr/>
        </p:nvSpPr>
        <p:spPr>
          <a:xfrm>
            <a:off x="7323724" y="3548031"/>
            <a:ext cx="1572341" cy="715581"/>
          </a:xfrm>
          <a:prstGeom prst="rect">
            <a:avLst/>
          </a:prstGeom>
          <a:noFill/>
        </p:spPr>
        <p:txBody>
          <a:bodyPr wrap="square" rtlCol="0">
            <a:spAutoFit/>
          </a:bodyPr>
          <a:lstStyle/>
          <a:p>
            <a:r>
              <a:rPr lang="es-PE" sz="1350" dirty="0"/>
              <a:t>Asimétrica a la derecha, Cola a la derecha</a:t>
            </a:r>
          </a:p>
        </p:txBody>
      </p:sp>
      <p:sp>
        <p:nvSpPr>
          <p:cNvPr id="17" name="CuadroTexto 16"/>
          <p:cNvSpPr txBox="1"/>
          <p:nvPr/>
        </p:nvSpPr>
        <p:spPr>
          <a:xfrm>
            <a:off x="7307735" y="4749257"/>
            <a:ext cx="1265427" cy="715581"/>
          </a:xfrm>
          <a:prstGeom prst="rect">
            <a:avLst/>
          </a:prstGeom>
          <a:noFill/>
        </p:spPr>
        <p:txBody>
          <a:bodyPr wrap="square" rtlCol="0">
            <a:spAutoFit/>
          </a:bodyPr>
          <a:lstStyle/>
          <a:p>
            <a:r>
              <a:rPr lang="es-PE" sz="1350" dirty="0"/>
              <a:t>Asimétrica a la izquierda, Cola a la izquierda</a:t>
            </a:r>
          </a:p>
        </p:txBody>
      </p:sp>
    </p:spTree>
    <p:extLst>
      <p:ext uri="{BB962C8B-B14F-4D97-AF65-F5344CB8AC3E}">
        <p14:creationId xmlns:p14="http://schemas.microsoft.com/office/powerpoint/2010/main" val="226505404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9">
                                            <p:bg/>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uiExpand="1" build="p" animBg="1"/>
      <p:bldP spid="4" grpId="0"/>
      <p:bldP spid="16"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773307" y="2512799"/>
            <a:ext cx="2019824" cy="1838801"/>
          </a:xfrm>
          <a:prstGeom prst="wedgeRoundRectCallout">
            <a:avLst>
              <a:gd name="adj1" fmla="val -64661"/>
              <a:gd name="adj2" fmla="val -15483"/>
              <a:gd name="adj3" fmla="val 16667"/>
            </a:avLst>
          </a:prstGeom>
          <a:solidFill>
            <a:srgbClr val="FFC000"/>
          </a:solidFill>
          <a:ln>
            <a:solidFill>
              <a:srgbClr val="0070C0"/>
            </a:solidFill>
          </a:ln>
        </p:spPr>
        <p:txBody>
          <a:bodyPr wrap="square" lIns="0" tIns="0" rIns="0" bIns="0" rtlCol="0">
            <a:spAutoFit/>
          </a:bodyPr>
          <a:lstStyle/>
          <a:p>
            <a:pPr algn="ctr"/>
            <a:r>
              <a:rPr lang="es-PE" dirty="0"/>
              <a:t>Los datos se concentran a la izquierda de la mediana y se dispersan a la derecha</a:t>
            </a:r>
          </a:p>
        </p:txBody>
      </p:sp>
      <p:sp>
        <p:nvSpPr>
          <p:cNvPr id="20" name="Título 19"/>
          <p:cNvSpPr>
            <a:spLocks noGrp="1"/>
          </p:cNvSpPr>
          <p:nvPr>
            <p:ph type="title"/>
          </p:nvPr>
        </p:nvSpPr>
        <p:spPr>
          <a:xfrm>
            <a:off x="586680" y="35161"/>
            <a:ext cx="8206451" cy="842032"/>
          </a:xfrm>
        </p:spPr>
        <p:txBody>
          <a:bodyPr>
            <a:normAutofit/>
          </a:bodyPr>
          <a:lstStyle/>
          <a:p>
            <a:r>
              <a:rPr lang="es-PE" sz="4000" b="1" dirty="0">
                <a:solidFill>
                  <a:srgbClr val="00B050"/>
                </a:solidFill>
              </a:rPr>
              <a:t>Ejemplo -Salarios</a:t>
            </a:r>
          </a:p>
        </p:txBody>
      </p:sp>
      <p:sp>
        <p:nvSpPr>
          <p:cNvPr id="59" name="Marcador de contenido 58"/>
          <p:cNvSpPr>
            <a:spLocks noGrp="1"/>
          </p:cNvSpPr>
          <p:nvPr>
            <p:ph idx="1"/>
          </p:nvPr>
        </p:nvSpPr>
        <p:spPr>
          <a:xfrm>
            <a:off x="739063" y="780020"/>
            <a:ext cx="8054068" cy="3662051"/>
          </a:xfrm>
        </p:spPr>
        <p:txBody>
          <a:bodyPr>
            <a:normAutofit/>
          </a:bodyPr>
          <a:lstStyle/>
          <a:p>
            <a:pPr marL="0" indent="0">
              <a:lnSpc>
                <a:spcPct val="100000"/>
              </a:lnSpc>
              <a:spcBef>
                <a:spcPts val="600"/>
              </a:spcBef>
              <a:buNone/>
            </a:pPr>
            <a:r>
              <a:rPr lang="es-PE" sz="1800" dirty="0"/>
              <a:t>El salario, en cientos de nuevos soles, de los trabajadores una empresa se presenta a continuación:</a:t>
            </a:r>
          </a:p>
          <a:p>
            <a:pPr marL="0" indent="0">
              <a:lnSpc>
                <a:spcPct val="100000"/>
              </a:lnSpc>
              <a:spcBef>
                <a:spcPts val="600"/>
              </a:spcBef>
              <a:buNone/>
            </a:pPr>
            <a:endParaRPr lang="es-PE" sz="1800" dirty="0"/>
          </a:p>
          <a:p>
            <a:pPr marL="0" indent="0">
              <a:lnSpc>
                <a:spcPct val="100000"/>
              </a:lnSpc>
              <a:spcBef>
                <a:spcPts val="600"/>
              </a:spcBef>
              <a:buNone/>
            </a:pPr>
            <a:r>
              <a:rPr lang="es-ES" sz="1800" dirty="0"/>
              <a:t>Calcule e interprete el coeficiente de asimetría de Pearson</a:t>
            </a:r>
            <a:endParaRPr lang="es-PE" sz="1800" dirty="0"/>
          </a:p>
        </p:txBody>
      </p:sp>
      <p:graphicFrame>
        <p:nvGraphicFramePr>
          <p:cNvPr id="2" name="Tabla 1"/>
          <p:cNvGraphicFramePr>
            <a:graphicFrameLocks noGrp="1"/>
          </p:cNvGraphicFramePr>
          <p:nvPr>
            <p:extLst>
              <p:ext uri="{D42A27DB-BD31-4B8C-83A1-F6EECF244321}">
                <p14:modId xmlns:p14="http://schemas.microsoft.com/office/powerpoint/2010/main" val="1108915133"/>
              </p:ext>
            </p:extLst>
          </p:nvPr>
        </p:nvGraphicFramePr>
        <p:xfrm>
          <a:off x="739072" y="1432966"/>
          <a:ext cx="7886691" cy="365760"/>
        </p:xfrm>
        <a:graphic>
          <a:graphicData uri="http://schemas.openxmlformats.org/drawingml/2006/table">
            <a:tbl>
              <a:tblPr>
                <a:tableStyleId>{5C22544A-7EE6-4342-B048-85BDC9FD1C3A}</a:tableStyleId>
              </a:tblPr>
              <a:tblGrid>
                <a:gridCol w="463923">
                  <a:extLst>
                    <a:ext uri="{9D8B030D-6E8A-4147-A177-3AD203B41FA5}">
                      <a16:colId xmlns:a16="http://schemas.microsoft.com/office/drawing/2014/main" val="20000"/>
                    </a:ext>
                  </a:extLst>
                </a:gridCol>
                <a:gridCol w="463923">
                  <a:extLst>
                    <a:ext uri="{9D8B030D-6E8A-4147-A177-3AD203B41FA5}">
                      <a16:colId xmlns:a16="http://schemas.microsoft.com/office/drawing/2014/main" val="20001"/>
                    </a:ext>
                  </a:extLst>
                </a:gridCol>
                <a:gridCol w="463923">
                  <a:extLst>
                    <a:ext uri="{9D8B030D-6E8A-4147-A177-3AD203B41FA5}">
                      <a16:colId xmlns:a16="http://schemas.microsoft.com/office/drawing/2014/main" val="20002"/>
                    </a:ext>
                  </a:extLst>
                </a:gridCol>
                <a:gridCol w="463923">
                  <a:extLst>
                    <a:ext uri="{9D8B030D-6E8A-4147-A177-3AD203B41FA5}">
                      <a16:colId xmlns:a16="http://schemas.microsoft.com/office/drawing/2014/main" val="20003"/>
                    </a:ext>
                  </a:extLst>
                </a:gridCol>
                <a:gridCol w="463923">
                  <a:extLst>
                    <a:ext uri="{9D8B030D-6E8A-4147-A177-3AD203B41FA5}">
                      <a16:colId xmlns:a16="http://schemas.microsoft.com/office/drawing/2014/main" val="20004"/>
                    </a:ext>
                  </a:extLst>
                </a:gridCol>
                <a:gridCol w="463923">
                  <a:extLst>
                    <a:ext uri="{9D8B030D-6E8A-4147-A177-3AD203B41FA5}">
                      <a16:colId xmlns:a16="http://schemas.microsoft.com/office/drawing/2014/main" val="20005"/>
                    </a:ext>
                  </a:extLst>
                </a:gridCol>
                <a:gridCol w="463923">
                  <a:extLst>
                    <a:ext uri="{9D8B030D-6E8A-4147-A177-3AD203B41FA5}">
                      <a16:colId xmlns:a16="http://schemas.microsoft.com/office/drawing/2014/main" val="20006"/>
                    </a:ext>
                  </a:extLst>
                </a:gridCol>
                <a:gridCol w="463923">
                  <a:extLst>
                    <a:ext uri="{9D8B030D-6E8A-4147-A177-3AD203B41FA5}">
                      <a16:colId xmlns:a16="http://schemas.microsoft.com/office/drawing/2014/main" val="20007"/>
                    </a:ext>
                  </a:extLst>
                </a:gridCol>
                <a:gridCol w="463923">
                  <a:extLst>
                    <a:ext uri="{9D8B030D-6E8A-4147-A177-3AD203B41FA5}">
                      <a16:colId xmlns:a16="http://schemas.microsoft.com/office/drawing/2014/main" val="20008"/>
                    </a:ext>
                  </a:extLst>
                </a:gridCol>
                <a:gridCol w="463923">
                  <a:extLst>
                    <a:ext uri="{9D8B030D-6E8A-4147-A177-3AD203B41FA5}">
                      <a16:colId xmlns:a16="http://schemas.microsoft.com/office/drawing/2014/main" val="20009"/>
                    </a:ext>
                  </a:extLst>
                </a:gridCol>
                <a:gridCol w="463923">
                  <a:extLst>
                    <a:ext uri="{9D8B030D-6E8A-4147-A177-3AD203B41FA5}">
                      <a16:colId xmlns:a16="http://schemas.microsoft.com/office/drawing/2014/main" val="20010"/>
                    </a:ext>
                  </a:extLst>
                </a:gridCol>
                <a:gridCol w="463923">
                  <a:extLst>
                    <a:ext uri="{9D8B030D-6E8A-4147-A177-3AD203B41FA5}">
                      <a16:colId xmlns:a16="http://schemas.microsoft.com/office/drawing/2014/main" val="20011"/>
                    </a:ext>
                  </a:extLst>
                </a:gridCol>
                <a:gridCol w="463923">
                  <a:extLst>
                    <a:ext uri="{9D8B030D-6E8A-4147-A177-3AD203B41FA5}">
                      <a16:colId xmlns:a16="http://schemas.microsoft.com/office/drawing/2014/main" val="20012"/>
                    </a:ext>
                  </a:extLst>
                </a:gridCol>
                <a:gridCol w="463923">
                  <a:extLst>
                    <a:ext uri="{9D8B030D-6E8A-4147-A177-3AD203B41FA5}">
                      <a16:colId xmlns:a16="http://schemas.microsoft.com/office/drawing/2014/main" val="20013"/>
                    </a:ext>
                  </a:extLst>
                </a:gridCol>
                <a:gridCol w="463923">
                  <a:extLst>
                    <a:ext uri="{9D8B030D-6E8A-4147-A177-3AD203B41FA5}">
                      <a16:colId xmlns:a16="http://schemas.microsoft.com/office/drawing/2014/main" val="20014"/>
                    </a:ext>
                  </a:extLst>
                </a:gridCol>
                <a:gridCol w="463923">
                  <a:extLst>
                    <a:ext uri="{9D8B030D-6E8A-4147-A177-3AD203B41FA5}">
                      <a16:colId xmlns:a16="http://schemas.microsoft.com/office/drawing/2014/main" val="20015"/>
                    </a:ext>
                  </a:extLst>
                </a:gridCol>
                <a:gridCol w="463923">
                  <a:extLst>
                    <a:ext uri="{9D8B030D-6E8A-4147-A177-3AD203B41FA5}">
                      <a16:colId xmlns:a16="http://schemas.microsoft.com/office/drawing/2014/main" val="20016"/>
                    </a:ext>
                  </a:extLst>
                </a:gridCol>
              </a:tblGrid>
              <a:tr h="365760">
                <a:tc>
                  <a:txBody>
                    <a:bodyPr/>
                    <a:lstStyle/>
                    <a:p>
                      <a:pPr algn="ctr">
                        <a:spcBef>
                          <a:spcPts val="300"/>
                        </a:spcBef>
                        <a:spcAft>
                          <a:spcPts val="300"/>
                        </a:spcAft>
                      </a:pPr>
                      <a:r>
                        <a:rPr lang="es-ES" sz="2400" dirty="0">
                          <a:effectLst/>
                        </a:rPr>
                        <a:t>25</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14</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19</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14</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15</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16</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15</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15</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18</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15</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52</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24</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36</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15</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15</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23</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tc>
                  <a:txBody>
                    <a:bodyPr/>
                    <a:lstStyle/>
                    <a:p>
                      <a:pPr algn="ctr">
                        <a:spcBef>
                          <a:spcPts val="300"/>
                        </a:spcBef>
                        <a:spcAft>
                          <a:spcPts val="300"/>
                        </a:spcAft>
                      </a:pPr>
                      <a:r>
                        <a:rPr lang="es-ES" sz="2400" dirty="0">
                          <a:effectLst/>
                        </a:rPr>
                        <a:t>24</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2" name="Objeto 21"/>
          <p:cNvGraphicFramePr>
            <a:graphicFrameLocks noChangeAspect="1"/>
          </p:cNvGraphicFramePr>
          <p:nvPr>
            <p:extLst>
              <p:ext uri="{D42A27DB-BD31-4B8C-83A1-F6EECF244321}">
                <p14:modId xmlns:p14="http://schemas.microsoft.com/office/powerpoint/2010/main" val="2901467630"/>
              </p:ext>
            </p:extLst>
          </p:nvPr>
        </p:nvGraphicFramePr>
        <p:xfrm>
          <a:off x="899491" y="4211745"/>
          <a:ext cx="2961085" cy="1006079"/>
        </p:xfrm>
        <a:graphic>
          <a:graphicData uri="http://schemas.openxmlformats.org/presentationml/2006/ole">
            <mc:AlternateContent xmlns:mc="http://schemas.openxmlformats.org/markup-compatibility/2006">
              <mc:Choice xmlns:v="urn:schemas-microsoft-com:vml" Requires="v">
                <p:oleObj name="Ecuación" r:id="rId3" imgW="2273040" imgH="799920" progId="Equation.3">
                  <p:embed/>
                </p:oleObj>
              </mc:Choice>
              <mc:Fallback>
                <p:oleObj name="Ecuación" r:id="rId3" imgW="2273040" imgH="799920" progId="Equation.3">
                  <p:embed/>
                  <p:pic>
                    <p:nvPicPr>
                      <p:cNvPr id="22" name="Objeto 21"/>
                      <p:cNvPicPr>
                        <a:picLocks noChangeAspect="1" noChangeArrowheads="1"/>
                      </p:cNvPicPr>
                      <p:nvPr/>
                    </p:nvPicPr>
                    <p:blipFill>
                      <a:blip r:embed="rId4"/>
                      <a:srcRect/>
                      <a:stretch>
                        <a:fillRect/>
                      </a:stretch>
                    </p:blipFill>
                    <p:spPr bwMode="auto">
                      <a:xfrm>
                        <a:off x="899491" y="4211745"/>
                        <a:ext cx="2961085" cy="10060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uadroTexto 24"/>
          <p:cNvSpPr txBox="1"/>
          <p:nvPr/>
        </p:nvSpPr>
        <p:spPr>
          <a:xfrm>
            <a:off x="4168063" y="4170500"/>
            <a:ext cx="2335877" cy="1200329"/>
          </a:xfrm>
          <a:prstGeom prst="rect">
            <a:avLst/>
          </a:prstGeom>
          <a:noFill/>
        </p:spPr>
        <p:txBody>
          <a:bodyPr wrap="square" rtlCol="0">
            <a:spAutoFit/>
          </a:bodyPr>
          <a:lstStyle/>
          <a:p>
            <a:pPr>
              <a:spcBef>
                <a:spcPts val="450"/>
              </a:spcBef>
            </a:pPr>
            <a:r>
              <a:rPr lang="es-PE" dirty="0"/>
              <a:t>Asimétrica a la derecha</a:t>
            </a:r>
            <a:br>
              <a:rPr lang="es-PE" dirty="0"/>
            </a:br>
            <a:r>
              <a:rPr lang="es-PE" dirty="0"/>
              <a:t>Sesgo a la derecha</a:t>
            </a:r>
            <a:br>
              <a:rPr lang="es-PE" dirty="0"/>
            </a:br>
            <a:r>
              <a:rPr lang="es-PE" dirty="0"/>
              <a:t>Cola a la derecha</a:t>
            </a:r>
          </a:p>
        </p:txBody>
      </p:sp>
      <p:pic>
        <p:nvPicPr>
          <p:cNvPr id="10" name="Imagen 9"/>
          <p:cNvPicPr>
            <a:picLocks noChangeAspect="1"/>
          </p:cNvPicPr>
          <p:nvPr/>
        </p:nvPicPr>
        <p:blipFill>
          <a:blip r:embed="rId5" cstate="print"/>
          <a:stretch>
            <a:fillRect/>
          </a:stretch>
        </p:blipFill>
        <p:spPr>
          <a:xfrm>
            <a:off x="2981950" y="2172867"/>
            <a:ext cx="3139699" cy="1767258"/>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2326644729"/>
              </p:ext>
            </p:extLst>
          </p:nvPr>
        </p:nvGraphicFramePr>
        <p:xfrm>
          <a:off x="0" y="5489444"/>
          <a:ext cx="9144000" cy="677916"/>
        </p:xfrm>
        <a:graphic>
          <a:graphicData uri="http://schemas.openxmlformats.org/drawingml/2006/table">
            <a:tbl>
              <a:tblPr>
                <a:tableStyleId>{5C22544A-7EE6-4342-B048-85BDC9FD1C3A}</a:tableStyleId>
              </a:tblPr>
              <a:tblGrid>
                <a:gridCol w="790615">
                  <a:extLst>
                    <a:ext uri="{9D8B030D-6E8A-4147-A177-3AD203B41FA5}">
                      <a16:colId xmlns:a16="http://schemas.microsoft.com/office/drawing/2014/main" val="1690327221"/>
                    </a:ext>
                  </a:extLst>
                </a:gridCol>
                <a:gridCol w="425921">
                  <a:extLst>
                    <a:ext uri="{9D8B030D-6E8A-4147-A177-3AD203B41FA5}">
                      <a16:colId xmlns:a16="http://schemas.microsoft.com/office/drawing/2014/main" val="1547915748"/>
                    </a:ext>
                  </a:extLst>
                </a:gridCol>
                <a:gridCol w="521754">
                  <a:extLst>
                    <a:ext uri="{9D8B030D-6E8A-4147-A177-3AD203B41FA5}">
                      <a16:colId xmlns:a16="http://schemas.microsoft.com/office/drawing/2014/main" val="1807048185"/>
                    </a:ext>
                  </a:extLst>
                </a:gridCol>
                <a:gridCol w="407287">
                  <a:extLst>
                    <a:ext uri="{9D8B030D-6E8A-4147-A177-3AD203B41FA5}">
                      <a16:colId xmlns:a16="http://schemas.microsoft.com/office/drawing/2014/main" val="266491789"/>
                    </a:ext>
                  </a:extLst>
                </a:gridCol>
                <a:gridCol w="521754">
                  <a:extLst>
                    <a:ext uri="{9D8B030D-6E8A-4147-A177-3AD203B41FA5}">
                      <a16:colId xmlns:a16="http://schemas.microsoft.com/office/drawing/2014/main" val="380486581"/>
                    </a:ext>
                  </a:extLst>
                </a:gridCol>
                <a:gridCol w="521754">
                  <a:extLst>
                    <a:ext uri="{9D8B030D-6E8A-4147-A177-3AD203B41FA5}">
                      <a16:colId xmlns:a16="http://schemas.microsoft.com/office/drawing/2014/main" val="3342277785"/>
                    </a:ext>
                  </a:extLst>
                </a:gridCol>
                <a:gridCol w="521754">
                  <a:extLst>
                    <a:ext uri="{9D8B030D-6E8A-4147-A177-3AD203B41FA5}">
                      <a16:colId xmlns:a16="http://schemas.microsoft.com/office/drawing/2014/main" val="1879852299"/>
                    </a:ext>
                  </a:extLst>
                </a:gridCol>
                <a:gridCol w="521754">
                  <a:extLst>
                    <a:ext uri="{9D8B030D-6E8A-4147-A177-3AD203B41FA5}">
                      <a16:colId xmlns:a16="http://schemas.microsoft.com/office/drawing/2014/main" val="1244953010"/>
                    </a:ext>
                  </a:extLst>
                </a:gridCol>
                <a:gridCol w="521754">
                  <a:extLst>
                    <a:ext uri="{9D8B030D-6E8A-4147-A177-3AD203B41FA5}">
                      <a16:colId xmlns:a16="http://schemas.microsoft.com/office/drawing/2014/main" val="321269242"/>
                    </a:ext>
                  </a:extLst>
                </a:gridCol>
                <a:gridCol w="468513">
                  <a:extLst>
                    <a:ext uri="{9D8B030D-6E8A-4147-A177-3AD203B41FA5}">
                      <a16:colId xmlns:a16="http://schemas.microsoft.com/office/drawing/2014/main" val="2536929208"/>
                    </a:ext>
                  </a:extLst>
                </a:gridCol>
                <a:gridCol w="521754">
                  <a:extLst>
                    <a:ext uri="{9D8B030D-6E8A-4147-A177-3AD203B41FA5}">
                      <a16:colId xmlns:a16="http://schemas.microsoft.com/office/drawing/2014/main" val="2696780507"/>
                    </a:ext>
                  </a:extLst>
                </a:gridCol>
                <a:gridCol w="596290">
                  <a:extLst>
                    <a:ext uri="{9D8B030D-6E8A-4147-A177-3AD203B41FA5}">
                      <a16:colId xmlns:a16="http://schemas.microsoft.com/office/drawing/2014/main" val="3200842330"/>
                    </a:ext>
                  </a:extLst>
                </a:gridCol>
                <a:gridCol w="425921">
                  <a:extLst>
                    <a:ext uri="{9D8B030D-6E8A-4147-A177-3AD203B41FA5}">
                      <a16:colId xmlns:a16="http://schemas.microsoft.com/office/drawing/2014/main" val="2134712685"/>
                    </a:ext>
                  </a:extLst>
                </a:gridCol>
                <a:gridCol w="535064">
                  <a:extLst>
                    <a:ext uri="{9D8B030D-6E8A-4147-A177-3AD203B41FA5}">
                      <a16:colId xmlns:a16="http://schemas.microsoft.com/office/drawing/2014/main" val="2632035995"/>
                    </a:ext>
                  </a:extLst>
                </a:gridCol>
                <a:gridCol w="521754">
                  <a:extLst>
                    <a:ext uri="{9D8B030D-6E8A-4147-A177-3AD203B41FA5}">
                      <a16:colId xmlns:a16="http://schemas.microsoft.com/office/drawing/2014/main" val="68668413"/>
                    </a:ext>
                  </a:extLst>
                </a:gridCol>
                <a:gridCol w="521754">
                  <a:extLst>
                    <a:ext uri="{9D8B030D-6E8A-4147-A177-3AD203B41FA5}">
                      <a16:colId xmlns:a16="http://schemas.microsoft.com/office/drawing/2014/main" val="4012013051"/>
                    </a:ext>
                  </a:extLst>
                </a:gridCol>
                <a:gridCol w="372682">
                  <a:extLst>
                    <a:ext uri="{9D8B030D-6E8A-4147-A177-3AD203B41FA5}">
                      <a16:colId xmlns:a16="http://schemas.microsoft.com/office/drawing/2014/main" val="3319223992"/>
                    </a:ext>
                  </a:extLst>
                </a:gridCol>
                <a:gridCol w="425921">
                  <a:extLst>
                    <a:ext uri="{9D8B030D-6E8A-4147-A177-3AD203B41FA5}">
                      <a16:colId xmlns:a16="http://schemas.microsoft.com/office/drawing/2014/main" val="2863544479"/>
                    </a:ext>
                  </a:extLst>
                </a:gridCol>
              </a:tblGrid>
              <a:tr h="147121">
                <a:tc>
                  <a:txBody>
                    <a:bodyPr/>
                    <a:lstStyle/>
                    <a:p>
                      <a:pPr algn="l" fontAlgn="b"/>
                      <a:r>
                        <a:rPr lang="es-PE" sz="1200" u="none" strike="noStrike">
                          <a:effectLst/>
                        </a:rPr>
                        <a:t>x</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ctr">
                        <a:spcBef>
                          <a:spcPts val="300"/>
                        </a:spcBef>
                        <a:spcAft>
                          <a:spcPts val="300"/>
                        </a:spcAft>
                      </a:pPr>
                      <a:r>
                        <a:rPr lang="es-ES" sz="2000" dirty="0">
                          <a:effectLst/>
                        </a:rPr>
                        <a:t>25</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14</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19</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14</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15</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16</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15</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15</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18</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15</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52</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24</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36</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15</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15</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23</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tc>
                  <a:txBody>
                    <a:bodyPr/>
                    <a:lstStyle/>
                    <a:p>
                      <a:pPr algn="ctr">
                        <a:spcBef>
                          <a:spcPts val="300"/>
                        </a:spcBef>
                        <a:spcAft>
                          <a:spcPts val="300"/>
                        </a:spcAft>
                      </a:pPr>
                      <a:r>
                        <a:rPr lang="es-ES" sz="2000" dirty="0">
                          <a:effectLst/>
                        </a:rPr>
                        <a:t>24</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338" marR="33338" marT="0" marB="0" anchor="b"/>
                </a:tc>
                <a:extLst>
                  <a:ext uri="{0D108BD9-81ED-4DB2-BD59-A6C34878D82A}">
                    <a16:rowId xmlns:a16="http://schemas.microsoft.com/office/drawing/2014/main" val="3087374792"/>
                  </a:ext>
                </a:extLst>
              </a:tr>
              <a:tr h="147121">
                <a:tc>
                  <a:txBody>
                    <a:bodyPr/>
                    <a:lstStyle/>
                    <a:p>
                      <a:pPr algn="l" fontAlgn="b"/>
                      <a:r>
                        <a:rPr lang="es-PE" sz="1200" u="none" strike="noStrike">
                          <a:effectLst/>
                        </a:rPr>
                        <a:t>(x-media(x))^3</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69.81</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-325.99</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-6.67</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-325.99</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-203.54</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-116.38</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-203.54</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-203.54</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-23.95</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-203.54</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100" u="none" strike="noStrike" dirty="0">
                          <a:effectLst/>
                        </a:rPr>
                        <a:t>30131.47</a:t>
                      </a:r>
                      <a:endParaRPr lang="es-PE" sz="1200" b="0" i="0" u="none" strike="noStrike" dirty="0">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30.30</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3455.04</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-203.54</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-203.54</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a:effectLst/>
                        </a:rPr>
                        <a:t>9.50</a:t>
                      </a:r>
                      <a:endParaRPr lang="es-PE" sz="1200" b="0" i="0" u="none" strike="noStrike">
                        <a:solidFill>
                          <a:srgbClr val="000000"/>
                        </a:solidFill>
                        <a:effectLst/>
                        <a:latin typeface="Calibri" panose="020F0502020204030204" pitchFamily="34" charset="0"/>
                      </a:endParaRPr>
                    </a:p>
                  </a:txBody>
                  <a:tcPr marL="7356" marR="7356" marT="7356" marB="0" anchor="b"/>
                </a:tc>
                <a:tc>
                  <a:txBody>
                    <a:bodyPr/>
                    <a:lstStyle/>
                    <a:p>
                      <a:pPr algn="r" fontAlgn="b"/>
                      <a:r>
                        <a:rPr lang="es-PE" sz="1200" u="none" strike="noStrike" dirty="0">
                          <a:effectLst/>
                        </a:rPr>
                        <a:t>30.30</a:t>
                      </a:r>
                      <a:endParaRPr lang="es-PE" sz="1200" b="0" i="0" u="none" strike="noStrike" dirty="0">
                        <a:solidFill>
                          <a:srgbClr val="000000"/>
                        </a:solidFill>
                        <a:effectLst/>
                        <a:latin typeface="Calibri" panose="020F0502020204030204" pitchFamily="34" charset="0"/>
                      </a:endParaRPr>
                    </a:p>
                  </a:txBody>
                  <a:tcPr marL="7356" marR="7356" marT="7356" marB="0" anchor="b"/>
                </a:tc>
                <a:extLst>
                  <a:ext uri="{0D108BD9-81ED-4DB2-BD59-A6C34878D82A}">
                    <a16:rowId xmlns:a16="http://schemas.microsoft.com/office/drawing/2014/main" val="3592228164"/>
                  </a:ext>
                </a:extLst>
              </a:tr>
            </a:tbl>
          </a:graphicData>
        </a:graphic>
      </p:graphicFrame>
      <mc:AlternateContent xmlns:mc="http://schemas.openxmlformats.org/markup-compatibility/2006" xmlns:a14="http://schemas.microsoft.com/office/drawing/2010/main">
        <mc:Choice Requires="a14">
          <p:sp>
            <p:nvSpPr>
              <p:cNvPr id="5" name="Rectángulo 4"/>
              <p:cNvSpPr/>
              <p:nvPr/>
            </p:nvSpPr>
            <p:spPr>
              <a:xfrm>
                <a:off x="2578884" y="6160346"/>
                <a:ext cx="3542765" cy="623056"/>
              </a:xfrm>
              <a:prstGeom prst="rect">
                <a:avLst/>
              </a:prstGeom>
            </p:spPr>
            <p:txBody>
              <a:bodyPr wrap="none">
                <a:spAutoFit/>
              </a:bodyPr>
              <a:lstStyle/>
              <a:p>
                <a:r>
                  <a:rPr lang="es-PE" dirty="0" err="1">
                    <a:solidFill>
                      <a:srgbClr val="000000"/>
                    </a:solidFill>
                    <a:latin typeface="Calibri" panose="020F0502020204030204" pitchFamily="34" charset="0"/>
                  </a:rPr>
                  <a:t>As.fisher</a:t>
                </a:r>
                <a:r>
                  <a:rPr lang="es-PE" dirty="0">
                    <a:solidFill>
                      <a:srgbClr val="000000"/>
                    </a:solidFill>
                    <a:latin typeface="Calibri" panose="020F0502020204030204" pitchFamily="34" charset="0"/>
                  </a:rPr>
                  <a:t> </a:t>
                </a:r>
                <a14:m>
                  <m:oMath xmlns:m="http://schemas.openxmlformats.org/officeDocument/2006/math">
                    <m:r>
                      <a:rPr lang="es-PE" b="1" i="1">
                        <a:latin typeface="Cambria Math" panose="02040503050406030204" pitchFamily="18" charset="0"/>
                        <a:ea typeface="Cambria Math" panose="02040503050406030204" pitchFamily="18" charset="0"/>
                      </a:rPr>
                      <m:t>=</m:t>
                    </m:r>
                    <m:f>
                      <m:fPr>
                        <m:ctrlPr>
                          <a:rPr lang="es-PE" b="1" i="1">
                            <a:latin typeface="Cambria Math" panose="02040503050406030204" pitchFamily="18" charset="0"/>
                            <a:ea typeface="Cambria Math" panose="02040503050406030204" pitchFamily="18" charset="0"/>
                          </a:rPr>
                        </m:ctrlPr>
                      </m:fPr>
                      <m:num>
                        <m:f>
                          <m:fPr>
                            <m:ctrlPr>
                              <a:rPr lang="es-PE" b="1" i="1">
                                <a:latin typeface="Cambria Math" panose="02040503050406030204" pitchFamily="18" charset="0"/>
                                <a:ea typeface="Cambria Math" panose="02040503050406030204" pitchFamily="18" charset="0"/>
                              </a:rPr>
                            </m:ctrlPr>
                          </m:fPr>
                          <m:num>
                            <m:r>
                              <a:rPr lang="es-PE" b="1" i="1">
                                <a:latin typeface="Cambria Math" panose="02040503050406030204" pitchFamily="18" charset="0"/>
                                <a:ea typeface="Cambria Math" panose="02040503050406030204" pitchFamily="18" charset="0"/>
                              </a:rPr>
                              <m:t>𝟏</m:t>
                            </m:r>
                          </m:num>
                          <m:den>
                            <m:r>
                              <a:rPr lang="es-PE" b="1" i="1">
                                <a:latin typeface="Cambria Math" panose="02040503050406030204" pitchFamily="18" charset="0"/>
                                <a:ea typeface="Cambria Math" panose="02040503050406030204" pitchFamily="18" charset="0"/>
                              </a:rPr>
                              <m:t>𝒏</m:t>
                            </m:r>
                          </m:den>
                        </m:f>
                        <m:nary>
                          <m:naryPr>
                            <m:chr m:val="∑"/>
                            <m:ctrlPr>
                              <a:rPr lang="es-PE" b="1" i="1">
                                <a:latin typeface="Cambria Math" panose="02040503050406030204" pitchFamily="18" charset="0"/>
                                <a:ea typeface="Cambria Math" panose="02040503050406030204" pitchFamily="18" charset="0"/>
                              </a:rPr>
                            </m:ctrlPr>
                          </m:naryPr>
                          <m:sub>
                            <m:r>
                              <m:rPr>
                                <m:brk m:alnAt="23"/>
                              </m:rPr>
                              <a:rPr lang="es-PE" b="1" i="1">
                                <a:latin typeface="Cambria Math" panose="02040503050406030204" pitchFamily="18" charset="0"/>
                                <a:ea typeface="Cambria Math" panose="02040503050406030204" pitchFamily="18" charset="0"/>
                              </a:rPr>
                              <m:t>𝒋</m:t>
                            </m:r>
                            <m:r>
                              <a:rPr lang="es-PE" b="1" i="1">
                                <a:latin typeface="Cambria Math" panose="02040503050406030204" pitchFamily="18" charset="0"/>
                                <a:ea typeface="Cambria Math" panose="02040503050406030204" pitchFamily="18" charset="0"/>
                              </a:rPr>
                              <m:t>=</m:t>
                            </m:r>
                            <m:r>
                              <a:rPr lang="es-PE" b="1" i="1">
                                <a:latin typeface="Cambria Math" panose="02040503050406030204" pitchFamily="18" charset="0"/>
                                <a:ea typeface="Cambria Math" panose="02040503050406030204" pitchFamily="18" charset="0"/>
                              </a:rPr>
                              <m:t>𝟏</m:t>
                            </m:r>
                          </m:sub>
                          <m:sup>
                            <m:r>
                              <a:rPr lang="es-PE" b="1" i="1">
                                <a:latin typeface="Cambria Math" panose="02040503050406030204" pitchFamily="18" charset="0"/>
                                <a:ea typeface="Cambria Math" panose="02040503050406030204" pitchFamily="18" charset="0"/>
                              </a:rPr>
                              <m:t>𝒏</m:t>
                            </m:r>
                          </m:sup>
                          <m:e>
                            <m:sSup>
                              <m:sSupPr>
                                <m:ctrlPr>
                                  <a:rPr lang="es-PE" b="1" i="1">
                                    <a:latin typeface="Cambria Math" panose="02040503050406030204" pitchFamily="18" charset="0"/>
                                    <a:ea typeface="Cambria Math" panose="02040503050406030204" pitchFamily="18" charset="0"/>
                                  </a:rPr>
                                </m:ctrlPr>
                              </m:sSupPr>
                              <m:e>
                                <m:d>
                                  <m:dPr>
                                    <m:ctrlPr>
                                      <a:rPr lang="es-PE" b="1" i="1">
                                        <a:latin typeface="Cambria Math" panose="02040503050406030204" pitchFamily="18" charset="0"/>
                                        <a:ea typeface="Cambria Math" panose="02040503050406030204" pitchFamily="18" charset="0"/>
                                      </a:rPr>
                                    </m:ctrlPr>
                                  </m:dPr>
                                  <m:e>
                                    <m:sSub>
                                      <m:sSubPr>
                                        <m:ctrlPr>
                                          <a:rPr lang="es-PE" b="1" i="1">
                                            <a:latin typeface="Cambria Math" panose="02040503050406030204" pitchFamily="18" charset="0"/>
                                            <a:ea typeface="Cambria Math" panose="02040503050406030204" pitchFamily="18" charset="0"/>
                                          </a:rPr>
                                        </m:ctrlPr>
                                      </m:sSubPr>
                                      <m:e>
                                        <m:r>
                                          <a:rPr lang="es-PE" b="1" i="1">
                                            <a:latin typeface="Cambria Math" panose="02040503050406030204" pitchFamily="18" charset="0"/>
                                            <a:ea typeface="Cambria Math" panose="02040503050406030204" pitchFamily="18" charset="0"/>
                                          </a:rPr>
                                          <m:t>𝒙</m:t>
                                        </m:r>
                                      </m:e>
                                      <m:sub>
                                        <m:r>
                                          <a:rPr lang="es-PE" b="1" i="1">
                                            <a:latin typeface="Cambria Math" panose="02040503050406030204" pitchFamily="18" charset="0"/>
                                            <a:ea typeface="Cambria Math" panose="02040503050406030204" pitchFamily="18" charset="0"/>
                                          </a:rPr>
                                          <m:t>𝒋</m:t>
                                        </m:r>
                                      </m:sub>
                                    </m:sSub>
                                    <m:r>
                                      <a:rPr lang="es-PE" b="1" i="1">
                                        <a:latin typeface="Cambria Math" panose="02040503050406030204" pitchFamily="18" charset="0"/>
                                        <a:ea typeface="Cambria Math" panose="02040503050406030204" pitchFamily="18" charset="0"/>
                                      </a:rPr>
                                      <m:t>−</m:t>
                                    </m:r>
                                    <m:acc>
                                      <m:accPr>
                                        <m:chr m:val="̅"/>
                                        <m:ctrlPr>
                                          <a:rPr lang="es-PE" b="1" i="1">
                                            <a:latin typeface="Cambria Math" panose="02040503050406030204" pitchFamily="18" charset="0"/>
                                            <a:ea typeface="Cambria Math" panose="02040503050406030204" pitchFamily="18" charset="0"/>
                                          </a:rPr>
                                        </m:ctrlPr>
                                      </m:accPr>
                                      <m:e>
                                        <m:r>
                                          <a:rPr lang="es-PE" b="1" i="1">
                                            <a:latin typeface="Cambria Math" panose="02040503050406030204" pitchFamily="18" charset="0"/>
                                            <a:ea typeface="Cambria Math" panose="02040503050406030204" pitchFamily="18" charset="0"/>
                                          </a:rPr>
                                          <m:t>𝒙</m:t>
                                        </m:r>
                                      </m:e>
                                    </m:acc>
                                  </m:e>
                                </m:d>
                              </m:e>
                              <m:sup>
                                <m:r>
                                  <a:rPr lang="es-PE" b="1" i="1">
                                    <a:latin typeface="Cambria Math" panose="02040503050406030204" pitchFamily="18" charset="0"/>
                                    <a:ea typeface="Cambria Math" panose="02040503050406030204" pitchFamily="18" charset="0"/>
                                  </a:rPr>
                                  <m:t>𝟑</m:t>
                                </m:r>
                              </m:sup>
                            </m:sSup>
                          </m:e>
                        </m:nary>
                      </m:num>
                      <m:den>
                        <m:sSup>
                          <m:sSupPr>
                            <m:ctrlPr>
                              <a:rPr lang="es-PE" b="1" i="1">
                                <a:latin typeface="Cambria Math" panose="02040503050406030204" pitchFamily="18" charset="0"/>
                                <a:ea typeface="Cambria Math" panose="02040503050406030204" pitchFamily="18" charset="0"/>
                              </a:rPr>
                            </m:ctrlPr>
                          </m:sSupPr>
                          <m:e>
                            <m:r>
                              <a:rPr lang="es-PE" b="1" i="1">
                                <a:latin typeface="Cambria Math" panose="02040503050406030204" pitchFamily="18" charset="0"/>
                                <a:ea typeface="Cambria Math" panose="02040503050406030204" pitchFamily="18" charset="0"/>
                              </a:rPr>
                              <m:t>𝑺</m:t>
                            </m:r>
                          </m:e>
                          <m:sup>
                            <m:r>
                              <a:rPr lang="es-PE" b="1" i="1">
                                <a:latin typeface="Cambria Math" panose="02040503050406030204" pitchFamily="18" charset="0"/>
                                <a:ea typeface="Cambria Math" panose="02040503050406030204" pitchFamily="18" charset="0"/>
                              </a:rPr>
                              <m:t>𝟑</m:t>
                            </m:r>
                          </m:sup>
                        </m:sSup>
                      </m:den>
                    </m:f>
                  </m:oMath>
                </a14:m>
                <a:r>
                  <a:rPr lang="es-PE" dirty="0">
                    <a:solidFill>
                      <a:srgbClr val="000000"/>
                    </a:solidFill>
                    <a:latin typeface="Calibri" panose="020F0502020204030204" pitchFamily="34" charset="0"/>
                  </a:rPr>
                  <a:t>= </a:t>
                </a:r>
                <a:r>
                  <a:rPr lang="es-PE" dirty="0"/>
                  <a:t> </a:t>
                </a:r>
                <a:r>
                  <a:rPr lang="es-PE" dirty="0">
                    <a:solidFill>
                      <a:srgbClr val="000000"/>
                    </a:solidFill>
                    <a:latin typeface="Calibri" panose="020F0502020204030204" pitchFamily="34" charset="0"/>
                  </a:rPr>
                  <a:t>1.908262</a:t>
                </a:r>
                <a:r>
                  <a:rPr lang="es-PE" dirty="0"/>
                  <a:t> </a:t>
                </a:r>
              </a:p>
            </p:txBody>
          </p:sp>
        </mc:Choice>
        <mc:Fallback xmlns="">
          <p:sp>
            <p:nvSpPr>
              <p:cNvPr id="5" name="Rectángulo 4"/>
              <p:cNvSpPr>
                <a:spLocks noRot="1" noChangeAspect="1" noMove="1" noResize="1" noEditPoints="1" noAdjustHandles="1" noChangeArrowheads="1" noChangeShapeType="1" noTextEdit="1"/>
              </p:cNvSpPr>
              <p:nvPr/>
            </p:nvSpPr>
            <p:spPr>
              <a:xfrm>
                <a:off x="2578884" y="6160346"/>
                <a:ext cx="3542765" cy="623056"/>
              </a:xfrm>
              <a:prstGeom prst="rect">
                <a:avLst/>
              </a:prstGeom>
              <a:blipFill>
                <a:blip r:embed="rId7"/>
                <a:stretch>
                  <a:fillRect l="-1377" b="-5882"/>
                </a:stretch>
              </a:blipFill>
            </p:spPr>
            <p:txBody>
              <a:bodyPr/>
              <a:lstStyle/>
              <a:p>
                <a:r>
                  <a:rPr lang="es-PE">
                    <a:noFill/>
                  </a:rPr>
                  <a:t> </a:t>
                </a:r>
              </a:p>
            </p:txBody>
          </p:sp>
        </mc:Fallback>
      </mc:AlternateContent>
    </p:spTree>
    <p:extLst>
      <p:ext uri="{BB962C8B-B14F-4D97-AF65-F5344CB8AC3E}">
        <p14:creationId xmlns:p14="http://schemas.microsoft.com/office/powerpoint/2010/main" val="231637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Curtosis</a:t>
            </a:r>
          </a:p>
        </p:txBody>
      </p:sp>
    </p:spTree>
    <p:extLst>
      <p:ext uri="{BB962C8B-B14F-4D97-AF65-F5344CB8AC3E}">
        <p14:creationId xmlns:p14="http://schemas.microsoft.com/office/powerpoint/2010/main" val="2291445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20"/>
          <p:cNvSpPr>
            <a:spLocks noGrp="1"/>
          </p:cNvSpPr>
          <p:nvPr>
            <p:ph type="title"/>
          </p:nvPr>
        </p:nvSpPr>
        <p:spPr/>
        <p:txBody>
          <a:bodyPr/>
          <a:lstStyle/>
          <a:p>
            <a:r>
              <a:rPr lang="es-PE" dirty="0"/>
              <a:t>Indicador de Curtosis</a:t>
            </a:r>
          </a:p>
        </p:txBody>
      </p:sp>
      <p:pic>
        <p:nvPicPr>
          <p:cNvPr id="11" name="Imagen 10"/>
          <p:cNvPicPr>
            <a:picLocks noChangeAspect="1"/>
          </p:cNvPicPr>
          <p:nvPr/>
        </p:nvPicPr>
        <p:blipFill rotWithShape="1">
          <a:blip r:embed="rId3"/>
          <a:srcRect l="38032" t="30853" r="12390" b="9602"/>
          <a:stretch/>
        </p:blipFill>
        <p:spPr>
          <a:xfrm>
            <a:off x="783771" y="1474237"/>
            <a:ext cx="7632441" cy="4851918"/>
          </a:xfrm>
          <a:prstGeom prst="rect">
            <a:avLst/>
          </a:prstGeom>
        </p:spPr>
      </p:pic>
      <p:sp>
        <p:nvSpPr>
          <p:cNvPr id="2" name="1 CuadroTexto"/>
          <p:cNvSpPr txBox="1"/>
          <p:nvPr/>
        </p:nvSpPr>
        <p:spPr>
          <a:xfrm>
            <a:off x="6169811" y="4932391"/>
            <a:ext cx="1108554" cy="230832"/>
          </a:xfrm>
          <a:prstGeom prst="rect">
            <a:avLst/>
          </a:prstGeom>
          <a:solidFill>
            <a:schemeClr val="accent4">
              <a:lumMod val="20000"/>
              <a:lumOff val="80000"/>
            </a:schemeClr>
          </a:solidFill>
        </p:spPr>
        <p:txBody>
          <a:bodyPr wrap="square" rtlCol="0">
            <a:spAutoFit/>
          </a:bodyPr>
          <a:lstStyle/>
          <a:p>
            <a:pPr algn="ctr"/>
            <a:r>
              <a:rPr lang="es-PE" sz="900" b="1" dirty="0"/>
              <a:t>Leptocúrtica</a:t>
            </a:r>
          </a:p>
        </p:txBody>
      </p:sp>
    </p:spTree>
    <p:extLst>
      <p:ext uri="{BB962C8B-B14F-4D97-AF65-F5344CB8AC3E}">
        <p14:creationId xmlns:p14="http://schemas.microsoft.com/office/powerpoint/2010/main" val="4174212572"/>
      </p:ext>
    </p:extLst>
  </p:cSld>
  <p:clrMapOvr>
    <a:masterClrMapping/>
  </p:clrMapOvr>
  <p:transition spd="slow">
    <p:strips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20"/>
          <p:cNvSpPr>
            <a:spLocks noGrp="1"/>
          </p:cNvSpPr>
          <p:nvPr>
            <p:ph type="title"/>
          </p:nvPr>
        </p:nvSpPr>
        <p:spPr/>
        <p:txBody>
          <a:bodyPr/>
          <a:lstStyle/>
          <a:p>
            <a:r>
              <a:rPr lang="es-PE" dirty="0"/>
              <a:t>Indicador de Curtosis</a:t>
            </a:r>
          </a:p>
        </p:txBody>
      </p:sp>
      <p:pic>
        <p:nvPicPr>
          <p:cNvPr id="532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662" t="28201" r="16338" b="7154"/>
          <a:stretch/>
        </p:blipFill>
        <p:spPr bwMode="auto">
          <a:xfrm>
            <a:off x="704589" y="1273211"/>
            <a:ext cx="7636978" cy="4866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8667601"/>
      </p:ext>
    </p:extLst>
  </p:cSld>
  <p:clrMapOvr>
    <a:masterClrMapping/>
  </p:clrMapOvr>
  <p:transition spd="slow">
    <p:strips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2533650"/>
            <a:ext cx="6858000" cy="1790700"/>
          </a:xfrm>
        </p:spPr>
        <p:txBody>
          <a:bodyPr/>
          <a:lstStyle/>
          <a:p>
            <a:r>
              <a:rPr lang="es-PE" b="1" dirty="0">
                <a:solidFill>
                  <a:srgbClr val="FF0000"/>
                </a:solidFill>
              </a:rPr>
              <a:t>Resumen</a:t>
            </a:r>
          </a:p>
        </p:txBody>
      </p:sp>
    </p:spTree>
    <p:extLst>
      <p:ext uri="{BB962C8B-B14F-4D97-AF65-F5344CB8AC3E}">
        <p14:creationId xmlns:p14="http://schemas.microsoft.com/office/powerpoint/2010/main" val="147031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295592" y="1301650"/>
                <a:ext cx="8408570" cy="4407645"/>
              </a:xfrm>
            </p:spPr>
            <p:txBody>
              <a:bodyPr>
                <a:normAutofit/>
              </a:bodyPr>
              <a:lstStyle/>
              <a:p>
                <a:pPr>
                  <a:spcBef>
                    <a:spcPts val="450"/>
                  </a:spcBef>
                </a:pPr>
                <a:r>
                  <a:rPr lang="es-PE" sz="1800" dirty="0"/>
                  <a:t>Una forma de evaluar la calidad del aire en un ambiente es medir la cantidad de material particulado menor de 10 micrómetros, el cual puede ser nocivo. Suponga que, durante 6 días, se tienen las siguientes mediciones en </a:t>
                </a:r>
                <a14:m>
                  <m:oMath xmlns:m="http://schemas.openxmlformats.org/officeDocument/2006/math">
                    <m:r>
                      <m:rPr>
                        <m:sty m:val="p"/>
                      </m:rPr>
                      <a:rPr lang="es-PE" sz="1800" i="1">
                        <a:latin typeface="Cambria Math" panose="02040503050406030204" pitchFamily="18" charset="0"/>
                        <a:ea typeface="Cambria Math" panose="02040503050406030204" pitchFamily="18" charset="0"/>
                      </a:rPr>
                      <m:t>μ</m:t>
                    </m:r>
                    <m:r>
                      <a:rPr lang="es-PE" sz="1800" i="1">
                        <a:latin typeface="Cambria Math" panose="02040503050406030204" pitchFamily="18" charset="0"/>
                      </a:rPr>
                      <m:t>𝑔</m:t>
                    </m:r>
                    <m:r>
                      <a:rPr lang="es-PE" sz="1800" i="1">
                        <a:latin typeface="Cambria Math" panose="02040503050406030204" pitchFamily="18" charset="0"/>
                      </a:rPr>
                      <m:t>/</m:t>
                    </m:r>
                    <m:sSup>
                      <m:sSupPr>
                        <m:ctrlPr>
                          <a:rPr lang="es-PE" sz="1800" i="1">
                            <a:latin typeface="Cambria Math" panose="02040503050406030204" pitchFamily="18" charset="0"/>
                          </a:rPr>
                        </m:ctrlPr>
                      </m:sSupPr>
                      <m:e>
                        <m:r>
                          <a:rPr lang="es-PE" sz="1800" i="1">
                            <a:latin typeface="Cambria Math" panose="02040503050406030204" pitchFamily="18" charset="0"/>
                          </a:rPr>
                          <m:t>𝑚</m:t>
                        </m:r>
                      </m:e>
                      <m:sup>
                        <m:r>
                          <a:rPr lang="es-PE" sz="1800" i="1">
                            <a:latin typeface="Cambria Math" panose="02040503050406030204" pitchFamily="18" charset="0"/>
                          </a:rPr>
                          <m:t>3</m:t>
                        </m:r>
                      </m:sup>
                    </m:sSup>
                  </m:oMath>
                </a14:m>
                <a:r>
                  <a:rPr lang="es-PE" sz="1800" dirty="0"/>
                  <a:t> (microgramo/metro cúbico) :</a:t>
                </a:r>
              </a:p>
              <a:p>
                <a:pPr algn="ctr">
                  <a:spcBef>
                    <a:spcPts val="450"/>
                  </a:spcBef>
                </a:pPr>
                <a:r>
                  <a:rPr lang="es-PE" sz="1800" dirty="0"/>
                  <a:t>39.39   39.12   32.08   29.85   48.25   36.09</a:t>
                </a:r>
              </a:p>
              <a:p>
                <a:pPr>
                  <a:spcBef>
                    <a:spcPts val="450"/>
                  </a:spcBef>
                </a:pPr>
                <a:r>
                  <a:rPr lang="es-PE" sz="1800" dirty="0"/>
                  <a:t>Calcule los </a:t>
                </a:r>
                <a:r>
                  <a:rPr lang="es-PE" sz="1800" dirty="0" err="1"/>
                  <a:t>cuantiles</a:t>
                </a:r>
                <a:r>
                  <a:rPr lang="es-PE" sz="1800" dirty="0"/>
                  <a:t> </a:t>
                </a:r>
                <a14:m>
                  <m:oMath xmlns:m="http://schemas.openxmlformats.org/officeDocument/2006/math">
                    <m:sSub>
                      <m:sSubPr>
                        <m:ctrlPr>
                          <a:rPr lang="es-PE" sz="1800" i="1">
                            <a:latin typeface="Cambria Math" panose="02040503050406030204" pitchFamily="18" charset="0"/>
                          </a:rPr>
                        </m:ctrlPr>
                      </m:sSubPr>
                      <m:e>
                        <m:r>
                          <a:rPr lang="es-PE" sz="1800" i="1">
                            <a:latin typeface="Cambria Math" panose="02040503050406030204" pitchFamily="18" charset="0"/>
                          </a:rPr>
                          <m:t>𝑞</m:t>
                        </m:r>
                      </m:e>
                      <m:sub>
                        <m:r>
                          <a:rPr lang="es-PE" sz="1800" i="1">
                            <a:latin typeface="Cambria Math" panose="02040503050406030204" pitchFamily="18" charset="0"/>
                          </a:rPr>
                          <m:t>0.25</m:t>
                        </m:r>
                      </m:sub>
                    </m:sSub>
                  </m:oMath>
                </a14:m>
                <a:r>
                  <a:rPr lang="es-PE" sz="1800" dirty="0"/>
                  <a:t> y </a:t>
                </a:r>
                <a14:m>
                  <m:oMath xmlns:m="http://schemas.openxmlformats.org/officeDocument/2006/math">
                    <m:sSub>
                      <m:sSubPr>
                        <m:ctrlPr>
                          <a:rPr lang="es-PE" sz="1800" i="1">
                            <a:latin typeface="Cambria Math" panose="02040503050406030204" pitchFamily="18" charset="0"/>
                          </a:rPr>
                        </m:ctrlPr>
                      </m:sSubPr>
                      <m:e>
                        <m:r>
                          <a:rPr lang="es-PE" sz="1800" i="1">
                            <a:latin typeface="Cambria Math" panose="02040503050406030204" pitchFamily="18" charset="0"/>
                          </a:rPr>
                          <m:t>𝑞</m:t>
                        </m:r>
                      </m:e>
                      <m:sub>
                        <m:r>
                          <a:rPr lang="es-PE" sz="1800" i="1">
                            <a:latin typeface="Cambria Math" panose="02040503050406030204" pitchFamily="18" charset="0"/>
                          </a:rPr>
                          <m:t>0.75</m:t>
                        </m:r>
                      </m:sub>
                    </m:sSub>
                  </m:oMath>
                </a14:m>
                <a:endParaRPr lang="es-PE" sz="18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295592" y="1301650"/>
                <a:ext cx="8408570" cy="4407645"/>
              </a:xfrm>
              <a:blipFill>
                <a:blip r:embed="rId2"/>
                <a:stretch>
                  <a:fillRect l="-580" t="-830"/>
                </a:stretch>
              </a:blipFill>
            </p:spPr>
            <p:txBody>
              <a:bodyPr/>
              <a:lstStyle/>
              <a:p>
                <a:r>
                  <a:rPr lang="es-PE">
                    <a:noFill/>
                  </a:rPr>
                  <a:t> </a:t>
                </a:r>
              </a:p>
            </p:txBody>
          </p:sp>
        </mc:Fallback>
      </mc:AlternateContent>
      <p:sp>
        <p:nvSpPr>
          <p:cNvPr id="4" name="Rectángulo 3"/>
          <p:cNvSpPr/>
          <p:nvPr/>
        </p:nvSpPr>
        <p:spPr>
          <a:xfrm>
            <a:off x="367531" y="4860903"/>
            <a:ext cx="5554643" cy="1546577"/>
          </a:xfrm>
          <a:prstGeom prst="rect">
            <a:avLst/>
          </a:prstGeom>
          <a:solidFill>
            <a:schemeClr val="accent5">
              <a:lumMod val="75000"/>
            </a:schemeClr>
          </a:solidFill>
        </p:spPr>
        <p:txBody>
          <a:bodyPr wrap="square">
            <a:spAutoFit/>
          </a:bodyPr>
          <a:lstStyle/>
          <a:p>
            <a:r>
              <a:rPr lang="fr-FR" sz="1350" b="1" dirty="0">
                <a:solidFill>
                  <a:schemeClr val="bg1"/>
                </a:solidFill>
              </a:rPr>
              <a:t>En R: </a:t>
            </a:r>
          </a:p>
          <a:p>
            <a:r>
              <a:rPr lang="fr-FR" sz="1350" b="1" dirty="0">
                <a:solidFill>
                  <a:schemeClr val="bg1"/>
                </a:solidFill>
              </a:rPr>
              <a:t>&gt; x = c(39.39, 39.12, 32.08, 29.85, 48.25, 36.09)</a:t>
            </a:r>
          </a:p>
          <a:p>
            <a:r>
              <a:rPr lang="fr-FR" sz="1350" b="1" dirty="0">
                <a:solidFill>
                  <a:schemeClr val="bg1"/>
                </a:solidFill>
              </a:rPr>
              <a:t>&gt; sort(x)</a:t>
            </a:r>
          </a:p>
          <a:p>
            <a:r>
              <a:rPr lang="fr-FR" sz="1350" b="1" dirty="0">
                <a:solidFill>
                  <a:schemeClr val="bg1"/>
                </a:solidFill>
              </a:rPr>
              <a:t>[1] 29.85 32.08 36.09 39.12 39.39 48.25</a:t>
            </a:r>
          </a:p>
          <a:p>
            <a:r>
              <a:rPr lang="fr-FR" sz="1350" b="1" dirty="0">
                <a:solidFill>
                  <a:schemeClr val="bg1"/>
                </a:solidFill>
              </a:rPr>
              <a:t>&gt; c(quantile(x,0.25,type=2), quantile(x,0.5,type=2), quantile(x,0.75,type=2))</a:t>
            </a:r>
          </a:p>
          <a:p>
            <a:r>
              <a:rPr lang="fr-FR" sz="1350" b="1" dirty="0">
                <a:solidFill>
                  <a:schemeClr val="bg1"/>
                </a:solidFill>
              </a:rPr>
              <a:t>   25%    50%    75% </a:t>
            </a:r>
          </a:p>
          <a:p>
            <a:r>
              <a:rPr lang="fr-FR" sz="1350" b="1" dirty="0">
                <a:solidFill>
                  <a:schemeClr val="bg1"/>
                </a:solidFill>
              </a:rPr>
              <a:t>32.080 37.605 39.390</a:t>
            </a:r>
            <a:endParaRPr lang="es-PE" sz="1350" b="1" dirty="0">
              <a:solidFill>
                <a:schemeClr val="bg1"/>
              </a:solidFill>
            </a:endParaRPr>
          </a:p>
        </p:txBody>
      </p:sp>
      <mc:AlternateContent xmlns:mc="http://schemas.openxmlformats.org/markup-compatibility/2006" xmlns:a14="http://schemas.microsoft.com/office/drawing/2010/main">
        <mc:Choice Requires="a14">
          <p:sp>
            <p:nvSpPr>
              <p:cNvPr id="5" name="Rectángulo 4"/>
              <p:cNvSpPr/>
              <p:nvPr/>
            </p:nvSpPr>
            <p:spPr>
              <a:xfrm>
                <a:off x="5922174" y="4860903"/>
                <a:ext cx="2853928" cy="1546577"/>
              </a:xfrm>
              <a:prstGeom prst="rect">
                <a:avLst/>
              </a:prstGeom>
              <a:solidFill>
                <a:schemeClr val="accent5">
                  <a:lumMod val="20000"/>
                  <a:lumOff val="80000"/>
                </a:schemeClr>
              </a:solidFill>
            </p:spPr>
            <p:txBody>
              <a:bodyPr wrap="square">
                <a:spAutoFit/>
              </a:bodyPr>
              <a:lstStyle/>
              <a:p>
                <a:r>
                  <a:rPr lang="es-PE" sz="1350" dirty="0"/>
                  <a:t>En R, la función </a:t>
                </a:r>
                <a:r>
                  <a:rPr lang="es-PE" sz="1350" dirty="0" err="1"/>
                  <a:t>quantile</a:t>
                </a:r>
                <a:r>
                  <a:rPr lang="es-PE" sz="1350" dirty="0"/>
                  <a:t> considera 9 formas de cálculo, siendo la de nosotros la de tipo 2.</a:t>
                </a:r>
              </a:p>
              <a:p>
                <a:r>
                  <a:rPr lang="es-PE" sz="1350" dirty="0"/>
                  <a:t>Conforme </a:t>
                </a:r>
                <a14:m>
                  <m:oMath xmlns:m="http://schemas.openxmlformats.org/officeDocument/2006/math">
                    <m:r>
                      <a:rPr lang="es-PE" sz="1350" i="1" dirty="0">
                        <a:latin typeface="Cambria Math" panose="02040503050406030204" pitchFamily="18" charset="0"/>
                      </a:rPr>
                      <m:t>𝑛</m:t>
                    </m:r>
                  </m:oMath>
                </a14:m>
                <a:r>
                  <a:rPr lang="es-PE" sz="1350" dirty="0"/>
                  <a:t> crece, todas las convenciones tenderán a darnos el mismo valor.</a:t>
                </a:r>
                <a:br>
                  <a:rPr lang="es-PE" sz="1350" dirty="0"/>
                </a:br>
                <a:endParaRPr lang="es-PE" sz="1350" dirty="0"/>
              </a:p>
            </p:txBody>
          </p:sp>
        </mc:Choice>
        <mc:Fallback xmlns="">
          <p:sp>
            <p:nvSpPr>
              <p:cNvPr id="5" name="Rectángulo 4"/>
              <p:cNvSpPr>
                <a:spLocks noRot="1" noChangeAspect="1" noMove="1" noResize="1" noEditPoints="1" noAdjustHandles="1" noChangeArrowheads="1" noChangeShapeType="1" noTextEdit="1"/>
              </p:cNvSpPr>
              <p:nvPr/>
            </p:nvSpPr>
            <p:spPr>
              <a:xfrm>
                <a:off x="5922174" y="4860903"/>
                <a:ext cx="2853928" cy="1546577"/>
              </a:xfrm>
              <a:prstGeom prst="rect">
                <a:avLst/>
              </a:prstGeom>
              <a:blipFill>
                <a:blip r:embed="rId3"/>
                <a:stretch>
                  <a:fillRect l="-426" t="-39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Marcador de contenido 2"/>
              <p:cNvSpPr txBox="1">
                <a:spLocks/>
              </p:cNvSpPr>
              <p:nvPr/>
            </p:nvSpPr>
            <p:spPr>
              <a:xfrm>
                <a:off x="367531" y="3322064"/>
                <a:ext cx="8408570" cy="1347560"/>
              </a:xfrm>
              <a:prstGeom prst="roundRect">
                <a:avLst/>
              </a:prstGeom>
              <a:solidFill>
                <a:srgbClr val="FFC000"/>
              </a:solidFill>
            </p:spPr>
            <p:txBody>
              <a:bodyPr vert="horz" lIns="68580" tIns="34290" rIns="68580" bIns="34290" rtlCol="0">
                <a:noAutofit/>
              </a:bodyPr>
              <a:lstStyle>
                <a:lvl1pPr marL="228600" indent="-228600" algn="l" defTabSz="914400" rtl="0" eaLnBrk="1" latinLnBrk="0" hangingPunct="1">
                  <a:lnSpc>
                    <a:spcPct val="100000"/>
                  </a:lnSpc>
                  <a:spcBef>
                    <a:spcPts val="12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12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50"/>
                  </a:spcBef>
                  <a:buNone/>
                </a:pPr>
                <a:r>
                  <a:rPr lang="es-PE" sz="1600" dirty="0"/>
                  <a:t>Manualmente:</a:t>
                </a:r>
              </a:p>
              <a:p>
                <a:pPr marL="0" indent="0">
                  <a:spcBef>
                    <a:spcPts val="450"/>
                  </a:spcBef>
                  <a:buNone/>
                </a:pPr>
                <a:r>
                  <a:rPr lang="es-PE" sz="1600" dirty="0"/>
                  <a:t>Reorganizando los datos de menor a mayor:   29.85   32.08   36.09   39.12   39.39   48.25</a:t>
                </a:r>
              </a:p>
              <a:p>
                <a:pPr marL="342900" indent="-342900">
                  <a:spcBef>
                    <a:spcPts val="450"/>
                  </a:spcBef>
                  <a:buFont typeface="Wingdings" panose="05000000000000000000" pitchFamily="2" charset="2"/>
                  <a:buChar char="Ø"/>
                </a:pPr>
                <a:r>
                  <a:rPr lang="es-PE" sz="1600" dirty="0"/>
                  <a:t>Para </a:t>
                </a:r>
                <a14:m>
                  <m:oMath xmlns:m="http://schemas.openxmlformats.org/officeDocument/2006/math">
                    <m:sSub>
                      <m:sSubPr>
                        <m:ctrlPr>
                          <a:rPr lang="es-PE" sz="1600" i="1" dirty="0">
                            <a:latin typeface="Cambria Math" panose="02040503050406030204" pitchFamily="18" charset="0"/>
                          </a:rPr>
                        </m:ctrlPr>
                      </m:sSubPr>
                      <m:e>
                        <m:r>
                          <a:rPr lang="es-PE" sz="1600" i="1" dirty="0">
                            <a:latin typeface="Cambria Math" panose="02040503050406030204" pitchFamily="18" charset="0"/>
                          </a:rPr>
                          <m:t>𝑞</m:t>
                        </m:r>
                      </m:e>
                      <m:sub>
                        <m:r>
                          <a:rPr lang="es-PE" sz="1600" i="1" dirty="0">
                            <a:latin typeface="Cambria Math" panose="02040503050406030204" pitchFamily="18" charset="0"/>
                          </a:rPr>
                          <m:t>0.25</m:t>
                        </m:r>
                      </m:sub>
                    </m:sSub>
                  </m:oMath>
                </a14:m>
                <a:r>
                  <a:rPr lang="es-PE" sz="1600" dirty="0"/>
                  <a:t> se tiene: </a:t>
                </a:r>
                <a14:m>
                  <m:oMath xmlns:m="http://schemas.openxmlformats.org/officeDocument/2006/math">
                    <m:r>
                      <a:rPr lang="es-PE" sz="1600" i="1" dirty="0">
                        <a:latin typeface="Cambria Math" panose="02040503050406030204" pitchFamily="18" charset="0"/>
                      </a:rPr>
                      <m:t>𝑘</m:t>
                    </m:r>
                    <m:r>
                      <a:rPr lang="es-PE" sz="1600" i="1" dirty="0">
                        <a:latin typeface="Cambria Math" panose="02040503050406030204" pitchFamily="18" charset="0"/>
                      </a:rPr>
                      <m:t>=6×0.25=1.5</m:t>
                    </m:r>
                  </m:oMath>
                </a14:m>
                <a:r>
                  <a:rPr lang="es-PE" sz="1600" dirty="0"/>
                  <a:t>, así </a:t>
                </a:r>
                <a14:m>
                  <m:oMath xmlns:m="http://schemas.openxmlformats.org/officeDocument/2006/math">
                    <m:sSup>
                      <m:sSupPr>
                        <m:ctrlPr>
                          <a:rPr lang="es-PE" sz="1600" i="1" dirty="0">
                            <a:latin typeface="Cambria Math" panose="02040503050406030204" pitchFamily="18" charset="0"/>
                          </a:rPr>
                        </m:ctrlPr>
                      </m:sSupPr>
                      <m:e>
                        <m:r>
                          <a:rPr lang="es-PE" sz="1600" i="1" dirty="0">
                            <a:latin typeface="Cambria Math" panose="02040503050406030204" pitchFamily="18" charset="0"/>
                          </a:rPr>
                          <m:t>𝑘</m:t>
                        </m:r>
                      </m:e>
                      <m:sup>
                        <m:r>
                          <a:rPr lang="es-PE" sz="1600" i="1" dirty="0">
                            <a:latin typeface="Cambria Math" panose="02040503050406030204" pitchFamily="18" charset="0"/>
                          </a:rPr>
                          <m:t>∗</m:t>
                        </m:r>
                      </m:sup>
                    </m:sSup>
                    <m:r>
                      <a:rPr lang="es-PE" sz="1600" i="1" dirty="0">
                        <a:latin typeface="Cambria Math" panose="02040503050406030204" pitchFamily="18" charset="0"/>
                      </a:rPr>
                      <m:t>=2</m:t>
                    </m:r>
                  </m:oMath>
                </a14:m>
                <a:r>
                  <a:rPr lang="es-PE" sz="1600" dirty="0"/>
                  <a:t> y </a:t>
                </a:r>
                <a14:m>
                  <m:oMath xmlns:m="http://schemas.openxmlformats.org/officeDocument/2006/math">
                    <m:sSub>
                      <m:sSubPr>
                        <m:ctrlPr>
                          <a:rPr lang="es-PE" sz="1600" i="1" dirty="0">
                            <a:latin typeface="Cambria Math" panose="02040503050406030204" pitchFamily="18" charset="0"/>
                          </a:rPr>
                        </m:ctrlPr>
                      </m:sSubPr>
                      <m:e>
                        <m:r>
                          <a:rPr lang="es-PE" sz="1600" i="1" dirty="0">
                            <a:latin typeface="Cambria Math" panose="02040503050406030204" pitchFamily="18" charset="0"/>
                          </a:rPr>
                          <m:t>𝑞</m:t>
                        </m:r>
                      </m:e>
                      <m:sub>
                        <m:r>
                          <a:rPr lang="es-PE" sz="1600" i="1" dirty="0">
                            <a:latin typeface="Cambria Math" panose="02040503050406030204" pitchFamily="18" charset="0"/>
                          </a:rPr>
                          <m:t>0.25</m:t>
                        </m:r>
                      </m:sub>
                    </m:sSub>
                    <m:r>
                      <a:rPr lang="pt-BR" sz="1600" i="1" dirty="0">
                        <a:latin typeface="Cambria Math" panose="02040503050406030204" pitchFamily="18" charset="0"/>
                      </a:rPr>
                      <m:t>=</m:t>
                    </m:r>
                    <m:sSub>
                      <m:sSubPr>
                        <m:ctrlPr>
                          <a:rPr lang="es-PE" sz="1600" i="1" dirty="0">
                            <a:latin typeface="Cambria Math" panose="02040503050406030204" pitchFamily="18" charset="0"/>
                          </a:rPr>
                        </m:ctrlPr>
                      </m:sSubPr>
                      <m:e>
                        <m:r>
                          <a:rPr lang="es-PE" sz="1600" i="1" dirty="0">
                            <a:latin typeface="Cambria Math" panose="02040503050406030204" pitchFamily="18" charset="0"/>
                          </a:rPr>
                          <m:t>𝑥</m:t>
                        </m:r>
                      </m:e>
                      <m:sub>
                        <m:r>
                          <a:rPr lang="es-PE" sz="1600" i="1" dirty="0">
                            <a:latin typeface="Cambria Math" panose="02040503050406030204" pitchFamily="18" charset="0"/>
                          </a:rPr>
                          <m:t>(2)</m:t>
                        </m:r>
                      </m:sub>
                    </m:sSub>
                    <m:r>
                      <a:rPr lang="es-PE" sz="1600" i="1" dirty="0">
                        <a:latin typeface="Cambria Math" panose="02040503050406030204" pitchFamily="18" charset="0"/>
                      </a:rPr>
                      <m:t>=32.08</m:t>
                    </m:r>
                  </m:oMath>
                </a14:m>
                <a:endParaRPr lang="es-PE" sz="1600" dirty="0"/>
              </a:p>
              <a:p>
                <a:pPr marL="342900" indent="-342900">
                  <a:spcBef>
                    <a:spcPts val="450"/>
                  </a:spcBef>
                  <a:buFont typeface="Wingdings" panose="05000000000000000000" pitchFamily="2" charset="2"/>
                  <a:buChar char="Ø"/>
                </a:pPr>
                <a:r>
                  <a:rPr lang="es-PE" sz="1600" dirty="0"/>
                  <a:t>Para </a:t>
                </a:r>
                <a14:m>
                  <m:oMath xmlns:m="http://schemas.openxmlformats.org/officeDocument/2006/math">
                    <m:sSub>
                      <m:sSubPr>
                        <m:ctrlPr>
                          <a:rPr lang="es-PE" sz="1600" i="1" dirty="0">
                            <a:latin typeface="Cambria Math" panose="02040503050406030204" pitchFamily="18" charset="0"/>
                          </a:rPr>
                        </m:ctrlPr>
                      </m:sSubPr>
                      <m:e>
                        <m:r>
                          <a:rPr lang="es-PE" sz="1600" i="1" dirty="0">
                            <a:latin typeface="Cambria Math" panose="02040503050406030204" pitchFamily="18" charset="0"/>
                          </a:rPr>
                          <m:t>𝑞</m:t>
                        </m:r>
                      </m:e>
                      <m:sub>
                        <m:r>
                          <a:rPr lang="es-PE" sz="1600" i="1" dirty="0">
                            <a:latin typeface="Cambria Math" panose="02040503050406030204" pitchFamily="18" charset="0"/>
                          </a:rPr>
                          <m:t>0.75</m:t>
                        </m:r>
                      </m:sub>
                    </m:sSub>
                  </m:oMath>
                </a14:m>
                <a:r>
                  <a:rPr lang="es-PE" sz="1600" dirty="0"/>
                  <a:t> se tiene: </a:t>
                </a:r>
                <a14:m>
                  <m:oMath xmlns:m="http://schemas.openxmlformats.org/officeDocument/2006/math">
                    <m:r>
                      <a:rPr lang="es-PE" sz="1600" i="1" dirty="0">
                        <a:latin typeface="Cambria Math" panose="02040503050406030204" pitchFamily="18" charset="0"/>
                      </a:rPr>
                      <m:t>𝑘</m:t>
                    </m:r>
                    <m:r>
                      <a:rPr lang="es-PE" sz="1600" i="1" dirty="0">
                        <a:latin typeface="Cambria Math" panose="02040503050406030204" pitchFamily="18" charset="0"/>
                      </a:rPr>
                      <m:t>=6×0.75=4.5</m:t>
                    </m:r>
                  </m:oMath>
                </a14:m>
                <a:r>
                  <a:rPr lang="es-PE" sz="1600" dirty="0"/>
                  <a:t>, así </a:t>
                </a:r>
                <a14:m>
                  <m:oMath xmlns:m="http://schemas.openxmlformats.org/officeDocument/2006/math">
                    <m:sSup>
                      <m:sSupPr>
                        <m:ctrlPr>
                          <a:rPr lang="es-PE" sz="1600" i="1" dirty="0">
                            <a:latin typeface="Cambria Math" panose="02040503050406030204" pitchFamily="18" charset="0"/>
                          </a:rPr>
                        </m:ctrlPr>
                      </m:sSupPr>
                      <m:e>
                        <m:r>
                          <a:rPr lang="es-PE" sz="1600" i="1" dirty="0">
                            <a:latin typeface="Cambria Math" panose="02040503050406030204" pitchFamily="18" charset="0"/>
                          </a:rPr>
                          <m:t>𝑘</m:t>
                        </m:r>
                      </m:e>
                      <m:sup>
                        <m:r>
                          <a:rPr lang="es-PE" sz="1600" i="1" dirty="0">
                            <a:latin typeface="Cambria Math" panose="02040503050406030204" pitchFamily="18" charset="0"/>
                          </a:rPr>
                          <m:t>∗</m:t>
                        </m:r>
                      </m:sup>
                    </m:sSup>
                    <m:r>
                      <a:rPr lang="es-PE" sz="1600" i="1" dirty="0">
                        <a:latin typeface="Cambria Math" panose="02040503050406030204" pitchFamily="18" charset="0"/>
                      </a:rPr>
                      <m:t>=5</m:t>
                    </m:r>
                  </m:oMath>
                </a14:m>
                <a:r>
                  <a:rPr lang="es-PE" sz="1600" dirty="0"/>
                  <a:t> y </a:t>
                </a:r>
                <a14:m>
                  <m:oMath xmlns:m="http://schemas.openxmlformats.org/officeDocument/2006/math">
                    <m:sSub>
                      <m:sSubPr>
                        <m:ctrlPr>
                          <a:rPr lang="es-PE" sz="1600" i="1" dirty="0">
                            <a:latin typeface="Cambria Math" panose="02040503050406030204" pitchFamily="18" charset="0"/>
                          </a:rPr>
                        </m:ctrlPr>
                      </m:sSubPr>
                      <m:e>
                        <m:r>
                          <a:rPr lang="es-PE" sz="1600" i="1" dirty="0">
                            <a:latin typeface="Cambria Math" panose="02040503050406030204" pitchFamily="18" charset="0"/>
                          </a:rPr>
                          <m:t>𝑞</m:t>
                        </m:r>
                      </m:e>
                      <m:sub>
                        <m:r>
                          <a:rPr lang="es-PE" sz="1600" i="1" dirty="0">
                            <a:latin typeface="Cambria Math" panose="02040503050406030204" pitchFamily="18" charset="0"/>
                          </a:rPr>
                          <m:t>0.75</m:t>
                        </m:r>
                      </m:sub>
                    </m:sSub>
                    <m:r>
                      <a:rPr lang="es-PE" sz="1600" i="1" dirty="0">
                        <a:latin typeface="Cambria Math" panose="02040503050406030204" pitchFamily="18" charset="0"/>
                      </a:rPr>
                      <m:t>=</m:t>
                    </m:r>
                    <m:sSub>
                      <m:sSubPr>
                        <m:ctrlPr>
                          <a:rPr lang="es-PE" sz="1600" i="1" dirty="0">
                            <a:latin typeface="Cambria Math" panose="02040503050406030204" pitchFamily="18" charset="0"/>
                          </a:rPr>
                        </m:ctrlPr>
                      </m:sSubPr>
                      <m:e>
                        <m:r>
                          <a:rPr lang="es-PE" sz="1600" i="1" dirty="0">
                            <a:latin typeface="Cambria Math" panose="02040503050406030204" pitchFamily="18" charset="0"/>
                          </a:rPr>
                          <m:t>𝑥</m:t>
                        </m:r>
                      </m:e>
                      <m:sub>
                        <m:r>
                          <a:rPr lang="es-PE" sz="1600" i="1" dirty="0">
                            <a:latin typeface="Cambria Math" panose="02040503050406030204" pitchFamily="18" charset="0"/>
                          </a:rPr>
                          <m:t>(5)</m:t>
                        </m:r>
                      </m:sub>
                    </m:sSub>
                    <m:r>
                      <a:rPr lang="es-PE" sz="1600" i="1" dirty="0">
                        <a:latin typeface="Cambria Math" panose="02040503050406030204" pitchFamily="18" charset="0"/>
                      </a:rPr>
                      <m:t>=39.39</m:t>
                    </m:r>
                  </m:oMath>
                </a14:m>
                <a:endParaRPr lang="es-PE" sz="1600" dirty="0"/>
              </a:p>
            </p:txBody>
          </p:sp>
        </mc:Choice>
        <mc:Fallback xmlns="">
          <p:sp>
            <p:nvSpPr>
              <p:cNvPr id="8" name="Marcador de contenido 2"/>
              <p:cNvSpPr txBox="1">
                <a:spLocks noRot="1" noChangeAspect="1" noMove="1" noResize="1" noEditPoints="1" noAdjustHandles="1" noChangeArrowheads="1" noChangeShapeType="1" noTextEdit="1"/>
              </p:cNvSpPr>
              <p:nvPr/>
            </p:nvSpPr>
            <p:spPr>
              <a:xfrm>
                <a:off x="367531" y="3322064"/>
                <a:ext cx="8408570" cy="1347560"/>
              </a:xfrm>
              <a:prstGeom prst="roundRect">
                <a:avLst/>
              </a:prstGeom>
              <a:blipFill>
                <a:blip r:embed="rId4"/>
                <a:stretch>
                  <a:fillRect b="-5430"/>
                </a:stretch>
              </a:blipFill>
            </p:spPr>
            <p:txBody>
              <a:bodyPr/>
              <a:lstStyle/>
              <a:p>
                <a:r>
                  <a:rPr lang="es-PE">
                    <a:noFill/>
                  </a:rPr>
                  <a:t> </a:t>
                </a:r>
              </a:p>
            </p:txBody>
          </p:sp>
        </mc:Fallback>
      </mc:AlternateContent>
      <p:sp>
        <p:nvSpPr>
          <p:cNvPr id="6" name="Título 5"/>
          <p:cNvSpPr>
            <a:spLocks noGrp="1"/>
          </p:cNvSpPr>
          <p:nvPr>
            <p:ph type="title"/>
          </p:nvPr>
        </p:nvSpPr>
        <p:spPr/>
        <p:txBody>
          <a:bodyPr/>
          <a:lstStyle/>
          <a:p>
            <a:r>
              <a:rPr lang="es-PE" b="1" dirty="0">
                <a:solidFill>
                  <a:srgbClr val="00B050"/>
                </a:solidFill>
              </a:rPr>
              <a:t>Ejemplo – Calidad del aire</a:t>
            </a:r>
            <a:endParaRPr lang="es-PE" dirty="0"/>
          </a:p>
        </p:txBody>
      </p:sp>
    </p:spTree>
    <p:extLst>
      <p:ext uri="{BB962C8B-B14F-4D97-AF65-F5344CB8AC3E}">
        <p14:creationId xmlns:p14="http://schemas.microsoft.com/office/powerpoint/2010/main" val="32436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bg/>
                                          </p:spTgt>
                                        </p:tgtEl>
                                        <p:attrNameLst>
                                          <p:attrName>style.visibility</p:attrName>
                                        </p:attrNameLst>
                                      </p:cBhvr>
                                      <p:to>
                                        <p:strVal val="visible"/>
                                      </p:to>
                                    </p:set>
                                    <p:animEffect transition="in" filter="fade">
                                      <p:cBhvr>
                                        <p:cTn id="22" dur="1000"/>
                                        <p:tgtEl>
                                          <p:spTgt spid="8">
                                            <p:bg/>
                                          </p:spTgt>
                                        </p:tgtEl>
                                      </p:cBhvr>
                                    </p:animEffect>
                                    <p:anim calcmode="lin" valueType="num">
                                      <p:cBhvr>
                                        <p:cTn id="23" dur="1000" fill="hold"/>
                                        <p:tgtEl>
                                          <p:spTgt spid="8">
                                            <p:bg/>
                                          </p:spTgt>
                                        </p:tgtEl>
                                        <p:attrNameLst>
                                          <p:attrName>ppt_x</p:attrName>
                                        </p:attrNameLst>
                                      </p:cBhvr>
                                      <p:tavLst>
                                        <p:tav tm="0">
                                          <p:val>
                                            <p:strVal val="#ppt_x"/>
                                          </p:val>
                                        </p:tav>
                                        <p:tav tm="100000">
                                          <p:val>
                                            <p:strVal val="#ppt_x"/>
                                          </p:val>
                                        </p:tav>
                                      </p:tavLst>
                                    </p:anim>
                                    <p:anim calcmode="lin" valueType="num">
                                      <p:cBhvr>
                                        <p:cTn id="24" dur="1000" fill="hold"/>
                                        <p:tgtEl>
                                          <p:spTgt spid="8">
                                            <p:bg/>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1000"/>
                                        <p:tgtEl>
                                          <p:spTgt spid="8">
                                            <p:txEl>
                                              <p:pRg st="0" end="0"/>
                                            </p:txEl>
                                          </p:spTgt>
                                        </p:tgtEl>
                                      </p:cBhvr>
                                    </p:animEffect>
                                    <p:anim calcmode="lin" valueType="num">
                                      <p:cBhvr>
                                        <p:cTn id="3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fade">
                                      <p:cBhvr>
                                        <p:cTn id="36" dur="1000"/>
                                        <p:tgtEl>
                                          <p:spTgt spid="8">
                                            <p:txEl>
                                              <p:pRg st="1" end="1"/>
                                            </p:txEl>
                                          </p:spTgt>
                                        </p:tgtEl>
                                      </p:cBhvr>
                                    </p:animEffect>
                                    <p:anim calcmode="lin" valueType="num">
                                      <p:cBhvr>
                                        <p:cTn id="3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fade">
                                      <p:cBhvr>
                                        <p:cTn id="41" dur="1000"/>
                                        <p:tgtEl>
                                          <p:spTgt spid="8">
                                            <p:txEl>
                                              <p:pRg st="2" end="2"/>
                                            </p:txEl>
                                          </p:spTgt>
                                        </p:tgtEl>
                                      </p:cBhvr>
                                    </p:animEffect>
                                    <p:anim calcmode="lin" valueType="num">
                                      <p:cBhvr>
                                        <p:cTn id="4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xEl>
                                              <p:pRg st="3" end="3"/>
                                            </p:txEl>
                                          </p:spTgt>
                                        </p:tgtEl>
                                        <p:attrNameLst>
                                          <p:attrName>style.visibility</p:attrName>
                                        </p:attrNameLst>
                                      </p:cBhvr>
                                      <p:to>
                                        <p:strVal val="visible"/>
                                      </p:to>
                                    </p:set>
                                    <p:animEffect transition="in" filter="fade">
                                      <p:cBhvr>
                                        <p:cTn id="46" dur="1000"/>
                                        <p:tgtEl>
                                          <p:spTgt spid="8">
                                            <p:txEl>
                                              <p:pRg st="3" end="3"/>
                                            </p:txEl>
                                          </p:spTgt>
                                        </p:tgtEl>
                                      </p:cBhvr>
                                    </p:animEffect>
                                    <p:anim calcmode="lin" valueType="num">
                                      <p:cBhvr>
                                        <p:cTn id="4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8"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70392" y="133632"/>
            <a:ext cx="8414793" cy="509835"/>
          </a:xfrm>
        </p:spPr>
        <p:txBody>
          <a:bodyPr>
            <a:normAutofit/>
          </a:bodyPr>
          <a:lstStyle/>
          <a:p>
            <a:r>
              <a:rPr lang="es-ES" sz="2800" dirty="0"/>
              <a:t>Estadísticos de posición y Diagrama de cajas</a:t>
            </a:r>
            <a:endParaRPr lang="es-PE" sz="2800" dirty="0"/>
          </a:p>
        </p:txBody>
      </p:sp>
      <p:pic>
        <p:nvPicPr>
          <p:cNvPr id="8" name="Imagen 7">
            <a:extLst>
              <a:ext uri="{FF2B5EF4-FFF2-40B4-BE49-F238E27FC236}">
                <a16:creationId xmlns:a16="http://schemas.microsoft.com/office/drawing/2014/main" id="{22008D42-E136-441F-A0D5-2A09C0D822F2}"/>
              </a:ext>
            </a:extLst>
          </p:cNvPr>
          <p:cNvPicPr>
            <a:picLocks noChangeAspect="1"/>
          </p:cNvPicPr>
          <p:nvPr/>
        </p:nvPicPr>
        <p:blipFill>
          <a:blip r:embed="rId2"/>
          <a:stretch>
            <a:fillRect/>
          </a:stretch>
        </p:blipFill>
        <p:spPr>
          <a:xfrm>
            <a:off x="0" y="625345"/>
            <a:ext cx="9143999" cy="6232656"/>
          </a:xfrm>
          <a:prstGeom prst="rect">
            <a:avLst/>
          </a:prstGeom>
        </p:spPr>
      </p:pic>
    </p:spTree>
    <p:extLst>
      <p:ext uri="{BB962C8B-B14F-4D97-AF65-F5344CB8AC3E}">
        <p14:creationId xmlns:p14="http://schemas.microsoft.com/office/powerpoint/2010/main" val="2372107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70392" y="133633"/>
            <a:ext cx="8414793" cy="560635"/>
          </a:xfrm>
        </p:spPr>
        <p:txBody>
          <a:bodyPr>
            <a:normAutofit/>
          </a:bodyPr>
          <a:lstStyle/>
          <a:p>
            <a:r>
              <a:rPr lang="es-ES" sz="2800" dirty="0"/>
              <a:t>Medidas de Tendencia Central y de Dispersión</a:t>
            </a:r>
            <a:endParaRPr lang="es-PE" sz="2800" dirty="0"/>
          </a:p>
        </p:txBody>
      </p:sp>
      <p:pic>
        <p:nvPicPr>
          <p:cNvPr id="7" name="Imagen 6">
            <a:extLst>
              <a:ext uri="{FF2B5EF4-FFF2-40B4-BE49-F238E27FC236}">
                <a16:creationId xmlns:a16="http://schemas.microsoft.com/office/drawing/2014/main" id="{C292FCE7-AAB7-4BA3-B4B3-190714F4D047}"/>
              </a:ext>
            </a:extLst>
          </p:cNvPr>
          <p:cNvPicPr>
            <a:picLocks noChangeAspect="1"/>
          </p:cNvPicPr>
          <p:nvPr/>
        </p:nvPicPr>
        <p:blipFill>
          <a:blip r:embed="rId2"/>
          <a:stretch>
            <a:fillRect/>
          </a:stretch>
        </p:blipFill>
        <p:spPr>
          <a:xfrm>
            <a:off x="0" y="694268"/>
            <a:ext cx="9144000" cy="6163732"/>
          </a:xfrm>
          <a:prstGeom prst="rect">
            <a:avLst/>
          </a:prstGeom>
        </p:spPr>
      </p:pic>
    </p:spTree>
    <p:extLst>
      <p:ext uri="{BB962C8B-B14F-4D97-AF65-F5344CB8AC3E}">
        <p14:creationId xmlns:p14="http://schemas.microsoft.com/office/powerpoint/2010/main" val="4067149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70392" y="133633"/>
            <a:ext cx="8414793" cy="560635"/>
          </a:xfrm>
        </p:spPr>
        <p:txBody>
          <a:bodyPr>
            <a:normAutofit/>
          </a:bodyPr>
          <a:lstStyle/>
          <a:p>
            <a:r>
              <a:rPr lang="es-ES" sz="2800" dirty="0"/>
              <a:t>Otras medidas</a:t>
            </a:r>
            <a:endParaRPr lang="es-PE" sz="2800" dirty="0"/>
          </a:p>
        </p:txBody>
      </p:sp>
      <p:pic>
        <p:nvPicPr>
          <p:cNvPr id="5" name="Imagen 4">
            <a:extLst>
              <a:ext uri="{FF2B5EF4-FFF2-40B4-BE49-F238E27FC236}">
                <a16:creationId xmlns:a16="http://schemas.microsoft.com/office/drawing/2014/main" id="{2E0C2102-F3A1-4C11-9379-11B90088D221}"/>
              </a:ext>
            </a:extLst>
          </p:cNvPr>
          <p:cNvPicPr>
            <a:picLocks noChangeAspect="1"/>
          </p:cNvPicPr>
          <p:nvPr/>
        </p:nvPicPr>
        <p:blipFill>
          <a:blip r:embed="rId2"/>
          <a:stretch>
            <a:fillRect/>
          </a:stretch>
        </p:blipFill>
        <p:spPr>
          <a:xfrm>
            <a:off x="-1663" y="863602"/>
            <a:ext cx="9145663" cy="5469465"/>
          </a:xfrm>
          <a:prstGeom prst="rect">
            <a:avLst/>
          </a:prstGeom>
        </p:spPr>
      </p:pic>
    </p:spTree>
    <p:extLst>
      <p:ext uri="{BB962C8B-B14F-4D97-AF65-F5344CB8AC3E}">
        <p14:creationId xmlns:p14="http://schemas.microsoft.com/office/powerpoint/2010/main" val="401770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35200"/>
            <a:ext cx="7772400" cy="2387600"/>
          </a:xfrm>
        </p:spPr>
        <p:txBody>
          <a:bodyPr/>
          <a:lstStyle/>
          <a:p>
            <a:r>
              <a:rPr lang="es-PE" b="1" dirty="0">
                <a:solidFill>
                  <a:srgbClr val="FF0000"/>
                </a:solidFill>
              </a:rPr>
              <a:t>Ejercicios</a:t>
            </a:r>
          </a:p>
        </p:txBody>
      </p:sp>
    </p:spTree>
    <p:extLst>
      <p:ext uri="{BB962C8B-B14F-4D97-AF65-F5344CB8AC3E}">
        <p14:creationId xmlns:p14="http://schemas.microsoft.com/office/powerpoint/2010/main" val="5466365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PE" sz="1350"/>
          </a:p>
        </p:txBody>
      </p:sp>
      <p:graphicFrame>
        <p:nvGraphicFramePr>
          <p:cNvPr id="8" name="Tabla 7"/>
          <p:cNvGraphicFramePr>
            <a:graphicFrameLocks noGrp="1"/>
          </p:cNvGraphicFramePr>
          <p:nvPr/>
        </p:nvGraphicFramePr>
        <p:xfrm>
          <a:off x="247447" y="994642"/>
          <a:ext cx="4091734" cy="3834873"/>
        </p:xfrm>
        <a:graphic>
          <a:graphicData uri="http://schemas.openxmlformats.org/drawingml/2006/table">
            <a:tbl>
              <a:tblPr>
                <a:tableStyleId>{5C22544A-7EE6-4342-B048-85BDC9FD1C3A}</a:tableStyleId>
              </a:tblPr>
              <a:tblGrid>
                <a:gridCol w="847320">
                  <a:extLst>
                    <a:ext uri="{9D8B030D-6E8A-4147-A177-3AD203B41FA5}">
                      <a16:colId xmlns:a16="http://schemas.microsoft.com/office/drawing/2014/main" val="20000"/>
                    </a:ext>
                  </a:extLst>
                </a:gridCol>
                <a:gridCol w="524938">
                  <a:extLst>
                    <a:ext uri="{9D8B030D-6E8A-4147-A177-3AD203B41FA5}">
                      <a16:colId xmlns:a16="http://schemas.microsoft.com/office/drawing/2014/main" val="20001"/>
                    </a:ext>
                  </a:extLst>
                </a:gridCol>
                <a:gridCol w="679869">
                  <a:extLst>
                    <a:ext uri="{9D8B030D-6E8A-4147-A177-3AD203B41FA5}">
                      <a16:colId xmlns:a16="http://schemas.microsoft.com/office/drawing/2014/main" val="20002"/>
                    </a:ext>
                  </a:extLst>
                </a:gridCol>
                <a:gridCol w="679869">
                  <a:extLst>
                    <a:ext uri="{9D8B030D-6E8A-4147-A177-3AD203B41FA5}">
                      <a16:colId xmlns:a16="http://schemas.microsoft.com/office/drawing/2014/main" val="20003"/>
                    </a:ext>
                  </a:extLst>
                </a:gridCol>
                <a:gridCol w="679869">
                  <a:extLst>
                    <a:ext uri="{9D8B030D-6E8A-4147-A177-3AD203B41FA5}">
                      <a16:colId xmlns:a16="http://schemas.microsoft.com/office/drawing/2014/main" val="20004"/>
                    </a:ext>
                  </a:extLst>
                </a:gridCol>
                <a:gridCol w="679869">
                  <a:extLst>
                    <a:ext uri="{9D8B030D-6E8A-4147-A177-3AD203B41FA5}">
                      <a16:colId xmlns:a16="http://schemas.microsoft.com/office/drawing/2014/main" val="20005"/>
                    </a:ext>
                  </a:extLst>
                </a:gridCol>
              </a:tblGrid>
              <a:tr h="555748">
                <a:tc gridSpan="6">
                  <a:txBody>
                    <a:bodyPr/>
                    <a:lstStyle/>
                    <a:p>
                      <a:pPr algn="ctr" rtl="0" fontAlgn="b"/>
                      <a:r>
                        <a:rPr lang="es-PE" sz="1400" b="1" u="none" strike="noStrike" dirty="0">
                          <a:effectLst/>
                        </a:rPr>
                        <a:t>Distribución de frecuencias del tamaño de las anchovetas de un año de edad</a:t>
                      </a:r>
                      <a:endParaRPr lang="es-PE" sz="1400" b="1" i="0" u="none" strike="noStrike" dirty="0">
                        <a:solidFill>
                          <a:srgbClr val="FFFFFF"/>
                        </a:solidFill>
                        <a:effectLst/>
                        <a:latin typeface="Calibri" panose="020F0502020204030204" pitchFamily="34" charset="0"/>
                      </a:endParaRPr>
                    </a:p>
                  </a:txBody>
                  <a:tcPr marL="7144" marR="7144" marT="7144" marB="0" anchor="b">
                    <a:solidFill>
                      <a:schemeClr val="accent1">
                        <a:lumMod val="40000"/>
                        <a:lumOff val="60000"/>
                      </a:schemeClr>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393922">
                <a:tc rowSpan="2">
                  <a:txBody>
                    <a:bodyPr/>
                    <a:lstStyle/>
                    <a:p>
                      <a:pPr algn="ctr" rtl="0" fontAlgn="ctr"/>
                      <a:r>
                        <a:rPr lang="es-PE" sz="1400" u="none" strike="noStrike" dirty="0">
                          <a:effectLst/>
                        </a:rPr>
                        <a:t>Tamaño</a:t>
                      </a:r>
                      <a:br>
                        <a:rPr lang="es-PE" sz="1400" u="none" strike="noStrike" dirty="0">
                          <a:effectLst/>
                        </a:rPr>
                      </a:br>
                      <a:r>
                        <a:rPr lang="es-PE" sz="1400" u="none" strike="noStrike" dirty="0">
                          <a:effectLst/>
                        </a:rPr>
                        <a:t>(cm)</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m</a:t>
                      </a:r>
                      <a:r>
                        <a:rPr lang="es-PE" sz="1400" u="none" strike="noStrike" baseline="-25000">
                          <a:effectLst/>
                        </a:rPr>
                        <a:t>i</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n</a:t>
                      </a:r>
                      <a:r>
                        <a:rPr lang="es-PE" sz="1400" u="none" strike="noStrike" baseline="-25000" dirty="0">
                          <a:effectLst/>
                        </a:rPr>
                        <a:t>i</a:t>
                      </a:r>
                      <a:endParaRPr lang="es-PE" sz="14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f</a:t>
                      </a:r>
                      <a:r>
                        <a:rPr lang="es-PE" sz="1400" u="none" strike="noStrike" baseline="-25000" dirty="0">
                          <a:effectLst/>
                        </a:rPr>
                        <a:t>i</a:t>
                      </a:r>
                      <a:endParaRPr lang="es-PE" sz="14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N</a:t>
                      </a:r>
                      <a:r>
                        <a:rPr lang="es-PE" sz="1400" u="none" strike="noStrike" baseline="-25000" dirty="0">
                          <a:effectLst/>
                        </a:rPr>
                        <a:t>i</a:t>
                      </a:r>
                      <a:endParaRPr lang="es-PE" sz="14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F</a:t>
                      </a:r>
                      <a:r>
                        <a:rPr lang="es-PE" sz="1400" u="none" strike="noStrike" baseline="-25000">
                          <a:effectLst/>
                        </a:rPr>
                        <a:t>i</a:t>
                      </a:r>
                      <a:endParaRPr lang="es-PE" sz="1400" b="0"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extLst>
                  <a:ext uri="{0D108BD9-81ED-4DB2-BD59-A6C34878D82A}">
                    <a16:rowId xmlns:a16="http://schemas.microsoft.com/office/drawing/2014/main" val="10001"/>
                  </a:ext>
                </a:extLst>
              </a:tr>
              <a:tr h="1032712">
                <a:tc vMerge="1">
                  <a:txBody>
                    <a:bodyPr/>
                    <a:lstStyle/>
                    <a:p>
                      <a:endParaRPr lang="es-PE"/>
                    </a:p>
                  </a:txBody>
                  <a:tcPr/>
                </a:tc>
                <a:tc>
                  <a:txBody>
                    <a:bodyPr/>
                    <a:lstStyle/>
                    <a:p>
                      <a:pPr algn="ctr" rtl="0" fontAlgn="ctr"/>
                      <a:r>
                        <a:rPr lang="es-PE" sz="1100" u="none" strike="noStrike" dirty="0">
                          <a:effectLst/>
                        </a:rPr>
                        <a:t> marca de clase</a:t>
                      </a:r>
                      <a:endParaRPr lang="es-PE" sz="11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100" u="none" strike="noStrike" dirty="0">
                          <a:effectLst/>
                        </a:rPr>
                        <a:t>cantidad de anchovetas</a:t>
                      </a:r>
                      <a:endParaRPr lang="es-PE" sz="11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100" u="none" strike="noStrike" dirty="0">
                          <a:effectLst/>
                        </a:rPr>
                        <a:t>frecuencia relativa de anchovetas</a:t>
                      </a:r>
                      <a:endParaRPr lang="es-PE" sz="11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100" u="none" strike="noStrike" dirty="0">
                          <a:effectLst/>
                        </a:rPr>
                        <a:t>cantidad acumulado de anchovetas</a:t>
                      </a:r>
                      <a:endParaRPr lang="es-PE" sz="11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100" u="none" strike="noStrike" dirty="0">
                          <a:effectLst/>
                        </a:rPr>
                        <a:t>frecuencia relativa acumulada de anchovetas</a:t>
                      </a:r>
                      <a:endParaRPr lang="es-PE" sz="11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extLst>
                  <a:ext uri="{0D108BD9-81ED-4DB2-BD59-A6C34878D82A}">
                    <a16:rowId xmlns:a16="http://schemas.microsoft.com/office/drawing/2014/main" val="10002"/>
                  </a:ext>
                </a:extLst>
              </a:tr>
              <a:tr h="393922">
                <a:tc>
                  <a:txBody>
                    <a:bodyPr/>
                    <a:lstStyle/>
                    <a:p>
                      <a:pPr algn="ctr" rtl="0" fontAlgn="ctr"/>
                      <a:r>
                        <a:rPr lang="es-PE" sz="1400" u="none" strike="noStrike" dirty="0">
                          <a:effectLst/>
                        </a:rPr>
                        <a:t>[ </a:t>
                      </a:r>
                      <a:r>
                        <a:rPr lang="es-PE" sz="1400" u="none" strike="noStrike">
                          <a:effectLst/>
                        </a:rPr>
                        <a:t>6 , </a:t>
                      </a:r>
                      <a:r>
                        <a:rPr lang="es-PE" sz="1400" u="none" strike="noStrike" dirty="0">
                          <a:effectLst/>
                        </a:rPr>
                        <a:t>8 ]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7</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25</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0.10</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25</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0.10</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3"/>
                  </a:ext>
                </a:extLst>
              </a:tr>
              <a:tr h="244869">
                <a:tc>
                  <a:txBody>
                    <a:bodyPr/>
                    <a:lstStyle/>
                    <a:p>
                      <a:pPr algn="ctr" rtl="0" fontAlgn="ctr"/>
                      <a:r>
                        <a:rPr lang="es-PE" sz="1400" u="none" strike="noStrike" dirty="0">
                          <a:effectLst/>
                        </a:rPr>
                        <a:t> ] </a:t>
                      </a:r>
                      <a:r>
                        <a:rPr lang="es-PE" sz="1400" u="none" strike="noStrike">
                          <a:effectLst/>
                        </a:rPr>
                        <a:t>8 , </a:t>
                      </a:r>
                      <a:r>
                        <a:rPr lang="es-PE" sz="1400" u="none" strike="noStrike" dirty="0">
                          <a:effectLst/>
                        </a:rPr>
                        <a:t>10 ]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9</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40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0.16</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65</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0.26</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4"/>
                  </a:ext>
                </a:extLst>
              </a:tr>
              <a:tr h="244869">
                <a:tc>
                  <a:txBody>
                    <a:bodyPr/>
                    <a:lstStyle/>
                    <a:p>
                      <a:pPr algn="ctr" rtl="0" fontAlgn="ctr"/>
                      <a:r>
                        <a:rPr lang="es-PE" sz="1400" u="none" strike="noStrike" dirty="0">
                          <a:effectLst/>
                        </a:rPr>
                        <a:t> ] </a:t>
                      </a:r>
                      <a:r>
                        <a:rPr lang="es-PE" sz="1400" u="none" strike="noStrike">
                          <a:effectLst/>
                        </a:rPr>
                        <a:t>10 , </a:t>
                      </a:r>
                      <a:r>
                        <a:rPr lang="es-PE" sz="1400" u="none" strike="noStrike" dirty="0">
                          <a:effectLst/>
                        </a:rPr>
                        <a:t>12 ]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11</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115</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0.46</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180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0.72</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5"/>
                  </a:ext>
                </a:extLst>
              </a:tr>
              <a:tr h="244869">
                <a:tc>
                  <a:txBody>
                    <a:bodyPr/>
                    <a:lstStyle/>
                    <a:p>
                      <a:pPr algn="ctr" rtl="0" fontAlgn="ctr"/>
                      <a:r>
                        <a:rPr lang="es-PE" sz="1400" u="none" strike="noStrike" dirty="0">
                          <a:effectLst/>
                        </a:rPr>
                        <a:t> ] 12 , 14]</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13</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30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0.12</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210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0.84</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6"/>
                  </a:ext>
                </a:extLst>
              </a:tr>
              <a:tr h="244869">
                <a:tc>
                  <a:txBody>
                    <a:bodyPr/>
                    <a:lstStyle/>
                    <a:p>
                      <a:pPr algn="ctr" rtl="0" fontAlgn="ctr"/>
                      <a:r>
                        <a:rPr lang="es-PE" sz="1400" u="none" strike="noStrike" dirty="0">
                          <a:effectLst/>
                        </a:rPr>
                        <a:t> ] 14 , 16 ]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15</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30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0.12</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240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0.96</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7"/>
                  </a:ext>
                </a:extLst>
              </a:tr>
              <a:tr h="244869">
                <a:tc>
                  <a:txBody>
                    <a:bodyPr/>
                    <a:lstStyle/>
                    <a:p>
                      <a:pPr algn="ctr" rtl="0" fontAlgn="ctr"/>
                      <a:r>
                        <a:rPr lang="es-PE" sz="1400" u="none" strike="noStrike" dirty="0">
                          <a:effectLst/>
                        </a:rPr>
                        <a:t> ] 16 , 18 ]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17</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10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0.04</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250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1.00</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8"/>
                  </a:ext>
                </a:extLst>
              </a:tr>
              <a:tr h="234224">
                <a:tc gridSpan="2">
                  <a:txBody>
                    <a:bodyPr/>
                    <a:lstStyle/>
                    <a:p>
                      <a:pPr algn="ctr" rtl="0" fontAlgn="ctr"/>
                      <a:r>
                        <a:rPr lang="es-PE" sz="1400" u="none" strike="noStrike">
                          <a:effectLst/>
                        </a:rPr>
                        <a:t>Total</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hMerge="1">
                  <a:txBody>
                    <a:bodyPr/>
                    <a:lstStyle/>
                    <a:p>
                      <a:endParaRPr lang="es-PE"/>
                    </a:p>
                  </a:txBody>
                  <a:tcPr/>
                </a:tc>
                <a:tc>
                  <a:txBody>
                    <a:bodyPr/>
                    <a:lstStyle/>
                    <a:p>
                      <a:pPr algn="ctr" rtl="0" fontAlgn="ctr"/>
                      <a:r>
                        <a:rPr lang="es-PE" sz="1400" u="none" strike="noStrike">
                          <a:effectLst/>
                        </a:rPr>
                        <a:t>250</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1.00</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extLst>
                  <a:ext uri="{0D108BD9-81ED-4DB2-BD59-A6C34878D82A}">
                    <a16:rowId xmlns:a16="http://schemas.microsoft.com/office/drawing/2014/main" val="10009"/>
                  </a:ext>
                </a:extLst>
              </a:tr>
            </a:tbl>
          </a:graphicData>
        </a:graphic>
      </p:graphicFrame>
      <p:sp>
        <p:nvSpPr>
          <p:cNvPr id="2" name="Marcador de contenido 1"/>
          <p:cNvSpPr>
            <a:spLocks noGrp="1"/>
          </p:cNvSpPr>
          <p:nvPr>
            <p:ph sz="half" idx="1"/>
          </p:nvPr>
        </p:nvSpPr>
        <p:spPr>
          <a:xfrm>
            <a:off x="380415" y="5396297"/>
            <a:ext cx="3880720" cy="845508"/>
          </a:xfrm>
        </p:spPr>
        <p:txBody>
          <a:bodyPr vert="horz" lIns="68580" tIns="34290" rIns="68580" bIns="34290" rtlCol="0">
            <a:noAutofit/>
          </a:bodyPr>
          <a:lstStyle/>
          <a:p>
            <a:pPr>
              <a:spcBef>
                <a:spcPts val="900"/>
              </a:spcBef>
            </a:pPr>
            <a:r>
              <a:rPr lang="es-ES" sz="1800" dirty="0">
                <a:solidFill>
                  <a:srgbClr val="002060"/>
                </a:solidFill>
                <a:latin typeface="+mj-lt"/>
                <a:ea typeface="+mj-ea"/>
                <a:cs typeface="+mj-cs"/>
              </a:rPr>
              <a:t>Calcule e interprete el percentil 75 del tamaño de las anchovetas.</a:t>
            </a:r>
            <a:endParaRPr lang="es-PE" sz="1800" dirty="0">
              <a:solidFill>
                <a:srgbClr val="002060"/>
              </a:solidFill>
              <a:latin typeface="+mj-lt"/>
              <a:ea typeface="+mj-ea"/>
              <a:cs typeface="+mj-cs"/>
            </a:endParaRPr>
          </a:p>
        </p:txBody>
      </p:sp>
      <p:pic>
        <p:nvPicPr>
          <p:cNvPr id="7" name="Imagen 3"/>
          <p:cNvPicPr>
            <a:picLocks noChangeAspect="1"/>
          </p:cNvPicPr>
          <p:nvPr/>
        </p:nvPicPr>
        <p:blipFill>
          <a:blip r:embed="rId3"/>
          <a:stretch>
            <a:fillRect/>
          </a:stretch>
        </p:blipFill>
        <p:spPr>
          <a:xfrm>
            <a:off x="4462129" y="994642"/>
            <a:ext cx="4514028" cy="3834874"/>
          </a:xfrm>
          <a:prstGeom prst="rect">
            <a:avLst/>
          </a:prstGeom>
          <a:ln>
            <a:solidFill>
              <a:schemeClr val="bg1">
                <a:lumMod val="75000"/>
              </a:schemeClr>
            </a:solidFill>
          </a:ln>
        </p:spPr>
      </p:pic>
      <p:sp>
        <p:nvSpPr>
          <p:cNvPr id="4" name="Título 3"/>
          <p:cNvSpPr>
            <a:spLocks noGrp="1"/>
          </p:cNvSpPr>
          <p:nvPr>
            <p:ph type="title"/>
          </p:nvPr>
        </p:nvSpPr>
        <p:spPr>
          <a:xfrm>
            <a:off x="380415" y="-34524"/>
            <a:ext cx="8414793" cy="1325563"/>
          </a:xfrm>
        </p:spPr>
        <p:txBody>
          <a:bodyPr/>
          <a:lstStyle/>
          <a:p>
            <a:r>
              <a:rPr lang="es-PE" b="1" dirty="0">
                <a:solidFill>
                  <a:srgbClr val="0070C0"/>
                </a:solidFill>
              </a:rPr>
              <a:t>Ejercicio – Tamaño de las Anchovetas</a:t>
            </a:r>
            <a:endParaRPr lang="es-PE" dirty="0"/>
          </a:p>
        </p:txBody>
      </p:sp>
    </p:spTree>
    <p:extLst>
      <p:ext uri="{BB962C8B-B14F-4D97-AF65-F5344CB8AC3E}">
        <p14:creationId xmlns:p14="http://schemas.microsoft.com/office/powerpoint/2010/main" val="235122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7711" y="0"/>
            <a:ext cx="8206451" cy="1081709"/>
          </a:xfrm>
        </p:spPr>
        <p:txBody>
          <a:bodyPr/>
          <a:lstStyle/>
          <a:p>
            <a:pPr lvl="0"/>
            <a:r>
              <a:rPr lang="es-PE" dirty="0">
                <a:solidFill>
                  <a:srgbClr val="00B050"/>
                </a:solidFill>
              </a:rPr>
              <a:t> Ejercicio – Intensidad de las lluvias</a:t>
            </a:r>
          </a:p>
        </p:txBody>
      </p:sp>
      <p:sp>
        <p:nvSpPr>
          <p:cNvPr id="3" name="Marcador de contenido 2"/>
          <p:cNvSpPr>
            <a:spLocks noGrp="1"/>
          </p:cNvSpPr>
          <p:nvPr>
            <p:ph idx="1"/>
          </p:nvPr>
        </p:nvSpPr>
        <p:spPr>
          <a:xfrm>
            <a:off x="497711" y="801666"/>
            <a:ext cx="8389475" cy="6056334"/>
          </a:xfrm>
        </p:spPr>
        <p:txBody>
          <a:bodyPr>
            <a:noAutofit/>
          </a:bodyPr>
          <a:lstStyle/>
          <a:p>
            <a:pPr>
              <a:spcBef>
                <a:spcPts val="300"/>
              </a:spcBef>
            </a:pPr>
            <a:r>
              <a:rPr lang="es-PE" sz="1400" dirty="0"/>
              <a:t>Según la definición oficial de la </a:t>
            </a:r>
            <a:r>
              <a:rPr lang="es-PE" sz="1600" dirty="0"/>
              <a:t>Organización Meteorológica Mundial, la lluvia es la precipitación de agua en forma de gotas, cuando éstas alcanzan un diámetro superior a los 0,5 </a:t>
            </a:r>
            <a:r>
              <a:rPr lang="es-PE" sz="1600" dirty="0" err="1"/>
              <a:t>mm.</a:t>
            </a:r>
            <a:r>
              <a:rPr lang="es-PE" sz="1600" dirty="0"/>
              <a:t> La cantidad de lluvia que cae en un lugar se mide con pluviómetros. La intensidad de la precipitación es medida en milímetros por hora (mm/h), es decir, la altura medida en milímetros, del agua caída en una hora en una superficie plana de 1 m2. </a:t>
            </a:r>
          </a:p>
          <a:p>
            <a:pPr>
              <a:spcBef>
                <a:spcPts val="300"/>
              </a:spcBef>
            </a:pPr>
            <a:r>
              <a:rPr lang="es-PE" sz="1600" dirty="0"/>
              <a:t>Las lluvias se categorizan en:</a:t>
            </a:r>
          </a:p>
          <a:p>
            <a:pPr marL="714375" lvl="0" indent="-176213">
              <a:spcBef>
                <a:spcPts val="0"/>
              </a:spcBef>
              <a:buFont typeface="Wingdings" panose="05000000000000000000" pitchFamily="2" charset="2"/>
              <a:buChar char="§"/>
            </a:pPr>
            <a:r>
              <a:rPr lang="es-ES" sz="1600" dirty="0"/>
              <a:t>débiles: cuando su intensidad es menor o igual a 2 mm/h,</a:t>
            </a:r>
            <a:endParaRPr lang="es-PE" sz="1600" dirty="0"/>
          </a:p>
          <a:p>
            <a:pPr marL="714375" lvl="0" indent="-176213">
              <a:spcBef>
                <a:spcPts val="0"/>
              </a:spcBef>
              <a:buFont typeface="Wingdings" panose="05000000000000000000" pitchFamily="2" charset="2"/>
              <a:buChar char="§"/>
            </a:pPr>
            <a:r>
              <a:rPr lang="es-ES" sz="1600" dirty="0"/>
              <a:t>moderadas: intensidad mayor a 2 mm/h y menor o igual a 15 mm/h,</a:t>
            </a:r>
            <a:endParaRPr lang="es-PE" sz="1600" dirty="0"/>
          </a:p>
          <a:p>
            <a:pPr marL="714375" lvl="0" indent="-176213">
              <a:spcBef>
                <a:spcPts val="0"/>
              </a:spcBef>
              <a:buFont typeface="Wingdings" panose="05000000000000000000" pitchFamily="2" charset="2"/>
              <a:buChar char="§"/>
            </a:pPr>
            <a:r>
              <a:rPr lang="es-ES" sz="1600" dirty="0"/>
              <a:t>fuertes: intensidad mayor a 15 mm/h y menor o igual a 30 mm/h, </a:t>
            </a:r>
            <a:endParaRPr lang="es-PE" sz="1600" dirty="0"/>
          </a:p>
          <a:p>
            <a:pPr marL="714375" lvl="0" indent="-176213">
              <a:spcBef>
                <a:spcPts val="0"/>
              </a:spcBef>
              <a:buFont typeface="Wingdings" panose="05000000000000000000" pitchFamily="2" charset="2"/>
              <a:buChar char="§"/>
            </a:pPr>
            <a:r>
              <a:rPr lang="es-ES" sz="1600" dirty="0"/>
              <a:t>muy fuertes: intensidad mayor a 30 mm/h y menor o igual a 60 mm/h </a:t>
            </a:r>
            <a:endParaRPr lang="es-PE" sz="1600" dirty="0"/>
          </a:p>
          <a:p>
            <a:pPr marL="714375" lvl="0" indent="-176213">
              <a:spcBef>
                <a:spcPts val="0"/>
              </a:spcBef>
              <a:buFont typeface="Wingdings" panose="05000000000000000000" pitchFamily="2" charset="2"/>
              <a:buChar char="§"/>
            </a:pPr>
            <a:r>
              <a:rPr lang="es-ES" sz="1600" dirty="0"/>
              <a:t>torrenciales: intensidad mayor a 60 mm/h</a:t>
            </a:r>
          </a:p>
          <a:p>
            <a:pPr>
              <a:spcBef>
                <a:spcPts val="300"/>
              </a:spcBef>
            </a:pPr>
            <a:r>
              <a:rPr lang="es-PE" sz="1600" dirty="0"/>
              <a:t>En la ciudad A se realizaron 120 mediciones de una hora de la intensidad de lluvia, en una muestra de 120 días del año pasado, obteniéndose los siguientes resultados.</a:t>
            </a:r>
          </a:p>
          <a:p>
            <a:pPr marL="4397375" indent="-266700">
              <a:spcBef>
                <a:spcPts val="300"/>
              </a:spcBef>
              <a:buFont typeface="+mj-lt"/>
              <a:buAutoNum type="alphaLcPeriod"/>
            </a:pPr>
            <a:r>
              <a:rPr lang="es-ES" sz="1600" dirty="0"/>
              <a:t>Calcule e interprete el P80 de las mediciones.</a:t>
            </a:r>
            <a:endParaRPr lang="es-PE" sz="1600" dirty="0"/>
          </a:p>
          <a:p>
            <a:pPr marL="4397375" indent="-266700">
              <a:spcBef>
                <a:spcPts val="300"/>
              </a:spcBef>
              <a:buFont typeface="+mj-lt"/>
              <a:buAutoNum type="alphaLcPeriod"/>
            </a:pPr>
            <a:r>
              <a:rPr lang="es-PE" sz="1600" dirty="0"/>
              <a:t>Calcule la cantidad de precipitación máxima para estar en el 15% de las precipitaciones más bajas de las 120 medidas.</a:t>
            </a:r>
          </a:p>
          <a:p>
            <a:pPr marL="4397375" indent="-266700">
              <a:spcBef>
                <a:spcPts val="300"/>
              </a:spcBef>
              <a:buFont typeface="+mj-lt"/>
              <a:buAutoNum type="alphaLcPeriod"/>
            </a:pPr>
            <a:r>
              <a:rPr lang="es-PE" sz="1600" dirty="0"/>
              <a:t>Calcule la cantidad de precipitación mínima para estar en el 15% de las precipitaciones más altas de las 120 medidas.</a:t>
            </a:r>
          </a:p>
          <a:p>
            <a:pPr marL="4397375" indent="-266700">
              <a:spcBef>
                <a:spcPts val="300"/>
              </a:spcBef>
              <a:buFont typeface="+mj-lt"/>
              <a:buAutoNum type="alphaLcPeriod"/>
            </a:pPr>
            <a:r>
              <a:rPr lang="es-PE" sz="1600" dirty="0"/>
              <a:t>Calcule el porcentaje de mediciones que fueron clasificadas como lluvia fuerte </a:t>
            </a:r>
            <a:r>
              <a:rPr lang="es-PE" sz="1400" dirty="0"/>
              <a:t>o muy fuerte.</a:t>
            </a:r>
          </a:p>
        </p:txBody>
      </p:sp>
      <p:graphicFrame>
        <p:nvGraphicFramePr>
          <p:cNvPr id="5" name="Tabla 4"/>
          <p:cNvGraphicFramePr>
            <a:graphicFrameLocks noGrp="1"/>
          </p:cNvGraphicFramePr>
          <p:nvPr/>
        </p:nvGraphicFramePr>
        <p:xfrm>
          <a:off x="379665" y="4505641"/>
          <a:ext cx="3941814" cy="1888758"/>
        </p:xfrm>
        <a:graphic>
          <a:graphicData uri="http://schemas.openxmlformats.org/drawingml/2006/table">
            <a:tbl>
              <a:tblPr firstRow="1" firstCol="1">
                <a:tableStyleId>{3C2FFA5D-87B4-456A-9821-1D502468CF0F}</a:tableStyleId>
              </a:tblPr>
              <a:tblGrid>
                <a:gridCol w="565083">
                  <a:extLst>
                    <a:ext uri="{9D8B030D-6E8A-4147-A177-3AD203B41FA5}">
                      <a16:colId xmlns:a16="http://schemas.microsoft.com/office/drawing/2014/main" val="20000"/>
                    </a:ext>
                  </a:extLst>
                </a:gridCol>
                <a:gridCol w="427978">
                  <a:extLst>
                    <a:ext uri="{9D8B030D-6E8A-4147-A177-3AD203B41FA5}">
                      <a16:colId xmlns:a16="http://schemas.microsoft.com/office/drawing/2014/main" val="20001"/>
                    </a:ext>
                  </a:extLst>
                </a:gridCol>
                <a:gridCol w="576454">
                  <a:extLst>
                    <a:ext uri="{9D8B030D-6E8A-4147-A177-3AD203B41FA5}">
                      <a16:colId xmlns:a16="http://schemas.microsoft.com/office/drawing/2014/main" val="20002"/>
                    </a:ext>
                  </a:extLst>
                </a:gridCol>
                <a:gridCol w="684540">
                  <a:extLst>
                    <a:ext uri="{9D8B030D-6E8A-4147-A177-3AD203B41FA5}">
                      <a16:colId xmlns:a16="http://schemas.microsoft.com/office/drawing/2014/main" val="20003"/>
                    </a:ext>
                  </a:extLst>
                </a:gridCol>
                <a:gridCol w="552435">
                  <a:extLst>
                    <a:ext uri="{9D8B030D-6E8A-4147-A177-3AD203B41FA5}">
                      <a16:colId xmlns:a16="http://schemas.microsoft.com/office/drawing/2014/main" val="20004"/>
                    </a:ext>
                  </a:extLst>
                </a:gridCol>
                <a:gridCol w="576454">
                  <a:extLst>
                    <a:ext uri="{9D8B030D-6E8A-4147-A177-3AD203B41FA5}">
                      <a16:colId xmlns:a16="http://schemas.microsoft.com/office/drawing/2014/main" val="20005"/>
                    </a:ext>
                  </a:extLst>
                </a:gridCol>
                <a:gridCol w="558870">
                  <a:extLst>
                    <a:ext uri="{9D8B030D-6E8A-4147-A177-3AD203B41FA5}">
                      <a16:colId xmlns:a16="http://schemas.microsoft.com/office/drawing/2014/main" val="20006"/>
                    </a:ext>
                  </a:extLst>
                </a:gridCol>
              </a:tblGrid>
              <a:tr h="334278">
                <a:tc gridSpan="7">
                  <a:txBody>
                    <a:bodyPr/>
                    <a:lstStyle/>
                    <a:p>
                      <a:pPr algn="ctr">
                        <a:spcBef>
                          <a:spcPts val="300"/>
                        </a:spcBef>
                        <a:spcAft>
                          <a:spcPts val="300"/>
                        </a:spcAft>
                      </a:pPr>
                      <a:r>
                        <a:rPr lang="es-PE"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Tabla de la Intensidad de lluvias en la ciudad A</a:t>
                      </a:r>
                    </a:p>
                  </a:txBody>
                  <a:tcPr marL="27146" marR="27146" marT="0" marB="0" anchor="ctr"/>
                </a:tc>
                <a:tc hMerge="1">
                  <a:txBody>
                    <a:bodyPr/>
                    <a:lstStyle/>
                    <a:p>
                      <a:endParaRPr lang="es-PE"/>
                    </a:p>
                  </a:txBody>
                  <a:tcPr/>
                </a:tc>
                <a:tc hMerge="1">
                  <a:txBody>
                    <a:bodyPr/>
                    <a:lstStyle/>
                    <a:p>
                      <a:pPr algn="ctr">
                        <a:spcBef>
                          <a:spcPts val="300"/>
                        </a:spcBef>
                        <a:spcAft>
                          <a:spcPts val="300"/>
                        </a:spcAft>
                      </a:pPr>
                      <a:endParaRPr lang="es-PE"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pPr algn="ctr">
                        <a:spcBef>
                          <a:spcPts val="300"/>
                        </a:spcBef>
                        <a:spcAft>
                          <a:spcPts val="300"/>
                        </a:spcAft>
                      </a:pPr>
                      <a:endParaRPr lang="es-PE" sz="16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pPr algn="ctr">
                        <a:spcBef>
                          <a:spcPts val="300"/>
                        </a:spcBef>
                        <a:spcAft>
                          <a:spcPts val="300"/>
                        </a:spcAft>
                      </a:pPr>
                      <a:endParaRPr lang="es-PE"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pPr algn="ctr">
                        <a:spcBef>
                          <a:spcPts val="300"/>
                        </a:spcBef>
                        <a:spcAft>
                          <a:spcPts val="300"/>
                        </a:spcAft>
                      </a:pPr>
                      <a:endParaRPr lang="es-PE"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pPr algn="ctr">
                        <a:spcBef>
                          <a:spcPts val="300"/>
                        </a:spcBef>
                        <a:spcAft>
                          <a:spcPts val="300"/>
                        </a:spcAft>
                      </a:pPr>
                      <a:endParaRPr lang="es-PE"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762406239"/>
                  </a:ext>
                </a:extLst>
              </a:tr>
              <a:tr h="334278">
                <a:tc gridSpan="2">
                  <a:txBody>
                    <a:bodyPr/>
                    <a:lstStyle/>
                    <a:p>
                      <a:pPr algn="ctr">
                        <a:spcBef>
                          <a:spcPts val="300"/>
                        </a:spcBef>
                        <a:spcAft>
                          <a:spcPts val="300"/>
                        </a:spcAft>
                      </a:pPr>
                      <a:r>
                        <a:rPr lang="es-ES" sz="1600" dirty="0">
                          <a:solidFill>
                            <a:schemeClr val="bg1"/>
                          </a:solidFill>
                          <a:effectLst/>
                        </a:rPr>
                        <a:t>Intensidad (mm/h)</a:t>
                      </a:r>
                      <a:endParaRPr lang="es-PE"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endParaRPr lang="es-PE"/>
                    </a:p>
                  </a:txBody>
                  <a:tcPr/>
                </a:tc>
                <a:tc>
                  <a:txBody>
                    <a:bodyPr/>
                    <a:lstStyle/>
                    <a:p>
                      <a:pPr algn="ctr">
                        <a:spcBef>
                          <a:spcPts val="300"/>
                        </a:spcBef>
                        <a:spcAft>
                          <a:spcPts val="300"/>
                        </a:spcAft>
                      </a:pPr>
                      <a:r>
                        <a:rPr lang="es-ES" sz="1600" dirty="0">
                          <a:solidFill>
                            <a:schemeClr val="bg1"/>
                          </a:solidFill>
                          <a:effectLst/>
                        </a:rPr>
                        <a:t>m</a:t>
                      </a:r>
                      <a:r>
                        <a:rPr lang="es-ES" sz="1600" baseline="-25000" dirty="0">
                          <a:solidFill>
                            <a:schemeClr val="bg1"/>
                          </a:solidFill>
                          <a:effectLst/>
                        </a:rPr>
                        <a:t>i</a:t>
                      </a:r>
                      <a:endParaRPr lang="es-PE"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600" dirty="0">
                          <a:solidFill>
                            <a:schemeClr val="bg1"/>
                          </a:solidFill>
                          <a:effectLst/>
                        </a:rPr>
                        <a:t>n</a:t>
                      </a:r>
                      <a:r>
                        <a:rPr lang="es-ES" sz="1600" baseline="-25000" dirty="0">
                          <a:solidFill>
                            <a:schemeClr val="bg1"/>
                          </a:solidFill>
                          <a:effectLst/>
                        </a:rPr>
                        <a:t>i</a:t>
                      </a:r>
                      <a:endParaRPr lang="es-PE" sz="1600" baseline="-25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600" dirty="0">
                          <a:solidFill>
                            <a:schemeClr val="bg1"/>
                          </a:solidFill>
                          <a:effectLst/>
                        </a:rPr>
                        <a:t>f</a:t>
                      </a:r>
                      <a:r>
                        <a:rPr lang="es-ES" sz="1600" baseline="-25000" dirty="0">
                          <a:solidFill>
                            <a:schemeClr val="bg1"/>
                          </a:solidFill>
                          <a:effectLst/>
                        </a:rPr>
                        <a:t>i</a:t>
                      </a:r>
                      <a:endParaRPr lang="es-PE"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600" dirty="0">
                          <a:solidFill>
                            <a:schemeClr val="bg1"/>
                          </a:solidFill>
                          <a:effectLst/>
                        </a:rPr>
                        <a:t>N</a:t>
                      </a:r>
                      <a:r>
                        <a:rPr lang="es-ES" sz="1600" baseline="-25000" dirty="0">
                          <a:solidFill>
                            <a:schemeClr val="bg1"/>
                          </a:solidFill>
                          <a:effectLst/>
                        </a:rPr>
                        <a:t>i</a:t>
                      </a:r>
                      <a:endParaRPr lang="es-PE"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600" dirty="0">
                          <a:solidFill>
                            <a:schemeClr val="bg1"/>
                          </a:solidFill>
                          <a:effectLst/>
                        </a:rPr>
                        <a:t>F</a:t>
                      </a:r>
                      <a:r>
                        <a:rPr lang="es-ES" sz="1600" baseline="-25000" dirty="0">
                          <a:solidFill>
                            <a:schemeClr val="bg1"/>
                          </a:solidFill>
                          <a:effectLst/>
                        </a:rPr>
                        <a:t>i</a:t>
                      </a:r>
                      <a:endParaRPr lang="es-PE"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0"/>
                  </a:ext>
                </a:extLst>
              </a:tr>
              <a:tr h="167139">
                <a:tc>
                  <a:txBody>
                    <a:bodyPr/>
                    <a:lstStyle/>
                    <a:p>
                      <a:pPr algn="ctr">
                        <a:spcBef>
                          <a:spcPts val="300"/>
                        </a:spcBef>
                        <a:spcAft>
                          <a:spcPts val="300"/>
                        </a:spcAft>
                      </a:pPr>
                      <a:r>
                        <a:rPr lang="es-ES" sz="1400" dirty="0">
                          <a:solidFill>
                            <a:schemeClr val="bg1"/>
                          </a:solidFill>
                          <a:effectLst/>
                        </a:rPr>
                        <a:t>[0</a:t>
                      </a:r>
                      <a:endParaRPr lang="es-PE"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16]</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8</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400" dirty="0">
                          <a:effectLst/>
                        </a:rPr>
                        <a:t>30</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0.2500</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30</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0.2500</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1"/>
                  </a:ext>
                </a:extLst>
              </a:tr>
              <a:tr h="167139">
                <a:tc>
                  <a:txBody>
                    <a:bodyPr/>
                    <a:lstStyle/>
                    <a:p>
                      <a:pPr algn="ctr">
                        <a:spcBef>
                          <a:spcPts val="300"/>
                        </a:spcBef>
                        <a:spcAft>
                          <a:spcPts val="300"/>
                        </a:spcAft>
                      </a:pPr>
                      <a:r>
                        <a:rPr lang="es-ES" sz="1400" dirty="0">
                          <a:solidFill>
                            <a:schemeClr val="bg1"/>
                          </a:solidFill>
                          <a:effectLst/>
                        </a:rPr>
                        <a:t>]16</a:t>
                      </a:r>
                      <a:endParaRPr lang="es-PE"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32]</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24</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400" dirty="0">
                          <a:effectLst/>
                        </a:rPr>
                        <a:t>55</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0.4583</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85</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0.7083</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2"/>
                  </a:ext>
                </a:extLst>
              </a:tr>
              <a:tr h="167139">
                <a:tc>
                  <a:txBody>
                    <a:bodyPr/>
                    <a:lstStyle/>
                    <a:p>
                      <a:pPr algn="ctr">
                        <a:spcBef>
                          <a:spcPts val="300"/>
                        </a:spcBef>
                        <a:spcAft>
                          <a:spcPts val="300"/>
                        </a:spcAft>
                      </a:pPr>
                      <a:r>
                        <a:rPr lang="es-ES" sz="1400" dirty="0">
                          <a:solidFill>
                            <a:schemeClr val="bg1"/>
                          </a:solidFill>
                          <a:effectLst/>
                        </a:rPr>
                        <a:t>]32</a:t>
                      </a:r>
                      <a:endParaRPr lang="es-PE"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48]</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40</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400" dirty="0">
                          <a:effectLst/>
                        </a:rPr>
                        <a:t>21</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0.1750</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106</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0.8833</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3"/>
                  </a:ext>
                </a:extLst>
              </a:tr>
              <a:tr h="167139">
                <a:tc>
                  <a:txBody>
                    <a:bodyPr/>
                    <a:lstStyle/>
                    <a:p>
                      <a:pPr algn="ctr">
                        <a:spcBef>
                          <a:spcPts val="300"/>
                        </a:spcBef>
                        <a:spcAft>
                          <a:spcPts val="300"/>
                        </a:spcAft>
                      </a:pPr>
                      <a:r>
                        <a:rPr lang="es-ES" sz="1400" dirty="0">
                          <a:solidFill>
                            <a:schemeClr val="bg1"/>
                          </a:solidFill>
                          <a:effectLst/>
                        </a:rPr>
                        <a:t>]48</a:t>
                      </a:r>
                      <a:endParaRPr lang="es-PE"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64]</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56</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400">
                          <a:effectLst/>
                        </a:rPr>
                        <a:t>9</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0.0750</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115</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0.9583</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4"/>
                  </a:ext>
                </a:extLst>
              </a:tr>
              <a:tr h="167139">
                <a:tc>
                  <a:txBody>
                    <a:bodyPr/>
                    <a:lstStyle/>
                    <a:p>
                      <a:pPr algn="ctr">
                        <a:spcBef>
                          <a:spcPts val="300"/>
                        </a:spcBef>
                        <a:spcAft>
                          <a:spcPts val="300"/>
                        </a:spcAft>
                      </a:pPr>
                      <a:r>
                        <a:rPr lang="es-ES" sz="1400" dirty="0">
                          <a:solidFill>
                            <a:schemeClr val="bg1"/>
                          </a:solidFill>
                          <a:effectLst/>
                        </a:rPr>
                        <a:t>]64</a:t>
                      </a:r>
                      <a:endParaRPr lang="es-PE"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80]</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400" b="1" kern="1200" dirty="0">
                          <a:solidFill>
                            <a:schemeClr val="bg1"/>
                          </a:solidFill>
                          <a:effectLst/>
                          <a:latin typeface="+mn-lt"/>
                          <a:ea typeface="+mn-ea"/>
                          <a:cs typeface="+mn-cs"/>
                        </a:rPr>
                        <a:t>72</a:t>
                      </a:r>
                      <a:endParaRPr lang="es-PE" sz="14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400" dirty="0">
                          <a:effectLst/>
                        </a:rPr>
                        <a:t>5</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0.0417</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120</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400" dirty="0">
                          <a:effectLst/>
                        </a:rPr>
                        <a:t>1.0000</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06447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a 3"/>
          <p:cNvGraphicFramePr>
            <a:graphicFrameLocks noGrp="1"/>
          </p:cNvGraphicFramePr>
          <p:nvPr/>
        </p:nvGraphicFramePr>
        <p:xfrm>
          <a:off x="285750" y="1565799"/>
          <a:ext cx="4143181" cy="1600200"/>
        </p:xfrm>
        <a:graphic>
          <a:graphicData uri="http://schemas.openxmlformats.org/drawingml/2006/table">
            <a:tbl>
              <a:tblPr firstRow="1" firstCol="1">
                <a:tableStyleId>{3C2FFA5D-87B4-456A-9821-1D502468CF0F}</a:tableStyleId>
              </a:tblPr>
              <a:tblGrid>
                <a:gridCol w="561815">
                  <a:extLst>
                    <a:ext uri="{9D8B030D-6E8A-4147-A177-3AD203B41FA5}">
                      <a16:colId xmlns:a16="http://schemas.microsoft.com/office/drawing/2014/main" val="20000"/>
                    </a:ext>
                  </a:extLst>
                </a:gridCol>
                <a:gridCol w="561815">
                  <a:extLst>
                    <a:ext uri="{9D8B030D-6E8A-4147-A177-3AD203B41FA5}">
                      <a16:colId xmlns:a16="http://schemas.microsoft.com/office/drawing/2014/main" val="20001"/>
                    </a:ext>
                  </a:extLst>
                </a:gridCol>
                <a:gridCol w="561815">
                  <a:extLst>
                    <a:ext uri="{9D8B030D-6E8A-4147-A177-3AD203B41FA5}">
                      <a16:colId xmlns:a16="http://schemas.microsoft.com/office/drawing/2014/main" val="20002"/>
                    </a:ext>
                  </a:extLst>
                </a:gridCol>
                <a:gridCol w="692740">
                  <a:extLst>
                    <a:ext uri="{9D8B030D-6E8A-4147-A177-3AD203B41FA5}">
                      <a16:colId xmlns:a16="http://schemas.microsoft.com/office/drawing/2014/main" val="20003"/>
                    </a:ext>
                  </a:extLst>
                </a:gridCol>
                <a:gridCol w="588332">
                  <a:extLst>
                    <a:ext uri="{9D8B030D-6E8A-4147-A177-3AD203B41FA5}">
                      <a16:colId xmlns:a16="http://schemas.microsoft.com/office/drawing/2014/main" val="20004"/>
                    </a:ext>
                  </a:extLst>
                </a:gridCol>
                <a:gridCol w="588332">
                  <a:extLst>
                    <a:ext uri="{9D8B030D-6E8A-4147-A177-3AD203B41FA5}">
                      <a16:colId xmlns:a16="http://schemas.microsoft.com/office/drawing/2014/main" val="20005"/>
                    </a:ext>
                  </a:extLst>
                </a:gridCol>
                <a:gridCol w="588332">
                  <a:extLst>
                    <a:ext uri="{9D8B030D-6E8A-4147-A177-3AD203B41FA5}">
                      <a16:colId xmlns:a16="http://schemas.microsoft.com/office/drawing/2014/main" val="20006"/>
                    </a:ext>
                  </a:extLst>
                </a:gridCol>
              </a:tblGrid>
              <a:tr h="457200">
                <a:tc gridSpan="2">
                  <a:txBody>
                    <a:bodyPr/>
                    <a:lstStyle/>
                    <a:p>
                      <a:pPr algn="ctr">
                        <a:spcBef>
                          <a:spcPts val="300"/>
                        </a:spcBef>
                        <a:spcAft>
                          <a:spcPts val="300"/>
                        </a:spcAft>
                      </a:pPr>
                      <a:r>
                        <a:rPr lang="es-ES" sz="1500">
                          <a:effectLst/>
                        </a:rPr>
                        <a:t>Intensidad (</a:t>
                      </a:r>
                      <a:r>
                        <a:rPr lang="es-ES" sz="1500" dirty="0">
                          <a:effectLst/>
                        </a:rPr>
                        <a:t>mm/h)</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endParaRPr lang="es-PE"/>
                    </a:p>
                  </a:txBody>
                  <a:tcPr/>
                </a:tc>
                <a:tc>
                  <a:txBody>
                    <a:bodyPr/>
                    <a:lstStyle/>
                    <a:p>
                      <a:pPr algn="ctr">
                        <a:spcBef>
                          <a:spcPts val="300"/>
                        </a:spcBef>
                        <a:spcAft>
                          <a:spcPts val="300"/>
                        </a:spcAft>
                      </a:pPr>
                      <a:r>
                        <a:rPr lang="es-ES" sz="1500" dirty="0">
                          <a:effectLst/>
                        </a:rPr>
                        <a:t>m</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n</a:t>
                      </a:r>
                      <a:r>
                        <a:rPr lang="es-ES" sz="1500" baseline="-25000" dirty="0">
                          <a:effectLst/>
                        </a:rPr>
                        <a:t>i</a:t>
                      </a:r>
                      <a:endParaRPr lang="es-PE" sz="15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f</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N</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F</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0"/>
                  </a:ext>
                </a:extLst>
              </a:tr>
              <a:tr h="228600">
                <a:tc>
                  <a:txBody>
                    <a:bodyPr/>
                    <a:lstStyle/>
                    <a:p>
                      <a:pPr algn="ctr">
                        <a:spcBef>
                          <a:spcPts val="300"/>
                        </a:spcBef>
                        <a:spcAft>
                          <a:spcPts val="300"/>
                        </a:spcAft>
                      </a:pPr>
                      <a:r>
                        <a:rPr lang="es-ES" sz="1500" dirty="0">
                          <a:solidFill>
                            <a:schemeClr val="bg1"/>
                          </a:solidFill>
                          <a:effectLst/>
                        </a:rPr>
                        <a:t>[0</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16]</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8</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30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0,2500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30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a:effectLst/>
                        </a:rPr>
                        <a:t>0,2500</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1"/>
                  </a:ext>
                </a:extLst>
              </a:tr>
              <a:tr h="228600">
                <a:tc>
                  <a:txBody>
                    <a:bodyPr/>
                    <a:lstStyle/>
                    <a:p>
                      <a:pPr algn="ctr">
                        <a:spcBef>
                          <a:spcPts val="300"/>
                        </a:spcBef>
                        <a:spcAft>
                          <a:spcPts val="300"/>
                        </a:spcAft>
                      </a:pPr>
                      <a:r>
                        <a:rPr lang="es-ES" sz="1500" dirty="0">
                          <a:solidFill>
                            <a:schemeClr val="bg1"/>
                          </a:solidFill>
                          <a:effectLst/>
                        </a:rPr>
                        <a:t>]16</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32]</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24</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55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0,4583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85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a:effectLst/>
                        </a:rPr>
                        <a:t>0,7083</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2"/>
                  </a:ext>
                </a:extLst>
              </a:tr>
              <a:tr h="228600">
                <a:tc>
                  <a:txBody>
                    <a:bodyPr/>
                    <a:lstStyle/>
                    <a:p>
                      <a:pPr algn="ctr">
                        <a:spcBef>
                          <a:spcPts val="300"/>
                        </a:spcBef>
                        <a:spcAft>
                          <a:spcPts val="300"/>
                        </a:spcAft>
                      </a:pPr>
                      <a:r>
                        <a:rPr lang="es-ES" sz="1500" dirty="0">
                          <a:solidFill>
                            <a:schemeClr val="bg1"/>
                          </a:solidFill>
                          <a:effectLst/>
                        </a:rPr>
                        <a:t>]32</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48]</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40</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21</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0,1750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106</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0,8833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3"/>
                  </a:ext>
                </a:extLst>
              </a:tr>
              <a:tr h="228600">
                <a:tc>
                  <a:txBody>
                    <a:bodyPr/>
                    <a:lstStyle/>
                    <a:p>
                      <a:pPr algn="ctr">
                        <a:spcBef>
                          <a:spcPts val="300"/>
                        </a:spcBef>
                        <a:spcAft>
                          <a:spcPts val="300"/>
                        </a:spcAft>
                      </a:pPr>
                      <a:r>
                        <a:rPr lang="es-ES" sz="1500" dirty="0">
                          <a:solidFill>
                            <a:schemeClr val="bg1"/>
                          </a:solidFill>
                          <a:effectLst/>
                        </a:rPr>
                        <a:t>]48</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64]</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56</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a:effectLst/>
                        </a:rPr>
                        <a:t>9</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0,0750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115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0,9583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4"/>
                  </a:ext>
                </a:extLst>
              </a:tr>
              <a:tr h="228600">
                <a:tc>
                  <a:txBody>
                    <a:bodyPr/>
                    <a:lstStyle/>
                    <a:p>
                      <a:pPr algn="ctr">
                        <a:spcBef>
                          <a:spcPts val="300"/>
                        </a:spcBef>
                        <a:spcAft>
                          <a:spcPts val="300"/>
                        </a:spcAft>
                      </a:pPr>
                      <a:r>
                        <a:rPr lang="es-ES" sz="1500" dirty="0">
                          <a:solidFill>
                            <a:schemeClr val="bg1"/>
                          </a:solidFill>
                          <a:effectLst/>
                        </a:rPr>
                        <a:t>]64</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80]</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72</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0,0417</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120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1,0000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5"/>
                  </a:ext>
                </a:extLst>
              </a:tr>
            </a:tbl>
          </a:graphicData>
        </a:graphic>
      </p:graphicFrame>
      <p:graphicFrame>
        <p:nvGraphicFramePr>
          <p:cNvPr id="10" name="Gráfico 9"/>
          <p:cNvGraphicFramePr>
            <a:graphicFrameLocks/>
          </p:cNvGraphicFramePr>
          <p:nvPr/>
        </p:nvGraphicFramePr>
        <p:xfrm>
          <a:off x="4700627" y="1501934"/>
          <a:ext cx="4119075" cy="2676351"/>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ángulo 10"/>
          <p:cNvSpPr/>
          <p:nvPr/>
        </p:nvSpPr>
        <p:spPr>
          <a:xfrm>
            <a:off x="260847" y="3325433"/>
            <a:ext cx="4196853" cy="323165"/>
          </a:xfrm>
          <a:prstGeom prst="rect">
            <a:avLst/>
          </a:prstGeom>
        </p:spPr>
        <p:txBody>
          <a:bodyPr wrap="square">
            <a:spAutoFit/>
          </a:bodyPr>
          <a:lstStyle/>
          <a:p>
            <a:pPr marL="257175" indent="-257175">
              <a:spcBef>
                <a:spcPts val="225"/>
              </a:spcBef>
              <a:spcAft>
                <a:spcPts val="225"/>
              </a:spcAft>
              <a:buFont typeface="+mj-lt"/>
              <a:buAutoNum type="alphaLcPeriod"/>
            </a:pPr>
            <a:r>
              <a:rPr lang="es-ES" sz="1500" dirty="0">
                <a:latin typeface="+mj-lt"/>
                <a:ea typeface="+mj-ea"/>
                <a:cs typeface="+mj-cs"/>
              </a:rPr>
              <a:t>Calcule e interprete el P</a:t>
            </a:r>
            <a:r>
              <a:rPr lang="es-ES" sz="1500" baseline="-25000" dirty="0">
                <a:latin typeface="+mj-lt"/>
                <a:ea typeface="+mj-ea"/>
                <a:cs typeface="+mj-cs"/>
              </a:rPr>
              <a:t>80</a:t>
            </a:r>
            <a:r>
              <a:rPr lang="es-ES" sz="1500" dirty="0">
                <a:latin typeface="+mj-lt"/>
                <a:ea typeface="+mj-ea"/>
                <a:cs typeface="+mj-cs"/>
              </a:rPr>
              <a:t> de las mediciones</a:t>
            </a:r>
            <a:r>
              <a:rPr lang="es-ES" sz="1350" dirty="0">
                <a:latin typeface="Calibri" panose="020F0502020204030204" pitchFamily="34" charset="0"/>
                <a:ea typeface="Times New Roman" panose="02020603050405020304" pitchFamily="18" charset="0"/>
                <a:cs typeface="Times New Roman" panose="02020603050405020304" pitchFamily="18" charset="0"/>
              </a:rPr>
              <a:t>.</a:t>
            </a:r>
            <a:endParaRPr lang="es-PE" sz="135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12" name="Objeto 11"/>
          <p:cNvGraphicFramePr>
            <a:graphicFrameLocks noChangeAspect="1"/>
          </p:cNvGraphicFramePr>
          <p:nvPr/>
        </p:nvGraphicFramePr>
        <p:xfrm>
          <a:off x="4700627" y="4972299"/>
          <a:ext cx="3400626" cy="631210"/>
        </p:xfrm>
        <a:graphic>
          <a:graphicData uri="http://schemas.openxmlformats.org/presentationml/2006/ole">
            <mc:AlternateContent xmlns:mc="http://schemas.openxmlformats.org/markup-compatibility/2006">
              <mc:Choice xmlns:v="urn:schemas-microsoft-com:vml" Requires="v">
                <p:oleObj name="Ecuación" r:id="rId3" imgW="2463480" imgH="431640" progId="Equation.3">
                  <p:embed/>
                </p:oleObj>
              </mc:Choice>
              <mc:Fallback>
                <p:oleObj name="Ecuación" r:id="rId3" imgW="2463480" imgH="431640" progId="Equation.3">
                  <p:embed/>
                  <p:pic>
                    <p:nvPicPr>
                      <p:cNvPr id="12" name="Objeto 11"/>
                      <p:cNvPicPr>
                        <a:picLocks noChangeAspect="1" noChangeArrowheads="1"/>
                      </p:cNvPicPr>
                      <p:nvPr/>
                    </p:nvPicPr>
                    <p:blipFill>
                      <a:blip r:embed="rId4"/>
                      <a:srcRect/>
                      <a:stretch>
                        <a:fillRect/>
                      </a:stretch>
                    </p:blipFill>
                    <p:spPr bwMode="auto">
                      <a:xfrm>
                        <a:off x="4700627" y="4972299"/>
                        <a:ext cx="3400626" cy="631210"/>
                      </a:xfrm>
                      <a:prstGeom prst="rect">
                        <a:avLst/>
                      </a:prstGeom>
                      <a:noFill/>
                    </p:spPr>
                  </p:pic>
                </p:oleObj>
              </mc:Fallback>
            </mc:AlternateContent>
          </a:graphicData>
        </a:graphic>
      </p:graphicFrame>
      <p:graphicFrame>
        <p:nvGraphicFramePr>
          <p:cNvPr id="13" name="Objeto 12"/>
          <p:cNvGraphicFramePr>
            <a:graphicFrameLocks noChangeAspect="1"/>
          </p:cNvGraphicFramePr>
          <p:nvPr/>
        </p:nvGraphicFramePr>
        <p:xfrm>
          <a:off x="1549414" y="4997885"/>
          <a:ext cx="1866611" cy="580035"/>
        </p:xfrm>
        <a:graphic>
          <a:graphicData uri="http://schemas.openxmlformats.org/presentationml/2006/ole">
            <mc:AlternateContent xmlns:mc="http://schemas.openxmlformats.org/markup-compatibility/2006">
              <mc:Choice xmlns:v="urn:schemas-microsoft-com:vml" Requires="v">
                <p:oleObj name="Ecuación" r:id="rId5" imgW="1307532" imgH="406224" progId="Equation.3">
                  <p:embed/>
                </p:oleObj>
              </mc:Choice>
              <mc:Fallback>
                <p:oleObj name="Ecuación" r:id="rId5" imgW="1307532" imgH="406224" progId="Equation.3">
                  <p:embed/>
                  <p:pic>
                    <p:nvPicPr>
                      <p:cNvPr id="13" name="Objeto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414" y="4997885"/>
                        <a:ext cx="1866611" cy="580035"/>
                      </a:xfrm>
                      <a:prstGeom prst="rect">
                        <a:avLst/>
                      </a:prstGeom>
                      <a:noFill/>
                    </p:spPr>
                  </p:pic>
                </p:oleObj>
              </mc:Fallback>
            </mc:AlternateContent>
          </a:graphicData>
        </a:graphic>
      </p:graphicFrame>
      <p:sp>
        <p:nvSpPr>
          <p:cNvPr id="14" name="Flecha derecha 13"/>
          <p:cNvSpPr/>
          <p:nvPr/>
        </p:nvSpPr>
        <p:spPr>
          <a:xfrm>
            <a:off x="3858593" y="5160475"/>
            <a:ext cx="399465" cy="25485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15" name="Rectángulo 14"/>
          <p:cNvSpPr/>
          <p:nvPr/>
        </p:nvSpPr>
        <p:spPr>
          <a:xfrm>
            <a:off x="614037" y="3714233"/>
            <a:ext cx="3821880" cy="710451"/>
          </a:xfrm>
          <a:prstGeom prst="rect">
            <a:avLst/>
          </a:prstGeom>
        </p:spPr>
        <p:txBody>
          <a:bodyPr wrap="none">
            <a:spAutoFit/>
          </a:bodyPr>
          <a:lstStyle/>
          <a:p>
            <a:pPr>
              <a:spcBef>
                <a:spcPts val="450"/>
              </a:spcBef>
            </a:pPr>
            <a:r>
              <a:rPr lang="es-ES" i="1" dirty="0">
                <a:latin typeface="+mj-lt"/>
                <a:ea typeface="+mj-ea"/>
                <a:cs typeface="+mj-cs"/>
              </a:rPr>
              <a:t>k</a:t>
            </a:r>
            <a:r>
              <a:rPr lang="es-ES" dirty="0">
                <a:latin typeface="+mj-lt"/>
                <a:ea typeface="+mj-ea"/>
                <a:cs typeface="+mj-cs"/>
              </a:rPr>
              <a:t>=80  </a:t>
            </a:r>
            <a:r>
              <a:rPr lang="es-ES" dirty="0">
                <a:latin typeface="+mj-lt"/>
                <a:ea typeface="+mj-ea"/>
                <a:cs typeface="+mj-cs"/>
                <a:sym typeface="Wingdings" panose="05000000000000000000" pitchFamily="2" charset="2"/>
              </a:rPr>
              <a:t> </a:t>
            </a:r>
            <a:r>
              <a:rPr lang="es-ES" i="1" dirty="0">
                <a:latin typeface="+mj-lt"/>
                <a:ea typeface="+mj-ea"/>
                <a:cs typeface="+mj-cs"/>
              </a:rPr>
              <a:t>i</a:t>
            </a:r>
            <a:r>
              <a:rPr lang="es-ES" dirty="0">
                <a:latin typeface="+mj-lt"/>
                <a:ea typeface="+mj-ea"/>
                <a:cs typeface="+mj-cs"/>
              </a:rPr>
              <a:t>=3</a:t>
            </a:r>
          </a:p>
          <a:p>
            <a:pPr marL="257175" indent="-257175">
              <a:spcBef>
                <a:spcPts val="450"/>
              </a:spcBef>
              <a:buFont typeface="Wingdings" panose="05000000000000000000" pitchFamily="2" charset="2"/>
              <a:buChar char="è"/>
            </a:pPr>
            <a:r>
              <a:rPr lang="es-ES" dirty="0">
                <a:latin typeface="+mj-lt"/>
                <a:ea typeface="+mj-ea"/>
                <a:cs typeface="+mj-cs"/>
              </a:rPr>
              <a:t> </a:t>
            </a:r>
            <a:r>
              <a:rPr lang="es-ES" dirty="0">
                <a:latin typeface="+mj-lt"/>
                <a:ea typeface="+mj-ea"/>
                <a:cs typeface="+mj-cs"/>
                <a:sym typeface="Wingdings" panose="05000000000000000000" pitchFamily="2" charset="2"/>
              </a:rPr>
              <a:t>L</a:t>
            </a:r>
            <a:r>
              <a:rPr lang="es-ES" i="1" baseline="-25000" dirty="0">
                <a:latin typeface="+mj-lt"/>
                <a:ea typeface="+mj-ea"/>
                <a:cs typeface="+mj-cs"/>
                <a:sym typeface="Wingdings" panose="05000000000000000000" pitchFamily="2" charset="2"/>
              </a:rPr>
              <a:t>i</a:t>
            </a:r>
            <a:r>
              <a:rPr lang="es-ES" dirty="0">
                <a:latin typeface="+mj-lt"/>
                <a:ea typeface="+mj-ea"/>
                <a:cs typeface="+mj-cs"/>
                <a:sym typeface="Wingdings" panose="05000000000000000000" pitchFamily="2" charset="2"/>
              </a:rPr>
              <a:t>=32 , f</a:t>
            </a:r>
            <a:r>
              <a:rPr lang="es-ES" i="1" baseline="-25000" dirty="0">
                <a:latin typeface="+mj-lt"/>
                <a:ea typeface="+mj-ea"/>
                <a:cs typeface="+mj-cs"/>
                <a:sym typeface="Wingdings" panose="05000000000000000000" pitchFamily="2" charset="2"/>
              </a:rPr>
              <a:t>i</a:t>
            </a:r>
            <a:r>
              <a:rPr lang="es-ES" dirty="0">
                <a:latin typeface="+mj-lt"/>
                <a:ea typeface="+mj-ea"/>
                <a:cs typeface="+mj-cs"/>
                <a:sym typeface="Wingdings" panose="05000000000000000000" pitchFamily="2" charset="2"/>
              </a:rPr>
              <a:t>=0.1750 , F</a:t>
            </a:r>
            <a:r>
              <a:rPr lang="es-ES" i="1" baseline="-25000" dirty="0">
                <a:latin typeface="+mj-lt"/>
                <a:ea typeface="+mj-ea"/>
                <a:cs typeface="+mj-cs"/>
                <a:sym typeface="Wingdings" panose="05000000000000000000" pitchFamily="2" charset="2"/>
              </a:rPr>
              <a:t>i</a:t>
            </a:r>
            <a:r>
              <a:rPr lang="es-ES" baseline="-25000" dirty="0">
                <a:latin typeface="+mj-lt"/>
                <a:ea typeface="+mj-ea"/>
                <a:cs typeface="+mj-cs"/>
                <a:sym typeface="Wingdings" panose="05000000000000000000" pitchFamily="2" charset="2"/>
              </a:rPr>
              <a:t>-1</a:t>
            </a:r>
            <a:r>
              <a:rPr lang="es-ES" dirty="0">
                <a:latin typeface="+mj-lt"/>
                <a:ea typeface="+mj-ea"/>
                <a:cs typeface="+mj-cs"/>
                <a:sym typeface="Wingdings" panose="05000000000000000000" pitchFamily="2" charset="2"/>
              </a:rPr>
              <a:t>=0.7083 , </a:t>
            </a:r>
            <a:r>
              <a:rPr lang="es-ES" i="1" dirty="0">
                <a:latin typeface="+mj-lt"/>
                <a:ea typeface="+mj-ea"/>
                <a:cs typeface="+mj-cs"/>
                <a:sym typeface="Wingdings" panose="05000000000000000000" pitchFamily="2" charset="2"/>
              </a:rPr>
              <a:t>A</a:t>
            </a:r>
            <a:r>
              <a:rPr lang="es-ES" dirty="0">
                <a:latin typeface="+mj-lt"/>
                <a:ea typeface="+mj-ea"/>
                <a:cs typeface="+mj-cs"/>
                <a:sym typeface="Wingdings" panose="05000000000000000000" pitchFamily="2" charset="2"/>
              </a:rPr>
              <a:t>=16</a:t>
            </a:r>
            <a:endParaRPr lang="es-PE"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Elipse 2"/>
          <p:cNvSpPr/>
          <p:nvPr/>
        </p:nvSpPr>
        <p:spPr>
          <a:xfrm>
            <a:off x="6895590" y="3674503"/>
            <a:ext cx="548203" cy="421972"/>
          </a:xfrm>
          <a:prstGeom prst="ellipse">
            <a:avLst/>
          </a:prstGeom>
          <a:solidFill>
            <a:schemeClr val="bg1"/>
          </a:solidFill>
          <a:ln w="28575">
            <a:solidFill>
              <a:srgbClr val="FF0000"/>
            </a:solidFill>
          </a:ln>
        </p:spPr>
        <p:txBody>
          <a:bodyPr wrap="none">
            <a:spAutoFit/>
          </a:bodyPr>
          <a:lstStyle/>
          <a:p>
            <a:r>
              <a:rPr lang="es-ES" sz="1350" dirty="0"/>
              <a:t>P</a:t>
            </a:r>
            <a:r>
              <a:rPr lang="es-ES" sz="1350" baseline="-25000" dirty="0"/>
              <a:t>80</a:t>
            </a:r>
            <a:endParaRPr lang="es-PE" sz="1350" dirty="0"/>
          </a:p>
        </p:txBody>
      </p:sp>
      <p:cxnSp>
        <p:nvCxnSpPr>
          <p:cNvPr id="16" name="Conector recto 15"/>
          <p:cNvCxnSpPr/>
          <p:nvPr/>
        </p:nvCxnSpPr>
        <p:spPr>
          <a:xfrm flipV="1">
            <a:off x="6784522" y="2613467"/>
            <a:ext cx="12246" cy="106103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7339697" y="2344046"/>
            <a:ext cx="8160" cy="129779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H="1">
            <a:off x="5453538" y="2613467"/>
            <a:ext cx="134323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H="1" flipV="1">
            <a:off x="5429045" y="2321679"/>
            <a:ext cx="1910653" cy="2236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9" name="Elipse 28"/>
          <p:cNvSpPr/>
          <p:nvPr/>
        </p:nvSpPr>
        <p:spPr>
          <a:xfrm>
            <a:off x="5041123" y="2321679"/>
            <a:ext cx="447227" cy="267218"/>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900" dirty="0">
                <a:solidFill>
                  <a:schemeClr val="tx1"/>
                </a:solidFill>
              </a:rPr>
              <a:t>80</a:t>
            </a:r>
          </a:p>
        </p:txBody>
      </p:sp>
      <p:cxnSp>
        <p:nvCxnSpPr>
          <p:cNvPr id="31" name="Conector recto de flecha 30"/>
          <p:cNvCxnSpPr>
            <a:stCxn id="29" idx="6"/>
          </p:cNvCxnSpPr>
          <p:nvPr/>
        </p:nvCxnSpPr>
        <p:spPr>
          <a:xfrm>
            <a:off x="5488350" y="2455288"/>
            <a:ext cx="1650008" cy="1694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endCxn id="3" idx="0"/>
          </p:cNvCxnSpPr>
          <p:nvPr/>
        </p:nvCxnSpPr>
        <p:spPr>
          <a:xfrm>
            <a:off x="7138360" y="2455288"/>
            <a:ext cx="31332" cy="12192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ángulo redondeado 4"/>
          <p:cNvSpPr/>
          <p:nvPr/>
        </p:nvSpPr>
        <p:spPr>
          <a:xfrm>
            <a:off x="260847" y="2455288"/>
            <a:ext cx="4196853" cy="3190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Redondear rectángulo de esquina diagonal 18"/>
          <p:cNvSpPr/>
          <p:nvPr/>
        </p:nvSpPr>
        <p:spPr>
          <a:xfrm>
            <a:off x="285750" y="5814410"/>
            <a:ext cx="8645307" cy="536443"/>
          </a:xfrm>
          <a:prstGeom prst="round2Diag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al menos 80% de las lluvias tuvieron una intensidad de 40.38 mm/h o menos.</a:t>
            </a:r>
          </a:p>
        </p:txBody>
      </p:sp>
      <p:sp>
        <p:nvSpPr>
          <p:cNvPr id="6" name="Título 5"/>
          <p:cNvSpPr>
            <a:spLocks noGrp="1"/>
          </p:cNvSpPr>
          <p:nvPr>
            <p:ph type="title"/>
          </p:nvPr>
        </p:nvSpPr>
        <p:spPr/>
        <p:txBody>
          <a:bodyPr/>
          <a:lstStyle/>
          <a:p>
            <a:r>
              <a:rPr lang="es-PE" dirty="0">
                <a:solidFill>
                  <a:srgbClr val="00B050"/>
                </a:solidFill>
              </a:rPr>
              <a:t> Tarea – Intensidad de las lluvias</a:t>
            </a:r>
            <a:endParaRPr lang="es-PE" dirty="0"/>
          </a:p>
        </p:txBody>
      </p:sp>
    </p:spTree>
    <p:extLst>
      <p:ext uri="{BB962C8B-B14F-4D97-AF65-F5344CB8AC3E}">
        <p14:creationId xmlns:p14="http://schemas.microsoft.com/office/powerpoint/2010/main" val="294798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22" presetClass="entr" presetSubtype="4"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par>
                          <p:cTn id="30" fill="hold">
                            <p:stCondLst>
                              <p:cond delay="2000"/>
                            </p:stCondLst>
                            <p:childTnLst>
                              <p:par>
                                <p:cTn id="31" presetID="22" presetClass="entr" presetSubtype="2"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500"/>
                                        <p:tgtEl>
                                          <p:spTgt spid="24"/>
                                        </p:tgtEl>
                                      </p:cBhvr>
                                    </p:animEffect>
                                  </p:childTnLst>
                                </p:cTn>
                              </p:par>
                              <p:par>
                                <p:cTn id="34" presetID="22" presetClass="entr" presetSubtype="2"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righ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4" grpId="0" animBg="1"/>
      <p:bldP spid="15" grpId="0" uiExpand="1" build="p"/>
      <p:bldP spid="3" grpId="0" animBg="1"/>
      <p:bldP spid="29" grpId="0" uiExpand="1" animBg="1"/>
      <p:bldP spid="5" grpId="0" animBg="1"/>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a 3"/>
          <p:cNvGraphicFramePr>
            <a:graphicFrameLocks noGrp="1"/>
          </p:cNvGraphicFramePr>
          <p:nvPr/>
        </p:nvGraphicFramePr>
        <p:xfrm>
          <a:off x="285750" y="1352857"/>
          <a:ext cx="4143181" cy="1600200"/>
        </p:xfrm>
        <a:graphic>
          <a:graphicData uri="http://schemas.openxmlformats.org/drawingml/2006/table">
            <a:tbl>
              <a:tblPr firstRow="1" firstCol="1">
                <a:tableStyleId>{3C2FFA5D-87B4-456A-9821-1D502468CF0F}</a:tableStyleId>
              </a:tblPr>
              <a:tblGrid>
                <a:gridCol w="561815">
                  <a:extLst>
                    <a:ext uri="{9D8B030D-6E8A-4147-A177-3AD203B41FA5}">
                      <a16:colId xmlns:a16="http://schemas.microsoft.com/office/drawing/2014/main" val="20000"/>
                    </a:ext>
                  </a:extLst>
                </a:gridCol>
                <a:gridCol w="561815">
                  <a:extLst>
                    <a:ext uri="{9D8B030D-6E8A-4147-A177-3AD203B41FA5}">
                      <a16:colId xmlns:a16="http://schemas.microsoft.com/office/drawing/2014/main" val="20001"/>
                    </a:ext>
                  </a:extLst>
                </a:gridCol>
                <a:gridCol w="561815">
                  <a:extLst>
                    <a:ext uri="{9D8B030D-6E8A-4147-A177-3AD203B41FA5}">
                      <a16:colId xmlns:a16="http://schemas.microsoft.com/office/drawing/2014/main" val="20002"/>
                    </a:ext>
                  </a:extLst>
                </a:gridCol>
                <a:gridCol w="692740">
                  <a:extLst>
                    <a:ext uri="{9D8B030D-6E8A-4147-A177-3AD203B41FA5}">
                      <a16:colId xmlns:a16="http://schemas.microsoft.com/office/drawing/2014/main" val="20003"/>
                    </a:ext>
                  </a:extLst>
                </a:gridCol>
                <a:gridCol w="588332">
                  <a:extLst>
                    <a:ext uri="{9D8B030D-6E8A-4147-A177-3AD203B41FA5}">
                      <a16:colId xmlns:a16="http://schemas.microsoft.com/office/drawing/2014/main" val="20004"/>
                    </a:ext>
                  </a:extLst>
                </a:gridCol>
                <a:gridCol w="588332">
                  <a:extLst>
                    <a:ext uri="{9D8B030D-6E8A-4147-A177-3AD203B41FA5}">
                      <a16:colId xmlns:a16="http://schemas.microsoft.com/office/drawing/2014/main" val="20005"/>
                    </a:ext>
                  </a:extLst>
                </a:gridCol>
                <a:gridCol w="588332">
                  <a:extLst>
                    <a:ext uri="{9D8B030D-6E8A-4147-A177-3AD203B41FA5}">
                      <a16:colId xmlns:a16="http://schemas.microsoft.com/office/drawing/2014/main" val="20006"/>
                    </a:ext>
                  </a:extLst>
                </a:gridCol>
              </a:tblGrid>
              <a:tr h="457200">
                <a:tc gridSpan="2">
                  <a:txBody>
                    <a:bodyPr/>
                    <a:lstStyle/>
                    <a:p>
                      <a:pPr algn="ctr">
                        <a:spcBef>
                          <a:spcPts val="300"/>
                        </a:spcBef>
                        <a:spcAft>
                          <a:spcPts val="300"/>
                        </a:spcAft>
                      </a:pPr>
                      <a:r>
                        <a:rPr lang="es-ES" sz="1500">
                          <a:effectLst/>
                        </a:rPr>
                        <a:t>Intensidad (</a:t>
                      </a:r>
                      <a:r>
                        <a:rPr lang="es-ES" sz="1500" dirty="0">
                          <a:effectLst/>
                        </a:rPr>
                        <a:t>mm/h)</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endParaRPr lang="es-PE"/>
                    </a:p>
                  </a:txBody>
                  <a:tcPr/>
                </a:tc>
                <a:tc>
                  <a:txBody>
                    <a:bodyPr/>
                    <a:lstStyle/>
                    <a:p>
                      <a:pPr algn="ctr">
                        <a:spcBef>
                          <a:spcPts val="300"/>
                        </a:spcBef>
                        <a:spcAft>
                          <a:spcPts val="300"/>
                        </a:spcAft>
                      </a:pPr>
                      <a:r>
                        <a:rPr lang="es-ES" sz="1500" dirty="0">
                          <a:effectLst/>
                        </a:rPr>
                        <a:t>m</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n</a:t>
                      </a:r>
                      <a:r>
                        <a:rPr lang="es-ES" sz="1500" baseline="-25000" dirty="0">
                          <a:effectLst/>
                        </a:rPr>
                        <a:t>i</a:t>
                      </a:r>
                      <a:endParaRPr lang="es-PE" sz="15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f</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N</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F</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0"/>
                  </a:ext>
                </a:extLst>
              </a:tr>
              <a:tr h="228600">
                <a:tc>
                  <a:txBody>
                    <a:bodyPr/>
                    <a:lstStyle/>
                    <a:p>
                      <a:pPr algn="ctr">
                        <a:spcBef>
                          <a:spcPts val="300"/>
                        </a:spcBef>
                        <a:spcAft>
                          <a:spcPts val="300"/>
                        </a:spcAft>
                      </a:pPr>
                      <a:r>
                        <a:rPr lang="es-ES" sz="1500" dirty="0">
                          <a:solidFill>
                            <a:schemeClr val="bg1"/>
                          </a:solidFill>
                          <a:effectLst/>
                        </a:rPr>
                        <a:t>[0</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16]</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8</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30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0,2500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30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a:effectLst/>
                        </a:rPr>
                        <a:t>0,2500</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1"/>
                  </a:ext>
                </a:extLst>
              </a:tr>
              <a:tr h="228600">
                <a:tc>
                  <a:txBody>
                    <a:bodyPr/>
                    <a:lstStyle/>
                    <a:p>
                      <a:pPr algn="ctr">
                        <a:spcBef>
                          <a:spcPts val="300"/>
                        </a:spcBef>
                        <a:spcAft>
                          <a:spcPts val="300"/>
                        </a:spcAft>
                      </a:pPr>
                      <a:r>
                        <a:rPr lang="es-ES" sz="1500" dirty="0">
                          <a:solidFill>
                            <a:schemeClr val="bg1"/>
                          </a:solidFill>
                          <a:effectLst/>
                        </a:rPr>
                        <a:t>]16</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32]</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24</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55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0,4583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85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a:effectLst/>
                        </a:rPr>
                        <a:t>0,7083</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2"/>
                  </a:ext>
                </a:extLst>
              </a:tr>
              <a:tr h="228600">
                <a:tc>
                  <a:txBody>
                    <a:bodyPr/>
                    <a:lstStyle/>
                    <a:p>
                      <a:pPr algn="ctr">
                        <a:spcBef>
                          <a:spcPts val="300"/>
                        </a:spcBef>
                        <a:spcAft>
                          <a:spcPts val="300"/>
                        </a:spcAft>
                      </a:pPr>
                      <a:r>
                        <a:rPr lang="es-ES" sz="1500" dirty="0">
                          <a:solidFill>
                            <a:schemeClr val="bg1"/>
                          </a:solidFill>
                          <a:effectLst/>
                        </a:rPr>
                        <a:t>]32</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48]</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40</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21</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0,1750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106</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0,8833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3"/>
                  </a:ext>
                </a:extLst>
              </a:tr>
              <a:tr h="228600">
                <a:tc>
                  <a:txBody>
                    <a:bodyPr/>
                    <a:lstStyle/>
                    <a:p>
                      <a:pPr algn="ctr">
                        <a:spcBef>
                          <a:spcPts val="300"/>
                        </a:spcBef>
                        <a:spcAft>
                          <a:spcPts val="300"/>
                        </a:spcAft>
                      </a:pPr>
                      <a:r>
                        <a:rPr lang="es-ES" sz="1500" dirty="0">
                          <a:solidFill>
                            <a:schemeClr val="bg1"/>
                          </a:solidFill>
                          <a:effectLst/>
                        </a:rPr>
                        <a:t>]48</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64]</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56</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a:effectLst/>
                        </a:rPr>
                        <a:t>9</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0,0750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115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0,9583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4"/>
                  </a:ext>
                </a:extLst>
              </a:tr>
              <a:tr h="228600">
                <a:tc>
                  <a:txBody>
                    <a:bodyPr/>
                    <a:lstStyle/>
                    <a:p>
                      <a:pPr algn="ctr">
                        <a:spcBef>
                          <a:spcPts val="300"/>
                        </a:spcBef>
                        <a:spcAft>
                          <a:spcPts val="300"/>
                        </a:spcAft>
                      </a:pPr>
                      <a:r>
                        <a:rPr lang="es-ES" sz="1500" dirty="0">
                          <a:solidFill>
                            <a:schemeClr val="bg1"/>
                          </a:solidFill>
                          <a:effectLst/>
                        </a:rPr>
                        <a:t>]64</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80]</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72</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0,0417</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120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1,0000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5"/>
                  </a:ext>
                </a:extLst>
              </a:tr>
            </a:tbl>
          </a:graphicData>
        </a:graphic>
      </p:graphicFrame>
      <p:graphicFrame>
        <p:nvGraphicFramePr>
          <p:cNvPr id="10" name="Gráfico 9"/>
          <p:cNvGraphicFramePr>
            <a:graphicFrameLocks/>
          </p:cNvGraphicFramePr>
          <p:nvPr/>
        </p:nvGraphicFramePr>
        <p:xfrm>
          <a:off x="4700627" y="1288992"/>
          <a:ext cx="4119075" cy="2676351"/>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ángulo 10"/>
          <p:cNvSpPr/>
          <p:nvPr/>
        </p:nvSpPr>
        <p:spPr>
          <a:xfrm>
            <a:off x="260847" y="3112491"/>
            <a:ext cx="4196853" cy="784830"/>
          </a:xfrm>
          <a:prstGeom prst="rect">
            <a:avLst/>
          </a:prstGeom>
        </p:spPr>
        <p:txBody>
          <a:bodyPr wrap="square">
            <a:spAutoFit/>
          </a:bodyPr>
          <a:lstStyle/>
          <a:p>
            <a:pPr marL="269081" indent="-269081">
              <a:spcBef>
                <a:spcPts val="225"/>
              </a:spcBef>
              <a:spcAft>
                <a:spcPts val="225"/>
              </a:spcAft>
              <a:buFont typeface="+mj-lt"/>
              <a:buAutoNum type="alphaLcPeriod" startAt="2"/>
            </a:pPr>
            <a:r>
              <a:rPr lang="es-PE" sz="1500" dirty="0">
                <a:latin typeface="+mj-lt"/>
                <a:ea typeface="+mj-ea"/>
                <a:cs typeface="+mj-cs"/>
              </a:rPr>
              <a:t>Calcule la cantidad de precipitación máxima para estar en el 15% de las precipitaciones más bajas de las 120 medidas.</a:t>
            </a:r>
          </a:p>
        </p:txBody>
      </p:sp>
      <p:graphicFrame>
        <p:nvGraphicFramePr>
          <p:cNvPr id="13" name="Objeto 12"/>
          <p:cNvGraphicFramePr>
            <a:graphicFrameLocks noChangeAspect="1"/>
          </p:cNvGraphicFramePr>
          <p:nvPr/>
        </p:nvGraphicFramePr>
        <p:xfrm>
          <a:off x="1983922" y="4918854"/>
          <a:ext cx="1866611" cy="580035"/>
        </p:xfrm>
        <a:graphic>
          <a:graphicData uri="http://schemas.openxmlformats.org/presentationml/2006/ole">
            <mc:AlternateContent xmlns:mc="http://schemas.openxmlformats.org/markup-compatibility/2006">
              <mc:Choice xmlns:v="urn:schemas-microsoft-com:vml" Requires="v">
                <p:oleObj name="Ecuación" r:id="rId3" imgW="1307532" imgH="406224" progId="Equation.3">
                  <p:embed/>
                </p:oleObj>
              </mc:Choice>
              <mc:Fallback>
                <p:oleObj name="Ecuación" r:id="rId3" imgW="1307532" imgH="406224" progId="Equation.3">
                  <p:embed/>
                  <p:pic>
                    <p:nvPicPr>
                      <p:cNvPr id="13" name="Objeto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3922" y="4918854"/>
                        <a:ext cx="1866611" cy="580035"/>
                      </a:xfrm>
                      <a:prstGeom prst="rect">
                        <a:avLst/>
                      </a:prstGeom>
                      <a:noFill/>
                    </p:spPr>
                  </p:pic>
                </p:oleObj>
              </mc:Fallback>
            </mc:AlternateContent>
          </a:graphicData>
        </a:graphic>
      </p:graphicFrame>
      <p:sp>
        <p:nvSpPr>
          <p:cNvPr id="14" name="Flecha derecha 13"/>
          <p:cNvSpPr/>
          <p:nvPr/>
        </p:nvSpPr>
        <p:spPr>
          <a:xfrm>
            <a:off x="4293101" y="5081444"/>
            <a:ext cx="399465" cy="25485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15" name="Rectángulo 14"/>
          <p:cNvSpPr/>
          <p:nvPr/>
        </p:nvSpPr>
        <p:spPr>
          <a:xfrm>
            <a:off x="529811" y="3907255"/>
            <a:ext cx="2946640" cy="710451"/>
          </a:xfrm>
          <a:prstGeom prst="rect">
            <a:avLst/>
          </a:prstGeom>
        </p:spPr>
        <p:txBody>
          <a:bodyPr wrap="none">
            <a:spAutoFit/>
          </a:bodyPr>
          <a:lstStyle/>
          <a:p>
            <a:pPr>
              <a:spcBef>
                <a:spcPts val="450"/>
              </a:spcBef>
            </a:pPr>
            <a:r>
              <a:rPr lang="es-ES" i="1">
                <a:latin typeface="+mj-lt"/>
                <a:ea typeface="+mj-ea"/>
                <a:cs typeface="+mj-cs"/>
              </a:rPr>
              <a:t>k</a:t>
            </a:r>
            <a:r>
              <a:rPr lang="es-ES">
                <a:latin typeface="+mj-lt"/>
                <a:ea typeface="+mj-ea"/>
                <a:cs typeface="+mj-cs"/>
              </a:rPr>
              <a:t>=15 </a:t>
            </a:r>
            <a:r>
              <a:rPr lang="es-ES">
                <a:latin typeface="+mj-lt"/>
                <a:ea typeface="+mj-ea"/>
                <a:cs typeface="+mj-cs"/>
                <a:sym typeface="Wingdings" panose="05000000000000000000" pitchFamily="2" charset="2"/>
              </a:rPr>
              <a:t> </a:t>
            </a:r>
            <a:r>
              <a:rPr lang="es-ES" i="1">
                <a:latin typeface="+mj-lt"/>
                <a:ea typeface="+mj-ea"/>
                <a:cs typeface="+mj-cs"/>
              </a:rPr>
              <a:t>i</a:t>
            </a:r>
            <a:r>
              <a:rPr lang="es-ES">
                <a:latin typeface="+mj-lt"/>
                <a:ea typeface="+mj-ea"/>
                <a:cs typeface="+mj-cs"/>
              </a:rPr>
              <a:t>=1</a:t>
            </a:r>
            <a:endParaRPr lang="es-ES" dirty="0">
              <a:latin typeface="+mj-lt"/>
              <a:ea typeface="+mj-ea"/>
              <a:cs typeface="+mj-cs"/>
            </a:endParaRPr>
          </a:p>
          <a:p>
            <a:pPr marL="257175" indent="-257175">
              <a:spcBef>
                <a:spcPts val="450"/>
              </a:spcBef>
              <a:buFont typeface="Wingdings" panose="05000000000000000000" pitchFamily="2" charset="2"/>
              <a:buChar char="è"/>
            </a:pPr>
            <a:r>
              <a:rPr lang="es-ES">
                <a:latin typeface="+mj-lt"/>
                <a:ea typeface="+mj-ea"/>
                <a:cs typeface="+mj-cs"/>
              </a:rPr>
              <a:t> </a:t>
            </a:r>
            <a:r>
              <a:rPr lang="es-ES">
                <a:latin typeface="+mj-lt"/>
                <a:ea typeface="+mj-ea"/>
                <a:cs typeface="+mj-cs"/>
                <a:sym typeface="Wingdings" panose="05000000000000000000" pitchFamily="2" charset="2"/>
              </a:rPr>
              <a:t>L</a:t>
            </a:r>
            <a:r>
              <a:rPr lang="es-ES" i="1" baseline="-25000">
                <a:latin typeface="+mj-lt"/>
                <a:ea typeface="+mj-ea"/>
                <a:cs typeface="+mj-cs"/>
                <a:sym typeface="Wingdings" panose="05000000000000000000" pitchFamily="2" charset="2"/>
              </a:rPr>
              <a:t>i</a:t>
            </a:r>
            <a:r>
              <a:rPr lang="es-ES">
                <a:latin typeface="+mj-lt"/>
                <a:ea typeface="+mj-ea"/>
                <a:cs typeface="+mj-cs"/>
                <a:sym typeface="Wingdings" panose="05000000000000000000" pitchFamily="2" charset="2"/>
              </a:rPr>
              <a:t>=0 , f</a:t>
            </a:r>
            <a:r>
              <a:rPr lang="es-ES" i="1" baseline="-25000">
                <a:latin typeface="+mj-lt"/>
                <a:ea typeface="+mj-ea"/>
                <a:cs typeface="+mj-cs"/>
                <a:sym typeface="Wingdings" panose="05000000000000000000" pitchFamily="2" charset="2"/>
              </a:rPr>
              <a:t>i</a:t>
            </a:r>
            <a:r>
              <a:rPr lang="es-ES">
                <a:latin typeface="+mj-lt"/>
                <a:ea typeface="+mj-ea"/>
                <a:cs typeface="+mj-cs"/>
                <a:sym typeface="Wingdings" panose="05000000000000000000" pitchFamily="2" charset="2"/>
              </a:rPr>
              <a:t>=0.25 , F</a:t>
            </a:r>
            <a:r>
              <a:rPr lang="es-ES" i="1" baseline="-25000">
                <a:latin typeface="+mj-lt"/>
                <a:ea typeface="+mj-ea"/>
                <a:cs typeface="+mj-cs"/>
                <a:sym typeface="Wingdings" panose="05000000000000000000" pitchFamily="2" charset="2"/>
              </a:rPr>
              <a:t>i</a:t>
            </a:r>
            <a:r>
              <a:rPr lang="es-ES" baseline="-25000">
                <a:latin typeface="+mj-lt"/>
                <a:ea typeface="+mj-ea"/>
                <a:cs typeface="+mj-cs"/>
                <a:sym typeface="Wingdings" panose="05000000000000000000" pitchFamily="2" charset="2"/>
              </a:rPr>
              <a:t>-1</a:t>
            </a:r>
            <a:r>
              <a:rPr lang="es-ES">
                <a:latin typeface="+mj-lt"/>
                <a:ea typeface="+mj-ea"/>
                <a:cs typeface="+mj-cs"/>
                <a:sym typeface="Wingdings" panose="05000000000000000000" pitchFamily="2" charset="2"/>
              </a:rPr>
              <a:t>=0 , </a:t>
            </a:r>
            <a:r>
              <a:rPr lang="es-ES" i="1">
                <a:latin typeface="+mj-lt"/>
                <a:ea typeface="+mj-ea"/>
                <a:cs typeface="+mj-cs"/>
                <a:sym typeface="Wingdings" panose="05000000000000000000" pitchFamily="2" charset="2"/>
              </a:rPr>
              <a:t>A</a:t>
            </a:r>
            <a:r>
              <a:rPr lang="es-ES">
                <a:latin typeface="+mj-lt"/>
                <a:ea typeface="+mj-ea"/>
                <a:cs typeface="+mj-cs"/>
                <a:sym typeface="Wingdings" panose="05000000000000000000" pitchFamily="2" charset="2"/>
              </a:rPr>
              <a:t>=16</a:t>
            </a:r>
            <a:endParaRPr lang="es-PE"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Elipse 2"/>
          <p:cNvSpPr/>
          <p:nvPr/>
        </p:nvSpPr>
        <p:spPr>
          <a:xfrm>
            <a:off x="5844074" y="3498301"/>
            <a:ext cx="548203" cy="421972"/>
          </a:xfrm>
          <a:prstGeom prst="ellipse">
            <a:avLst/>
          </a:prstGeom>
          <a:solidFill>
            <a:schemeClr val="bg1"/>
          </a:solidFill>
          <a:ln w="28575">
            <a:solidFill>
              <a:srgbClr val="FF0000"/>
            </a:solidFill>
          </a:ln>
        </p:spPr>
        <p:txBody>
          <a:bodyPr wrap="none">
            <a:spAutoFit/>
          </a:bodyPr>
          <a:lstStyle/>
          <a:p>
            <a:r>
              <a:rPr lang="es-ES" sz="1350" dirty="0"/>
              <a:t>P</a:t>
            </a:r>
            <a:r>
              <a:rPr lang="es-ES" sz="1350" baseline="-25000" dirty="0"/>
              <a:t>15</a:t>
            </a:r>
            <a:endParaRPr lang="es-PE" sz="1350" dirty="0"/>
          </a:p>
        </p:txBody>
      </p:sp>
      <p:cxnSp>
        <p:nvCxnSpPr>
          <p:cNvPr id="16" name="Conector recto 15"/>
          <p:cNvCxnSpPr/>
          <p:nvPr/>
        </p:nvCxnSpPr>
        <p:spPr>
          <a:xfrm flipV="1">
            <a:off x="6317484" y="3137543"/>
            <a:ext cx="12246" cy="34907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H="1">
            <a:off x="5516727" y="3050148"/>
            <a:ext cx="813004"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9" name="Elipse 28"/>
          <p:cNvSpPr/>
          <p:nvPr/>
        </p:nvSpPr>
        <p:spPr>
          <a:xfrm>
            <a:off x="4816708" y="2953057"/>
            <a:ext cx="648000" cy="42897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15%</a:t>
            </a:r>
          </a:p>
        </p:txBody>
      </p:sp>
      <p:cxnSp>
        <p:nvCxnSpPr>
          <p:cNvPr id="31" name="Conector recto de flecha 30"/>
          <p:cNvCxnSpPr>
            <a:stCxn id="29" idx="6"/>
          </p:cNvCxnSpPr>
          <p:nvPr/>
        </p:nvCxnSpPr>
        <p:spPr>
          <a:xfrm flipV="1">
            <a:off x="5464708" y="3167542"/>
            <a:ext cx="685571" cy="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endCxn id="3" idx="0"/>
          </p:cNvCxnSpPr>
          <p:nvPr/>
        </p:nvCxnSpPr>
        <p:spPr>
          <a:xfrm flipH="1">
            <a:off x="6118176" y="3196249"/>
            <a:ext cx="7051" cy="3020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Objeto 26"/>
          <p:cNvGraphicFramePr>
            <a:graphicFrameLocks noChangeAspect="1"/>
          </p:cNvGraphicFramePr>
          <p:nvPr/>
        </p:nvGraphicFramePr>
        <p:xfrm>
          <a:off x="5135135" y="4905568"/>
          <a:ext cx="2374106" cy="557213"/>
        </p:xfrm>
        <a:graphic>
          <a:graphicData uri="http://schemas.openxmlformats.org/presentationml/2006/ole">
            <mc:AlternateContent xmlns:mc="http://schemas.openxmlformats.org/markup-compatibility/2006">
              <mc:Choice xmlns:v="urn:schemas-microsoft-com:vml" Requires="v">
                <p:oleObj name="Ecuación" r:id="rId5" imgW="1815840" imgH="431640" progId="Equation.3">
                  <p:embed/>
                </p:oleObj>
              </mc:Choice>
              <mc:Fallback>
                <p:oleObj name="Ecuación" r:id="rId5" imgW="1815840" imgH="431640" progId="Equation.3">
                  <p:embed/>
                  <p:pic>
                    <p:nvPicPr>
                      <p:cNvPr id="27" name="Objeto 26"/>
                      <p:cNvPicPr>
                        <a:picLocks noChangeAspect="1" noChangeArrowheads="1"/>
                      </p:cNvPicPr>
                      <p:nvPr/>
                    </p:nvPicPr>
                    <p:blipFill>
                      <a:blip r:embed="rId6"/>
                      <a:srcRect/>
                      <a:stretch>
                        <a:fillRect/>
                      </a:stretch>
                    </p:blipFill>
                    <p:spPr bwMode="auto">
                      <a:xfrm>
                        <a:off x="5135135" y="4905568"/>
                        <a:ext cx="2374106" cy="557213"/>
                      </a:xfrm>
                      <a:prstGeom prst="rect">
                        <a:avLst/>
                      </a:prstGeom>
                      <a:noFill/>
                    </p:spPr>
                  </p:pic>
                </p:oleObj>
              </mc:Fallback>
            </mc:AlternateContent>
          </a:graphicData>
        </a:graphic>
      </p:graphicFrame>
      <p:sp>
        <p:nvSpPr>
          <p:cNvPr id="17" name="Rectángulo redondeado 16"/>
          <p:cNvSpPr/>
          <p:nvPr/>
        </p:nvSpPr>
        <p:spPr>
          <a:xfrm>
            <a:off x="260847" y="1723356"/>
            <a:ext cx="4196853" cy="3190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Redondear rectángulo de esquina diagonal 17"/>
          <p:cNvSpPr/>
          <p:nvPr/>
        </p:nvSpPr>
        <p:spPr>
          <a:xfrm>
            <a:off x="285750" y="5601468"/>
            <a:ext cx="8645307" cy="536443"/>
          </a:xfrm>
          <a:prstGeom prst="round2Diag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al menos 15% de las lluvias tuvieron una intensidad de 9.6 mm/h o menos.</a:t>
            </a:r>
          </a:p>
        </p:txBody>
      </p:sp>
      <p:sp>
        <p:nvSpPr>
          <p:cNvPr id="5" name="Título 4"/>
          <p:cNvSpPr>
            <a:spLocks noGrp="1"/>
          </p:cNvSpPr>
          <p:nvPr>
            <p:ph type="title"/>
          </p:nvPr>
        </p:nvSpPr>
        <p:spPr/>
        <p:txBody>
          <a:bodyPr/>
          <a:lstStyle/>
          <a:p>
            <a:r>
              <a:rPr lang="es-PE" dirty="0">
                <a:solidFill>
                  <a:srgbClr val="00B050"/>
                </a:solidFill>
              </a:rPr>
              <a:t> Tarea – Intensidad de las lluvias</a:t>
            </a:r>
            <a:endParaRPr lang="es-PE" dirty="0"/>
          </a:p>
        </p:txBody>
      </p:sp>
    </p:spTree>
    <p:extLst>
      <p:ext uri="{BB962C8B-B14F-4D97-AF65-F5344CB8AC3E}">
        <p14:creationId xmlns:p14="http://schemas.microsoft.com/office/powerpoint/2010/main" val="3915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22" presetClass="entr" presetSubtype="8"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righ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uiExpand="1" build="p"/>
      <p:bldP spid="3" grpId="0" animBg="1"/>
      <p:bldP spid="29" grpId="0" uiExpand="1"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a 3"/>
          <p:cNvGraphicFramePr>
            <a:graphicFrameLocks noGrp="1"/>
          </p:cNvGraphicFramePr>
          <p:nvPr/>
        </p:nvGraphicFramePr>
        <p:xfrm>
          <a:off x="285750" y="1428013"/>
          <a:ext cx="4143181" cy="1600200"/>
        </p:xfrm>
        <a:graphic>
          <a:graphicData uri="http://schemas.openxmlformats.org/drawingml/2006/table">
            <a:tbl>
              <a:tblPr firstRow="1" firstCol="1">
                <a:tableStyleId>{3C2FFA5D-87B4-456A-9821-1D502468CF0F}</a:tableStyleId>
              </a:tblPr>
              <a:tblGrid>
                <a:gridCol w="561815">
                  <a:extLst>
                    <a:ext uri="{9D8B030D-6E8A-4147-A177-3AD203B41FA5}">
                      <a16:colId xmlns:a16="http://schemas.microsoft.com/office/drawing/2014/main" val="20000"/>
                    </a:ext>
                  </a:extLst>
                </a:gridCol>
                <a:gridCol w="561815">
                  <a:extLst>
                    <a:ext uri="{9D8B030D-6E8A-4147-A177-3AD203B41FA5}">
                      <a16:colId xmlns:a16="http://schemas.microsoft.com/office/drawing/2014/main" val="20001"/>
                    </a:ext>
                  </a:extLst>
                </a:gridCol>
                <a:gridCol w="561815">
                  <a:extLst>
                    <a:ext uri="{9D8B030D-6E8A-4147-A177-3AD203B41FA5}">
                      <a16:colId xmlns:a16="http://schemas.microsoft.com/office/drawing/2014/main" val="20002"/>
                    </a:ext>
                  </a:extLst>
                </a:gridCol>
                <a:gridCol w="692740">
                  <a:extLst>
                    <a:ext uri="{9D8B030D-6E8A-4147-A177-3AD203B41FA5}">
                      <a16:colId xmlns:a16="http://schemas.microsoft.com/office/drawing/2014/main" val="20003"/>
                    </a:ext>
                  </a:extLst>
                </a:gridCol>
                <a:gridCol w="588332">
                  <a:extLst>
                    <a:ext uri="{9D8B030D-6E8A-4147-A177-3AD203B41FA5}">
                      <a16:colId xmlns:a16="http://schemas.microsoft.com/office/drawing/2014/main" val="20004"/>
                    </a:ext>
                  </a:extLst>
                </a:gridCol>
                <a:gridCol w="588332">
                  <a:extLst>
                    <a:ext uri="{9D8B030D-6E8A-4147-A177-3AD203B41FA5}">
                      <a16:colId xmlns:a16="http://schemas.microsoft.com/office/drawing/2014/main" val="20005"/>
                    </a:ext>
                  </a:extLst>
                </a:gridCol>
                <a:gridCol w="588332">
                  <a:extLst>
                    <a:ext uri="{9D8B030D-6E8A-4147-A177-3AD203B41FA5}">
                      <a16:colId xmlns:a16="http://schemas.microsoft.com/office/drawing/2014/main" val="20006"/>
                    </a:ext>
                  </a:extLst>
                </a:gridCol>
              </a:tblGrid>
              <a:tr h="457200">
                <a:tc gridSpan="2">
                  <a:txBody>
                    <a:bodyPr/>
                    <a:lstStyle/>
                    <a:p>
                      <a:pPr algn="ctr">
                        <a:spcBef>
                          <a:spcPts val="300"/>
                        </a:spcBef>
                        <a:spcAft>
                          <a:spcPts val="300"/>
                        </a:spcAft>
                      </a:pPr>
                      <a:r>
                        <a:rPr lang="es-ES" sz="1500">
                          <a:effectLst/>
                        </a:rPr>
                        <a:t>Intensidad (</a:t>
                      </a:r>
                      <a:r>
                        <a:rPr lang="es-ES" sz="1500" dirty="0">
                          <a:effectLst/>
                        </a:rPr>
                        <a:t>mm/h)</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endParaRPr lang="es-PE"/>
                    </a:p>
                  </a:txBody>
                  <a:tcPr/>
                </a:tc>
                <a:tc>
                  <a:txBody>
                    <a:bodyPr/>
                    <a:lstStyle/>
                    <a:p>
                      <a:pPr algn="ctr">
                        <a:spcBef>
                          <a:spcPts val="300"/>
                        </a:spcBef>
                        <a:spcAft>
                          <a:spcPts val="300"/>
                        </a:spcAft>
                      </a:pPr>
                      <a:r>
                        <a:rPr lang="es-ES" sz="1500" dirty="0">
                          <a:effectLst/>
                        </a:rPr>
                        <a:t>m</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n</a:t>
                      </a:r>
                      <a:r>
                        <a:rPr lang="es-ES" sz="1500" baseline="-25000" dirty="0">
                          <a:effectLst/>
                        </a:rPr>
                        <a:t>i</a:t>
                      </a:r>
                      <a:endParaRPr lang="es-PE" sz="15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f</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N</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F</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0"/>
                  </a:ext>
                </a:extLst>
              </a:tr>
              <a:tr h="228600">
                <a:tc>
                  <a:txBody>
                    <a:bodyPr/>
                    <a:lstStyle/>
                    <a:p>
                      <a:pPr algn="ctr">
                        <a:spcBef>
                          <a:spcPts val="300"/>
                        </a:spcBef>
                        <a:spcAft>
                          <a:spcPts val="300"/>
                        </a:spcAft>
                      </a:pPr>
                      <a:r>
                        <a:rPr lang="es-ES" sz="1500" dirty="0">
                          <a:solidFill>
                            <a:schemeClr val="bg1"/>
                          </a:solidFill>
                          <a:effectLst/>
                        </a:rPr>
                        <a:t>[0</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16]</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8</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30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0,2500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30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a:effectLst/>
                        </a:rPr>
                        <a:t>0,2500</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1"/>
                  </a:ext>
                </a:extLst>
              </a:tr>
              <a:tr h="228600">
                <a:tc>
                  <a:txBody>
                    <a:bodyPr/>
                    <a:lstStyle/>
                    <a:p>
                      <a:pPr algn="ctr">
                        <a:spcBef>
                          <a:spcPts val="300"/>
                        </a:spcBef>
                        <a:spcAft>
                          <a:spcPts val="300"/>
                        </a:spcAft>
                      </a:pPr>
                      <a:r>
                        <a:rPr lang="es-ES" sz="1500" dirty="0">
                          <a:solidFill>
                            <a:schemeClr val="bg1"/>
                          </a:solidFill>
                          <a:effectLst/>
                        </a:rPr>
                        <a:t>]16</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32]</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24</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55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0,4583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85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a:effectLst/>
                        </a:rPr>
                        <a:t>0,7083</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2"/>
                  </a:ext>
                </a:extLst>
              </a:tr>
              <a:tr h="228600">
                <a:tc>
                  <a:txBody>
                    <a:bodyPr/>
                    <a:lstStyle/>
                    <a:p>
                      <a:pPr algn="ctr">
                        <a:spcBef>
                          <a:spcPts val="300"/>
                        </a:spcBef>
                        <a:spcAft>
                          <a:spcPts val="300"/>
                        </a:spcAft>
                      </a:pPr>
                      <a:r>
                        <a:rPr lang="es-ES" sz="1500" dirty="0">
                          <a:solidFill>
                            <a:schemeClr val="bg1"/>
                          </a:solidFill>
                          <a:effectLst/>
                        </a:rPr>
                        <a:t>]32</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48]</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40</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21</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0,1750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106</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0,8833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3"/>
                  </a:ext>
                </a:extLst>
              </a:tr>
              <a:tr h="228600">
                <a:tc>
                  <a:txBody>
                    <a:bodyPr/>
                    <a:lstStyle/>
                    <a:p>
                      <a:pPr algn="ctr">
                        <a:spcBef>
                          <a:spcPts val="300"/>
                        </a:spcBef>
                        <a:spcAft>
                          <a:spcPts val="300"/>
                        </a:spcAft>
                      </a:pPr>
                      <a:r>
                        <a:rPr lang="es-ES" sz="1500" dirty="0">
                          <a:solidFill>
                            <a:schemeClr val="bg1"/>
                          </a:solidFill>
                          <a:effectLst/>
                        </a:rPr>
                        <a:t>]48</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64]</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56</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a:effectLst/>
                        </a:rPr>
                        <a:t>9</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0,0750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115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0,9583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4"/>
                  </a:ext>
                </a:extLst>
              </a:tr>
              <a:tr h="228600">
                <a:tc>
                  <a:txBody>
                    <a:bodyPr/>
                    <a:lstStyle/>
                    <a:p>
                      <a:pPr algn="ctr">
                        <a:spcBef>
                          <a:spcPts val="300"/>
                        </a:spcBef>
                        <a:spcAft>
                          <a:spcPts val="300"/>
                        </a:spcAft>
                      </a:pPr>
                      <a:r>
                        <a:rPr lang="es-ES" sz="1500" dirty="0">
                          <a:solidFill>
                            <a:schemeClr val="bg1"/>
                          </a:solidFill>
                          <a:effectLst/>
                        </a:rPr>
                        <a:t>]64</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80]</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72</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0,0417</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120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1,0000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5"/>
                  </a:ext>
                </a:extLst>
              </a:tr>
            </a:tbl>
          </a:graphicData>
        </a:graphic>
      </p:graphicFrame>
      <p:graphicFrame>
        <p:nvGraphicFramePr>
          <p:cNvPr id="10" name="Gráfico 9"/>
          <p:cNvGraphicFramePr>
            <a:graphicFrameLocks/>
          </p:cNvGraphicFramePr>
          <p:nvPr/>
        </p:nvGraphicFramePr>
        <p:xfrm>
          <a:off x="4700627" y="1364148"/>
          <a:ext cx="4119075" cy="26763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Objeto 12"/>
          <p:cNvGraphicFramePr>
            <a:graphicFrameLocks noChangeAspect="1"/>
          </p:cNvGraphicFramePr>
          <p:nvPr/>
        </p:nvGraphicFramePr>
        <p:xfrm>
          <a:off x="1483181" y="5096434"/>
          <a:ext cx="1866611" cy="580035"/>
        </p:xfrm>
        <a:graphic>
          <a:graphicData uri="http://schemas.openxmlformats.org/presentationml/2006/ole">
            <mc:AlternateContent xmlns:mc="http://schemas.openxmlformats.org/markup-compatibility/2006">
              <mc:Choice xmlns:v="urn:schemas-microsoft-com:vml" Requires="v">
                <p:oleObj name="Ecuación" r:id="rId3" imgW="1307532" imgH="406224" progId="Equation.3">
                  <p:embed/>
                </p:oleObj>
              </mc:Choice>
              <mc:Fallback>
                <p:oleObj name="Ecuación" r:id="rId3" imgW="1307532" imgH="406224" progId="Equation.3">
                  <p:embed/>
                  <p:pic>
                    <p:nvPicPr>
                      <p:cNvPr id="13" name="Objeto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181" y="5096434"/>
                        <a:ext cx="1866611" cy="580035"/>
                      </a:xfrm>
                      <a:prstGeom prst="rect">
                        <a:avLst/>
                      </a:prstGeom>
                      <a:noFill/>
                    </p:spPr>
                  </p:pic>
                </p:oleObj>
              </mc:Fallback>
            </mc:AlternateContent>
          </a:graphicData>
        </a:graphic>
      </p:graphicFrame>
      <p:sp>
        <p:nvSpPr>
          <p:cNvPr id="14" name="Flecha derecha 13"/>
          <p:cNvSpPr/>
          <p:nvPr/>
        </p:nvSpPr>
        <p:spPr>
          <a:xfrm>
            <a:off x="3792360" y="5259023"/>
            <a:ext cx="399465" cy="25485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15" name="Rectángulo 14"/>
          <p:cNvSpPr/>
          <p:nvPr/>
        </p:nvSpPr>
        <p:spPr>
          <a:xfrm>
            <a:off x="651548" y="3787114"/>
            <a:ext cx="3821880" cy="1051570"/>
          </a:xfrm>
          <a:prstGeom prst="rect">
            <a:avLst/>
          </a:prstGeom>
        </p:spPr>
        <p:txBody>
          <a:bodyPr wrap="none">
            <a:spAutoFit/>
          </a:bodyPr>
          <a:lstStyle/>
          <a:p>
            <a:pPr>
              <a:spcBef>
                <a:spcPts val="450"/>
              </a:spcBef>
            </a:pPr>
            <a:r>
              <a:rPr lang="es-ES" i="1">
                <a:latin typeface="+mj-lt"/>
                <a:ea typeface="+mj-ea"/>
                <a:cs typeface="+mj-cs"/>
              </a:rPr>
              <a:t>k </a:t>
            </a:r>
            <a:r>
              <a:rPr lang="es-ES">
                <a:latin typeface="+mj-lt"/>
                <a:ea typeface="+mj-ea"/>
                <a:cs typeface="+mj-cs"/>
              </a:rPr>
              <a:t>= 100 - 15 = 85</a:t>
            </a:r>
            <a:endParaRPr lang="es-ES" dirty="0">
              <a:latin typeface="+mj-lt"/>
              <a:ea typeface="+mj-ea"/>
              <a:cs typeface="+mj-cs"/>
            </a:endParaRPr>
          </a:p>
          <a:p>
            <a:pPr marL="257175" indent="-257175">
              <a:spcBef>
                <a:spcPts val="450"/>
              </a:spcBef>
              <a:buFont typeface="Wingdings" panose="05000000000000000000" pitchFamily="2" charset="2"/>
              <a:buChar char="è"/>
            </a:pPr>
            <a:r>
              <a:rPr lang="es-ES">
                <a:latin typeface="+mj-lt"/>
                <a:ea typeface="+mj-ea"/>
                <a:cs typeface="+mj-cs"/>
                <a:sym typeface="Wingdings" panose="05000000000000000000" pitchFamily="2" charset="2"/>
              </a:rPr>
              <a:t>  </a:t>
            </a:r>
            <a:r>
              <a:rPr lang="es-ES">
                <a:latin typeface="+mj-lt"/>
                <a:ea typeface="+mj-ea"/>
                <a:cs typeface="+mj-cs"/>
              </a:rPr>
              <a:t>i=3</a:t>
            </a:r>
            <a:endParaRPr lang="es-ES" dirty="0">
              <a:latin typeface="+mj-lt"/>
              <a:ea typeface="+mj-ea"/>
              <a:cs typeface="+mj-cs"/>
            </a:endParaRPr>
          </a:p>
          <a:p>
            <a:pPr marL="257175" indent="-257175">
              <a:spcBef>
                <a:spcPts val="450"/>
              </a:spcBef>
              <a:buFont typeface="Wingdings" panose="05000000000000000000" pitchFamily="2" charset="2"/>
              <a:buChar char="è"/>
            </a:pPr>
            <a:r>
              <a:rPr lang="es-ES">
                <a:latin typeface="+mj-lt"/>
                <a:ea typeface="+mj-ea"/>
                <a:cs typeface="+mj-cs"/>
              </a:rPr>
              <a:t> </a:t>
            </a:r>
            <a:r>
              <a:rPr lang="es-ES">
                <a:latin typeface="+mj-lt"/>
                <a:ea typeface="+mj-ea"/>
                <a:cs typeface="+mj-cs"/>
                <a:sym typeface="Wingdings" panose="05000000000000000000" pitchFamily="2" charset="2"/>
              </a:rPr>
              <a:t>L</a:t>
            </a:r>
            <a:r>
              <a:rPr lang="es-ES" i="1" baseline="-25000">
                <a:latin typeface="+mj-lt"/>
                <a:ea typeface="+mj-ea"/>
                <a:cs typeface="+mj-cs"/>
                <a:sym typeface="Wingdings" panose="05000000000000000000" pitchFamily="2" charset="2"/>
              </a:rPr>
              <a:t>i</a:t>
            </a:r>
            <a:r>
              <a:rPr lang="es-ES">
                <a:latin typeface="+mj-lt"/>
                <a:ea typeface="+mj-ea"/>
                <a:cs typeface="+mj-cs"/>
                <a:sym typeface="Wingdings" panose="05000000000000000000" pitchFamily="2" charset="2"/>
              </a:rPr>
              <a:t>=32 , f</a:t>
            </a:r>
            <a:r>
              <a:rPr lang="es-ES" i="1" baseline="-25000">
                <a:latin typeface="+mj-lt"/>
                <a:ea typeface="+mj-ea"/>
                <a:cs typeface="+mj-cs"/>
                <a:sym typeface="Wingdings" panose="05000000000000000000" pitchFamily="2" charset="2"/>
              </a:rPr>
              <a:t>i</a:t>
            </a:r>
            <a:r>
              <a:rPr lang="es-ES">
                <a:latin typeface="+mj-lt"/>
                <a:ea typeface="+mj-ea"/>
                <a:cs typeface="+mj-cs"/>
                <a:sym typeface="Wingdings" panose="05000000000000000000" pitchFamily="2" charset="2"/>
              </a:rPr>
              <a:t>=0.1750 , F</a:t>
            </a:r>
            <a:r>
              <a:rPr lang="es-ES" i="1" baseline="-25000">
                <a:latin typeface="+mj-lt"/>
                <a:ea typeface="+mj-ea"/>
                <a:cs typeface="+mj-cs"/>
                <a:sym typeface="Wingdings" panose="05000000000000000000" pitchFamily="2" charset="2"/>
              </a:rPr>
              <a:t>i</a:t>
            </a:r>
            <a:r>
              <a:rPr lang="es-ES" baseline="-25000">
                <a:latin typeface="+mj-lt"/>
                <a:ea typeface="+mj-ea"/>
                <a:cs typeface="+mj-cs"/>
                <a:sym typeface="Wingdings" panose="05000000000000000000" pitchFamily="2" charset="2"/>
              </a:rPr>
              <a:t>-1</a:t>
            </a:r>
            <a:r>
              <a:rPr lang="es-ES">
                <a:latin typeface="+mj-lt"/>
                <a:ea typeface="+mj-ea"/>
                <a:cs typeface="+mj-cs"/>
                <a:sym typeface="Wingdings" panose="05000000000000000000" pitchFamily="2" charset="2"/>
              </a:rPr>
              <a:t>=0.7083 , </a:t>
            </a:r>
            <a:r>
              <a:rPr lang="es-ES" i="1">
                <a:latin typeface="+mj-lt"/>
                <a:ea typeface="+mj-ea"/>
                <a:cs typeface="+mj-cs"/>
                <a:sym typeface="Wingdings" panose="05000000000000000000" pitchFamily="2" charset="2"/>
              </a:rPr>
              <a:t>A</a:t>
            </a:r>
            <a:r>
              <a:rPr lang="es-ES">
                <a:latin typeface="+mj-lt"/>
                <a:ea typeface="+mj-ea"/>
                <a:cs typeface="+mj-cs"/>
                <a:sym typeface="Wingdings" panose="05000000000000000000" pitchFamily="2" charset="2"/>
              </a:rPr>
              <a:t>=16</a:t>
            </a:r>
            <a:endParaRPr lang="es-PE"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Elipse 2"/>
          <p:cNvSpPr/>
          <p:nvPr/>
        </p:nvSpPr>
        <p:spPr>
          <a:xfrm>
            <a:off x="6919525" y="3536717"/>
            <a:ext cx="548203" cy="421972"/>
          </a:xfrm>
          <a:prstGeom prst="ellipse">
            <a:avLst/>
          </a:prstGeom>
          <a:solidFill>
            <a:schemeClr val="bg1"/>
          </a:solidFill>
          <a:ln w="28575">
            <a:solidFill>
              <a:srgbClr val="FF0000"/>
            </a:solidFill>
          </a:ln>
        </p:spPr>
        <p:txBody>
          <a:bodyPr wrap="none">
            <a:spAutoFit/>
          </a:bodyPr>
          <a:lstStyle/>
          <a:p>
            <a:r>
              <a:rPr lang="es-ES" sz="1350" dirty="0"/>
              <a:t>P</a:t>
            </a:r>
            <a:r>
              <a:rPr lang="es-ES" sz="1350" baseline="-25000" dirty="0"/>
              <a:t>85</a:t>
            </a:r>
            <a:endParaRPr lang="es-PE" sz="1350" dirty="0"/>
          </a:p>
        </p:txBody>
      </p:sp>
      <p:cxnSp>
        <p:nvCxnSpPr>
          <p:cNvPr id="16" name="Conector recto 15"/>
          <p:cNvCxnSpPr/>
          <p:nvPr/>
        </p:nvCxnSpPr>
        <p:spPr>
          <a:xfrm flipV="1">
            <a:off x="6784522" y="2475681"/>
            <a:ext cx="12246" cy="106103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7339697" y="2206260"/>
            <a:ext cx="8160" cy="129779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H="1">
            <a:off x="5453538" y="2475681"/>
            <a:ext cx="134323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H="1" flipV="1">
            <a:off x="5429045" y="2183893"/>
            <a:ext cx="1910653" cy="2236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9" name="Elipse 28"/>
          <p:cNvSpPr/>
          <p:nvPr/>
        </p:nvSpPr>
        <p:spPr>
          <a:xfrm>
            <a:off x="5046628" y="2082846"/>
            <a:ext cx="382417" cy="35514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PE" sz="1050" dirty="0">
                <a:solidFill>
                  <a:schemeClr val="tx1"/>
                </a:solidFill>
              </a:rPr>
              <a:t>85%</a:t>
            </a:r>
          </a:p>
        </p:txBody>
      </p:sp>
      <p:cxnSp>
        <p:nvCxnSpPr>
          <p:cNvPr id="31" name="Conector recto de flecha 30"/>
          <p:cNvCxnSpPr/>
          <p:nvPr/>
        </p:nvCxnSpPr>
        <p:spPr>
          <a:xfrm>
            <a:off x="5429045" y="2266378"/>
            <a:ext cx="1750140" cy="18679"/>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endCxn id="3" idx="0"/>
          </p:cNvCxnSpPr>
          <p:nvPr/>
        </p:nvCxnSpPr>
        <p:spPr>
          <a:xfrm>
            <a:off x="7179185" y="2285057"/>
            <a:ext cx="14442" cy="1251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280737" y="3110101"/>
            <a:ext cx="4221993" cy="715581"/>
          </a:xfrm>
          <a:prstGeom prst="rect">
            <a:avLst/>
          </a:prstGeom>
        </p:spPr>
        <p:txBody>
          <a:bodyPr wrap="square">
            <a:spAutoFit/>
          </a:bodyPr>
          <a:lstStyle/>
          <a:p>
            <a:pPr marL="196454" indent="-196454">
              <a:spcBef>
                <a:spcPts val="225"/>
              </a:spcBef>
              <a:spcAft>
                <a:spcPts val="225"/>
              </a:spcAft>
            </a:pPr>
            <a:r>
              <a:rPr lang="es-PE" sz="1350" dirty="0">
                <a:latin typeface="+mj-lt"/>
                <a:ea typeface="+mj-ea"/>
                <a:cs typeface="+mj-cs"/>
              </a:rPr>
              <a:t>c.	Calcule la cantidad de precipitación mínima para estar en el 15% de las precipitaciones más altas de las 120 medidas.</a:t>
            </a:r>
            <a:endParaRPr lang="es-PE"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20" name="Objeto 19"/>
          <p:cNvGraphicFramePr>
            <a:graphicFrameLocks noChangeAspect="1"/>
          </p:cNvGraphicFramePr>
          <p:nvPr/>
        </p:nvGraphicFramePr>
        <p:xfrm>
          <a:off x="4564837" y="5096433"/>
          <a:ext cx="3320653" cy="557213"/>
        </p:xfrm>
        <a:graphic>
          <a:graphicData uri="http://schemas.openxmlformats.org/presentationml/2006/ole">
            <mc:AlternateContent xmlns:mc="http://schemas.openxmlformats.org/markup-compatibility/2006">
              <mc:Choice xmlns:v="urn:schemas-microsoft-com:vml" Requires="v">
                <p:oleObj name="Ecuación" r:id="rId5" imgW="2539800" imgH="431640" progId="Equation.3">
                  <p:embed/>
                </p:oleObj>
              </mc:Choice>
              <mc:Fallback>
                <p:oleObj name="Ecuación" r:id="rId5" imgW="2539800" imgH="431640" progId="Equation.3">
                  <p:embed/>
                  <p:pic>
                    <p:nvPicPr>
                      <p:cNvPr id="20" name="Objeto 19"/>
                      <p:cNvPicPr>
                        <a:picLocks noChangeAspect="1" noChangeArrowheads="1"/>
                      </p:cNvPicPr>
                      <p:nvPr/>
                    </p:nvPicPr>
                    <p:blipFill>
                      <a:blip r:embed="rId6"/>
                      <a:srcRect/>
                      <a:stretch>
                        <a:fillRect/>
                      </a:stretch>
                    </p:blipFill>
                    <p:spPr bwMode="auto">
                      <a:xfrm>
                        <a:off x="4564837" y="5096433"/>
                        <a:ext cx="3320653" cy="557213"/>
                      </a:xfrm>
                      <a:prstGeom prst="rect">
                        <a:avLst/>
                      </a:prstGeom>
                      <a:noFill/>
                    </p:spPr>
                  </p:pic>
                </p:oleObj>
              </mc:Fallback>
            </mc:AlternateContent>
          </a:graphicData>
        </a:graphic>
      </p:graphicFrame>
      <p:sp>
        <p:nvSpPr>
          <p:cNvPr id="21" name="Rectángulo redondeado 20"/>
          <p:cNvSpPr/>
          <p:nvPr/>
        </p:nvSpPr>
        <p:spPr>
          <a:xfrm>
            <a:off x="260847" y="2317502"/>
            <a:ext cx="4196853" cy="3190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Redondear rectángulo de esquina diagonal 21"/>
          <p:cNvSpPr/>
          <p:nvPr/>
        </p:nvSpPr>
        <p:spPr>
          <a:xfrm>
            <a:off x="285750" y="5676624"/>
            <a:ext cx="8645307" cy="536443"/>
          </a:xfrm>
          <a:prstGeom prst="round2Diag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al menos 15% de las lluvias tuvieron una intensidad de 44.96 mm/h o más.</a:t>
            </a:r>
          </a:p>
        </p:txBody>
      </p:sp>
      <p:sp>
        <p:nvSpPr>
          <p:cNvPr id="5" name="Título 4"/>
          <p:cNvSpPr>
            <a:spLocks noGrp="1"/>
          </p:cNvSpPr>
          <p:nvPr>
            <p:ph type="title"/>
          </p:nvPr>
        </p:nvSpPr>
        <p:spPr/>
        <p:txBody>
          <a:bodyPr/>
          <a:lstStyle/>
          <a:p>
            <a:r>
              <a:rPr lang="es-PE" dirty="0">
                <a:solidFill>
                  <a:srgbClr val="00B050"/>
                </a:solidFill>
              </a:rPr>
              <a:t> Tarea – Intensidad de las lluvias</a:t>
            </a:r>
            <a:endParaRPr lang="es-PE" dirty="0"/>
          </a:p>
        </p:txBody>
      </p:sp>
    </p:spTree>
    <p:extLst>
      <p:ext uri="{BB962C8B-B14F-4D97-AF65-F5344CB8AC3E}">
        <p14:creationId xmlns:p14="http://schemas.microsoft.com/office/powerpoint/2010/main" val="306432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par>
                          <p:cTn id="30" fill="hold">
                            <p:stCondLst>
                              <p:cond delay="1500"/>
                            </p:stCondLst>
                            <p:childTnLst>
                              <p:par>
                                <p:cTn id="31" presetID="22" presetClass="entr" presetSubtype="4"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par>
                          <p:cTn id="37" fill="hold">
                            <p:stCondLst>
                              <p:cond delay="2000"/>
                            </p:stCondLst>
                            <p:childTnLst>
                              <p:par>
                                <p:cTn id="38" presetID="22" presetClass="entr" presetSubtype="2"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right)">
                                      <p:cBhvr>
                                        <p:cTn id="40" dur="500"/>
                                        <p:tgtEl>
                                          <p:spTgt spid="24"/>
                                        </p:tgtEl>
                                      </p:cBhvr>
                                    </p:animEffect>
                                  </p:childTnLst>
                                </p:cTn>
                              </p:par>
                              <p:par>
                                <p:cTn id="41" presetID="22" presetClass="entr" presetSubtype="2"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right)">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uiExpand="1" build="p"/>
      <p:bldP spid="3" grpId="0" uiExpand="1" animBg="1"/>
      <p:bldP spid="29" grpId="0" uiExpand="1" animBg="1"/>
      <p:bldP spid="19" grpId="0"/>
      <p:bldP spid="21" grpId="0" animBg="1"/>
      <p:bldP spid="22"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a 3"/>
          <p:cNvGraphicFramePr>
            <a:graphicFrameLocks noGrp="1"/>
          </p:cNvGraphicFramePr>
          <p:nvPr/>
        </p:nvGraphicFramePr>
        <p:xfrm>
          <a:off x="285750" y="1428013"/>
          <a:ext cx="4143181" cy="1600200"/>
        </p:xfrm>
        <a:graphic>
          <a:graphicData uri="http://schemas.openxmlformats.org/drawingml/2006/table">
            <a:tbl>
              <a:tblPr firstRow="1" firstCol="1">
                <a:tableStyleId>{3C2FFA5D-87B4-456A-9821-1D502468CF0F}</a:tableStyleId>
              </a:tblPr>
              <a:tblGrid>
                <a:gridCol w="561815">
                  <a:extLst>
                    <a:ext uri="{9D8B030D-6E8A-4147-A177-3AD203B41FA5}">
                      <a16:colId xmlns:a16="http://schemas.microsoft.com/office/drawing/2014/main" val="20000"/>
                    </a:ext>
                  </a:extLst>
                </a:gridCol>
                <a:gridCol w="561815">
                  <a:extLst>
                    <a:ext uri="{9D8B030D-6E8A-4147-A177-3AD203B41FA5}">
                      <a16:colId xmlns:a16="http://schemas.microsoft.com/office/drawing/2014/main" val="20001"/>
                    </a:ext>
                  </a:extLst>
                </a:gridCol>
                <a:gridCol w="561815">
                  <a:extLst>
                    <a:ext uri="{9D8B030D-6E8A-4147-A177-3AD203B41FA5}">
                      <a16:colId xmlns:a16="http://schemas.microsoft.com/office/drawing/2014/main" val="20002"/>
                    </a:ext>
                  </a:extLst>
                </a:gridCol>
                <a:gridCol w="692740">
                  <a:extLst>
                    <a:ext uri="{9D8B030D-6E8A-4147-A177-3AD203B41FA5}">
                      <a16:colId xmlns:a16="http://schemas.microsoft.com/office/drawing/2014/main" val="20003"/>
                    </a:ext>
                  </a:extLst>
                </a:gridCol>
                <a:gridCol w="588332">
                  <a:extLst>
                    <a:ext uri="{9D8B030D-6E8A-4147-A177-3AD203B41FA5}">
                      <a16:colId xmlns:a16="http://schemas.microsoft.com/office/drawing/2014/main" val="20004"/>
                    </a:ext>
                  </a:extLst>
                </a:gridCol>
                <a:gridCol w="588332">
                  <a:extLst>
                    <a:ext uri="{9D8B030D-6E8A-4147-A177-3AD203B41FA5}">
                      <a16:colId xmlns:a16="http://schemas.microsoft.com/office/drawing/2014/main" val="20005"/>
                    </a:ext>
                  </a:extLst>
                </a:gridCol>
                <a:gridCol w="588332">
                  <a:extLst>
                    <a:ext uri="{9D8B030D-6E8A-4147-A177-3AD203B41FA5}">
                      <a16:colId xmlns:a16="http://schemas.microsoft.com/office/drawing/2014/main" val="20006"/>
                    </a:ext>
                  </a:extLst>
                </a:gridCol>
              </a:tblGrid>
              <a:tr h="457200">
                <a:tc gridSpan="2">
                  <a:txBody>
                    <a:bodyPr/>
                    <a:lstStyle/>
                    <a:p>
                      <a:pPr algn="ctr">
                        <a:spcBef>
                          <a:spcPts val="300"/>
                        </a:spcBef>
                        <a:spcAft>
                          <a:spcPts val="300"/>
                        </a:spcAft>
                      </a:pPr>
                      <a:r>
                        <a:rPr lang="es-ES" sz="1500">
                          <a:effectLst/>
                        </a:rPr>
                        <a:t>Intensidad (</a:t>
                      </a:r>
                      <a:r>
                        <a:rPr lang="es-ES" sz="1500" dirty="0">
                          <a:effectLst/>
                        </a:rPr>
                        <a:t>mm/h)</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hMerge="1">
                  <a:txBody>
                    <a:bodyPr/>
                    <a:lstStyle/>
                    <a:p>
                      <a:endParaRPr lang="es-PE"/>
                    </a:p>
                  </a:txBody>
                  <a:tcPr/>
                </a:tc>
                <a:tc>
                  <a:txBody>
                    <a:bodyPr/>
                    <a:lstStyle/>
                    <a:p>
                      <a:pPr algn="ctr">
                        <a:spcBef>
                          <a:spcPts val="300"/>
                        </a:spcBef>
                        <a:spcAft>
                          <a:spcPts val="300"/>
                        </a:spcAft>
                      </a:pPr>
                      <a:r>
                        <a:rPr lang="es-ES" sz="1500" dirty="0">
                          <a:effectLst/>
                        </a:rPr>
                        <a:t>m</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n</a:t>
                      </a:r>
                      <a:r>
                        <a:rPr lang="es-ES" sz="1500" baseline="-25000" dirty="0">
                          <a:effectLst/>
                        </a:rPr>
                        <a:t>i</a:t>
                      </a:r>
                      <a:endParaRPr lang="es-PE" sz="15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f</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N</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F</a:t>
                      </a:r>
                      <a:r>
                        <a:rPr lang="es-ES" sz="1500" baseline="-25000" dirty="0">
                          <a:effectLst/>
                        </a:rPr>
                        <a:t>i</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0"/>
                  </a:ext>
                </a:extLst>
              </a:tr>
              <a:tr h="228600">
                <a:tc>
                  <a:txBody>
                    <a:bodyPr/>
                    <a:lstStyle/>
                    <a:p>
                      <a:pPr algn="ctr">
                        <a:spcBef>
                          <a:spcPts val="300"/>
                        </a:spcBef>
                        <a:spcAft>
                          <a:spcPts val="300"/>
                        </a:spcAft>
                      </a:pPr>
                      <a:r>
                        <a:rPr lang="es-ES" sz="1500" dirty="0">
                          <a:solidFill>
                            <a:schemeClr val="bg1"/>
                          </a:solidFill>
                          <a:effectLst/>
                        </a:rPr>
                        <a:t>[0</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16]</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8</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30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0,2500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30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a:effectLst/>
                        </a:rPr>
                        <a:t>0,2500</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1"/>
                  </a:ext>
                </a:extLst>
              </a:tr>
              <a:tr h="228600">
                <a:tc>
                  <a:txBody>
                    <a:bodyPr/>
                    <a:lstStyle/>
                    <a:p>
                      <a:pPr algn="ctr">
                        <a:spcBef>
                          <a:spcPts val="300"/>
                        </a:spcBef>
                        <a:spcAft>
                          <a:spcPts val="300"/>
                        </a:spcAft>
                      </a:pPr>
                      <a:r>
                        <a:rPr lang="es-ES" sz="1500" dirty="0">
                          <a:solidFill>
                            <a:schemeClr val="bg1"/>
                          </a:solidFill>
                          <a:effectLst/>
                        </a:rPr>
                        <a:t>]16</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32]</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24</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55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0,4583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85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a:effectLst/>
                        </a:rPr>
                        <a:t>0,7083</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2"/>
                  </a:ext>
                </a:extLst>
              </a:tr>
              <a:tr h="228600">
                <a:tc>
                  <a:txBody>
                    <a:bodyPr/>
                    <a:lstStyle/>
                    <a:p>
                      <a:pPr algn="ctr">
                        <a:spcBef>
                          <a:spcPts val="300"/>
                        </a:spcBef>
                        <a:spcAft>
                          <a:spcPts val="300"/>
                        </a:spcAft>
                      </a:pPr>
                      <a:r>
                        <a:rPr lang="es-ES" sz="1500" dirty="0">
                          <a:solidFill>
                            <a:schemeClr val="bg1"/>
                          </a:solidFill>
                          <a:effectLst/>
                        </a:rPr>
                        <a:t>]32</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48]</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40</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21</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0,1750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106</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0,8833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3"/>
                  </a:ext>
                </a:extLst>
              </a:tr>
              <a:tr h="228600">
                <a:tc>
                  <a:txBody>
                    <a:bodyPr/>
                    <a:lstStyle/>
                    <a:p>
                      <a:pPr algn="ctr">
                        <a:spcBef>
                          <a:spcPts val="300"/>
                        </a:spcBef>
                        <a:spcAft>
                          <a:spcPts val="300"/>
                        </a:spcAft>
                      </a:pPr>
                      <a:r>
                        <a:rPr lang="es-ES" sz="1500" dirty="0">
                          <a:solidFill>
                            <a:schemeClr val="bg1"/>
                          </a:solidFill>
                          <a:effectLst/>
                        </a:rPr>
                        <a:t>]48</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64]</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56</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a:effectLst/>
                        </a:rPr>
                        <a:t>9</a:t>
                      </a:r>
                      <a:endParaRPr lang="es-PE"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0,0750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115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0,9583</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4"/>
                  </a:ext>
                </a:extLst>
              </a:tr>
              <a:tr h="228600">
                <a:tc>
                  <a:txBody>
                    <a:bodyPr/>
                    <a:lstStyle/>
                    <a:p>
                      <a:pPr algn="ctr">
                        <a:spcBef>
                          <a:spcPts val="300"/>
                        </a:spcBef>
                        <a:spcAft>
                          <a:spcPts val="300"/>
                        </a:spcAft>
                      </a:pPr>
                      <a:r>
                        <a:rPr lang="es-ES" sz="1500" dirty="0">
                          <a:solidFill>
                            <a:schemeClr val="bg1"/>
                          </a:solidFill>
                          <a:effectLst/>
                        </a:rPr>
                        <a:t>]64</a:t>
                      </a:r>
                      <a:endParaRPr lang="es-PE"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80]</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marL="0" algn="ctr" defTabSz="914400" rtl="0" eaLnBrk="1" latinLnBrk="0" hangingPunct="1">
                        <a:spcBef>
                          <a:spcPts val="300"/>
                        </a:spcBef>
                        <a:spcAft>
                          <a:spcPts val="300"/>
                        </a:spcAft>
                      </a:pPr>
                      <a:r>
                        <a:rPr lang="es-ES" sz="1500" b="1" kern="1200" dirty="0">
                          <a:solidFill>
                            <a:schemeClr val="bg1"/>
                          </a:solidFill>
                          <a:effectLst/>
                          <a:latin typeface="+mn-lt"/>
                          <a:ea typeface="+mn-ea"/>
                          <a:cs typeface="+mn-cs"/>
                        </a:rPr>
                        <a:t>72</a:t>
                      </a:r>
                      <a:endParaRPr lang="es-PE" sz="1500" b="1" kern="1200" dirty="0">
                        <a:solidFill>
                          <a:schemeClr val="bg1"/>
                        </a:solidFill>
                        <a:effectLst/>
                        <a:latin typeface="+mn-lt"/>
                        <a:ea typeface="+mn-ea"/>
                        <a:cs typeface="+mn-cs"/>
                      </a:endParaRPr>
                    </a:p>
                  </a:txBody>
                  <a:tcPr marL="27146" marR="27146" marT="0" marB="0" anchor="ctr">
                    <a:solidFill>
                      <a:schemeClr val="accent1"/>
                    </a:solidFill>
                  </a:tcPr>
                </a:tc>
                <a:tc>
                  <a:txBody>
                    <a:bodyPr/>
                    <a:lstStyle/>
                    <a:p>
                      <a:pPr algn="ctr">
                        <a:spcBef>
                          <a:spcPts val="300"/>
                        </a:spcBef>
                        <a:spcAft>
                          <a:spcPts val="300"/>
                        </a:spcAft>
                      </a:pPr>
                      <a:r>
                        <a:rPr lang="es-ES" sz="1500" dirty="0">
                          <a:effectLst/>
                        </a:rPr>
                        <a:t>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0,0417</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120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tc>
                  <a:txBody>
                    <a:bodyPr/>
                    <a:lstStyle/>
                    <a:p>
                      <a:pPr algn="ctr">
                        <a:spcBef>
                          <a:spcPts val="300"/>
                        </a:spcBef>
                        <a:spcAft>
                          <a:spcPts val="300"/>
                        </a:spcAft>
                      </a:pPr>
                      <a:r>
                        <a:rPr lang="es-ES" sz="1500" dirty="0">
                          <a:effectLst/>
                        </a:rPr>
                        <a:t>1,0000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146" marR="27146" marT="0" marB="0" anchor="ctr"/>
                </a:tc>
                <a:extLst>
                  <a:ext uri="{0D108BD9-81ED-4DB2-BD59-A6C34878D82A}">
                    <a16:rowId xmlns:a16="http://schemas.microsoft.com/office/drawing/2014/main" val="10005"/>
                  </a:ext>
                </a:extLst>
              </a:tr>
            </a:tbl>
          </a:graphicData>
        </a:graphic>
      </p:graphicFrame>
      <p:graphicFrame>
        <p:nvGraphicFramePr>
          <p:cNvPr id="10" name="Gráfico 9"/>
          <p:cNvGraphicFramePr>
            <a:graphicFrameLocks/>
          </p:cNvGraphicFramePr>
          <p:nvPr/>
        </p:nvGraphicFramePr>
        <p:xfrm>
          <a:off x="4700627" y="1364148"/>
          <a:ext cx="4119075" cy="26763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Objeto 12"/>
          <p:cNvGraphicFramePr>
            <a:graphicFrameLocks noChangeAspect="1"/>
          </p:cNvGraphicFramePr>
          <p:nvPr/>
        </p:nvGraphicFramePr>
        <p:xfrm>
          <a:off x="193475" y="5135647"/>
          <a:ext cx="1571817" cy="488430"/>
        </p:xfrm>
        <a:graphic>
          <a:graphicData uri="http://schemas.openxmlformats.org/presentationml/2006/ole">
            <mc:AlternateContent xmlns:mc="http://schemas.openxmlformats.org/markup-compatibility/2006">
              <mc:Choice xmlns:v="urn:schemas-microsoft-com:vml" Requires="v">
                <p:oleObj name="Ecuación" r:id="rId4" imgW="1307532" imgH="406224" progId="Equation.3">
                  <p:embed/>
                </p:oleObj>
              </mc:Choice>
              <mc:Fallback>
                <p:oleObj name="Ecuación" r:id="rId4" imgW="1307532" imgH="406224" progId="Equation.3">
                  <p:embed/>
                  <p:pic>
                    <p:nvPicPr>
                      <p:cNvPr id="13" name="Objeto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475" y="5135647"/>
                        <a:ext cx="1571817" cy="488430"/>
                      </a:xfrm>
                      <a:prstGeom prst="rect">
                        <a:avLst/>
                      </a:prstGeom>
                      <a:noFill/>
                    </p:spPr>
                  </p:pic>
                </p:oleObj>
              </mc:Fallback>
            </mc:AlternateContent>
          </a:graphicData>
        </a:graphic>
      </p:graphicFrame>
      <p:sp>
        <p:nvSpPr>
          <p:cNvPr id="15" name="Rectángulo 14"/>
          <p:cNvSpPr/>
          <p:nvPr/>
        </p:nvSpPr>
        <p:spPr>
          <a:xfrm>
            <a:off x="194348" y="4233698"/>
            <a:ext cx="5086649" cy="710451"/>
          </a:xfrm>
          <a:prstGeom prst="rect">
            <a:avLst/>
          </a:prstGeom>
        </p:spPr>
        <p:txBody>
          <a:bodyPr wrap="none">
            <a:spAutoFit/>
          </a:bodyPr>
          <a:lstStyle/>
          <a:p>
            <a:pPr>
              <a:spcBef>
                <a:spcPts val="450"/>
              </a:spcBef>
            </a:pPr>
            <a:r>
              <a:rPr lang="es-ES"/>
              <a:t>P</a:t>
            </a:r>
            <a:r>
              <a:rPr lang="es-ES" baseline="-25000"/>
              <a:t>k</a:t>
            </a:r>
            <a:r>
              <a:rPr lang="es-ES"/>
              <a:t>=15 </a:t>
            </a:r>
            <a:r>
              <a:rPr lang="es-ES">
                <a:sym typeface="Wingdings" panose="05000000000000000000" pitchFamily="2" charset="2"/>
              </a:rPr>
              <a:t> i</a:t>
            </a:r>
            <a:r>
              <a:rPr lang="es-ES" baseline="-25000">
                <a:sym typeface="Wingdings" panose="05000000000000000000" pitchFamily="2" charset="2"/>
              </a:rPr>
              <a:t>k</a:t>
            </a:r>
            <a:r>
              <a:rPr lang="es-ES">
                <a:sym typeface="Wingdings" panose="05000000000000000000" pitchFamily="2" charset="2"/>
              </a:rPr>
              <a:t>=1  f</a:t>
            </a:r>
            <a:r>
              <a:rPr lang="es-ES" baseline="-25000">
                <a:sym typeface="Wingdings" panose="05000000000000000000" pitchFamily="2" charset="2"/>
              </a:rPr>
              <a:t>1</a:t>
            </a:r>
            <a:r>
              <a:rPr lang="es-ES">
                <a:sym typeface="Wingdings" panose="05000000000000000000" pitchFamily="2" charset="2"/>
              </a:rPr>
              <a:t>=0.250 , L</a:t>
            </a:r>
            <a:r>
              <a:rPr lang="es-ES" baseline="-25000">
                <a:sym typeface="Wingdings" panose="05000000000000000000" pitchFamily="2" charset="2"/>
              </a:rPr>
              <a:t>1</a:t>
            </a:r>
            <a:r>
              <a:rPr lang="es-ES">
                <a:sym typeface="Wingdings" panose="05000000000000000000" pitchFamily="2" charset="2"/>
              </a:rPr>
              <a:t>=0 , F</a:t>
            </a:r>
            <a:r>
              <a:rPr lang="es-ES" baseline="-25000">
                <a:sym typeface="Wingdings" panose="05000000000000000000" pitchFamily="2" charset="2"/>
              </a:rPr>
              <a:t>0</a:t>
            </a:r>
            <a:r>
              <a:rPr lang="es-ES">
                <a:sym typeface="Wingdings" panose="05000000000000000000" pitchFamily="2" charset="2"/>
              </a:rPr>
              <a:t>=0 , A=16</a:t>
            </a:r>
            <a:endParaRPr lang="es-ES" dirty="0"/>
          </a:p>
          <a:p>
            <a:pPr>
              <a:spcBef>
                <a:spcPts val="450"/>
              </a:spcBef>
            </a:pPr>
            <a:r>
              <a:rPr lang="es-ES" dirty="0" err="1"/>
              <a:t>P</a:t>
            </a:r>
            <a:r>
              <a:rPr lang="es-ES" baseline="-25000" dirty="0" err="1"/>
              <a:t>k</a:t>
            </a:r>
            <a:r>
              <a:rPr lang="es-ES" baseline="-25000"/>
              <a:t>´</a:t>
            </a:r>
            <a:r>
              <a:rPr lang="es-ES">
                <a:latin typeface="+mj-lt"/>
                <a:ea typeface="+mj-ea"/>
                <a:cs typeface="+mj-cs"/>
              </a:rPr>
              <a:t>=60 </a:t>
            </a:r>
            <a:r>
              <a:rPr lang="es-ES">
                <a:latin typeface="+mj-lt"/>
                <a:ea typeface="+mj-ea"/>
                <a:cs typeface="+mj-cs"/>
                <a:sym typeface="Wingdings" panose="05000000000000000000" pitchFamily="2" charset="2"/>
              </a:rPr>
              <a:t> i</a:t>
            </a:r>
            <a:r>
              <a:rPr lang="es-ES" baseline="-25000">
                <a:latin typeface="+mj-lt"/>
                <a:ea typeface="+mj-ea"/>
                <a:cs typeface="+mj-cs"/>
                <a:sym typeface="Wingdings" panose="05000000000000000000" pitchFamily="2" charset="2"/>
              </a:rPr>
              <a:t>k´</a:t>
            </a:r>
            <a:r>
              <a:rPr lang="es-ES">
                <a:latin typeface="+mj-lt"/>
                <a:ea typeface="+mj-ea"/>
                <a:cs typeface="+mj-cs"/>
                <a:sym typeface="Wingdings" panose="05000000000000000000" pitchFamily="2" charset="2"/>
              </a:rPr>
              <a:t>=4  f</a:t>
            </a:r>
            <a:r>
              <a:rPr lang="es-ES" baseline="-25000">
                <a:latin typeface="+mj-lt"/>
                <a:ea typeface="+mj-ea"/>
                <a:cs typeface="+mj-cs"/>
                <a:sym typeface="Wingdings" panose="05000000000000000000" pitchFamily="2" charset="2"/>
              </a:rPr>
              <a:t>4</a:t>
            </a:r>
            <a:r>
              <a:rPr lang="es-ES">
                <a:latin typeface="+mj-lt"/>
                <a:ea typeface="+mj-ea"/>
                <a:cs typeface="+mj-cs"/>
                <a:sym typeface="Wingdings" panose="05000000000000000000" pitchFamily="2" charset="2"/>
              </a:rPr>
              <a:t>=0.075 , L</a:t>
            </a:r>
            <a:r>
              <a:rPr lang="es-ES" baseline="-25000">
                <a:latin typeface="+mj-lt"/>
                <a:ea typeface="+mj-ea"/>
                <a:cs typeface="+mj-cs"/>
                <a:sym typeface="Wingdings" panose="05000000000000000000" pitchFamily="2" charset="2"/>
              </a:rPr>
              <a:t>4</a:t>
            </a:r>
            <a:r>
              <a:rPr lang="es-ES">
                <a:latin typeface="+mj-lt"/>
                <a:ea typeface="+mj-ea"/>
                <a:cs typeface="+mj-cs"/>
                <a:sym typeface="Wingdings" panose="05000000000000000000" pitchFamily="2" charset="2"/>
              </a:rPr>
              <a:t>=48 , F</a:t>
            </a:r>
            <a:r>
              <a:rPr lang="es-ES" baseline="-25000">
                <a:latin typeface="+mj-lt"/>
                <a:ea typeface="+mj-ea"/>
                <a:cs typeface="+mj-cs"/>
                <a:sym typeface="Wingdings" panose="05000000000000000000" pitchFamily="2" charset="2"/>
              </a:rPr>
              <a:t>3</a:t>
            </a:r>
            <a:r>
              <a:rPr lang="es-ES">
                <a:latin typeface="+mj-lt"/>
                <a:ea typeface="+mj-ea"/>
                <a:cs typeface="+mj-cs"/>
                <a:sym typeface="Wingdings" panose="05000000000000000000" pitchFamily="2" charset="2"/>
              </a:rPr>
              <a:t>=0.8833 , A=16</a:t>
            </a:r>
            <a:endParaRPr lang="es-PE"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Elipse 2"/>
          <p:cNvSpPr/>
          <p:nvPr/>
        </p:nvSpPr>
        <p:spPr>
          <a:xfrm>
            <a:off x="7586051" y="3566776"/>
            <a:ext cx="507629" cy="421972"/>
          </a:xfrm>
          <a:prstGeom prst="ellipse">
            <a:avLst/>
          </a:prstGeom>
          <a:solidFill>
            <a:schemeClr val="bg1"/>
          </a:solidFill>
          <a:ln w="28575">
            <a:solidFill>
              <a:srgbClr val="FF0000"/>
            </a:solidFill>
          </a:ln>
        </p:spPr>
        <p:txBody>
          <a:bodyPr wrap="none">
            <a:spAutoFit/>
          </a:bodyPr>
          <a:lstStyle/>
          <a:p>
            <a:r>
              <a:rPr lang="es-ES" sz="1350" dirty="0"/>
              <a:t>60</a:t>
            </a:r>
            <a:endParaRPr lang="es-PE" sz="1350" dirty="0"/>
          </a:p>
        </p:txBody>
      </p:sp>
      <p:cxnSp>
        <p:nvCxnSpPr>
          <p:cNvPr id="16" name="Conector recto 15"/>
          <p:cNvCxnSpPr/>
          <p:nvPr/>
        </p:nvCxnSpPr>
        <p:spPr>
          <a:xfrm flipV="1">
            <a:off x="7347866" y="2204032"/>
            <a:ext cx="1" cy="1316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H="1" flipV="1">
            <a:off x="7898953" y="2113458"/>
            <a:ext cx="18455" cy="13905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H="1">
            <a:off x="5429045" y="2204032"/>
            <a:ext cx="191882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H="1" flipV="1">
            <a:off x="5429045" y="2069256"/>
            <a:ext cx="2469910" cy="508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9" name="Elipse 28"/>
          <p:cNvSpPr/>
          <p:nvPr/>
        </p:nvSpPr>
        <p:spPr>
          <a:xfrm>
            <a:off x="4932822" y="1935885"/>
            <a:ext cx="382417" cy="35514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PE" sz="1050" dirty="0">
                <a:solidFill>
                  <a:schemeClr val="tx1"/>
                </a:solidFill>
              </a:rPr>
              <a:t>k´%</a:t>
            </a:r>
          </a:p>
        </p:txBody>
      </p:sp>
      <p:cxnSp>
        <p:nvCxnSpPr>
          <p:cNvPr id="31" name="Conector recto de flecha 30"/>
          <p:cNvCxnSpPr>
            <a:stCxn id="29" idx="6"/>
          </p:cNvCxnSpPr>
          <p:nvPr/>
        </p:nvCxnSpPr>
        <p:spPr>
          <a:xfrm flipV="1">
            <a:off x="5315239" y="2098152"/>
            <a:ext cx="2482112" cy="15306"/>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endCxn id="3" idx="0"/>
          </p:cNvCxnSpPr>
          <p:nvPr/>
        </p:nvCxnSpPr>
        <p:spPr>
          <a:xfrm>
            <a:off x="7797352" y="2098152"/>
            <a:ext cx="42514" cy="146862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59415" y="3151055"/>
            <a:ext cx="4355423" cy="992579"/>
          </a:xfrm>
          <a:prstGeom prst="rect">
            <a:avLst/>
          </a:prstGeom>
        </p:spPr>
        <p:txBody>
          <a:bodyPr wrap="square">
            <a:spAutoFit/>
          </a:bodyPr>
          <a:lstStyle/>
          <a:p>
            <a:pPr marL="196454" indent="-196454">
              <a:buAutoNum type="alphaLcPeriod" startAt="5"/>
            </a:pPr>
            <a:r>
              <a:rPr lang="es-PE" sz="1500" dirty="0">
                <a:latin typeface="+mj-lt"/>
                <a:ea typeface="+mj-ea"/>
                <a:cs typeface="+mj-cs"/>
              </a:rPr>
              <a:t>Calcule el porcentaje de mediciones que fueron clasificadas como lluvia fuerte o muy fuerte. (</a:t>
            </a:r>
            <a:r>
              <a:rPr lang="es-ES" sz="1350" b="1" dirty="0"/>
              <a:t>fuertes</a:t>
            </a:r>
            <a:r>
              <a:rPr lang="es-ES" sz="1350" dirty="0"/>
              <a:t>: 15 mm/h a 30 mm/h, </a:t>
            </a:r>
            <a:r>
              <a:rPr lang="es-ES" sz="1350" b="1" dirty="0"/>
              <a:t>muy fuertes</a:t>
            </a:r>
            <a:r>
              <a:rPr lang="es-ES" sz="1350" dirty="0"/>
              <a:t>: 30 mm/h a 60 mm/h )</a:t>
            </a:r>
            <a:endParaRPr lang="es-PE" sz="135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22" name="Objeto 21"/>
          <p:cNvGraphicFramePr>
            <a:graphicFrameLocks noChangeAspect="1"/>
          </p:cNvGraphicFramePr>
          <p:nvPr/>
        </p:nvGraphicFramePr>
        <p:xfrm>
          <a:off x="2102244" y="5116652"/>
          <a:ext cx="1805440" cy="471002"/>
        </p:xfrm>
        <a:graphic>
          <a:graphicData uri="http://schemas.openxmlformats.org/presentationml/2006/ole">
            <mc:AlternateContent xmlns:mc="http://schemas.openxmlformats.org/markup-compatibility/2006">
              <mc:Choice xmlns:v="urn:schemas-microsoft-com:vml" Requires="v">
                <p:oleObj name="Ecuación" r:id="rId6" imgW="1752480" imgH="431640" progId="Equation.3">
                  <p:embed/>
                </p:oleObj>
              </mc:Choice>
              <mc:Fallback>
                <p:oleObj name="Ecuación" r:id="rId6" imgW="1752480" imgH="431640" progId="Equation.3">
                  <p:embed/>
                  <p:pic>
                    <p:nvPicPr>
                      <p:cNvPr id="22" name="Objeto 21"/>
                      <p:cNvPicPr>
                        <a:picLocks noChangeAspect="1" noChangeArrowheads="1"/>
                      </p:cNvPicPr>
                      <p:nvPr/>
                    </p:nvPicPr>
                    <p:blipFill>
                      <a:blip r:embed="rId7"/>
                      <a:srcRect/>
                      <a:stretch>
                        <a:fillRect/>
                      </a:stretch>
                    </p:blipFill>
                    <p:spPr bwMode="auto">
                      <a:xfrm>
                        <a:off x="2102244" y="5116652"/>
                        <a:ext cx="1805440" cy="471002"/>
                      </a:xfrm>
                      <a:prstGeom prst="rect">
                        <a:avLst/>
                      </a:prstGeom>
                      <a:noFill/>
                    </p:spPr>
                  </p:pic>
                </p:oleObj>
              </mc:Fallback>
            </mc:AlternateContent>
          </a:graphicData>
        </a:graphic>
      </p:graphicFrame>
      <p:sp>
        <p:nvSpPr>
          <p:cNvPr id="42" name="Elipse 41"/>
          <p:cNvSpPr/>
          <p:nvPr/>
        </p:nvSpPr>
        <p:spPr>
          <a:xfrm>
            <a:off x="5927630" y="3566776"/>
            <a:ext cx="507629" cy="421972"/>
          </a:xfrm>
          <a:prstGeom prst="ellipse">
            <a:avLst/>
          </a:prstGeom>
          <a:solidFill>
            <a:schemeClr val="bg1"/>
          </a:solidFill>
          <a:ln w="28575">
            <a:solidFill>
              <a:srgbClr val="FF0000"/>
            </a:solidFill>
          </a:ln>
        </p:spPr>
        <p:txBody>
          <a:bodyPr wrap="none">
            <a:spAutoFit/>
          </a:bodyPr>
          <a:lstStyle/>
          <a:p>
            <a:r>
              <a:rPr lang="es-PE" sz="1350" dirty="0"/>
              <a:t>15</a:t>
            </a:r>
          </a:p>
        </p:txBody>
      </p:sp>
      <p:cxnSp>
        <p:nvCxnSpPr>
          <p:cNvPr id="44" name="Conector recto 43"/>
          <p:cNvCxnSpPr/>
          <p:nvPr/>
        </p:nvCxnSpPr>
        <p:spPr>
          <a:xfrm flipH="1" flipV="1">
            <a:off x="6240532" y="3172344"/>
            <a:ext cx="16976" cy="33171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5413959" y="3120046"/>
            <a:ext cx="826574" cy="65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7" name="Elipse 46"/>
          <p:cNvSpPr/>
          <p:nvPr/>
        </p:nvSpPr>
        <p:spPr>
          <a:xfrm>
            <a:off x="4932822" y="3192148"/>
            <a:ext cx="382417" cy="35514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PE" sz="1050" dirty="0">
                <a:solidFill>
                  <a:schemeClr val="tx1"/>
                </a:solidFill>
              </a:rPr>
              <a:t>k%</a:t>
            </a:r>
          </a:p>
        </p:txBody>
      </p:sp>
      <p:cxnSp>
        <p:nvCxnSpPr>
          <p:cNvPr id="48" name="Conector recto de flecha 47"/>
          <p:cNvCxnSpPr>
            <a:stCxn id="47" idx="6"/>
          </p:cNvCxnSpPr>
          <p:nvPr/>
        </p:nvCxnSpPr>
        <p:spPr>
          <a:xfrm>
            <a:off x="5315239" y="3369721"/>
            <a:ext cx="866206" cy="8771"/>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6172050" y="3378492"/>
            <a:ext cx="31166" cy="18828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60" name="Objeto 59"/>
          <p:cNvGraphicFramePr>
            <a:graphicFrameLocks noChangeAspect="1"/>
          </p:cNvGraphicFramePr>
          <p:nvPr/>
        </p:nvGraphicFramePr>
        <p:xfrm>
          <a:off x="4150709" y="4993009"/>
          <a:ext cx="3009900" cy="996554"/>
        </p:xfrm>
        <a:graphic>
          <a:graphicData uri="http://schemas.openxmlformats.org/presentationml/2006/ole">
            <mc:AlternateContent xmlns:mc="http://schemas.openxmlformats.org/markup-compatibility/2006">
              <mc:Choice xmlns:v="urn:schemas-microsoft-com:vml" Requires="v">
                <p:oleObj name="Ecuación" r:id="rId8" imgW="2920680" imgH="914400" progId="Equation.3">
                  <p:embed/>
                </p:oleObj>
              </mc:Choice>
              <mc:Fallback>
                <p:oleObj name="Ecuación" r:id="rId8" imgW="2920680" imgH="914400" progId="Equation.3">
                  <p:embed/>
                  <p:pic>
                    <p:nvPicPr>
                      <p:cNvPr id="60" name="Objeto 59"/>
                      <p:cNvPicPr>
                        <a:picLocks noChangeAspect="1" noChangeArrowheads="1"/>
                      </p:cNvPicPr>
                      <p:nvPr/>
                    </p:nvPicPr>
                    <p:blipFill>
                      <a:blip r:embed="rId9"/>
                      <a:srcRect/>
                      <a:stretch>
                        <a:fillRect/>
                      </a:stretch>
                    </p:blipFill>
                    <p:spPr bwMode="auto">
                      <a:xfrm>
                        <a:off x="4150709" y="4993009"/>
                        <a:ext cx="3009900" cy="996554"/>
                      </a:xfrm>
                      <a:prstGeom prst="rect">
                        <a:avLst/>
                      </a:prstGeom>
                      <a:noFill/>
                    </p:spPr>
                  </p:pic>
                </p:oleObj>
              </mc:Fallback>
            </mc:AlternateContent>
          </a:graphicData>
        </a:graphic>
      </p:graphicFrame>
      <p:sp>
        <p:nvSpPr>
          <p:cNvPr id="61" name="Flecha derecha 60"/>
          <p:cNvSpPr/>
          <p:nvPr/>
        </p:nvSpPr>
        <p:spPr>
          <a:xfrm>
            <a:off x="7254536" y="5371001"/>
            <a:ext cx="149099" cy="24057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64" name="Rectángulo 63"/>
          <p:cNvSpPr/>
          <p:nvPr/>
        </p:nvSpPr>
        <p:spPr>
          <a:xfrm>
            <a:off x="7497560" y="5341245"/>
            <a:ext cx="1511952" cy="323165"/>
          </a:xfrm>
          <a:prstGeom prst="rect">
            <a:avLst/>
          </a:prstGeom>
        </p:spPr>
        <p:txBody>
          <a:bodyPr wrap="none">
            <a:spAutoFit/>
          </a:bodyPr>
          <a:lstStyle/>
          <a:p>
            <a:pPr>
              <a:spcBef>
                <a:spcPts val="450"/>
              </a:spcBef>
            </a:pPr>
            <a:r>
              <a:rPr lang="es-ES" sz="1500" dirty="0"/>
              <a:t>k´– k = 70.5175%</a:t>
            </a:r>
            <a:endParaRPr lang="es-PE" sz="15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5" name="Flecha derecha 64"/>
          <p:cNvSpPr/>
          <p:nvPr/>
        </p:nvSpPr>
        <p:spPr>
          <a:xfrm>
            <a:off x="3986497" y="5371001"/>
            <a:ext cx="70286" cy="24057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66" name="Flecha derecha 65"/>
          <p:cNvSpPr/>
          <p:nvPr/>
        </p:nvSpPr>
        <p:spPr>
          <a:xfrm>
            <a:off x="1835576" y="5267629"/>
            <a:ext cx="187854" cy="24057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28" name="Redondear rectángulo de esquina diagonal 27"/>
          <p:cNvSpPr/>
          <p:nvPr/>
        </p:nvSpPr>
        <p:spPr>
          <a:xfrm>
            <a:off x="193475" y="6152843"/>
            <a:ext cx="8723762" cy="514736"/>
          </a:xfrm>
          <a:prstGeom prst="round2Diag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Aproximadamente 70.5% de las lluvias tuvieron una clasificación como fuerte o muy fuerte.</a:t>
            </a:r>
          </a:p>
        </p:txBody>
      </p:sp>
      <p:sp>
        <p:nvSpPr>
          <p:cNvPr id="5" name="Título 4"/>
          <p:cNvSpPr>
            <a:spLocks noGrp="1"/>
          </p:cNvSpPr>
          <p:nvPr>
            <p:ph type="title"/>
          </p:nvPr>
        </p:nvSpPr>
        <p:spPr/>
        <p:txBody>
          <a:bodyPr/>
          <a:lstStyle/>
          <a:p>
            <a:r>
              <a:rPr lang="es-PE" dirty="0">
                <a:solidFill>
                  <a:srgbClr val="00B050"/>
                </a:solidFill>
              </a:rPr>
              <a:t> Tarea – Intensidad de las lluvias</a:t>
            </a:r>
            <a:endParaRPr lang="es-PE" dirty="0"/>
          </a:p>
        </p:txBody>
      </p:sp>
    </p:spTree>
    <p:extLst>
      <p:ext uri="{BB962C8B-B14F-4D97-AF65-F5344CB8AC3E}">
        <p14:creationId xmlns:p14="http://schemas.microsoft.com/office/powerpoint/2010/main" val="317257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par>
                          <p:cTn id="13" fill="hold">
                            <p:stCondLst>
                              <p:cond delay="0"/>
                            </p:stCondLst>
                            <p:childTnLst>
                              <p:par>
                                <p:cTn id="14" presetID="22" presetClass="entr" presetSubtype="4"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down)">
                                      <p:cBhvr>
                                        <p:cTn id="16" dur="500"/>
                                        <p:tgtEl>
                                          <p:spTgt spid="49"/>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right)">
                                      <p:cBhvr>
                                        <p:cTn id="20" dur="500"/>
                                        <p:tgtEl>
                                          <p:spTgt spid="48"/>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right)">
                                      <p:cBhvr>
                                        <p:cTn id="24" dur="500"/>
                                        <p:tgtEl>
                                          <p:spTgt spid="47"/>
                                        </p:tgtEl>
                                      </p:cBhvr>
                                    </p:animEffect>
                                  </p:childTnLst>
                                </p:cTn>
                              </p:par>
                              <p:par>
                                <p:cTn id="25" presetID="22" presetClass="entr" presetSubtype="4"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par>
                                <p:cTn id="28" presetID="22" presetClass="entr" presetSubtype="2" fill="hold"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right)">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par>
                          <p:cTn id="39" fill="hold">
                            <p:stCondLst>
                              <p:cond delay="0"/>
                            </p:stCondLst>
                            <p:childTnLst>
                              <p:par>
                                <p:cTn id="40" presetID="22" presetClass="entr" presetSubtype="4"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right)">
                                      <p:cBhvr>
                                        <p:cTn id="46" dur="500"/>
                                        <p:tgtEl>
                                          <p:spTgt spid="31"/>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right)">
                                      <p:cBhvr>
                                        <p:cTn id="50" dur="500"/>
                                        <p:tgtEl>
                                          <p:spTgt spid="29"/>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par>
                                <p:cTn id="55" presetID="22" presetClass="entr" presetSubtype="4"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par>
                          <p:cTn id="58" fill="hold">
                            <p:stCondLst>
                              <p:cond delay="2000"/>
                            </p:stCondLst>
                            <p:childTnLst>
                              <p:par>
                                <p:cTn id="59" presetID="22" presetClass="entr" presetSubtype="2"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right)">
                                      <p:cBhvr>
                                        <p:cTn id="61" dur="500"/>
                                        <p:tgtEl>
                                          <p:spTgt spid="24"/>
                                        </p:tgtEl>
                                      </p:cBhvr>
                                    </p:animEffect>
                                  </p:childTnLst>
                                </p:cTn>
                              </p:par>
                              <p:par>
                                <p:cTn id="62" presetID="22" presetClass="entr" presetSubtype="2"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6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3" grpId="0" animBg="1"/>
      <p:bldP spid="29" grpId="0" uiExpand="1" animBg="1"/>
      <p:bldP spid="21" grpId="0"/>
      <p:bldP spid="42" grpId="0" animBg="1"/>
      <p:bldP spid="47" grpId="0" animBg="1"/>
      <p:bldP spid="61" grpId="0" animBg="1"/>
      <p:bldP spid="64" grpId="0"/>
      <p:bldP spid="65" grpId="0" animBg="1"/>
      <p:bldP spid="66"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513092" y="3653517"/>
                <a:ext cx="8129391" cy="1077218"/>
              </a:xfrm>
              <a:prstGeom prst="rect">
                <a:avLst/>
              </a:prstGeom>
              <a:solidFill>
                <a:srgbClr val="FFC000"/>
              </a:solidFill>
            </p:spPr>
            <p:txBody>
              <a:bodyPr wrap="square">
                <a:spAutoFit/>
              </a:bodyPr>
              <a:lstStyle/>
              <a:p>
                <a:r>
                  <a:rPr lang="es-PE" sz="1600" dirty="0">
                    <a:ea typeface="Times New Roman" panose="02020603050405020304" pitchFamily="18" charset="0"/>
                    <a:cs typeface="Times New Roman" panose="02020603050405020304" pitchFamily="18" charset="0"/>
                  </a:rPr>
                  <a:t>Cuando no conocemos los valores exactos de cada uno de los datos y sólo los tenemos organizados en una distribución de frecuencias por intervalos, no es posible calcular el valor exacto del </a:t>
                </a:r>
                <a14:m>
                  <m:oMath xmlns:m="http://schemas.openxmlformats.org/officeDocument/2006/math">
                    <m:r>
                      <a:rPr lang="es-PE" sz="1600" b="0" i="1" dirty="0">
                        <a:latin typeface="Cambria Math" panose="02040503050406030204" pitchFamily="18" charset="0"/>
                        <a:ea typeface="Times New Roman" panose="02020603050405020304" pitchFamily="18" charset="0"/>
                        <a:cs typeface="Times New Roman" panose="02020603050405020304" pitchFamily="18" charset="0"/>
                      </a:rPr>
                      <m:t>𝑘</m:t>
                    </m:r>
                    <m:r>
                      <a:rPr lang="es-PE" sz="1600" b="0" i="1" dirty="0">
                        <a:latin typeface="Cambria Math" panose="02040503050406030204" pitchFamily="18" charset="0"/>
                        <a:ea typeface="Times New Roman" panose="02020603050405020304" pitchFamily="18" charset="0"/>
                        <a:cs typeface="Times New Roman" panose="02020603050405020304" pitchFamily="18" charset="0"/>
                      </a:rPr>
                      <m:t>−</m:t>
                    </m:r>
                  </m:oMath>
                </a14:m>
                <a:r>
                  <a:rPr lang="es-PE" sz="1600" dirty="0" err="1">
                    <a:ea typeface="Times New Roman" panose="02020603050405020304" pitchFamily="18" charset="0"/>
                    <a:cs typeface="Times New Roman" panose="02020603050405020304" pitchFamily="18" charset="0"/>
                  </a:rPr>
                  <a:t>ésimo</a:t>
                </a:r>
                <a:r>
                  <a:rPr lang="es-PE" sz="1600" dirty="0">
                    <a:ea typeface="Times New Roman" panose="02020603050405020304" pitchFamily="18" charset="0"/>
                    <a:cs typeface="Times New Roman" panose="02020603050405020304" pitchFamily="18" charset="0"/>
                  </a:rPr>
                  <a:t> percentil, </a:t>
                </a:r>
                <a14:m>
                  <m:oMath xmlns:m="http://schemas.openxmlformats.org/officeDocument/2006/math">
                    <m:r>
                      <a:rPr lang="es-PE" sz="1600" b="0" i="1" dirty="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𝑃</m:t>
                    </m:r>
                    <m:r>
                      <a:rPr lang="es-PE" sz="1600" b="0" i="1" baseline="-25000" dirty="0" err="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𝑘</m:t>
                    </m:r>
                  </m:oMath>
                </a14:m>
                <a:r>
                  <a:rPr lang="es-PE" sz="1600" dirty="0">
                    <a:ea typeface="Times New Roman" panose="02020603050405020304" pitchFamily="18" charset="0"/>
                    <a:cs typeface="Times New Roman" panose="02020603050405020304" pitchFamily="18" charset="0"/>
                  </a:rPr>
                  <a:t>, en ese caso, hallaremos un valor aproximado de este percentil usando la información contenida en la tabla.</a:t>
                </a:r>
              </a:p>
            </p:txBody>
          </p:sp>
        </mc:Choice>
        <mc:Fallback xmlns="">
          <p:sp>
            <p:nvSpPr>
              <p:cNvPr id="2" name="Rectángulo 1"/>
              <p:cNvSpPr>
                <a:spLocks noRot="1" noChangeAspect="1" noMove="1" noResize="1" noEditPoints="1" noAdjustHandles="1" noChangeArrowheads="1" noChangeShapeType="1" noTextEdit="1"/>
              </p:cNvSpPr>
              <p:nvPr/>
            </p:nvSpPr>
            <p:spPr>
              <a:xfrm>
                <a:off x="513092" y="3653517"/>
                <a:ext cx="8129391" cy="1077218"/>
              </a:xfrm>
              <a:prstGeom prst="rect">
                <a:avLst/>
              </a:prstGeom>
              <a:blipFill>
                <a:blip r:embed="rId3"/>
                <a:stretch>
                  <a:fillRect l="-375" t="-1695" b="-6215"/>
                </a:stretch>
              </a:blipFill>
            </p:spPr>
            <p:txBody>
              <a:bodyPr/>
              <a:lstStyle/>
              <a:p>
                <a:r>
                  <a:rPr lang="es-PE">
                    <a:noFill/>
                  </a:rPr>
                  <a:t> </a:t>
                </a:r>
              </a:p>
            </p:txBody>
          </p:sp>
        </mc:Fallback>
      </mc:AlternateContent>
      <p:sp>
        <p:nvSpPr>
          <p:cNvPr id="3" name="CuadroTexto 2"/>
          <p:cNvSpPr txBox="1"/>
          <p:nvPr/>
        </p:nvSpPr>
        <p:spPr>
          <a:xfrm>
            <a:off x="4227315" y="3086100"/>
            <a:ext cx="65" cy="207749"/>
          </a:xfrm>
          <a:prstGeom prst="rect">
            <a:avLst/>
          </a:prstGeom>
          <a:noFill/>
        </p:spPr>
        <p:txBody>
          <a:bodyPr wrap="none" lIns="0" tIns="0" rIns="0" bIns="0" rtlCol="0">
            <a:spAutoFit/>
          </a:bodyPr>
          <a:lstStyle/>
          <a:p>
            <a:endParaRPr lang="es-PE" sz="1350" dirty="0"/>
          </a:p>
        </p:txBody>
      </p:sp>
      <mc:AlternateContent xmlns:mc="http://schemas.openxmlformats.org/markup-compatibility/2006" xmlns:a14="http://schemas.microsoft.com/office/drawing/2010/main">
        <mc:Choice Requires="a14">
          <p:sp>
            <p:nvSpPr>
              <p:cNvPr id="4" name="Título 3"/>
              <p:cNvSpPr>
                <a:spLocks noGrp="1"/>
              </p:cNvSpPr>
              <p:nvPr>
                <p:ph type="title"/>
              </p:nvPr>
            </p:nvSpPr>
            <p:spPr/>
            <p:txBody>
              <a:bodyPr>
                <a:normAutofit/>
              </a:bodyPr>
              <a:lstStyle/>
              <a:p>
                <a:r>
                  <a:rPr lang="es-PE" dirty="0">
                    <a:solidFill>
                      <a:srgbClr val="FF0000"/>
                    </a:solidFill>
                  </a:rPr>
                  <a:t>Percentil de </a:t>
                </a:r>
                <a14:m>
                  <m:oMath xmlns:m="http://schemas.openxmlformats.org/officeDocument/2006/math">
                    <m:r>
                      <a:rPr lang="es-PE" dirty="0">
                        <a:solidFill>
                          <a:srgbClr val="FF0000"/>
                        </a:solidFill>
                        <a:latin typeface="Cambria Math" panose="02040503050406030204" pitchFamily="18" charset="0"/>
                      </a:rPr>
                      <m:t>𝑛</m:t>
                    </m:r>
                  </m:oMath>
                </a14:m>
                <a:r>
                  <a:rPr lang="es-PE" dirty="0">
                    <a:solidFill>
                      <a:srgbClr val="FF0000"/>
                    </a:solidFill>
                  </a:rPr>
                  <a:t> datos de una distribución de frecuencia x intervalos</a:t>
                </a:r>
                <a:endParaRPr lang="es-PE" dirty="0"/>
              </a:p>
            </p:txBody>
          </p:sp>
        </mc:Choice>
        <mc:Fallback xmlns="">
          <p:sp>
            <p:nvSpPr>
              <p:cNvPr id="4" name="Título 3"/>
              <p:cNvSpPr>
                <a:spLocks noGrp="1" noRot="1" noChangeAspect="1" noMove="1" noResize="1" noEditPoints="1" noAdjustHandles="1" noChangeArrowheads="1" noChangeShapeType="1" noTextEdit="1"/>
              </p:cNvSpPr>
              <p:nvPr>
                <p:ph type="title"/>
              </p:nvPr>
            </p:nvSpPr>
            <p:spPr>
              <a:blipFill>
                <a:blip r:embed="rId7"/>
                <a:stretch>
                  <a:fillRect l="-2246" t="-1843" b="-8295"/>
                </a:stretch>
              </a:blipFill>
            </p:spPr>
            <p:txBody>
              <a:bodyPr/>
              <a:lstStyle/>
              <a:p>
                <a:r>
                  <a:rPr lang="es-PE">
                    <a:noFill/>
                  </a:rPr>
                  <a:t> </a:t>
                </a:r>
              </a:p>
            </p:txBody>
          </p:sp>
        </mc:Fallback>
      </mc:AlternateContent>
      <p:pic>
        <p:nvPicPr>
          <p:cNvPr id="5" name="Imagen 4"/>
          <p:cNvPicPr>
            <a:picLocks noChangeAspect="1"/>
          </p:cNvPicPr>
          <p:nvPr/>
        </p:nvPicPr>
        <p:blipFill>
          <a:blip r:embed="rId8"/>
          <a:stretch>
            <a:fillRect/>
          </a:stretch>
        </p:blipFill>
        <p:spPr>
          <a:xfrm>
            <a:off x="1071288" y="1416192"/>
            <a:ext cx="3156027" cy="2148134"/>
          </a:xfrm>
          <a:prstGeom prst="rect">
            <a:avLst/>
          </a:prstGeom>
        </p:spPr>
      </p:pic>
      <p:pic>
        <p:nvPicPr>
          <p:cNvPr id="6" name="Imagen 5"/>
          <p:cNvPicPr>
            <a:picLocks noChangeAspect="1"/>
          </p:cNvPicPr>
          <p:nvPr/>
        </p:nvPicPr>
        <p:blipFill>
          <a:blip r:embed="rId9"/>
          <a:stretch>
            <a:fillRect/>
          </a:stretch>
        </p:blipFill>
        <p:spPr>
          <a:xfrm>
            <a:off x="4713464" y="1548386"/>
            <a:ext cx="2915430" cy="1883746"/>
          </a:xfrm>
          <a:prstGeom prst="rect">
            <a:avLst/>
          </a:prstGeom>
        </p:spPr>
      </p:pic>
      <mc:AlternateContent xmlns:mc="http://schemas.openxmlformats.org/markup-compatibility/2006" xmlns:a14="http://schemas.microsoft.com/office/drawing/2010/main">
        <mc:Choice Requires="a14">
          <p:sp>
            <p:nvSpPr>
              <p:cNvPr id="9" name="Rectángulo 8"/>
              <p:cNvSpPr/>
              <p:nvPr/>
            </p:nvSpPr>
            <p:spPr>
              <a:xfrm>
                <a:off x="2413511" y="4976857"/>
                <a:ext cx="3523826" cy="1072601"/>
              </a:xfrm>
              <a:prstGeom prst="rect">
                <a:avLst/>
              </a:prstGeom>
              <a:solidFill>
                <a:srgbClr val="FFC000"/>
              </a:solidFill>
            </p:spPr>
            <p:txBody>
              <a:bodyPr wrap="square">
                <a:spAutoFit/>
              </a:bodyPr>
              <a:lstStyle/>
              <a:p>
                <a:pPr>
                  <a:spcBef>
                    <a:spcPts val="900"/>
                  </a:spcBef>
                  <a:buFont typeface="+mj-lt"/>
                  <a:buAutoNum type="arabicPeriod" startAt="2"/>
                </a:pPr>
                <a:r>
                  <a:rPr lang="es-PE" sz="1500" dirty="0">
                    <a:latin typeface="Calibri" panose="020F0502020204030204" pitchFamily="34" charset="0"/>
                    <a:ea typeface="Times New Roman" panose="02020603050405020304" pitchFamily="18" charset="0"/>
                    <a:cs typeface="Times New Roman" panose="02020603050405020304" pitchFamily="18" charset="0"/>
                  </a:rPr>
                  <a:t> El valor del percentil </a:t>
                </a:r>
                <a14:m>
                  <m:oMath xmlns:m="http://schemas.openxmlformats.org/officeDocument/2006/math">
                    <m:sSub>
                      <m:sSubPr>
                        <m:ctrlPr>
                          <a:rPr lang="pt-BR" sz="1500" i="1" dirty="0">
                            <a:latin typeface="Cambria Math" panose="02040503050406030204" pitchFamily="18" charset="0"/>
                            <a:ea typeface="Times New Roman" panose="02020603050405020304" pitchFamily="18" charset="0"/>
                            <a:cs typeface="Times New Roman" panose="02020603050405020304" pitchFamily="18" charset="0"/>
                          </a:rPr>
                        </m:ctrlPr>
                      </m:sSubPr>
                      <m:e>
                        <m:r>
                          <a:rPr lang="es-PE" sz="1500" i="1" dirty="0">
                            <a:latin typeface="Cambria Math" panose="02040503050406030204" pitchFamily="18" charset="0"/>
                            <a:ea typeface="Times New Roman" panose="02020603050405020304" pitchFamily="18" charset="0"/>
                            <a:cs typeface="Times New Roman" panose="02020603050405020304" pitchFamily="18" charset="0"/>
                          </a:rPr>
                          <m:t>𝑃</m:t>
                        </m:r>
                      </m:e>
                      <m:sub>
                        <m:r>
                          <a:rPr lang="es-PE" sz="1500" i="1" dirty="0">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s-PE" sz="1500" dirty="0">
                    <a:latin typeface="Calibri" panose="020F0502020204030204" pitchFamily="34" charset="0"/>
                    <a:ea typeface="Times New Roman" panose="02020603050405020304" pitchFamily="18" charset="0"/>
                    <a:cs typeface="Times New Roman" panose="02020603050405020304" pitchFamily="18" charset="0"/>
                  </a:rPr>
                  <a:t> se determina por la siguiente expresión:</a:t>
                </a:r>
              </a:p>
              <a:p>
                <a:pPr marL="209550" lvl="1" algn="just">
                  <a:spcBef>
                    <a:spcPts val="900"/>
                  </a:spcBef>
                </a:pPr>
                <a14:m>
                  <m:oMathPara xmlns:m="http://schemas.openxmlformats.org/officeDocument/2006/math">
                    <m:oMathParaPr>
                      <m:jc m:val="centerGroup"/>
                    </m:oMathParaPr>
                    <m:oMath xmlns:m="http://schemas.openxmlformats.org/officeDocument/2006/math">
                      <m:sSub>
                        <m:sSubPr>
                          <m:ctrlPr>
                            <a:rPr lang="es-PE" sz="1500" i="1">
                              <a:latin typeface="Cambria Math" panose="02040503050406030204" pitchFamily="18" charset="0"/>
                            </a:rPr>
                          </m:ctrlPr>
                        </m:sSubPr>
                        <m:e>
                          <m:r>
                            <a:rPr lang="es-ES" sz="1500" i="1">
                              <a:latin typeface="Cambria Math" panose="02040503050406030204" pitchFamily="18" charset="0"/>
                            </a:rPr>
                            <m:t>𝑃</m:t>
                          </m:r>
                        </m:e>
                        <m:sub>
                          <m:r>
                            <a:rPr lang="es-ES" sz="1500" i="1">
                              <a:latin typeface="Cambria Math" panose="02040503050406030204" pitchFamily="18" charset="0"/>
                            </a:rPr>
                            <m:t>𝑘</m:t>
                          </m:r>
                        </m:sub>
                      </m:sSub>
                      <m:r>
                        <a:rPr lang="es-ES" sz="1500" i="1">
                          <a:latin typeface="Cambria Math" panose="02040503050406030204" pitchFamily="18" charset="0"/>
                        </a:rPr>
                        <m:t>=</m:t>
                      </m:r>
                      <m:sSub>
                        <m:sSubPr>
                          <m:ctrlPr>
                            <a:rPr lang="es-PE" sz="1500" i="1">
                              <a:latin typeface="Cambria Math" panose="02040503050406030204" pitchFamily="18" charset="0"/>
                            </a:rPr>
                          </m:ctrlPr>
                        </m:sSubPr>
                        <m:e>
                          <m:r>
                            <a:rPr lang="es-ES" sz="1500" i="1">
                              <a:latin typeface="Cambria Math" panose="02040503050406030204" pitchFamily="18" charset="0"/>
                            </a:rPr>
                            <m:t>𝐿</m:t>
                          </m:r>
                        </m:e>
                        <m:sub>
                          <m:r>
                            <a:rPr lang="es-ES" sz="1500" i="1">
                              <a:latin typeface="Cambria Math" panose="02040503050406030204" pitchFamily="18" charset="0"/>
                            </a:rPr>
                            <m:t>𝑖</m:t>
                          </m:r>
                        </m:sub>
                      </m:sSub>
                      <m:r>
                        <a:rPr lang="es-ES" sz="1500" i="1">
                          <a:latin typeface="Cambria Math" panose="02040503050406030204" pitchFamily="18" charset="0"/>
                        </a:rPr>
                        <m:t>+</m:t>
                      </m:r>
                      <m:f>
                        <m:fPr>
                          <m:ctrlPr>
                            <a:rPr lang="es-PE" sz="1500" i="1">
                              <a:latin typeface="Cambria Math" panose="02040503050406030204" pitchFamily="18" charset="0"/>
                            </a:rPr>
                          </m:ctrlPr>
                        </m:fPr>
                        <m:num>
                          <m:r>
                            <a:rPr lang="es-ES" sz="1500" i="1">
                              <a:latin typeface="Cambria Math" panose="02040503050406030204" pitchFamily="18" charset="0"/>
                            </a:rPr>
                            <m:t>𝐴</m:t>
                          </m:r>
                        </m:num>
                        <m:den>
                          <m:sSub>
                            <m:sSubPr>
                              <m:ctrlPr>
                                <a:rPr lang="es-PE" sz="1500" i="1">
                                  <a:latin typeface="Cambria Math" panose="02040503050406030204" pitchFamily="18" charset="0"/>
                                </a:rPr>
                              </m:ctrlPr>
                            </m:sSubPr>
                            <m:e>
                              <m:r>
                                <a:rPr lang="es-ES" sz="1500" i="1">
                                  <a:latin typeface="Cambria Math" panose="02040503050406030204" pitchFamily="18" charset="0"/>
                                </a:rPr>
                                <m:t>𝑓</m:t>
                              </m:r>
                            </m:e>
                            <m:sub>
                              <m:r>
                                <a:rPr lang="es-ES" sz="1500" i="1">
                                  <a:latin typeface="Cambria Math" panose="02040503050406030204" pitchFamily="18" charset="0"/>
                                </a:rPr>
                                <m:t>𝑖</m:t>
                              </m:r>
                            </m:sub>
                          </m:sSub>
                        </m:den>
                      </m:f>
                      <m:d>
                        <m:dPr>
                          <m:ctrlPr>
                            <a:rPr lang="es-PE" sz="1500" i="1">
                              <a:latin typeface="Cambria Math" panose="02040503050406030204" pitchFamily="18" charset="0"/>
                            </a:rPr>
                          </m:ctrlPr>
                        </m:dPr>
                        <m:e>
                          <m:f>
                            <m:fPr>
                              <m:ctrlPr>
                                <a:rPr lang="es-PE" sz="1500" i="1">
                                  <a:latin typeface="Cambria Math" panose="02040503050406030204" pitchFamily="18" charset="0"/>
                                </a:rPr>
                              </m:ctrlPr>
                            </m:fPr>
                            <m:num>
                              <m:r>
                                <a:rPr lang="es-ES" sz="1500" i="1">
                                  <a:latin typeface="Cambria Math" panose="02040503050406030204" pitchFamily="18" charset="0"/>
                                </a:rPr>
                                <m:t>𝑘</m:t>
                              </m:r>
                            </m:num>
                            <m:den>
                              <m:r>
                                <a:rPr lang="es-ES" sz="1500" i="1">
                                  <a:latin typeface="Cambria Math" panose="02040503050406030204" pitchFamily="18" charset="0"/>
                                </a:rPr>
                                <m:t>100</m:t>
                              </m:r>
                            </m:den>
                          </m:f>
                          <m:r>
                            <a:rPr lang="es-ES" sz="1500" i="1">
                              <a:latin typeface="Cambria Math" panose="02040503050406030204" pitchFamily="18" charset="0"/>
                            </a:rPr>
                            <m:t>−</m:t>
                          </m:r>
                          <m:sSub>
                            <m:sSubPr>
                              <m:ctrlPr>
                                <a:rPr lang="es-PE" sz="1500" i="1">
                                  <a:latin typeface="Cambria Math" panose="02040503050406030204" pitchFamily="18" charset="0"/>
                                </a:rPr>
                              </m:ctrlPr>
                            </m:sSubPr>
                            <m:e>
                              <m:r>
                                <a:rPr lang="es-ES" sz="1500" i="1">
                                  <a:latin typeface="Cambria Math" panose="02040503050406030204" pitchFamily="18" charset="0"/>
                                </a:rPr>
                                <m:t>𝐹</m:t>
                              </m:r>
                            </m:e>
                            <m:sub>
                              <m:r>
                                <a:rPr lang="es-ES" sz="1500" i="1">
                                  <a:latin typeface="Cambria Math" panose="02040503050406030204" pitchFamily="18" charset="0"/>
                                </a:rPr>
                                <m:t>𝑖</m:t>
                              </m:r>
                              <m:r>
                                <a:rPr lang="es-ES" sz="1500" i="1">
                                  <a:latin typeface="Cambria Math" panose="02040503050406030204" pitchFamily="18" charset="0"/>
                                </a:rPr>
                                <m:t>−1</m:t>
                              </m:r>
                            </m:sub>
                          </m:sSub>
                          <m:r>
                            <a:rPr lang="es-ES" sz="1500" i="1">
                              <a:latin typeface="Cambria Math" panose="02040503050406030204" pitchFamily="18" charset="0"/>
                            </a:rPr>
                            <m:t> </m:t>
                          </m:r>
                        </m:e>
                      </m:d>
                    </m:oMath>
                  </m:oMathPara>
                </a14:m>
                <a:endParaRPr lang="es-PE" sz="15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2413511" y="4976857"/>
                <a:ext cx="3523826" cy="1072601"/>
              </a:xfrm>
              <a:prstGeom prst="rect">
                <a:avLst/>
              </a:prstGeom>
              <a:blipFill>
                <a:blip r:embed="rId10"/>
                <a:stretch>
                  <a:fillRect l="-865" t="-1705"/>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6112701" y="4976857"/>
                <a:ext cx="2830883" cy="1800493"/>
              </a:xfrm>
              <a:prstGeom prst="rect">
                <a:avLst/>
              </a:prstGeom>
              <a:solidFill>
                <a:srgbClr val="FFC000"/>
              </a:solidFill>
            </p:spPr>
            <p:txBody>
              <a:bodyPr wrap="square">
                <a:spAutoFit/>
              </a:bodyPr>
              <a:lstStyle/>
              <a:p>
                <a:r>
                  <a:rPr lang="es-PE" sz="1350" dirty="0"/>
                  <a:t>donde:</a:t>
                </a:r>
              </a:p>
              <a:p>
                <a:pPr marL="267891" lvl="1" indent="-203597"/>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𝐿</m:t>
                        </m:r>
                      </m:e>
                      <m:sub>
                        <m:r>
                          <a:rPr lang="pt-BR" sz="1200" i="1">
                            <a:latin typeface="Cambria Math" panose="02040503050406030204" pitchFamily="18" charset="0"/>
                          </a:rPr>
                          <m:t>𝑖</m:t>
                        </m:r>
                      </m:sub>
                    </m:sSub>
                    <m:r>
                      <a:rPr lang="es-PE" sz="1200" i="1">
                        <a:latin typeface="Cambria Math" panose="02040503050406030204" pitchFamily="18" charset="0"/>
                      </a:rPr>
                      <m:t>=</m:t>
                    </m:r>
                  </m:oMath>
                </a14:m>
                <a:r>
                  <a:rPr lang="es-PE" sz="1200" dirty="0"/>
                  <a:t> límite inferior del intervalo que contiene al percentil </a:t>
                </a:r>
                <a14:m>
                  <m:oMath xmlns:m="http://schemas.openxmlformats.org/officeDocument/2006/math">
                    <m:r>
                      <a:rPr lang="es-PE" sz="1200" i="1">
                        <a:latin typeface="Cambria Math" panose="02040503050406030204" pitchFamily="18" charset="0"/>
                      </a:rPr>
                      <m:t>𝑘</m:t>
                    </m:r>
                  </m:oMath>
                </a14:m>
                <a:endParaRPr lang="es-PE" sz="1200" dirty="0"/>
              </a:p>
              <a:p>
                <a:pPr marL="267891" lvl="1" indent="-203597"/>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𝑓</m:t>
                        </m:r>
                      </m:e>
                      <m:sub>
                        <m:r>
                          <a:rPr lang="pt-BR" sz="1200" i="1">
                            <a:latin typeface="Cambria Math" panose="02040503050406030204" pitchFamily="18" charset="0"/>
                          </a:rPr>
                          <m:t>𝑖</m:t>
                        </m:r>
                      </m:sub>
                    </m:sSub>
                    <m:r>
                      <a:rPr lang="es-PE" sz="1200" i="1">
                        <a:latin typeface="Cambria Math" panose="02040503050406030204" pitchFamily="18" charset="0"/>
                      </a:rPr>
                      <m:t>=</m:t>
                    </m:r>
                  </m:oMath>
                </a14:m>
                <a:r>
                  <a:rPr lang="es-PE" sz="1200" dirty="0"/>
                  <a:t> frecuencia relativa del intervalo que contiene al percentil </a:t>
                </a:r>
                <a14:m>
                  <m:oMath xmlns:m="http://schemas.openxmlformats.org/officeDocument/2006/math">
                    <m:r>
                      <a:rPr lang="es-PE" sz="1200" i="1">
                        <a:latin typeface="Cambria Math" panose="02040503050406030204" pitchFamily="18" charset="0"/>
                      </a:rPr>
                      <m:t>𝑘</m:t>
                    </m:r>
                  </m:oMath>
                </a14:m>
                <a:endParaRPr lang="es-PE" sz="1200" dirty="0"/>
              </a:p>
              <a:p>
                <a:pPr marL="535781" lvl="1" indent="-471488"/>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𝐹</m:t>
                        </m:r>
                      </m:e>
                      <m:sub>
                        <m:r>
                          <a:rPr lang="pt-BR" sz="1200" i="1">
                            <a:latin typeface="Cambria Math" panose="02040503050406030204" pitchFamily="18" charset="0"/>
                          </a:rPr>
                          <m:t>𝑖</m:t>
                        </m:r>
                        <m:r>
                          <a:rPr lang="pt-BR" sz="1200" i="1">
                            <a:latin typeface="Cambria Math" panose="02040503050406030204" pitchFamily="18" charset="0"/>
                          </a:rPr>
                          <m:t>−1</m:t>
                        </m:r>
                      </m:sub>
                    </m:sSub>
                    <m:r>
                      <a:rPr lang="es-PE" sz="1200" i="1">
                        <a:latin typeface="Cambria Math" panose="02040503050406030204" pitchFamily="18" charset="0"/>
                      </a:rPr>
                      <m:t>=</m:t>
                    </m:r>
                  </m:oMath>
                </a14:m>
                <a:r>
                  <a:rPr lang="es-PE" sz="1200" dirty="0"/>
                  <a:t> Frecuencia relativa acumulada del intervalo anterior al que contiene al percentil </a:t>
                </a:r>
                <a14:m>
                  <m:oMath xmlns:m="http://schemas.openxmlformats.org/officeDocument/2006/math">
                    <m:r>
                      <a:rPr lang="es-PE" sz="1200" i="1">
                        <a:latin typeface="Cambria Math" panose="02040503050406030204" pitchFamily="18" charset="0"/>
                      </a:rPr>
                      <m:t>𝑘</m:t>
                    </m:r>
                  </m:oMath>
                </a14:m>
                <a:endParaRPr lang="es-PE" sz="1200" dirty="0"/>
              </a:p>
              <a:p>
                <a:pPr marL="267891" lvl="1" indent="-203597"/>
                <a14:m>
                  <m:oMath xmlns:m="http://schemas.openxmlformats.org/officeDocument/2006/math">
                    <m:r>
                      <a:rPr lang="es-PE" sz="1200" i="1">
                        <a:latin typeface="Cambria Math" panose="02040503050406030204" pitchFamily="18" charset="0"/>
                      </a:rPr>
                      <m:t>𝐴</m:t>
                    </m:r>
                    <m:r>
                      <a:rPr lang="es-PE" sz="1200" i="1">
                        <a:latin typeface="Cambria Math" panose="02040503050406030204" pitchFamily="18" charset="0"/>
                      </a:rPr>
                      <m:t>= </m:t>
                    </m:r>
                  </m:oMath>
                </a14:m>
                <a:r>
                  <a:rPr lang="es-PE" sz="1200" dirty="0"/>
                  <a:t>Amplitud del intervalo</a:t>
                </a:r>
                <a:r>
                  <a:rPr lang="es-PE" sz="1350" dirty="0"/>
                  <a:t>.</a:t>
                </a:r>
                <a:endParaRPr lang="es-PE" sz="135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0" name="Rectángulo 9"/>
              <p:cNvSpPr>
                <a:spLocks noRot="1" noChangeAspect="1" noMove="1" noResize="1" noEditPoints="1" noAdjustHandles="1" noChangeArrowheads="1" noChangeShapeType="1" noTextEdit="1"/>
              </p:cNvSpPr>
              <p:nvPr/>
            </p:nvSpPr>
            <p:spPr>
              <a:xfrm>
                <a:off x="6112701" y="4976857"/>
                <a:ext cx="2830883" cy="1800493"/>
              </a:xfrm>
              <a:prstGeom prst="rect">
                <a:avLst/>
              </a:prstGeom>
              <a:blipFill>
                <a:blip r:embed="rId11"/>
                <a:stretch>
                  <a:fillRect l="-647" t="-338" r="-647" b="-2365"/>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Rectángulo 10"/>
              <p:cNvSpPr/>
              <p:nvPr/>
            </p:nvSpPr>
            <p:spPr>
              <a:xfrm>
                <a:off x="2413510" y="6162971"/>
                <a:ext cx="3523826" cy="559127"/>
              </a:xfrm>
              <a:prstGeom prst="rect">
                <a:avLst/>
              </a:prstGeom>
              <a:solidFill>
                <a:srgbClr val="FFC0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350" i="1">
                              <a:latin typeface="Cambria Math" panose="02040503050406030204" pitchFamily="18" charset="0"/>
                            </a:rPr>
                          </m:ctrlPr>
                        </m:sSubPr>
                        <m:e>
                          <m:r>
                            <a:rPr lang="pt-BR" sz="1350" i="1">
                              <a:latin typeface="Cambria Math" panose="02040503050406030204" pitchFamily="18" charset="0"/>
                            </a:rPr>
                            <m:t>𝑃</m:t>
                          </m:r>
                        </m:e>
                        <m:sub>
                          <m:r>
                            <a:rPr lang="pt-BR" sz="1350" i="1">
                              <a:latin typeface="Cambria Math" panose="02040503050406030204" pitchFamily="18" charset="0"/>
                            </a:rPr>
                            <m:t>𝑘</m:t>
                          </m:r>
                        </m:sub>
                      </m:sSub>
                      <m:r>
                        <a:rPr lang="es-ES" sz="1350" i="1">
                          <a:latin typeface="Cambria Math" panose="02040503050406030204" pitchFamily="18" charset="0"/>
                        </a:rPr>
                        <m:t>=</m:t>
                      </m:r>
                      <m:sSub>
                        <m:sSubPr>
                          <m:ctrlPr>
                            <a:rPr lang="es-PE" sz="1350" i="1">
                              <a:latin typeface="Cambria Math" panose="02040503050406030204" pitchFamily="18" charset="0"/>
                            </a:rPr>
                          </m:ctrlPr>
                        </m:sSubPr>
                        <m:e>
                          <m:r>
                            <a:rPr lang="es-ES" sz="1350" i="1">
                              <a:latin typeface="Cambria Math" panose="02040503050406030204" pitchFamily="18" charset="0"/>
                            </a:rPr>
                            <m:t>𝐿</m:t>
                          </m:r>
                        </m:e>
                        <m:sub>
                          <m:r>
                            <a:rPr lang="es-ES" sz="1350" i="1">
                              <a:latin typeface="Cambria Math" panose="02040503050406030204" pitchFamily="18" charset="0"/>
                            </a:rPr>
                            <m:t>𝑖</m:t>
                          </m:r>
                        </m:sub>
                      </m:sSub>
                      <m:r>
                        <a:rPr lang="es-ES" sz="1350" i="1">
                          <a:latin typeface="Cambria Math" panose="02040503050406030204" pitchFamily="18" charset="0"/>
                        </a:rPr>
                        <m:t>+</m:t>
                      </m:r>
                      <m:f>
                        <m:fPr>
                          <m:ctrlPr>
                            <a:rPr lang="es-PE" sz="1350" i="1">
                              <a:latin typeface="Cambria Math" panose="02040503050406030204" pitchFamily="18" charset="0"/>
                            </a:rPr>
                          </m:ctrlPr>
                        </m:fPr>
                        <m:num>
                          <m:r>
                            <a:rPr lang="es-ES" sz="1350" i="1">
                              <a:latin typeface="Cambria Math" panose="02040503050406030204" pitchFamily="18" charset="0"/>
                            </a:rPr>
                            <m:t>𝐴</m:t>
                          </m:r>
                        </m:num>
                        <m:den>
                          <m:sSub>
                            <m:sSubPr>
                              <m:ctrlPr>
                                <a:rPr lang="pt-BR" sz="1350" i="1">
                                  <a:latin typeface="Cambria Math" panose="02040503050406030204" pitchFamily="18" charset="0"/>
                                </a:rPr>
                              </m:ctrlPr>
                            </m:sSubPr>
                            <m:e>
                              <m:r>
                                <a:rPr lang="pt-BR" sz="1350" i="1">
                                  <a:latin typeface="Cambria Math" panose="02040503050406030204" pitchFamily="18" charset="0"/>
                                </a:rPr>
                                <m:t>𝑛</m:t>
                              </m:r>
                            </m:e>
                            <m:sub>
                              <m:r>
                                <a:rPr lang="pt-BR" sz="1350" i="1">
                                  <a:latin typeface="Cambria Math" panose="02040503050406030204" pitchFamily="18" charset="0"/>
                                </a:rPr>
                                <m:t>𝑖</m:t>
                              </m:r>
                            </m:sub>
                          </m:sSub>
                        </m:den>
                      </m:f>
                      <m:d>
                        <m:dPr>
                          <m:ctrlPr>
                            <a:rPr lang="es-PE" sz="1350" i="1">
                              <a:latin typeface="Cambria Math" panose="02040503050406030204" pitchFamily="18" charset="0"/>
                            </a:rPr>
                          </m:ctrlPr>
                        </m:dPr>
                        <m:e>
                          <m:f>
                            <m:fPr>
                              <m:ctrlPr>
                                <a:rPr lang="es-PE" sz="1350" i="1">
                                  <a:latin typeface="Cambria Math" panose="02040503050406030204" pitchFamily="18" charset="0"/>
                                </a:rPr>
                              </m:ctrlPr>
                            </m:fPr>
                            <m:num>
                              <m:r>
                                <a:rPr lang="pt-BR" sz="1350" i="1">
                                  <a:latin typeface="Cambria Math" panose="02040503050406030204" pitchFamily="18" charset="0"/>
                                </a:rPr>
                                <m:t>𝑛</m:t>
                              </m:r>
                              <m:r>
                                <a:rPr lang="es-ES" sz="1350" i="1">
                                  <a:latin typeface="Cambria Math" panose="02040503050406030204" pitchFamily="18" charset="0"/>
                                </a:rPr>
                                <m:t>𝑘</m:t>
                              </m:r>
                            </m:num>
                            <m:den>
                              <m:r>
                                <a:rPr lang="es-ES" sz="1350" i="1">
                                  <a:latin typeface="Cambria Math" panose="02040503050406030204" pitchFamily="18" charset="0"/>
                                </a:rPr>
                                <m:t>100</m:t>
                              </m:r>
                            </m:den>
                          </m:f>
                          <m:r>
                            <a:rPr lang="es-ES" sz="1350" i="1">
                              <a:latin typeface="Cambria Math" panose="02040503050406030204" pitchFamily="18" charset="0"/>
                            </a:rPr>
                            <m:t>−</m:t>
                          </m:r>
                          <m:sSub>
                            <m:sSubPr>
                              <m:ctrlPr>
                                <a:rPr lang="es-PE" sz="1350" i="1">
                                  <a:latin typeface="Cambria Math" panose="02040503050406030204" pitchFamily="18" charset="0"/>
                                </a:rPr>
                              </m:ctrlPr>
                            </m:sSubPr>
                            <m:e>
                              <m:r>
                                <a:rPr lang="pt-BR" sz="1350" i="1">
                                  <a:latin typeface="Cambria Math" panose="02040503050406030204" pitchFamily="18" charset="0"/>
                                </a:rPr>
                                <m:t>𝑁</m:t>
                              </m:r>
                            </m:e>
                            <m:sub>
                              <m:r>
                                <a:rPr lang="es-ES" sz="1350" i="1">
                                  <a:latin typeface="Cambria Math" panose="02040503050406030204" pitchFamily="18" charset="0"/>
                                </a:rPr>
                                <m:t>𝑖</m:t>
                              </m:r>
                              <m:r>
                                <a:rPr lang="es-ES" sz="1350" i="1">
                                  <a:latin typeface="Cambria Math" panose="02040503050406030204" pitchFamily="18" charset="0"/>
                                </a:rPr>
                                <m:t>−1</m:t>
                              </m:r>
                            </m:sub>
                          </m:sSub>
                          <m:r>
                            <a:rPr lang="es-ES" sz="1350" i="1">
                              <a:latin typeface="Cambria Math" panose="02040503050406030204" pitchFamily="18" charset="0"/>
                            </a:rPr>
                            <m:t> </m:t>
                          </m:r>
                        </m:e>
                      </m:d>
                    </m:oMath>
                  </m:oMathPara>
                </a14:m>
                <a:endParaRPr lang="es-PE" sz="1350" dirty="0"/>
              </a:p>
            </p:txBody>
          </p:sp>
        </mc:Choice>
        <mc:Fallback xmlns="">
          <p:sp>
            <p:nvSpPr>
              <p:cNvPr id="11" name="Rectángulo 10"/>
              <p:cNvSpPr>
                <a:spLocks noRot="1" noChangeAspect="1" noMove="1" noResize="1" noEditPoints="1" noAdjustHandles="1" noChangeArrowheads="1" noChangeShapeType="1" noTextEdit="1"/>
              </p:cNvSpPr>
              <p:nvPr/>
            </p:nvSpPr>
            <p:spPr>
              <a:xfrm>
                <a:off x="2413510" y="6162971"/>
                <a:ext cx="3523826" cy="559127"/>
              </a:xfrm>
              <a:prstGeom prst="rect">
                <a:avLst/>
              </a:prstGeom>
              <a:blipFill>
                <a:blip r:embed="rId1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Rectángulo 1"/>
              <p:cNvSpPr/>
              <p:nvPr/>
            </p:nvSpPr>
            <p:spPr>
              <a:xfrm>
                <a:off x="273837" y="4976857"/>
                <a:ext cx="2001602" cy="1453924"/>
              </a:xfrm>
              <a:prstGeom prst="rect">
                <a:avLst/>
              </a:prstGeom>
              <a:solidFill>
                <a:srgbClr val="FFC000"/>
              </a:solidFill>
            </p:spPr>
            <p:txBody>
              <a:bodyPr wrap="square">
                <a:spAutoFit/>
              </a:bodyPr>
              <a:lstStyle/>
              <a:p>
                <a:pPr>
                  <a:buFont typeface="+mj-lt"/>
                  <a:buAutoNum type="arabicPeriod"/>
                </a:pPr>
                <a:r>
                  <a:rPr lang="es-PE" sz="1500" dirty="0">
                    <a:latin typeface="Calibri" panose="020F0502020204030204" pitchFamily="34" charset="0"/>
                    <a:ea typeface="Times New Roman" panose="02020603050405020304" pitchFamily="18" charset="0"/>
                    <a:cs typeface="Times New Roman" panose="02020603050405020304" pitchFamily="18" charset="0"/>
                  </a:rPr>
                  <a:t> Identificamos el intervalo </a:t>
                </a:r>
                <a14:m>
                  <m:oMath xmlns:m="http://schemas.openxmlformats.org/officeDocument/2006/math">
                    <m:r>
                      <a:rPr lang="es-PE" sz="1500" i="1" dirty="0">
                        <a:latin typeface="Cambria Math" panose="02040503050406030204" pitchFamily="18" charset="0"/>
                        <a:ea typeface="Times New Roman" panose="02020603050405020304" pitchFamily="18" charset="0"/>
                        <a:cs typeface="Times New Roman" panose="02020603050405020304" pitchFamily="18" charset="0"/>
                      </a:rPr>
                      <m:t>𝐼</m:t>
                    </m:r>
                    <m:r>
                      <a:rPr lang="es-PE" sz="1500" i="1" baseline="-25000" dirty="0" err="1">
                        <a:latin typeface="Cambria Math" panose="02040503050406030204" pitchFamily="18" charset="0"/>
                        <a:ea typeface="Times New Roman" panose="02020603050405020304" pitchFamily="18" charset="0"/>
                        <a:cs typeface="Times New Roman" panose="02020603050405020304" pitchFamily="18" charset="0"/>
                      </a:rPr>
                      <m:t>𝑖</m:t>
                    </m:r>
                    <m:r>
                      <a:rPr lang="es-PE" sz="1500" i="1" baseline="-25000" dirty="0">
                        <a:latin typeface="Cambria Math" panose="02040503050406030204" pitchFamily="18" charset="0"/>
                        <a:ea typeface="Times New Roman" panose="02020603050405020304" pitchFamily="18" charset="0"/>
                        <a:cs typeface="Times New Roman" panose="02020603050405020304" pitchFamily="18" charset="0"/>
                      </a:rPr>
                      <m:t> </m:t>
                    </m:r>
                    <m:r>
                      <a:rPr lang="es-PE" sz="1500" i="1" dirty="0">
                        <a:latin typeface="Cambria Math" panose="02040503050406030204" pitchFamily="18" charset="0"/>
                        <a:ea typeface="Times New Roman" panose="02020603050405020304" pitchFamily="18" charset="0"/>
                        <a:cs typeface="Times New Roman" panose="02020603050405020304" pitchFamily="18" charset="0"/>
                      </a:rPr>
                      <m:t>= ]</m:t>
                    </m:r>
                    <m:r>
                      <a:rPr lang="es-PE" sz="1500" i="1" dirty="0">
                        <a:latin typeface="Cambria Math" panose="02040503050406030204" pitchFamily="18" charset="0"/>
                        <a:ea typeface="Times New Roman" panose="02020603050405020304" pitchFamily="18" charset="0"/>
                        <a:cs typeface="Times New Roman" panose="02020603050405020304" pitchFamily="18" charset="0"/>
                      </a:rPr>
                      <m:t>𝐿𝑖</m:t>
                    </m:r>
                    <m:r>
                      <a:rPr lang="es-PE" sz="1500" i="1" dirty="0">
                        <a:latin typeface="Cambria Math" panose="02040503050406030204" pitchFamily="18" charset="0"/>
                        <a:ea typeface="Times New Roman" panose="02020603050405020304" pitchFamily="18" charset="0"/>
                        <a:cs typeface="Times New Roman" panose="02020603050405020304" pitchFamily="18" charset="0"/>
                      </a:rPr>
                      <m:t> ; </m:t>
                    </m:r>
                    <m:r>
                      <a:rPr lang="es-PE" sz="1500" i="1" dirty="0" err="1">
                        <a:latin typeface="Cambria Math" panose="02040503050406030204" pitchFamily="18" charset="0"/>
                        <a:ea typeface="Times New Roman" panose="02020603050405020304" pitchFamily="18" charset="0"/>
                        <a:cs typeface="Times New Roman" panose="02020603050405020304" pitchFamily="18" charset="0"/>
                      </a:rPr>
                      <m:t>𝑈</m:t>
                    </m:r>
                    <m:r>
                      <a:rPr lang="es-PE" sz="1500" i="1" baseline="-25000" dirty="0" err="1">
                        <a:latin typeface="Cambria Math" panose="02040503050406030204" pitchFamily="18" charset="0"/>
                        <a:ea typeface="Times New Roman" panose="02020603050405020304" pitchFamily="18" charset="0"/>
                        <a:cs typeface="Times New Roman" panose="02020603050405020304" pitchFamily="18" charset="0"/>
                      </a:rPr>
                      <m:t>𝑖</m:t>
                    </m:r>
                    <m:r>
                      <a:rPr lang="es-PE" sz="1500" i="1" dirty="0">
                        <a:latin typeface="Cambria Math" panose="02040503050406030204" pitchFamily="18" charset="0"/>
                        <a:ea typeface="Times New Roman" panose="02020603050405020304" pitchFamily="18" charset="0"/>
                        <a:cs typeface="Times New Roman" panose="02020603050405020304" pitchFamily="18" charset="0"/>
                      </a:rPr>
                      <m:t>]</m:t>
                    </m:r>
                  </m:oMath>
                </a14:m>
                <a:r>
                  <a:rPr lang="es-PE" sz="1500" dirty="0">
                    <a:latin typeface="Calibri" panose="020F0502020204030204" pitchFamily="34" charset="0"/>
                    <a:ea typeface="Times New Roman" panose="02020603050405020304" pitchFamily="18" charset="0"/>
                    <a:cs typeface="Times New Roman" panose="02020603050405020304" pitchFamily="18" charset="0"/>
                  </a:rPr>
                  <a:t> en el que se encuentra el percentil </a:t>
                </a:r>
                <a14:m>
                  <m:oMath xmlns:m="http://schemas.openxmlformats.org/officeDocument/2006/math">
                    <m:r>
                      <a:rPr lang="es-PE" sz="1500" i="1" dirty="0">
                        <a:latin typeface="Cambria Math" panose="02040503050406030204" pitchFamily="18" charset="0"/>
                        <a:ea typeface="Times New Roman" panose="02020603050405020304" pitchFamily="18" charset="0"/>
                        <a:cs typeface="Times New Roman" panose="02020603050405020304" pitchFamily="18" charset="0"/>
                      </a:rPr>
                      <m:t>𝑃</m:t>
                    </m:r>
                    <m:r>
                      <a:rPr lang="es-PE" sz="1500" i="1" baseline="-25000" dirty="0" err="1">
                        <a:latin typeface="Cambria Math" panose="02040503050406030204" pitchFamily="18" charset="0"/>
                        <a:ea typeface="Times New Roman" panose="02020603050405020304" pitchFamily="18" charset="0"/>
                        <a:cs typeface="Times New Roman" panose="02020603050405020304" pitchFamily="18" charset="0"/>
                      </a:rPr>
                      <m:t>𝑘</m:t>
                    </m:r>
                  </m:oMath>
                </a14:m>
                <a:r>
                  <a:rPr lang="es-PE" sz="1500" dirty="0">
                    <a:latin typeface="Calibri" panose="020F0502020204030204" pitchFamily="34" charset="0"/>
                    <a:ea typeface="Times New Roman" panose="02020603050405020304" pitchFamily="18" charset="0"/>
                    <a:cs typeface="Times New Roman" panose="02020603050405020304" pitchFamily="18" charset="0"/>
                  </a:rPr>
                  <a:t>:</a:t>
                </a:r>
              </a:p>
              <a:p>
                <a:pPr marL="209550" lvl="1"/>
                <a14:m>
                  <m:oMathPara xmlns:m="http://schemas.openxmlformats.org/officeDocument/2006/math">
                    <m:oMathParaPr>
                      <m:jc m:val="centerGroup"/>
                    </m:oMathParaPr>
                    <m:oMath xmlns:m="http://schemas.openxmlformats.org/officeDocument/2006/math">
                      <m:sSub>
                        <m:sSubPr>
                          <m:ctrlPr>
                            <a:rPr lang="pt-BR" sz="15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1500" i="1">
                              <a:latin typeface="Cambria Math" panose="02040503050406030204" pitchFamily="18" charset="0"/>
                              <a:ea typeface="Times New Roman" panose="02020603050405020304" pitchFamily="18" charset="0"/>
                              <a:cs typeface="Times New Roman" panose="02020603050405020304" pitchFamily="18" charset="0"/>
                            </a:rPr>
                            <m:t>𝐹</m:t>
                          </m:r>
                        </m:e>
                        <m:sub>
                          <m:r>
                            <a:rPr lang="pt-BR" sz="1500" i="1">
                              <a:latin typeface="Cambria Math" panose="02040503050406030204" pitchFamily="18" charset="0"/>
                              <a:ea typeface="Times New Roman" panose="02020603050405020304" pitchFamily="18" charset="0"/>
                              <a:cs typeface="Times New Roman" panose="02020603050405020304" pitchFamily="18" charset="0"/>
                            </a:rPr>
                            <m:t>𝑖</m:t>
                          </m:r>
                          <m:r>
                            <a:rPr lang="pt-BR"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pt-BR" sz="1500" i="1">
                          <a:latin typeface="Cambria Math" panose="02040503050406030204" pitchFamily="18" charset="0"/>
                          <a:ea typeface="Times New Roman" panose="02020603050405020304" pitchFamily="18" charset="0"/>
                          <a:cs typeface="Times New Roman" panose="02020603050405020304" pitchFamily="18" charset="0"/>
                        </a:rPr>
                        <m:t>&lt;</m:t>
                      </m:r>
                      <m:f>
                        <m:fPr>
                          <m:ctrlPr>
                            <a:rPr lang="pt-BR" sz="1500" i="1">
                              <a:latin typeface="Cambria Math" panose="02040503050406030204" pitchFamily="18" charset="0"/>
                              <a:ea typeface="Times New Roman" panose="02020603050405020304" pitchFamily="18" charset="0"/>
                              <a:cs typeface="Times New Roman" panose="02020603050405020304" pitchFamily="18" charset="0"/>
                            </a:rPr>
                          </m:ctrlPr>
                        </m:fPr>
                        <m:num>
                          <m:r>
                            <a:rPr lang="pt-BR" sz="1500" i="1">
                              <a:latin typeface="Cambria Math" panose="02040503050406030204" pitchFamily="18" charset="0"/>
                              <a:ea typeface="Times New Roman" panose="02020603050405020304" pitchFamily="18" charset="0"/>
                              <a:cs typeface="Times New Roman" panose="02020603050405020304" pitchFamily="18" charset="0"/>
                            </a:rPr>
                            <m:t>𝑘</m:t>
                          </m:r>
                        </m:num>
                        <m:den>
                          <m:r>
                            <a:rPr lang="pt-BR" sz="1500" i="1">
                              <a:latin typeface="Cambria Math" panose="02040503050406030204" pitchFamily="18" charset="0"/>
                              <a:ea typeface="Times New Roman" panose="02020603050405020304" pitchFamily="18" charset="0"/>
                              <a:cs typeface="Times New Roman" panose="02020603050405020304" pitchFamily="18" charset="0"/>
                            </a:rPr>
                            <m:t>100</m:t>
                          </m:r>
                        </m:den>
                      </m:f>
                      <m:r>
                        <a:rPr lang="pt-BR"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5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1500" i="1">
                              <a:latin typeface="Cambria Math" panose="02040503050406030204" pitchFamily="18" charset="0"/>
                              <a:ea typeface="Times New Roman" panose="02020603050405020304" pitchFamily="18" charset="0"/>
                              <a:cs typeface="Times New Roman" panose="02020603050405020304" pitchFamily="18" charset="0"/>
                            </a:rPr>
                            <m:t>𝐹</m:t>
                          </m:r>
                        </m:e>
                        <m:sub>
                          <m:r>
                            <a:rPr lang="pt-BR" sz="15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pt-BR" sz="1500"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PE" sz="15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3" name="Rectángulo 1"/>
              <p:cNvSpPr>
                <a:spLocks noRot="1" noChangeAspect="1" noMove="1" noResize="1" noEditPoints="1" noAdjustHandles="1" noChangeArrowheads="1" noChangeShapeType="1" noTextEdit="1"/>
              </p:cNvSpPr>
              <p:nvPr/>
            </p:nvSpPr>
            <p:spPr>
              <a:xfrm>
                <a:off x="273837" y="4976857"/>
                <a:ext cx="2001602" cy="1453924"/>
              </a:xfrm>
              <a:prstGeom prst="rect">
                <a:avLst/>
              </a:prstGeom>
              <a:blipFill>
                <a:blip r:embed="rId13"/>
                <a:stretch>
                  <a:fillRect l="-1524" t="-1255" r="-305"/>
                </a:stretch>
              </a:blipFill>
            </p:spPr>
            <p:txBody>
              <a:bodyPr/>
              <a:lstStyle/>
              <a:p>
                <a:r>
                  <a:rPr lang="es-PE">
                    <a:noFill/>
                  </a:rPr>
                  <a:t> </a:t>
                </a:r>
              </a:p>
            </p:txBody>
          </p:sp>
        </mc:Fallback>
      </mc:AlternateContent>
      <p:sp>
        <p:nvSpPr>
          <p:cNvPr id="14" name="CuadroTexto 13"/>
          <p:cNvSpPr txBox="1"/>
          <p:nvPr/>
        </p:nvSpPr>
        <p:spPr>
          <a:xfrm>
            <a:off x="218145" y="4669130"/>
            <a:ext cx="2057294" cy="369332"/>
          </a:xfrm>
          <a:prstGeom prst="rect">
            <a:avLst/>
          </a:prstGeom>
          <a:noFill/>
        </p:spPr>
        <p:txBody>
          <a:bodyPr wrap="none" rtlCol="0">
            <a:spAutoFit/>
          </a:bodyPr>
          <a:lstStyle/>
          <a:p>
            <a:r>
              <a:rPr lang="es-PE" b="1" dirty="0">
                <a:solidFill>
                  <a:srgbClr val="FF0000"/>
                </a:solidFill>
              </a:rPr>
              <a:t>Pasos para calcular:</a:t>
            </a:r>
          </a:p>
        </p:txBody>
      </p:sp>
    </p:spTree>
    <p:extLst>
      <p:ext uri="{BB962C8B-B14F-4D97-AF65-F5344CB8AC3E}">
        <p14:creationId xmlns:p14="http://schemas.microsoft.com/office/powerpoint/2010/main" val="67981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3" grpId="0" animBg="1"/>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s-PE" b="1" dirty="0">
                <a:solidFill>
                  <a:srgbClr val="00B050"/>
                </a:solidFill>
              </a:rPr>
              <a:t> Ejemplo – Papeletas</a:t>
            </a:r>
          </a:p>
        </p:txBody>
      </p:sp>
      <p:sp>
        <p:nvSpPr>
          <p:cNvPr id="3" name="Marcador de contenido 2"/>
          <p:cNvSpPr>
            <a:spLocks noGrp="1"/>
          </p:cNvSpPr>
          <p:nvPr>
            <p:ph idx="1"/>
          </p:nvPr>
        </p:nvSpPr>
        <p:spPr>
          <a:xfrm>
            <a:off x="628650" y="2002632"/>
            <a:ext cx="7886700" cy="3263504"/>
          </a:xfrm>
        </p:spPr>
        <p:txBody>
          <a:bodyPr>
            <a:noAutofit/>
          </a:bodyPr>
          <a:lstStyle/>
          <a:p>
            <a:pPr marL="0" indent="0">
              <a:lnSpc>
                <a:spcPct val="100000"/>
              </a:lnSpc>
              <a:spcBef>
                <a:spcPts val="600"/>
              </a:spcBef>
              <a:buNone/>
            </a:pPr>
            <a:r>
              <a:rPr lang="es-PE" sz="1800" dirty="0">
                <a:solidFill>
                  <a:srgbClr val="002060"/>
                </a:solidFill>
              </a:rPr>
              <a:t>Calcule la media de los siguientes datos que representan el número de papeletas pendientes de pago de cada uno de 11 choferes de vehículos de transporte público seleccionados al azar.</a:t>
            </a:r>
          </a:p>
          <a:p>
            <a:pPr marL="0" indent="0">
              <a:lnSpc>
                <a:spcPct val="100000"/>
              </a:lnSpc>
              <a:spcBef>
                <a:spcPts val="600"/>
              </a:spcBef>
              <a:buNone/>
            </a:pPr>
            <a:endParaRPr lang="es-PE" sz="1800" dirty="0">
              <a:solidFill>
                <a:srgbClr val="002060"/>
              </a:solidFill>
            </a:endParaRPr>
          </a:p>
          <a:p>
            <a:pPr marL="0" indent="0">
              <a:lnSpc>
                <a:spcPct val="100000"/>
              </a:lnSpc>
              <a:spcBef>
                <a:spcPts val="600"/>
              </a:spcBef>
              <a:buNone/>
            </a:pPr>
            <a:endParaRPr lang="es-PE" sz="1800" dirty="0">
              <a:solidFill>
                <a:srgbClr val="002060"/>
              </a:solidFill>
            </a:endParaRPr>
          </a:p>
          <a:p>
            <a:r>
              <a:rPr lang="es-ES" sz="1800" dirty="0">
                <a:solidFill>
                  <a:srgbClr val="002060"/>
                </a:solidFill>
              </a:rPr>
              <a:t>Cuál es la media del número de papeletas por chofer?</a:t>
            </a:r>
          </a:p>
          <a:p>
            <a:endParaRPr lang="es-ES" sz="1800" dirty="0">
              <a:solidFill>
                <a:srgbClr val="002060"/>
              </a:solidFill>
            </a:endParaRPr>
          </a:p>
          <a:p>
            <a:r>
              <a:rPr lang="es-ES" sz="1800" dirty="0">
                <a:solidFill>
                  <a:srgbClr val="002060"/>
                </a:solidFill>
              </a:rPr>
              <a:t>Supongamos que cada uno de los choferes debe pagar 100 soles por cada papeleta y además un valor fijo de 25 soles. Calcule el valor medio del </a:t>
            </a:r>
            <a:r>
              <a:rPr lang="es-PE" sz="1800" dirty="0">
                <a:solidFill>
                  <a:srgbClr val="002060"/>
                </a:solidFill>
              </a:rPr>
              <a:t>pago que deben realizar los choferes? </a:t>
            </a:r>
          </a:p>
          <a:p>
            <a:pPr marL="0" indent="0">
              <a:lnSpc>
                <a:spcPct val="100000"/>
              </a:lnSpc>
              <a:spcBef>
                <a:spcPts val="600"/>
              </a:spcBef>
              <a:buNone/>
            </a:pPr>
            <a:endParaRPr lang="es-PE" sz="1800" dirty="0">
              <a:solidFill>
                <a:srgbClr val="002060"/>
              </a:solidFill>
              <a:latin typeface="+mj-lt"/>
              <a:ea typeface="+mj-ea"/>
              <a:cs typeface="+mj-cs"/>
            </a:endParaRPr>
          </a:p>
        </p:txBody>
      </p:sp>
      <p:graphicFrame>
        <p:nvGraphicFramePr>
          <p:cNvPr id="4" name="Tabla 3"/>
          <p:cNvGraphicFramePr>
            <a:graphicFrameLocks noGrp="1"/>
          </p:cNvGraphicFramePr>
          <p:nvPr>
            <p:extLst>
              <p:ext uri="{D42A27DB-BD31-4B8C-83A1-F6EECF244321}">
                <p14:modId xmlns:p14="http://schemas.microsoft.com/office/powerpoint/2010/main" val="4209031235"/>
              </p:ext>
            </p:extLst>
          </p:nvPr>
        </p:nvGraphicFramePr>
        <p:xfrm>
          <a:off x="2251918" y="3142268"/>
          <a:ext cx="4422935" cy="274320"/>
        </p:xfrm>
        <a:graphic>
          <a:graphicData uri="http://schemas.openxmlformats.org/drawingml/2006/table">
            <a:tbl>
              <a:tblPr firstRow="1" firstCol="1" lastRow="1" lastCol="1" bandRow="1" bandCol="1">
                <a:tableStyleId>{5C22544A-7EE6-4342-B048-85BDC9FD1C3A}</a:tableStyleId>
              </a:tblPr>
              <a:tblGrid>
                <a:gridCol w="404336">
                  <a:extLst>
                    <a:ext uri="{9D8B030D-6E8A-4147-A177-3AD203B41FA5}">
                      <a16:colId xmlns:a16="http://schemas.microsoft.com/office/drawing/2014/main" val="20000"/>
                    </a:ext>
                  </a:extLst>
                </a:gridCol>
                <a:gridCol w="404336">
                  <a:extLst>
                    <a:ext uri="{9D8B030D-6E8A-4147-A177-3AD203B41FA5}">
                      <a16:colId xmlns:a16="http://schemas.microsoft.com/office/drawing/2014/main" val="20001"/>
                    </a:ext>
                  </a:extLst>
                </a:gridCol>
                <a:gridCol w="404336">
                  <a:extLst>
                    <a:ext uri="{9D8B030D-6E8A-4147-A177-3AD203B41FA5}">
                      <a16:colId xmlns:a16="http://schemas.microsoft.com/office/drawing/2014/main" val="20002"/>
                    </a:ext>
                  </a:extLst>
                </a:gridCol>
                <a:gridCol w="391478">
                  <a:extLst>
                    <a:ext uri="{9D8B030D-6E8A-4147-A177-3AD203B41FA5}">
                      <a16:colId xmlns:a16="http://schemas.microsoft.com/office/drawing/2014/main" val="20003"/>
                    </a:ext>
                  </a:extLst>
                </a:gridCol>
                <a:gridCol w="404336">
                  <a:extLst>
                    <a:ext uri="{9D8B030D-6E8A-4147-A177-3AD203B41FA5}">
                      <a16:colId xmlns:a16="http://schemas.microsoft.com/office/drawing/2014/main" val="20004"/>
                    </a:ext>
                  </a:extLst>
                </a:gridCol>
                <a:gridCol w="404336">
                  <a:extLst>
                    <a:ext uri="{9D8B030D-6E8A-4147-A177-3AD203B41FA5}">
                      <a16:colId xmlns:a16="http://schemas.microsoft.com/office/drawing/2014/main" val="20005"/>
                    </a:ext>
                  </a:extLst>
                </a:gridCol>
                <a:gridCol w="404813">
                  <a:extLst>
                    <a:ext uri="{9D8B030D-6E8A-4147-A177-3AD203B41FA5}">
                      <a16:colId xmlns:a16="http://schemas.microsoft.com/office/drawing/2014/main" val="20006"/>
                    </a:ext>
                  </a:extLst>
                </a:gridCol>
                <a:gridCol w="404813">
                  <a:extLst>
                    <a:ext uri="{9D8B030D-6E8A-4147-A177-3AD203B41FA5}">
                      <a16:colId xmlns:a16="http://schemas.microsoft.com/office/drawing/2014/main" val="20007"/>
                    </a:ext>
                  </a:extLst>
                </a:gridCol>
                <a:gridCol w="404813">
                  <a:extLst>
                    <a:ext uri="{9D8B030D-6E8A-4147-A177-3AD203B41FA5}">
                      <a16:colId xmlns:a16="http://schemas.microsoft.com/office/drawing/2014/main" val="20008"/>
                    </a:ext>
                  </a:extLst>
                </a:gridCol>
                <a:gridCol w="397669">
                  <a:extLst>
                    <a:ext uri="{9D8B030D-6E8A-4147-A177-3AD203B41FA5}">
                      <a16:colId xmlns:a16="http://schemas.microsoft.com/office/drawing/2014/main" val="20009"/>
                    </a:ext>
                  </a:extLst>
                </a:gridCol>
                <a:gridCol w="397669">
                  <a:extLst>
                    <a:ext uri="{9D8B030D-6E8A-4147-A177-3AD203B41FA5}">
                      <a16:colId xmlns:a16="http://schemas.microsoft.com/office/drawing/2014/main" val="20010"/>
                    </a:ext>
                  </a:extLst>
                </a:gridCol>
              </a:tblGrid>
              <a:tr h="274320">
                <a:tc>
                  <a:txBody>
                    <a:bodyPr/>
                    <a:lstStyle/>
                    <a:p>
                      <a:pPr algn="ctr">
                        <a:spcBef>
                          <a:spcPts val="300"/>
                        </a:spcBef>
                        <a:spcAft>
                          <a:spcPts val="300"/>
                        </a:spcAft>
                      </a:pPr>
                      <a:r>
                        <a:rPr lang="es-ES" sz="1800" dirty="0">
                          <a:effectLst/>
                        </a:rPr>
                        <a:t>12</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13</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25</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20</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17</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19</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15</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14</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28</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5</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4</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259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250"/>
                                        <p:tgtEl>
                                          <p:spTgt spid="2"/>
                                        </p:tgtEl>
                                      </p:cBhvr>
                                    </p:animEffect>
                                  </p:childTnLst>
                                </p:cTn>
                              </p:par>
                            </p:childTnLst>
                          </p:cTn>
                        </p:par>
                        <p:par>
                          <p:cTn id="8" fill="hold">
                            <p:stCondLst>
                              <p:cond delay="125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b="1" dirty="0">
                <a:solidFill>
                  <a:srgbClr val="00B050"/>
                </a:solidFill>
              </a:rPr>
              <a:t> Ejemplo – Papeletas</a:t>
            </a:r>
          </a:p>
        </p:txBody>
      </p:sp>
      <mc:AlternateContent xmlns:mc="http://schemas.openxmlformats.org/markup-compatibility/2006" xmlns:a14="http://schemas.microsoft.com/office/drawing/2010/main">
        <mc:Choice Requires="a14">
          <p:sp>
            <p:nvSpPr>
              <p:cNvPr id="3" name="Marcador de contenido 2"/>
              <p:cNvSpPr>
                <a:spLocks noGrp="1"/>
              </p:cNvSpPr>
              <p:nvPr>
                <p:ph sz="half" idx="1"/>
              </p:nvPr>
            </p:nvSpPr>
            <p:spPr>
              <a:xfrm>
                <a:off x="152255" y="1107832"/>
                <a:ext cx="4362596" cy="5501312"/>
              </a:xfrm>
            </p:spPr>
            <p:txBody>
              <a:bodyPr>
                <a:noAutofit/>
              </a:bodyPr>
              <a:lstStyle/>
              <a:p>
                <a:r>
                  <a:rPr lang="es-PE" sz="2000" dirty="0"/>
                  <a:t>Calcule la media de los siguientes datos que representan el número de papeletas pendientes de pago de cada uno de 11 choferes de vehículos de transporte público seleccionados al azar.</a:t>
                </a:r>
              </a:p>
              <a:p>
                <a:endParaRPr lang="es-PE" sz="2000" dirty="0"/>
              </a:p>
              <a:p>
                <a:endParaRPr lang="es-PE" sz="2000" dirty="0"/>
              </a:p>
              <a:p>
                <a14:m>
                  <m:oMath xmlns:m="http://schemas.openxmlformats.org/officeDocument/2006/math">
                    <m:r>
                      <a:rPr lang="es-PE" sz="2000">
                        <a:latin typeface="Cambria Math" panose="02040503050406030204" pitchFamily="18" charset="0"/>
                      </a:rPr>
                      <m:t>𝑋</m:t>
                    </m:r>
                  </m:oMath>
                </a14:m>
                <a:r>
                  <a:rPr lang="es-PE" sz="2000" dirty="0"/>
                  <a:t>=número de papeletas pendientes de pago de un chofer</a:t>
                </a:r>
              </a:p>
              <a:p>
                <a:endParaRPr lang="pt-BR" sz="2000" dirty="0"/>
              </a:p>
              <a:p>
                <a:pPr/>
                <a14:m>
                  <m:oMathPara xmlns:m="http://schemas.openxmlformats.org/officeDocument/2006/math">
                    <m:oMathParaPr>
                      <m:jc m:val="centerGroup"/>
                    </m:oMathParaPr>
                    <m:oMath xmlns:m="http://schemas.openxmlformats.org/officeDocument/2006/math">
                      <m:acc>
                        <m:accPr>
                          <m:chr m:val="̅"/>
                          <m:ctrlPr>
                            <a:rPr lang="es-PE" sz="2000" i="1" smtClean="0">
                              <a:latin typeface="Cambria Math" panose="02040503050406030204" pitchFamily="18" charset="0"/>
                            </a:rPr>
                          </m:ctrlPr>
                        </m:accPr>
                        <m:e>
                          <m:r>
                            <a:rPr lang="es-PE" sz="2000" smtClean="0">
                              <a:latin typeface="Cambria Math" panose="02040503050406030204" pitchFamily="18" charset="0"/>
                            </a:rPr>
                            <m:t> </m:t>
                          </m:r>
                          <m:r>
                            <a:rPr lang="es-PE" sz="2000" smtClean="0">
                              <a:latin typeface="Cambria Math" panose="02040503050406030204" pitchFamily="18" charset="0"/>
                            </a:rPr>
                            <m:t>𝑥</m:t>
                          </m:r>
                          <m:r>
                            <a:rPr lang="es-PE" sz="2000" smtClean="0">
                              <a:latin typeface="Cambria Math" panose="02040503050406030204" pitchFamily="18" charset="0"/>
                            </a:rPr>
                            <m:t> </m:t>
                          </m:r>
                        </m:e>
                      </m:acc>
                      <m:r>
                        <a:rPr lang="pt-BR" sz="2000">
                          <a:latin typeface="Cambria Math" panose="02040503050406030204" pitchFamily="18" charset="0"/>
                        </a:rPr>
                        <m:t>=</m:t>
                      </m:r>
                      <m:f>
                        <m:fPr>
                          <m:ctrlPr>
                            <a:rPr lang="pt-BR" sz="2000" i="1">
                              <a:latin typeface="Cambria Math" panose="02040503050406030204" pitchFamily="18" charset="0"/>
                            </a:rPr>
                          </m:ctrlPr>
                        </m:fPr>
                        <m:num>
                          <m:nary>
                            <m:naryPr>
                              <m:chr m:val="∑"/>
                              <m:ctrlPr>
                                <a:rPr lang="pt-BR" sz="2000" i="1">
                                  <a:latin typeface="Cambria Math" panose="02040503050406030204" pitchFamily="18" charset="0"/>
                                </a:rPr>
                              </m:ctrlPr>
                            </m:naryPr>
                            <m:sub>
                              <m:r>
                                <m:rPr>
                                  <m:brk m:alnAt="23"/>
                                </m:rPr>
                                <a:rPr lang="pt-BR" sz="2000">
                                  <a:latin typeface="Cambria Math" panose="02040503050406030204" pitchFamily="18" charset="0"/>
                                </a:rPr>
                                <m:t>𝑖</m:t>
                              </m:r>
                              <m:r>
                                <a:rPr lang="pt-BR" sz="2000">
                                  <a:latin typeface="Cambria Math" panose="02040503050406030204" pitchFamily="18" charset="0"/>
                                </a:rPr>
                                <m:t>=1</m:t>
                              </m:r>
                            </m:sub>
                            <m:sup>
                              <m:r>
                                <a:rPr lang="pt-BR" sz="2000">
                                  <a:latin typeface="Cambria Math" panose="02040503050406030204" pitchFamily="18" charset="0"/>
                                </a:rPr>
                                <m:t>11</m:t>
                              </m:r>
                            </m:sup>
                            <m:e>
                              <m:sSub>
                                <m:sSubPr>
                                  <m:ctrlPr>
                                    <a:rPr lang="pt-BR" sz="2000" i="1">
                                      <a:latin typeface="Cambria Math" panose="02040503050406030204" pitchFamily="18" charset="0"/>
                                    </a:rPr>
                                  </m:ctrlPr>
                                </m:sSubPr>
                                <m:e>
                                  <m:r>
                                    <a:rPr lang="es-PE" sz="2000" smtClean="0">
                                      <a:latin typeface="Cambria Math" panose="02040503050406030204" pitchFamily="18" charset="0"/>
                                    </a:rPr>
                                    <m:t>𝑥</m:t>
                                  </m:r>
                                </m:e>
                                <m:sub>
                                  <m:r>
                                    <a:rPr lang="pt-BR" sz="2000">
                                      <a:latin typeface="Cambria Math" panose="02040503050406030204" pitchFamily="18" charset="0"/>
                                    </a:rPr>
                                    <m:t>𝑖</m:t>
                                  </m:r>
                                </m:sub>
                              </m:sSub>
                            </m:e>
                          </m:nary>
                        </m:num>
                        <m:den>
                          <m:r>
                            <a:rPr lang="es-PE" sz="2000" smtClean="0">
                              <a:latin typeface="Cambria Math" panose="02040503050406030204" pitchFamily="18" charset="0"/>
                            </a:rPr>
                            <m:t>11</m:t>
                          </m:r>
                        </m:den>
                      </m:f>
                      <m:r>
                        <a:rPr lang="pt-BR" sz="2000">
                          <a:latin typeface="Cambria Math" panose="02040503050406030204" pitchFamily="18" charset="0"/>
                        </a:rPr>
                        <m:t>=</m:t>
                      </m:r>
                      <m:f>
                        <m:fPr>
                          <m:ctrlPr>
                            <a:rPr lang="pt-BR" sz="2000" i="1">
                              <a:latin typeface="Cambria Math" panose="02040503050406030204" pitchFamily="18" charset="0"/>
                            </a:rPr>
                          </m:ctrlPr>
                        </m:fPr>
                        <m:num>
                          <m:r>
                            <a:rPr lang="pt-BR" sz="2000">
                              <a:latin typeface="Cambria Math" panose="02040503050406030204" pitchFamily="18" charset="0"/>
                            </a:rPr>
                            <m:t>172</m:t>
                          </m:r>
                        </m:num>
                        <m:den>
                          <m:r>
                            <a:rPr lang="pt-BR" sz="2000">
                              <a:latin typeface="Cambria Math" panose="02040503050406030204" pitchFamily="18" charset="0"/>
                            </a:rPr>
                            <m:t>11</m:t>
                          </m:r>
                        </m:den>
                      </m:f>
                      <m:r>
                        <a:rPr lang="pt-BR" sz="2000">
                          <a:latin typeface="Cambria Math" panose="02040503050406030204" pitchFamily="18" charset="0"/>
                        </a:rPr>
                        <m:t>=15.62</m:t>
                      </m:r>
                    </m:oMath>
                  </m:oMathPara>
                </a14:m>
                <a:endParaRPr lang="es-PE" sz="2000" dirty="0"/>
              </a:p>
            </p:txBody>
          </p:sp>
        </mc:Choice>
        <mc:Fallback xmlns="">
          <p:sp>
            <p:nvSpPr>
              <p:cNvPr id="3" name="Marcador de contenido 2"/>
              <p:cNvSpPr>
                <a:spLocks noGrp="1" noRot="1" noChangeAspect="1" noMove="1" noResize="1" noEditPoints="1" noAdjustHandles="1" noChangeArrowheads="1" noChangeShapeType="1" noTextEdit="1"/>
              </p:cNvSpPr>
              <p:nvPr>
                <p:ph sz="half" idx="1"/>
              </p:nvPr>
            </p:nvSpPr>
            <p:spPr>
              <a:xfrm>
                <a:off x="152255" y="1107832"/>
                <a:ext cx="4362596" cy="5501312"/>
              </a:xfr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 name="Marcador de contenido 4"/>
              <p:cNvSpPr>
                <a:spLocks noGrp="1"/>
              </p:cNvSpPr>
              <p:nvPr>
                <p:ph sz="half" idx="2"/>
              </p:nvPr>
            </p:nvSpPr>
            <p:spPr>
              <a:xfrm>
                <a:off x="4629149" y="1107832"/>
                <a:ext cx="4374173" cy="5501312"/>
              </a:xfrm>
            </p:spPr>
            <p:txBody>
              <a:bodyPr>
                <a:noAutofit/>
              </a:bodyPr>
              <a:lstStyle/>
              <a:p>
                <a:r>
                  <a:rPr lang="es-ES" sz="2000" dirty="0"/>
                  <a:t>Supongamos que cada uno de los choferes deberá pagar 100 soles por cada papeleta y además un valor fijo de 25 soles.</a:t>
                </a:r>
                <a:endParaRPr lang="es-PE" sz="2000" dirty="0"/>
              </a:p>
              <a:p>
                <a:pPr algn="ctr"/>
                <a14:m>
                  <m:oMath xmlns:m="http://schemas.openxmlformats.org/officeDocument/2006/math">
                    <m:r>
                      <a:rPr lang="es-PE" sz="2000">
                        <a:latin typeface="Cambria Math" panose="02040503050406030204" pitchFamily="18" charset="0"/>
                      </a:rPr>
                      <m:t>𝑌</m:t>
                    </m:r>
                  </m:oMath>
                </a14:m>
                <a:r>
                  <a:rPr lang="es-PE" sz="2000" dirty="0"/>
                  <a:t>=pago hecho por un chofer:</a:t>
                </a:r>
              </a:p>
              <a:p>
                <a:pPr algn="ctr"/>
                <a:br>
                  <a:rPr lang="es-PE" sz="2000" dirty="0"/>
                </a:br>
                <a14:m>
                  <m:oMathPara xmlns:m="http://schemas.openxmlformats.org/officeDocument/2006/math">
                    <m:oMathParaPr>
                      <m:jc m:val="centerGroup"/>
                    </m:oMathParaPr>
                    <m:oMath xmlns:m="http://schemas.openxmlformats.org/officeDocument/2006/math">
                      <m:r>
                        <m:rPr>
                          <m:sty m:val="p"/>
                        </m:rPr>
                        <a:rPr lang="es-PE" sz="2000" b="0" i="0" dirty="0" smtClean="0">
                          <a:latin typeface="Cambria Math" panose="02040503050406030204" pitchFamily="18" charset="0"/>
                        </a:rPr>
                        <m:t>Y</m:t>
                      </m:r>
                      <m:r>
                        <a:rPr lang="es-PE" sz="2000" dirty="0">
                          <a:latin typeface="Cambria Math" panose="02040503050406030204" pitchFamily="18" charset="0"/>
                        </a:rPr>
                        <m:t>=100 </m:t>
                      </m:r>
                      <m:r>
                        <m:rPr>
                          <m:sty m:val="p"/>
                        </m:rPr>
                        <a:rPr lang="es-PE" sz="2000" b="0" i="0" dirty="0" smtClean="0">
                          <a:latin typeface="Cambria Math" panose="02040503050406030204" pitchFamily="18" charset="0"/>
                        </a:rPr>
                        <m:t>X</m:t>
                      </m:r>
                      <m:r>
                        <a:rPr lang="es-PE" sz="2000" dirty="0">
                          <a:latin typeface="Cambria Math" panose="02040503050406030204" pitchFamily="18" charset="0"/>
                        </a:rPr>
                        <m:t>+25</m:t>
                      </m:r>
                    </m:oMath>
                  </m:oMathPara>
                </a14:m>
                <a:endParaRPr lang="es-PE" sz="2000" dirty="0"/>
              </a:p>
              <a:p>
                <a:pPr algn="ctr"/>
                <a:endParaRPr lang="es-PE" sz="2000" dirty="0"/>
              </a:p>
              <a:p>
                <a:pPr/>
                <a14:m>
                  <m:oMathPara xmlns:m="http://schemas.openxmlformats.org/officeDocument/2006/math">
                    <m:oMathParaPr>
                      <m:jc m:val="centerGroup"/>
                    </m:oMathParaPr>
                    <m:oMath xmlns:m="http://schemas.openxmlformats.org/officeDocument/2006/math">
                      <m:sSub>
                        <m:sSubPr>
                          <m:ctrlPr>
                            <a:rPr lang="es-PE" sz="1400" i="1" dirty="0">
                              <a:latin typeface="Cambria Math" panose="02040503050406030204" pitchFamily="18" charset="0"/>
                            </a:rPr>
                          </m:ctrlPr>
                        </m:sSubPr>
                        <m:e>
                          <m:r>
                            <a:rPr lang="es-PE" sz="1400" dirty="0">
                              <a:latin typeface="Cambria Math" panose="02040503050406030204" pitchFamily="18" charset="0"/>
                            </a:rPr>
                            <m:t>𝑦</m:t>
                          </m:r>
                        </m:e>
                        <m:sub>
                          <m:r>
                            <a:rPr lang="es-PE" sz="1400" dirty="0">
                              <a:latin typeface="Cambria Math" panose="02040503050406030204" pitchFamily="18" charset="0"/>
                            </a:rPr>
                            <m:t>1</m:t>
                          </m:r>
                        </m:sub>
                      </m:sSub>
                      <m:r>
                        <a:rPr lang="es-PE" sz="1400" dirty="0">
                          <a:latin typeface="Cambria Math" panose="02040503050406030204" pitchFamily="18" charset="0"/>
                        </a:rPr>
                        <m:t>=100×12+25=1225</m:t>
                      </m:r>
                    </m:oMath>
                  </m:oMathPara>
                </a14:m>
                <a:endParaRPr lang="es-PE" sz="1400" dirty="0"/>
              </a:p>
              <a:p>
                <a:pPr/>
                <a14:m>
                  <m:oMathPara xmlns:m="http://schemas.openxmlformats.org/officeDocument/2006/math">
                    <m:oMathParaPr>
                      <m:jc m:val="centerGroup"/>
                    </m:oMathParaPr>
                    <m:oMath xmlns:m="http://schemas.openxmlformats.org/officeDocument/2006/math">
                      <m:sSub>
                        <m:sSubPr>
                          <m:ctrlPr>
                            <a:rPr lang="es-PE" sz="1400" i="1" dirty="0">
                              <a:latin typeface="Cambria Math" panose="02040503050406030204" pitchFamily="18" charset="0"/>
                            </a:rPr>
                          </m:ctrlPr>
                        </m:sSubPr>
                        <m:e>
                          <m:r>
                            <a:rPr lang="es-PE" sz="1400" dirty="0">
                              <a:latin typeface="Cambria Math" panose="02040503050406030204" pitchFamily="18" charset="0"/>
                            </a:rPr>
                            <m:t>𝑦</m:t>
                          </m:r>
                        </m:e>
                        <m:sub>
                          <m:r>
                            <a:rPr lang="es-PE" sz="1400" dirty="0">
                              <a:latin typeface="Cambria Math" panose="02040503050406030204" pitchFamily="18" charset="0"/>
                            </a:rPr>
                            <m:t>2</m:t>
                          </m:r>
                        </m:sub>
                      </m:sSub>
                      <m:r>
                        <a:rPr lang="es-PE" sz="1400" dirty="0">
                          <a:latin typeface="Cambria Math" panose="02040503050406030204" pitchFamily="18" charset="0"/>
                        </a:rPr>
                        <m:t>=100×13+25=1325</m:t>
                      </m:r>
                    </m:oMath>
                  </m:oMathPara>
                </a14:m>
                <a:endParaRPr lang="es-PE" sz="1400" dirty="0"/>
              </a:p>
              <a:p>
                <a:pPr/>
                <a14:m>
                  <m:oMathPara xmlns:m="http://schemas.openxmlformats.org/officeDocument/2006/math">
                    <m:oMathParaPr>
                      <m:jc m:val="centerGroup"/>
                    </m:oMathParaPr>
                    <m:oMath xmlns:m="http://schemas.openxmlformats.org/officeDocument/2006/math">
                      <m:r>
                        <a:rPr lang="es-PE" sz="1400">
                          <a:latin typeface="Cambria Math" panose="02040503050406030204" pitchFamily="18" charset="0"/>
                        </a:rPr>
                        <m:t>⋮</m:t>
                      </m:r>
                    </m:oMath>
                  </m:oMathPara>
                </a14:m>
                <a:endParaRPr lang="es-PE" sz="1400" dirty="0"/>
              </a:p>
              <a:p>
                <a:pPr/>
                <a14:m>
                  <m:oMathPara xmlns:m="http://schemas.openxmlformats.org/officeDocument/2006/math">
                    <m:oMathParaPr>
                      <m:jc m:val="centerGroup"/>
                    </m:oMathParaPr>
                    <m:oMath xmlns:m="http://schemas.openxmlformats.org/officeDocument/2006/math">
                      <m:sSub>
                        <m:sSubPr>
                          <m:ctrlPr>
                            <a:rPr lang="es-PE" sz="1400" i="1" dirty="0">
                              <a:latin typeface="Cambria Math" panose="02040503050406030204" pitchFamily="18" charset="0"/>
                            </a:rPr>
                          </m:ctrlPr>
                        </m:sSubPr>
                        <m:e>
                          <m:r>
                            <a:rPr lang="es-PE" sz="1400" dirty="0">
                              <a:latin typeface="Cambria Math" panose="02040503050406030204" pitchFamily="18" charset="0"/>
                            </a:rPr>
                            <m:t>𝑦</m:t>
                          </m:r>
                        </m:e>
                        <m:sub>
                          <m:r>
                            <a:rPr lang="es-PE" sz="1400" dirty="0">
                              <a:latin typeface="Cambria Math" panose="02040503050406030204" pitchFamily="18" charset="0"/>
                            </a:rPr>
                            <m:t>11</m:t>
                          </m:r>
                        </m:sub>
                      </m:sSub>
                      <m:r>
                        <a:rPr lang="es-PE" sz="1400" dirty="0">
                          <a:latin typeface="Cambria Math" panose="02040503050406030204" pitchFamily="18" charset="0"/>
                        </a:rPr>
                        <m:t>=100×4+25=425</m:t>
                      </m:r>
                    </m:oMath>
                  </m:oMathPara>
                </a14:m>
                <a:endParaRPr lang="es-PE" sz="1400" dirty="0"/>
              </a:p>
              <a:p>
                <a:endParaRPr lang="es-PE"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s-PE" sz="2000" i="1">
                              <a:latin typeface="Cambria Math" panose="02040503050406030204" pitchFamily="18" charset="0"/>
                            </a:rPr>
                          </m:ctrlPr>
                        </m:accPr>
                        <m:e>
                          <m:r>
                            <a:rPr lang="es-PE" sz="2000">
                              <a:latin typeface="Cambria Math" panose="02040503050406030204" pitchFamily="18" charset="0"/>
                            </a:rPr>
                            <m:t> </m:t>
                          </m:r>
                          <m:r>
                            <a:rPr lang="es-PE" sz="2000" smtClean="0">
                              <a:latin typeface="Cambria Math" panose="02040503050406030204" pitchFamily="18" charset="0"/>
                            </a:rPr>
                            <m:t> </m:t>
                          </m:r>
                          <m:r>
                            <a:rPr lang="es-PE" sz="2000">
                              <a:latin typeface="Cambria Math" panose="02040503050406030204" pitchFamily="18" charset="0"/>
                            </a:rPr>
                            <m:t>𝑦</m:t>
                          </m:r>
                          <m:r>
                            <a:rPr lang="es-PE" sz="2000" smtClean="0">
                              <a:latin typeface="Cambria Math" panose="02040503050406030204" pitchFamily="18" charset="0"/>
                            </a:rPr>
                            <m:t> </m:t>
                          </m:r>
                          <m:r>
                            <a:rPr lang="es-PE" sz="2000">
                              <a:latin typeface="Cambria Math" panose="02040503050406030204" pitchFamily="18" charset="0"/>
                            </a:rPr>
                            <m:t> </m:t>
                          </m:r>
                        </m:e>
                      </m:acc>
                      <m:r>
                        <a:rPr lang="pt-BR" sz="2000">
                          <a:latin typeface="Cambria Math" panose="02040503050406030204" pitchFamily="18" charset="0"/>
                        </a:rPr>
                        <m:t>=</m:t>
                      </m:r>
                      <m:r>
                        <a:rPr lang="es-PE" sz="2000">
                          <a:latin typeface="Cambria Math" panose="02040503050406030204" pitchFamily="18" charset="0"/>
                        </a:rPr>
                        <m:t>100×</m:t>
                      </m:r>
                      <m:r>
                        <a:rPr lang="es-PE" sz="2000" dirty="0">
                          <a:latin typeface="Cambria Math" panose="02040503050406030204" pitchFamily="18" charset="0"/>
                        </a:rPr>
                        <m:t>15.62</m:t>
                      </m:r>
                      <m:r>
                        <a:rPr lang="es-PE" sz="2000">
                          <a:latin typeface="Cambria Math" panose="02040503050406030204" pitchFamily="18" charset="0"/>
                        </a:rPr>
                        <m:t>+25</m:t>
                      </m:r>
                      <m:r>
                        <a:rPr lang="es-PE" sz="2000" b="0" i="0" smtClean="0">
                          <a:latin typeface="Cambria Math" panose="02040503050406030204" pitchFamily="18" charset="0"/>
                        </a:rPr>
                        <m:t>=1587</m:t>
                      </m:r>
                    </m:oMath>
                  </m:oMathPara>
                </a14:m>
                <a:endParaRPr lang="es-PE" sz="2000" dirty="0"/>
              </a:p>
            </p:txBody>
          </p:sp>
        </mc:Choice>
        <mc:Fallback xmlns="">
          <p:sp>
            <p:nvSpPr>
              <p:cNvPr id="5" name="Marcador de contenido 4"/>
              <p:cNvSpPr>
                <a:spLocks noGrp="1" noRot="1" noChangeAspect="1" noMove="1" noResize="1" noEditPoints="1" noAdjustHandles="1" noChangeArrowheads="1" noChangeShapeType="1" noTextEdit="1"/>
              </p:cNvSpPr>
              <p:nvPr>
                <p:ph sz="half" idx="2"/>
              </p:nvPr>
            </p:nvSpPr>
            <p:spPr>
              <a:xfrm>
                <a:off x="4629149" y="1107832"/>
                <a:ext cx="4374173" cy="5501312"/>
              </a:xfrm>
              <a:blipFill>
                <a:blip r:embed="rId4"/>
                <a:stretch>
                  <a:fillRect/>
                </a:stretch>
              </a:blipFill>
            </p:spPr>
            <p:txBody>
              <a:bodyPr/>
              <a:lstStyle/>
              <a:p>
                <a:r>
                  <a:rPr lang="es-PE">
                    <a:noFill/>
                  </a:rPr>
                  <a:t> </a:t>
                </a:r>
              </a:p>
            </p:txBody>
          </p:sp>
        </mc:Fallback>
      </mc:AlternateContent>
      <p:graphicFrame>
        <p:nvGraphicFramePr>
          <p:cNvPr id="4" name="Tabla 3"/>
          <p:cNvGraphicFramePr>
            <a:graphicFrameLocks noGrp="1"/>
          </p:cNvGraphicFramePr>
          <p:nvPr/>
        </p:nvGraphicFramePr>
        <p:xfrm>
          <a:off x="231152" y="3364793"/>
          <a:ext cx="4422935" cy="274320"/>
        </p:xfrm>
        <a:graphic>
          <a:graphicData uri="http://schemas.openxmlformats.org/drawingml/2006/table">
            <a:tbl>
              <a:tblPr firstRow="1" firstCol="1" lastRow="1" lastCol="1" bandRow="1" bandCol="1">
                <a:tableStyleId>{5C22544A-7EE6-4342-B048-85BDC9FD1C3A}</a:tableStyleId>
              </a:tblPr>
              <a:tblGrid>
                <a:gridCol w="404336">
                  <a:extLst>
                    <a:ext uri="{9D8B030D-6E8A-4147-A177-3AD203B41FA5}">
                      <a16:colId xmlns:a16="http://schemas.microsoft.com/office/drawing/2014/main" val="20000"/>
                    </a:ext>
                  </a:extLst>
                </a:gridCol>
                <a:gridCol w="404336">
                  <a:extLst>
                    <a:ext uri="{9D8B030D-6E8A-4147-A177-3AD203B41FA5}">
                      <a16:colId xmlns:a16="http://schemas.microsoft.com/office/drawing/2014/main" val="20001"/>
                    </a:ext>
                  </a:extLst>
                </a:gridCol>
                <a:gridCol w="404336">
                  <a:extLst>
                    <a:ext uri="{9D8B030D-6E8A-4147-A177-3AD203B41FA5}">
                      <a16:colId xmlns:a16="http://schemas.microsoft.com/office/drawing/2014/main" val="20002"/>
                    </a:ext>
                  </a:extLst>
                </a:gridCol>
                <a:gridCol w="391478">
                  <a:extLst>
                    <a:ext uri="{9D8B030D-6E8A-4147-A177-3AD203B41FA5}">
                      <a16:colId xmlns:a16="http://schemas.microsoft.com/office/drawing/2014/main" val="20003"/>
                    </a:ext>
                  </a:extLst>
                </a:gridCol>
                <a:gridCol w="404336">
                  <a:extLst>
                    <a:ext uri="{9D8B030D-6E8A-4147-A177-3AD203B41FA5}">
                      <a16:colId xmlns:a16="http://schemas.microsoft.com/office/drawing/2014/main" val="20004"/>
                    </a:ext>
                  </a:extLst>
                </a:gridCol>
                <a:gridCol w="404336">
                  <a:extLst>
                    <a:ext uri="{9D8B030D-6E8A-4147-A177-3AD203B41FA5}">
                      <a16:colId xmlns:a16="http://schemas.microsoft.com/office/drawing/2014/main" val="20005"/>
                    </a:ext>
                  </a:extLst>
                </a:gridCol>
                <a:gridCol w="404813">
                  <a:extLst>
                    <a:ext uri="{9D8B030D-6E8A-4147-A177-3AD203B41FA5}">
                      <a16:colId xmlns:a16="http://schemas.microsoft.com/office/drawing/2014/main" val="20006"/>
                    </a:ext>
                  </a:extLst>
                </a:gridCol>
                <a:gridCol w="404813">
                  <a:extLst>
                    <a:ext uri="{9D8B030D-6E8A-4147-A177-3AD203B41FA5}">
                      <a16:colId xmlns:a16="http://schemas.microsoft.com/office/drawing/2014/main" val="20007"/>
                    </a:ext>
                  </a:extLst>
                </a:gridCol>
                <a:gridCol w="404813">
                  <a:extLst>
                    <a:ext uri="{9D8B030D-6E8A-4147-A177-3AD203B41FA5}">
                      <a16:colId xmlns:a16="http://schemas.microsoft.com/office/drawing/2014/main" val="20008"/>
                    </a:ext>
                  </a:extLst>
                </a:gridCol>
                <a:gridCol w="397669">
                  <a:extLst>
                    <a:ext uri="{9D8B030D-6E8A-4147-A177-3AD203B41FA5}">
                      <a16:colId xmlns:a16="http://schemas.microsoft.com/office/drawing/2014/main" val="20009"/>
                    </a:ext>
                  </a:extLst>
                </a:gridCol>
                <a:gridCol w="397669">
                  <a:extLst>
                    <a:ext uri="{9D8B030D-6E8A-4147-A177-3AD203B41FA5}">
                      <a16:colId xmlns:a16="http://schemas.microsoft.com/office/drawing/2014/main" val="20010"/>
                    </a:ext>
                  </a:extLst>
                </a:gridCol>
              </a:tblGrid>
              <a:tr h="274320">
                <a:tc>
                  <a:txBody>
                    <a:bodyPr/>
                    <a:lstStyle/>
                    <a:p>
                      <a:pPr algn="ctr">
                        <a:spcBef>
                          <a:spcPts val="300"/>
                        </a:spcBef>
                        <a:spcAft>
                          <a:spcPts val="300"/>
                        </a:spcAft>
                      </a:pPr>
                      <a:r>
                        <a:rPr lang="es-ES" sz="1800" dirty="0">
                          <a:effectLst/>
                        </a:rPr>
                        <a:t>12</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13</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25</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20</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17</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19</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15</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14</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28</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5</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algn="ctr">
                        <a:spcBef>
                          <a:spcPts val="300"/>
                        </a:spcBef>
                        <a:spcAft>
                          <a:spcPts val="300"/>
                        </a:spcAft>
                      </a:pPr>
                      <a:r>
                        <a:rPr lang="es-ES" sz="1800" dirty="0">
                          <a:effectLst/>
                        </a:rPr>
                        <a:t>4</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984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s-PE" dirty="0"/>
              <a:t> Ejercicio – tardanzas</a:t>
            </a:r>
          </a:p>
        </p:txBody>
      </p:sp>
      <p:sp>
        <p:nvSpPr>
          <p:cNvPr id="3" name="Marcador de contenido 2"/>
          <p:cNvSpPr>
            <a:spLocks noGrp="1"/>
          </p:cNvSpPr>
          <p:nvPr>
            <p:ph idx="1"/>
          </p:nvPr>
        </p:nvSpPr>
        <p:spPr>
          <a:xfrm>
            <a:off x="628650" y="1223007"/>
            <a:ext cx="7886700" cy="844740"/>
          </a:xfrm>
        </p:spPr>
        <p:txBody>
          <a:bodyPr>
            <a:noAutofit/>
          </a:bodyPr>
          <a:lstStyle/>
          <a:p>
            <a:pPr indent="0" defTabSz="457200">
              <a:lnSpc>
                <a:spcPct val="100000"/>
              </a:lnSpc>
              <a:spcBef>
                <a:spcPts val="600"/>
              </a:spcBef>
              <a:buNone/>
            </a:pPr>
            <a:r>
              <a:rPr lang="es-PE" sz="1800" dirty="0">
                <a:solidFill>
                  <a:srgbClr val="002060"/>
                </a:solidFill>
              </a:rPr>
              <a:t>En la tabla siguiente se muestra la distribución de los trabajadores de una empresa según el número de tardanzas en el mes pasado.</a:t>
            </a:r>
          </a:p>
        </p:txBody>
      </p:sp>
      <p:graphicFrame>
        <p:nvGraphicFramePr>
          <p:cNvPr id="6" name="Tabla 5"/>
          <p:cNvGraphicFramePr>
            <a:graphicFrameLocks noGrp="1"/>
          </p:cNvGraphicFramePr>
          <p:nvPr/>
        </p:nvGraphicFramePr>
        <p:xfrm>
          <a:off x="422079" y="2285871"/>
          <a:ext cx="2922811" cy="1963104"/>
        </p:xfrm>
        <a:graphic>
          <a:graphicData uri="http://schemas.openxmlformats.org/drawingml/2006/table">
            <a:tbl>
              <a:tblPr>
                <a:tableStyleId>{5C22544A-7EE6-4342-B048-85BDC9FD1C3A}</a:tableStyleId>
              </a:tblPr>
              <a:tblGrid>
                <a:gridCol w="1268181">
                  <a:extLst>
                    <a:ext uri="{9D8B030D-6E8A-4147-A177-3AD203B41FA5}">
                      <a16:colId xmlns:a16="http://schemas.microsoft.com/office/drawing/2014/main" val="20000"/>
                    </a:ext>
                  </a:extLst>
                </a:gridCol>
                <a:gridCol w="1654630">
                  <a:extLst>
                    <a:ext uri="{9D8B030D-6E8A-4147-A177-3AD203B41FA5}">
                      <a16:colId xmlns:a16="http://schemas.microsoft.com/office/drawing/2014/main" val="20001"/>
                    </a:ext>
                  </a:extLst>
                </a:gridCol>
              </a:tblGrid>
              <a:tr h="555784">
                <a:tc>
                  <a:txBody>
                    <a:bodyPr/>
                    <a:lstStyle/>
                    <a:p>
                      <a:pPr algn="ctr" rtl="0" fontAlgn="ctr"/>
                      <a:r>
                        <a:rPr lang="es-PE" sz="1800" b="0" i="0" u="none" strike="noStrike" dirty="0">
                          <a:solidFill>
                            <a:srgbClr val="000000"/>
                          </a:solidFill>
                          <a:effectLst/>
                          <a:latin typeface="Calibri" panose="020F0502020204030204" pitchFamily="34" charset="0"/>
                        </a:rPr>
                        <a:t>x</a:t>
                      </a:r>
                      <a:r>
                        <a:rPr lang="es-PE" sz="1800" b="0" i="0" u="none" strike="noStrike" baseline="-25000" dirty="0">
                          <a:solidFill>
                            <a:srgbClr val="000000"/>
                          </a:solidFill>
                          <a:effectLst/>
                          <a:latin typeface="Calibri" panose="020F0502020204030204" pitchFamily="34" charset="0"/>
                        </a:rPr>
                        <a:t>i </a:t>
                      </a:r>
                      <a:r>
                        <a:rPr lang="es-PE" sz="1800" b="0" i="0" u="none" strike="noStrike" dirty="0">
                          <a:solidFill>
                            <a:srgbClr val="000000"/>
                          </a:solidFill>
                          <a:effectLst/>
                          <a:latin typeface="Calibri" panose="020F0502020204030204" pitchFamily="34" charset="0"/>
                        </a:rPr>
                        <a:t>: Número de tardanzas</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n</a:t>
                      </a:r>
                      <a:r>
                        <a:rPr lang="es-PE" sz="1800" b="0" i="0" u="none" strike="noStrike" baseline="-25000" dirty="0">
                          <a:solidFill>
                            <a:srgbClr val="000000"/>
                          </a:solidFill>
                          <a:effectLst/>
                          <a:latin typeface="Calibri" panose="020F0502020204030204" pitchFamily="34" charset="0"/>
                        </a:rPr>
                        <a:t>i</a:t>
                      </a:r>
                      <a:r>
                        <a:rPr lang="es-PE" sz="1800" b="0" i="0" u="none" strike="noStrike" dirty="0">
                          <a:solidFill>
                            <a:srgbClr val="000000"/>
                          </a:solidFill>
                          <a:effectLst/>
                          <a:latin typeface="Calibri" panose="020F0502020204030204" pitchFamily="34" charset="0"/>
                        </a:rPr>
                        <a:t>: Número de trabajadores</a:t>
                      </a:r>
                    </a:p>
                  </a:txBody>
                  <a:tcPr marL="7144" marR="7144" marT="7144" marB="0" anchor="ctr">
                    <a:solidFill>
                      <a:schemeClr val="accent1"/>
                    </a:solidFill>
                  </a:tcPr>
                </a:tc>
                <a:extLst>
                  <a:ext uri="{0D108BD9-81ED-4DB2-BD59-A6C34878D82A}">
                    <a16:rowId xmlns:a16="http://schemas.microsoft.com/office/drawing/2014/main" val="10000"/>
                  </a:ext>
                </a:extLst>
              </a:tr>
              <a:tr h="281464">
                <a:tc>
                  <a:txBody>
                    <a:bodyPr/>
                    <a:lstStyle/>
                    <a:p>
                      <a:pPr algn="ctr" rtl="0" fontAlgn="ctr"/>
                      <a:r>
                        <a:rPr lang="es-PE" sz="1800" b="0" i="0" u="none" strike="noStrike">
                          <a:solidFill>
                            <a:srgbClr val="000000"/>
                          </a:solidFill>
                          <a:effectLst/>
                          <a:latin typeface="Calibri" panose="020F0502020204030204" pitchFamily="34" charset="0"/>
                        </a:rPr>
                        <a:t>0</a:t>
                      </a:r>
                    </a:p>
                  </a:txBody>
                  <a:tcPr marL="7144" marR="7144" marT="7144" marB="0" anchor="ctr">
                    <a:solidFill>
                      <a:schemeClr val="accent1">
                        <a:lumMod val="60000"/>
                        <a:lumOff val="40000"/>
                      </a:schemeClr>
                    </a:solidFill>
                  </a:tcPr>
                </a:tc>
                <a:tc>
                  <a:txBody>
                    <a:bodyPr/>
                    <a:lstStyle/>
                    <a:p>
                      <a:pPr algn="ctr" rtl="0" fontAlgn="ctr"/>
                      <a:r>
                        <a:rPr lang="es-PE" sz="1800" b="0" i="0" u="none" strike="noStrike">
                          <a:solidFill>
                            <a:srgbClr val="000000"/>
                          </a:solidFill>
                          <a:effectLst/>
                          <a:latin typeface="Calibri" panose="020F0502020204030204" pitchFamily="34" charset="0"/>
                        </a:rPr>
                        <a:t>48</a:t>
                      </a:r>
                    </a:p>
                  </a:txBody>
                  <a:tcPr marL="7144" marR="7144" marT="7144" marB="0" anchor="ctr"/>
                </a:tc>
                <a:extLst>
                  <a:ext uri="{0D108BD9-81ED-4DB2-BD59-A6C34878D82A}">
                    <a16:rowId xmlns:a16="http://schemas.microsoft.com/office/drawing/2014/main" val="10001"/>
                  </a:ext>
                </a:extLst>
              </a:tr>
              <a:tr h="281464">
                <a:tc>
                  <a:txBody>
                    <a:bodyPr/>
                    <a:lstStyle/>
                    <a:p>
                      <a:pPr algn="ctr" rtl="0" fontAlgn="ctr"/>
                      <a:r>
                        <a:rPr lang="es-PE" sz="1800" b="0" i="0" u="none" strike="noStrike">
                          <a:solidFill>
                            <a:srgbClr val="000000"/>
                          </a:solidFill>
                          <a:effectLst/>
                          <a:latin typeface="Calibri" panose="020F0502020204030204" pitchFamily="34" charset="0"/>
                        </a:rPr>
                        <a:t>1</a:t>
                      </a:r>
                    </a:p>
                  </a:txBody>
                  <a:tcPr marL="7144" marR="7144" marT="7144" marB="0" anchor="ctr">
                    <a:solidFill>
                      <a:schemeClr val="accent1">
                        <a:lumMod val="60000"/>
                        <a:lumOff val="40000"/>
                      </a:schemeClr>
                    </a:solidFill>
                  </a:tcPr>
                </a:tc>
                <a:tc>
                  <a:txBody>
                    <a:bodyPr/>
                    <a:lstStyle/>
                    <a:p>
                      <a:pPr algn="ctr" rtl="0" fontAlgn="ctr"/>
                      <a:r>
                        <a:rPr lang="es-PE" sz="1800" b="0" i="0" u="none" strike="noStrike">
                          <a:solidFill>
                            <a:srgbClr val="000000"/>
                          </a:solidFill>
                          <a:effectLst/>
                          <a:latin typeface="Calibri" panose="020F0502020204030204" pitchFamily="34" charset="0"/>
                        </a:rPr>
                        <a:t>80</a:t>
                      </a:r>
                    </a:p>
                  </a:txBody>
                  <a:tcPr marL="7144" marR="7144" marT="7144" marB="0" anchor="ctr"/>
                </a:tc>
                <a:extLst>
                  <a:ext uri="{0D108BD9-81ED-4DB2-BD59-A6C34878D82A}">
                    <a16:rowId xmlns:a16="http://schemas.microsoft.com/office/drawing/2014/main" val="10002"/>
                  </a:ext>
                </a:extLst>
              </a:tr>
              <a:tr h="281464">
                <a:tc>
                  <a:txBody>
                    <a:bodyPr/>
                    <a:lstStyle/>
                    <a:p>
                      <a:pPr algn="ctr" rtl="0" fontAlgn="ctr"/>
                      <a:r>
                        <a:rPr lang="es-PE" sz="1800" b="0" i="0" u="none" strike="noStrike">
                          <a:solidFill>
                            <a:srgbClr val="000000"/>
                          </a:solidFill>
                          <a:effectLst/>
                          <a:latin typeface="Calibri" panose="020F0502020204030204" pitchFamily="34" charset="0"/>
                        </a:rPr>
                        <a:t>2</a:t>
                      </a:r>
                    </a:p>
                  </a:txBody>
                  <a:tcPr marL="7144" marR="7144" marT="7144" marB="0" anchor="ctr">
                    <a:solidFill>
                      <a:schemeClr val="accent1">
                        <a:lumMod val="60000"/>
                        <a:lumOff val="40000"/>
                      </a:schemeClr>
                    </a:solidFill>
                  </a:tcPr>
                </a:tc>
                <a:tc>
                  <a:txBody>
                    <a:bodyPr/>
                    <a:lstStyle/>
                    <a:p>
                      <a:pPr algn="ctr" rtl="0" fontAlgn="ctr"/>
                      <a:r>
                        <a:rPr lang="es-PE" sz="1800" b="0" i="0" u="none" strike="noStrike">
                          <a:solidFill>
                            <a:srgbClr val="000000"/>
                          </a:solidFill>
                          <a:effectLst/>
                          <a:latin typeface="Calibri" panose="020F0502020204030204" pitchFamily="34" charset="0"/>
                        </a:rPr>
                        <a:t>57</a:t>
                      </a:r>
                    </a:p>
                  </a:txBody>
                  <a:tcPr marL="7144" marR="7144" marT="7144" marB="0" anchor="ctr"/>
                </a:tc>
                <a:extLst>
                  <a:ext uri="{0D108BD9-81ED-4DB2-BD59-A6C34878D82A}">
                    <a16:rowId xmlns:a16="http://schemas.microsoft.com/office/drawing/2014/main" val="10003"/>
                  </a:ext>
                </a:extLst>
              </a:tr>
              <a:tr h="281464">
                <a:tc>
                  <a:txBody>
                    <a:bodyPr/>
                    <a:lstStyle/>
                    <a:p>
                      <a:pPr algn="ctr" rtl="0" fontAlgn="ctr"/>
                      <a:r>
                        <a:rPr lang="es-PE" sz="1800" b="0" i="0" u="none" strike="noStrike">
                          <a:solidFill>
                            <a:srgbClr val="000000"/>
                          </a:solidFill>
                          <a:effectLst/>
                          <a:latin typeface="Calibri" panose="020F0502020204030204" pitchFamily="34" charset="0"/>
                        </a:rPr>
                        <a:t>3</a:t>
                      </a:r>
                    </a:p>
                  </a:txBody>
                  <a:tcPr marL="7144" marR="7144" marT="7144" marB="0" anchor="ctr">
                    <a:solidFill>
                      <a:schemeClr val="accent1">
                        <a:lumMod val="60000"/>
                        <a:lumOff val="40000"/>
                      </a:schemeClr>
                    </a:solidFill>
                  </a:tcPr>
                </a:tc>
                <a:tc>
                  <a:txBody>
                    <a:bodyPr/>
                    <a:lstStyle/>
                    <a:p>
                      <a:pPr algn="ctr" rtl="0" fontAlgn="ctr"/>
                      <a:r>
                        <a:rPr lang="es-PE" sz="1800" b="0" i="0" u="none" strike="noStrike">
                          <a:solidFill>
                            <a:srgbClr val="000000"/>
                          </a:solidFill>
                          <a:effectLst/>
                          <a:latin typeface="Calibri" panose="020F0502020204030204" pitchFamily="34" charset="0"/>
                        </a:rPr>
                        <a:t>15</a:t>
                      </a:r>
                    </a:p>
                  </a:txBody>
                  <a:tcPr marL="7144" marR="7144" marT="7144" marB="0" anchor="ctr"/>
                </a:tc>
                <a:extLst>
                  <a:ext uri="{0D108BD9-81ED-4DB2-BD59-A6C34878D82A}">
                    <a16:rowId xmlns:a16="http://schemas.microsoft.com/office/drawing/2014/main" val="10004"/>
                  </a:ext>
                </a:extLst>
              </a:tr>
              <a:tr h="281464">
                <a:tc>
                  <a:txBody>
                    <a:bodyPr/>
                    <a:lstStyle/>
                    <a:p>
                      <a:pPr algn="ctr" rtl="0" fontAlgn="ctr"/>
                      <a:r>
                        <a:rPr lang="es-PE" sz="1800" b="0" i="0" u="none" strike="noStrike">
                          <a:solidFill>
                            <a:srgbClr val="000000"/>
                          </a:solidFill>
                          <a:effectLst/>
                          <a:latin typeface="Calibri" panose="020F0502020204030204" pitchFamily="34" charset="0"/>
                        </a:rPr>
                        <a:t>Total</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200</a:t>
                      </a:r>
                    </a:p>
                  </a:txBody>
                  <a:tcPr marL="7144" marR="7144" marT="7144" marB="0" anchor="ctr">
                    <a:solidFill>
                      <a:schemeClr val="accent1"/>
                    </a:solidFill>
                  </a:tcPr>
                </a:tc>
                <a:extLst>
                  <a:ext uri="{0D108BD9-81ED-4DB2-BD59-A6C34878D82A}">
                    <a16:rowId xmlns:a16="http://schemas.microsoft.com/office/drawing/2014/main" val="10005"/>
                  </a:ext>
                </a:extLst>
              </a:tr>
            </a:tbl>
          </a:graphicData>
        </a:graphic>
      </p:graphicFrame>
      <p:graphicFrame>
        <p:nvGraphicFramePr>
          <p:cNvPr id="5" name="Tabla 4"/>
          <p:cNvGraphicFramePr>
            <a:graphicFrameLocks noGrp="1"/>
          </p:cNvGraphicFramePr>
          <p:nvPr/>
        </p:nvGraphicFramePr>
        <p:xfrm>
          <a:off x="3344890" y="2285871"/>
          <a:ext cx="4963890" cy="1963104"/>
        </p:xfrm>
        <a:graphic>
          <a:graphicData uri="http://schemas.openxmlformats.org/drawingml/2006/table">
            <a:tbl>
              <a:tblPr>
                <a:tableStyleId>{5C22544A-7EE6-4342-B048-85BDC9FD1C3A}</a:tableStyleId>
              </a:tblPr>
              <a:tblGrid>
                <a:gridCol w="1654630">
                  <a:extLst>
                    <a:ext uri="{9D8B030D-6E8A-4147-A177-3AD203B41FA5}">
                      <a16:colId xmlns:a16="http://schemas.microsoft.com/office/drawing/2014/main" val="547713829"/>
                    </a:ext>
                  </a:extLst>
                </a:gridCol>
                <a:gridCol w="1654630">
                  <a:extLst>
                    <a:ext uri="{9D8B030D-6E8A-4147-A177-3AD203B41FA5}">
                      <a16:colId xmlns:a16="http://schemas.microsoft.com/office/drawing/2014/main" val="3233364041"/>
                    </a:ext>
                  </a:extLst>
                </a:gridCol>
                <a:gridCol w="1654630">
                  <a:extLst>
                    <a:ext uri="{9D8B030D-6E8A-4147-A177-3AD203B41FA5}">
                      <a16:colId xmlns:a16="http://schemas.microsoft.com/office/drawing/2014/main" val="163398543"/>
                    </a:ext>
                  </a:extLst>
                </a:gridCol>
              </a:tblGrid>
              <a:tr h="555784">
                <a:tc>
                  <a:txBody>
                    <a:bodyPr/>
                    <a:lstStyle/>
                    <a:p>
                      <a:pPr algn="ctr" rtl="0" fontAlgn="ctr"/>
                      <a:r>
                        <a:rPr lang="es-PE" sz="1800" b="0" i="0" u="none" strike="noStrike" dirty="0">
                          <a:solidFill>
                            <a:srgbClr val="000000"/>
                          </a:solidFill>
                          <a:effectLst/>
                          <a:latin typeface="Calibri" panose="020F0502020204030204" pitchFamily="34" charset="0"/>
                        </a:rPr>
                        <a:t>f</a:t>
                      </a:r>
                      <a:r>
                        <a:rPr lang="es-PE" sz="1800" b="0" i="0" u="none" strike="noStrike" baseline="-25000" dirty="0">
                          <a:solidFill>
                            <a:srgbClr val="000000"/>
                          </a:solidFill>
                          <a:effectLst/>
                          <a:latin typeface="Calibri" panose="020F0502020204030204" pitchFamily="34" charset="0"/>
                        </a:rPr>
                        <a:t>i</a:t>
                      </a:r>
                      <a:r>
                        <a:rPr lang="es-PE" sz="1800" b="0" i="0" u="none" strike="noStrike" dirty="0">
                          <a:solidFill>
                            <a:srgbClr val="000000"/>
                          </a:solidFill>
                          <a:effectLst/>
                          <a:latin typeface="Calibri" panose="020F0502020204030204" pitchFamily="34" charset="0"/>
                        </a:rPr>
                        <a:t>: Proporción de trabajadores</a:t>
                      </a:r>
                    </a:p>
                  </a:txBody>
                  <a:tcPr marL="7144" marR="7144" marT="7144" marB="0" anchor="ctr">
                    <a:solidFill>
                      <a:schemeClr val="accent1"/>
                    </a:solidFill>
                  </a:tcPr>
                </a:tc>
                <a:tc>
                  <a:txBody>
                    <a:bodyPr/>
                    <a:lstStyle/>
                    <a:p>
                      <a:pPr algn="ctr" rtl="0" fontAlgn="ctr"/>
                      <a:r>
                        <a:rPr lang="es-PE" sz="1800" b="0" i="0" u="none" strike="noStrike">
                          <a:solidFill>
                            <a:srgbClr val="000000"/>
                          </a:solidFill>
                          <a:effectLst/>
                          <a:latin typeface="Calibri" panose="020F0502020204030204" pitchFamily="34" charset="0"/>
                        </a:rPr>
                        <a:t>N</a:t>
                      </a:r>
                      <a:r>
                        <a:rPr lang="es-PE" sz="1800" b="0" i="0" u="none" strike="noStrike" baseline="-25000">
                          <a:solidFill>
                            <a:srgbClr val="000000"/>
                          </a:solidFill>
                          <a:effectLst/>
                          <a:latin typeface="Calibri" panose="020F0502020204030204" pitchFamily="34" charset="0"/>
                        </a:rPr>
                        <a:t>i</a:t>
                      </a:r>
                      <a:r>
                        <a:rPr lang="es-PE" sz="1800" b="0" i="0" u="none" strike="noStrike">
                          <a:solidFill>
                            <a:srgbClr val="000000"/>
                          </a:solidFill>
                          <a:effectLst/>
                          <a:latin typeface="Calibri" panose="020F0502020204030204" pitchFamily="34" charset="0"/>
                        </a:rPr>
                        <a:t> : </a:t>
                      </a:r>
                      <a:endParaRPr lang="es-PE" sz="1800" b="0" i="0" u="none" strike="noStrike" dirty="0">
                        <a:solidFill>
                          <a:srgbClr val="000000"/>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800" b="0" i="0" u="none" strike="noStrike">
                          <a:solidFill>
                            <a:srgbClr val="000000"/>
                          </a:solidFill>
                          <a:effectLst/>
                          <a:latin typeface="Calibri" panose="020F0502020204030204" pitchFamily="34" charset="0"/>
                        </a:rPr>
                        <a:t>F</a:t>
                      </a:r>
                      <a:r>
                        <a:rPr lang="es-PE" sz="1800" b="0" i="0" u="none" strike="noStrike" baseline="-25000">
                          <a:solidFill>
                            <a:srgbClr val="000000"/>
                          </a:solidFill>
                          <a:effectLst/>
                          <a:latin typeface="Calibri" panose="020F0502020204030204" pitchFamily="34" charset="0"/>
                        </a:rPr>
                        <a:t>i</a:t>
                      </a:r>
                      <a:r>
                        <a:rPr lang="es-PE" sz="1800" b="0" i="0" u="none" strike="noStrike">
                          <a:solidFill>
                            <a:srgbClr val="000000"/>
                          </a:solidFill>
                          <a:effectLst/>
                          <a:latin typeface="Calibri" panose="020F0502020204030204" pitchFamily="34" charset="0"/>
                        </a:rPr>
                        <a:t> :</a:t>
                      </a:r>
                      <a:endParaRPr lang="es-PE" sz="1800" b="0" i="0" u="none" strike="noStrike" dirty="0">
                        <a:solidFill>
                          <a:srgbClr val="000000"/>
                        </a:solidFill>
                        <a:effectLst/>
                        <a:latin typeface="Calibri" panose="020F0502020204030204" pitchFamily="34" charset="0"/>
                      </a:endParaRPr>
                    </a:p>
                  </a:txBody>
                  <a:tcPr marL="7144" marR="7144" marT="7144" marB="0" anchor="ctr">
                    <a:solidFill>
                      <a:schemeClr val="accent1"/>
                    </a:solidFill>
                  </a:tcPr>
                </a:tc>
                <a:extLst>
                  <a:ext uri="{0D108BD9-81ED-4DB2-BD59-A6C34878D82A}">
                    <a16:rowId xmlns:a16="http://schemas.microsoft.com/office/drawing/2014/main" val="3602966973"/>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0.240</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48</a:t>
                      </a:r>
                    </a:p>
                  </a:txBody>
                  <a:tcPr marL="7144" marR="7144" marT="7144" marB="0" anchor="ctr"/>
                </a:tc>
                <a:tc>
                  <a:txBody>
                    <a:bodyPr/>
                    <a:lstStyle/>
                    <a:p>
                      <a:pPr algn="ctr" rtl="0" fontAlgn="ctr"/>
                      <a:r>
                        <a:rPr lang="es-PE" sz="1800" b="0" i="0" u="none" strike="noStrike">
                          <a:solidFill>
                            <a:srgbClr val="000000"/>
                          </a:solidFill>
                          <a:effectLst/>
                          <a:latin typeface="Calibri" panose="020F0502020204030204" pitchFamily="34" charset="0"/>
                        </a:rPr>
                        <a:t>0.240</a:t>
                      </a:r>
                    </a:p>
                  </a:txBody>
                  <a:tcPr marL="7144" marR="7144" marT="7144" marB="0" anchor="ctr"/>
                </a:tc>
                <a:extLst>
                  <a:ext uri="{0D108BD9-81ED-4DB2-BD59-A6C34878D82A}">
                    <a16:rowId xmlns:a16="http://schemas.microsoft.com/office/drawing/2014/main" val="1667082153"/>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0.400</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128</a:t>
                      </a:r>
                    </a:p>
                  </a:txBody>
                  <a:tcPr marL="7144" marR="7144" marT="7144" marB="0" anchor="ctr"/>
                </a:tc>
                <a:tc>
                  <a:txBody>
                    <a:bodyPr/>
                    <a:lstStyle/>
                    <a:p>
                      <a:pPr algn="ctr" rtl="0" fontAlgn="ctr"/>
                      <a:r>
                        <a:rPr lang="es-PE" sz="1800" b="0" i="0" u="none" strike="noStrike">
                          <a:solidFill>
                            <a:srgbClr val="000000"/>
                          </a:solidFill>
                          <a:effectLst/>
                          <a:latin typeface="Calibri" panose="020F0502020204030204" pitchFamily="34" charset="0"/>
                        </a:rPr>
                        <a:t>0.640</a:t>
                      </a:r>
                    </a:p>
                  </a:txBody>
                  <a:tcPr marL="7144" marR="7144" marT="7144" marB="0" anchor="ctr"/>
                </a:tc>
                <a:extLst>
                  <a:ext uri="{0D108BD9-81ED-4DB2-BD59-A6C34878D82A}">
                    <a16:rowId xmlns:a16="http://schemas.microsoft.com/office/drawing/2014/main" val="2177715103"/>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0.285</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185</a:t>
                      </a:r>
                    </a:p>
                  </a:txBody>
                  <a:tcPr marL="7144" marR="7144" marT="7144" marB="0" anchor="ctr"/>
                </a:tc>
                <a:tc>
                  <a:txBody>
                    <a:bodyPr/>
                    <a:lstStyle/>
                    <a:p>
                      <a:pPr algn="ctr" rtl="0" fontAlgn="ctr"/>
                      <a:r>
                        <a:rPr lang="es-PE" sz="1800" b="0" i="0" u="none" strike="noStrike">
                          <a:solidFill>
                            <a:srgbClr val="000000"/>
                          </a:solidFill>
                          <a:effectLst/>
                          <a:latin typeface="Calibri" panose="020F0502020204030204" pitchFamily="34" charset="0"/>
                        </a:rPr>
                        <a:t>0.925</a:t>
                      </a:r>
                    </a:p>
                  </a:txBody>
                  <a:tcPr marL="7144" marR="7144" marT="7144" marB="0" anchor="ctr"/>
                </a:tc>
                <a:extLst>
                  <a:ext uri="{0D108BD9-81ED-4DB2-BD59-A6C34878D82A}">
                    <a16:rowId xmlns:a16="http://schemas.microsoft.com/office/drawing/2014/main" val="1445957122"/>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0.075</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200</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1.000</a:t>
                      </a:r>
                    </a:p>
                  </a:txBody>
                  <a:tcPr marL="7144" marR="7144" marT="7144" marB="0" anchor="ctr"/>
                </a:tc>
                <a:extLst>
                  <a:ext uri="{0D108BD9-81ED-4DB2-BD59-A6C34878D82A}">
                    <a16:rowId xmlns:a16="http://schemas.microsoft.com/office/drawing/2014/main" val="3078909562"/>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1</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 </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 </a:t>
                      </a:r>
                    </a:p>
                  </a:txBody>
                  <a:tcPr marL="7144" marR="7144" marT="7144" marB="0" anchor="ctr">
                    <a:solidFill>
                      <a:schemeClr val="accent1"/>
                    </a:solidFill>
                  </a:tcPr>
                </a:tc>
                <a:extLst>
                  <a:ext uri="{0D108BD9-81ED-4DB2-BD59-A6C34878D82A}">
                    <a16:rowId xmlns:a16="http://schemas.microsoft.com/office/drawing/2014/main" val="493228631"/>
                  </a:ext>
                </a:extLst>
              </a:tr>
            </a:tbl>
          </a:graphicData>
        </a:graphic>
      </p:graphicFrame>
      <p:sp>
        <p:nvSpPr>
          <p:cNvPr id="4" name="Rectángulo 3"/>
          <p:cNvSpPr/>
          <p:nvPr/>
        </p:nvSpPr>
        <p:spPr>
          <a:xfrm>
            <a:off x="497710" y="4789162"/>
            <a:ext cx="7811069" cy="369332"/>
          </a:xfrm>
          <a:prstGeom prst="rect">
            <a:avLst/>
          </a:prstGeom>
        </p:spPr>
        <p:txBody>
          <a:bodyPr wrap="square">
            <a:spAutoFit/>
          </a:bodyPr>
          <a:lstStyle/>
          <a:p>
            <a:r>
              <a:rPr lang="es-PE" dirty="0">
                <a:solidFill>
                  <a:srgbClr val="002060"/>
                </a:solidFill>
              </a:rPr>
              <a:t>Calcule e interprete las 3 medidas de tendencia central.</a:t>
            </a:r>
          </a:p>
        </p:txBody>
      </p:sp>
    </p:spTree>
    <p:extLst>
      <p:ext uri="{BB962C8B-B14F-4D97-AF65-F5344CB8AC3E}">
        <p14:creationId xmlns:p14="http://schemas.microsoft.com/office/powerpoint/2010/main" val="42374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ángulo redondeado 7"/>
              <p:cNvSpPr/>
              <p:nvPr/>
            </p:nvSpPr>
            <p:spPr>
              <a:xfrm>
                <a:off x="422080" y="5175964"/>
                <a:ext cx="5874812" cy="612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s-PE" sz="1400" b="1" i="0" dirty="0" smtClean="0">
                        <a:solidFill>
                          <a:srgbClr val="C00000"/>
                        </a:solidFill>
                        <a:latin typeface="Cambria Math" panose="02040503050406030204" pitchFamily="18" charset="0"/>
                      </a:rPr>
                      <m:t>𝐌𝐞𝐝𝐢𝐚𝐧𝐚</m:t>
                    </m:r>
                    <m:r>
                      <a:rPr lang="es-PE" sz="1400" b="1" dirty="0" smtClean="0">
                        <a:solidFill>
                          <a:srgbClr val="C00000"/>
                        </a:solidFill>
                        <a:latin typeface="Cambria Math"/>
                      </a:rPr>
                      <m:t>:</m:t>
                    </m:r>
                  </m:oMath>
                </a14:m>
                <a:r>
                  <a:rPr lang="es-PE" sz="1400" b="1" dirty="0">
                    <a:solidFill>
                      <a:srgbClr val="C00000"/>
                    </a:solidFill>
                    <a:latin typeface="Cambria Math"/>
                  </a:rPr>
                  <a:t>  </a:t>
                </a:r>
                <a:r>
                  <a:rPr lang="es-PE" sz="1400" dirty="0">
                    <a:solidFill>
                      <a:schemeClr val="tx1"/>
                    </a:solidFill>
                  </a:rPr>
                  <a:t>La mediana es 1, pues la mediana le corresponde una frecuencia relativa acumulada 0.5, que es mayor que 0.24 pero no supera 0.64</a:t>
                </a:r>
              </a:p>
            </p:txBody>
          </p:sp>
        </mc:Choice>
        <mc:Fallback xmlns="">
          <p:sp>
            <p:nvSpPr>
              <p:cNvPr id="8" name="Rectángulo redondeado 7"/>
              <p:cNvSpPr>
                <a:spLocks noRot="1" noChangeAspect="1" noMove="1" noResize="1" noEditPoints="1" noAdjustHandles="1" noChangeArrowheads="1" noChangeShapeType="1" noTextEdit="1"/>
              </p:cNvSpPr>
              <p:nvPr/>
            </p:nvSpPr>
            <p:spPr>
              <a:xfrm>
                <a:off x="422080" y="5175964"/>
                <a:ext cx="5874812" cy="612000"/>
              </a:xfrm>
              <a:prstGeom prst="roundRect">
                <a:avLst/>
              </a:prstGeom>
              <a:blipFill>
                <a:blip r:embed="rId3"/>
                <a:stretch>
                  <a:fillRect b="-3000"/>
                </a:stretch>
              </a:blipFill>
              <a:ln>
                <a:noFill/>
              </a:ln>
            </p:spPr>
            <p:txBody>
              <a:bodyPr/>
              <a:lstStyle/>
              <a:p>
                <a:r>
                  <a:rPr lang="es-PE">
                    <a:noFill/>
                  </a:rPr>
                  <a:t> </a:t>
                </a:r>
              </a:p>
            </p:txBody>
          </p:sp>
        </mc:Fallback>
      </mc:AlternateContent>
      <p:sp>
        <p:nvSpPr>
          <p:cNvPr id="2" name="Título 1"/>
          <p:cNvSpPr>
            <a:spLocks noGrp="1"/>
          </p:cNvSpPr>
          <p:nvPr>
            <p:ph type="title"/>
          </p:nvPr>
        </p:nvSpPr>
        <p:spPr/>
        <p:txBody>
          <a:bodyPr>
            <a:normAutofit/>
          </a:bodyPr>
          <a:lstStyle/>
          <a:p>
            <a:pPr lvl="0"/>
            <a:r>
              <a:rPr lang="es-PE" dirty="0"/>
              <a:t> Ejercicio – tardanzas</a:t>
            </a:r>
          </a:p>
        </p:txBody>
      </p:sp>
      <p:sp>
        <p:nvSpPr>
          <p:cNvPr id="3" name="Marcador de contenido 2"/>
          <p:cNvSpPr>
            <a:spLocks noGrp="1"/>
          </p:cNvSpPr>
          <p:nvPr>
            <p:ph idx="1"/>
          </p:nvPr>
        </p:nvSpPr>
        <p:spPr>
          <a:xfrm>
            <a:off x="628650" y="1223007"/>
            <a:ext cx="7886700" cy="844740"/>
          </a:xfrm>
        </p:spPr>
        <p:txBody>
          <a:bodyPr>
            <a:noAutofit/>
          </a:bodyPr>
          <a:lstStyle/>
          <a:p>
            <a:pPr marL="0" indent="0">
              <a:lnSpc>
                <a:spcPct val="100000"/>
              </a:lnSpc>
              <a:spcBef>
                <a:spcPts val="600"/>
              </a:spcBef>
              <a:buNone/>
            </a:pPr>
            <a:r>
              <a:rPr lang="es-PE" sz="1800" dirty="0">
                <a:solidFill>
                  <a:srgbClr val="002060"/>
                </a:solidFill>
              </a:rPr>
              <a:t>En la tabla siguiente se muestra la distribución de los trabajadores de una empresa según el número de tardanzas en el mes pasado. Calcule las 3 medidas de tendencia central.</a:t>
            </a:r>
          </a:p>
        </p:txBody>
      </p:sp>
      <p:graphicFrame>
        <p:nvGraphicFramePr>
          <p:cNvPr id="6" name="Tabla 5"/>
          <p:cNvGraphicFramePr>
            <a:graphicFrameLocks noGrp="1"/>
          </p:cNvGraphicFramePr>
          <p:nvPr/>
        </p:nvGraphicFramePr>
        <p:xfrm>
          <a:off x="422079" y="2285871"/>
          <a:ext cx="2922811" cy="1963104"/>
        </p:xfrm>
        <a:graphic>
          <a:graphicData uri="http://schemas.openxmlformats.org/drawingml/2006/table">
            <a:tbl>
              <a:tblPr>
                <a:tableStyleId>{5C22544A-7EE6-4342-B048-85BDC9FD1C3A}</a:tableStyleId>
              </a:tblPr>
              <a:tblGrid>
                <a:gridCol w="1268181">
                  <a:extLst>
                    <a:ext uri="{9D8B030D-6E8A-4147-A177-3AD203B41FA5}">
                      <a16:colId xmlns:a16="http://schemas.microsoft.com/office/drawing/2014/main" val="20000"/>
                    </a:ext>
                  </a:extLst>
                </a:gridCol>
                <a:gridCol w="1654630">
                  <a:extLst>
                    <a:ext uri="{9D8B030D-6E8A-4147-A177-3AD203B41FA5}">
                      <a16:colId xmlns:a16="http://schemas.microsoft.com/office/drawing/2014/main" val="20001"/>
                    </a:ext>
                  </a:extLst>
                </a:gridCol>
              </a:tblGrid>
              <a:tr h="555784">
                <a:tc>
                  <a:txBody>
                    <a:bodyPr/>
                    <a:lstStyle/>
                    <a:p>
                      <a:pPr algn="ctr" rtl="0" fontAlgn="ctr"/>
                      <a:r>
                        <a:rPr lang="es-PE" sz="1800" b="0" i="0" u="none" strike="noStrike" dirty="0">
                          <a:solidFill>
                            <a:srgbClr val="000000"/>
                          </a:solidFill>
                          <a:effectLst/>
                          <a:latin typeface="Calibri" panose="020F0502020204030204" pitchFamily="34" charset="0"/>
                        </a:rPr>
                        <a:t>x</a:t>
                      </a:r>
                      <a:r>
                        <a:rPr lang="es-PE" sz="1800" b="0" i="0" u="none" strike="noStrike" baseline="-25000" dirty="0">
                          <a:solidFill>
                            <a:srgbClr val="000000"/>
                          </a:solidFill>
                          <a:effectLst/>
                          <a:latin typeface="Calibri" panose="020F0502020204030204" pitchFamily="34" charset="0"/>
                        </a:rPr>
                        <a:t>i </a:t>
                      </a:r>
                      <a:r>
                        <a:rPr lang="es-PE" sz="1800" b="0" i="0" u="none" strike="noStrike" dirty="0">
                          <a:solidFill>
                            <a:srgbClr val="000000"/>
                          </a:solidFill>
                          <a:effectLst/>
                          <a:latin typeface="Calibri" panose="020F0502020204030204" pitchFamily="34" charset="0"/>
                        </a:rPr>
                        <a:t>: Número de tardanzas</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n</a:t>
                      </a:r>
                      <a:r>
                        <a:rPr lang="es-PE" sz="1800" b="0" i="0" u="none" strike="noStrike" baseline="-25000" dirty="0">
                          <a:solidFill>
                            <a:srgbClr val="000000"/>
                          </a:solidFill>
                          <a:effectLst/>
                          <a:latin typeface="Calibri" panose="020F0502020204030204" pitchFamily="34" charset="0"/>
                        </a:rPr>
                        <a:t>i</a:t>
                      </a:r>
                      <a:r>
                        <a:rPr lang="es-PE" sz="1800" b="0" i="0" u="none" strike="noStrike" dirty="0">
                          <a:solidFill>
                            <a:srgbClr val="000000"/>
                          </a:solidFill>
                          <a:effectLst/>
                          <a:latin typeface="Calibri" panose="020F0502020204030204" pitchFamily="34" charset="0"/>
                        </a:rPr>
                        <a:t>: Número de trabajadores</a:t>
                      </a:r>
                    </a:p>
                  </a:txBody>
                  <a:tcPr marL="7144" marR="7144" marT="7144" marB="0" anchor="ctr">
                    <a:solidFill>
                      <a:schemeClr val="accent1"/>
                    </a:solidFill>
                  </a:tcPr>
                </a:tc>
                <a:extLst>
                  <a:ext uri="{0D108BD9-81ED-4DB2-BD59-A6C34878D82A}">
                    <a16:rowId xmlns:a16="http://schemas.microsoft.com/office/drawing/2014/main" val="10000"/>
                  </a:ext>
                </a:extLst>
              </a:tr>
              <a:tr h="281464">
                <a:tc>
                  <a:txBody>
                    <a:bodyPr/>
                    <a:lstStyle/>
                    <a:p>
                      <a:pPr algn="ctr" rtl="0" fontAlgn="ctr"/>
                      <a:r>
                        <a:rPr lang="es-PE" sz="1800" b="0" i="0" u="none" strike="noStrike">
                          <a:solidFill>
                            <a:srgbClr val="000000"/>
                          </a:solidFill>
                          <a:effectLst/>
                          <a:latin typeface="Calibri" panose="020F0502020204030204" pitchFamily="34" charset="0"/>
                        </a:rPr>
                        <a:t>0</a:t>
                      </a:r>
                    </a:p>
                  </a:txBody>
                  <a:tcPr marL="7144" marR="7144" marT="7144" marB="0" anchor="ctr">
                    <a:solidFill>
                      <a:schemeClr val="accent1">
                        <a:lumMod val="60000"/>
                        <a:lumOff val="40000"/>
                      </a:schemeClr>
                    </a:solidFill>
                  </a:tcPr>
                </a:tc>
                <a:tc>
                  <a:txBody>
                    <a:bodyPr/>
                    <a:lstStyle/>
                    <a:p>
                      <a:pPr algn="ctr" rtl="0" fontAlgn="ctr"/>
                      <a:r>
                        <a:rPr lang="es-PE" sz="1800" b="0" i="0" u="none" strike="noStrike" dirty="0">
                          <a:solidFill>
                            <a:srgbClr val="000000"/>
                          </a:solidFill>
                          <a:effectLst/>
                          <a:latin typeface="Calibri" panose="020F0502020204030204" pitchFamily="34" charset="0"/>
                        </a:rPr>
                        <a:t>48</a:t>
                      </a:r>
                    </a:p>
                  </a:txBody>
                  <a:tcPr marL="7144" marR="7144" marT="7144" marB="0" anchor="ctr"/>
                </a:tc>
                <a:extLst>
                  <a:ext uri="{0D108BD9-81ED-4DB2-BD59-A6C34878D82A}">
                    <a16:rowId xmlns:a16="http://schemas.microsoft.com/office/drawing/2014/main" val="10001"/>
                  </a:ext>
                </a:extLst>
              </a:tr>
              <a:tr h="281464">
                <a:tc>
                  <a:txBody>
                    <a:bodyPr/>
                    <a:lstStyle/>
                    <a:p>
                      <a:pPr algn="ctr" rtl="0" fontAlgn="ctr"/>
                      <a:r>
                        <a:rPr lang="es-PE" sz="1800" b="0" i="0" u="none" strike="noStrike">
                          <a:solidFill>
                            <a:srgbClr val="000000"/>
                          </a:solidFill>
                          <a:effectLst/>
                          <a:latin typeface="Calibri" panose="020F0502020204030204" pitchFamily="34" charset="0"/>
                        </a:rPr>
                        <a:t>1</a:t>
                      </a:r>
                    </a:p>
                  </a:txBody>
                  <a:tcPr marL="7144" marR="7144" marT="7144" marB="0" anchor="ctr">
                    <a:solidFill>
                      <a:schemeClr val="accent1">
                        <a:lumMod val="60000"/>
                        <a:lumOff val="40000"/>
                      </a:schemeClr>
                    </a:solidFill>
                  </a:tcPr>
                </a:tc>
                <a:tc>
                  <a:txBody>
                    <a:bodyPr/>
                    <a:lstStyle/>
                    <a:p>
                      <a:pPr algn="ctr" rtl="0" fontAlgn="ctr"/>
                      <a:r>
                        <a:rPr lang="es-PE" sz="1800" b="0" i="0" u="none" strike="noStrike" dirty="0">
                          <a:solidFill>
                            <a:srgbClr val="000000"/>
                          </a:solidFill>
                          <a:effectLst/>
                          <a:latin typeface="Calibri" panose="020F0502020204030204" pitchFamily="34" charset="0"/>
                        </a:rPr>
                        <a:t>80</a:t>
                      </a:r>
                    </a:p>
                  </a:txBody>
                  <a:tcPr marL="7144" marR="7144" marT="7144" marB="0" anchor="ctr"/>
                </a:tc>
                <a:extLst>
                  <a:ext uri="{0D108BD9-81ED-4DB2-BD59-A6C34878D82A}">
                    <a16:rowId xmlns:a16="http://schemas.microsoft.com/office/drawing/2014/main" val="10002"/>
                  </a:ext>
                </a:extLst>
              </a:tr>
              <a:tr h="281464">
                <a:tc>
                  <a:txBody>
                    <a:bodyPr/>
                    <a:lstStyle/>
                    <a:p>
                      <a:pPr algn="ctr" rtl="0" fontAlgn="ctr"/>
                      <a:r>
                        <a:rPr lang="es-PE" sz="1800" b="0" i="0" u="none" strike="noStrike">
                          <a:solidFill>
                            <a:srgbClr val="000000"/>
                          </a:solidFill>
                          <a:effectLst/>
                          <a:latin typeface="Calibri" panose="020F0502020204030204" pitchFamily="34" charset="0"/>
                        </a:rPr>
                        <a:t>2</a:t>
                      </a:r>
                    </a:p>
                  </a:txBody>
                  <a:tcPr marL="7144" marR="7144" marT="7144" marB="0" anchor="ctr">
                    <a:solidFill>
                      <a:schemeClr val="accent1">
                        <a:lumMod val="60000"/>
                        <a:lumOff val="40000"/>
                      </a:schemeClr>
                    </a:solidFill>
                  </a:tcPr>
                </a:tc>
                <a:tc>
                  <a:txBody>
                    <a:bodyPr/>
                    <a:lstStyle/>
                    <a:p>
                      <a:pPr algn="ctr" rtl="0" fontAlgn="ctr"/>
                      <a:r>
                        <a:rPr lang="es-PE" sz="1800" b="0" i="0" u="none" strike="noStrike" dirty="0">
                          <a:solidFill>
                            <a:srgbClr val="000000"/>
                          </a:solidFill>
                          <a:effectLst/>
                          <a:latin typeface="Calibri" panose="020F0502020204030204" pitchFamily="34" charset="0"/>
                        </a:rPr>
                        <a:t>57</a:t>
                      </a:r>
                    </a:p>
                  </a:txBody>
                  <a:tcPr marL="7144" marR="7144" marT="7144" marB="0" anchor="ctr"/>
                </a:tc>
                <a:extLst>
                  <a:ext uri="{0D108BD9-81ED-4DB2-BD59-A6C34878D82A}">
                    <a16:rowId xmlns:a16="http://schemas.microsoft.com/office/drawing/2014/main" val="10003"/>
                  </a:ext>
                </a:extLst>
              </a:tr>
              <a:tr h="281464">
                <a:tc>
                  <a:txBody>
                    <a:bodyPr/>
                    <a:lstStyle/>
                    <a:p>
                      <a:pPr algn="ctr" rtl="0" fontAlgn="ctr"/>
                      <a:r>
                        <a:rPr lang="es-PE" sz="1800" b="0" i="0" u="none" strike="noStrike">
                          <a:solidFill>
                            <a:srgbClr val="000000"/>
                          </a:solidFill>
                          <a:effectLst/>
                          <a:latin typeface="Calibri" panose="020F0502020204030204" pitchFamily="34" charset="0"/>
                        </a:rPr>
                        <a:t>3</a:t>
                      </a:r>
                    </a:p>
                  </a:txBody>
                  <a:tcPr marL="7144" marR="7144" marT="7144" marB="0" anchor="ctr">
                    <a:solidFill>
                      <a:schemeClr val="accent1">
                        <a:lumMod val="60000"/>
                        <a:lumOff val="40000"/>
                      </a:schemeClr>
                    </a:solidFill>
                  </a:tcPr>
                </a:tc>
                <a:tc>
                  <a:txBody>
                    <a:bodyPr/>
                    <a:lstStyle/>
                    <a:p>
                      <a:pPr algn="ctr" rtl="0" fontAlgn="ctr"/>
                      <a:r>
                        <a:rPr lang="es-PE" sz="1800" b="0" i="0" u="none" strike="noStrike" dirty="0">
                          <a:solidFill>
                            <a:srgbClr val="000000"/>
                          </a:solidFill>
                          <a:effectLst/>
                          <a:latin typeface="Calibri" panose="020F0502020204030204" pitchFamily="34" charset="0"/>
                        </a:rPr>
                        <a:t>15</a:t>
                      </a:r>
                    </a:p>
                  </a:txBody>
                  <a:tcPr marL="7144" marR="7144" marT="7144" marB="0" anchor="ctr"/>
                </a:tc>
                <a:extLst>
                  <a:ext uri="{0D108BD9-81ED-4DB2-BD59-A6C34878D82A}">
                    <a16:rowId xmlns:a16="http://schemas.microsoft.com/office/drawing/2014/main" val="10004"/>
                  </a:ext>
                </a:extLst>
              </a:tr>
              <a:tr h="281464">
                <a:tc>
                  <a:txBody>
                    <a:bodyPr/>
                    <a:lstStyle/>
                    <a:p>
                      <a:pPr algn="ctr" rtl="0" fontAlgn="ctr"/>
                      <a:r>
                        <a:rPr lang="es-PE" sz="1800" b="0" i="0" u="none" strike="noStrike">
                          <a:solidFill>
                            <a:srgbClr val="000000"/>
                          </a:solidFill>
                          <a:effectLst/>
                          <a:latin typeface="Calibri" panose="020F0502020204030204" pitchFamily="34" charset="0"/>
                        </a:rPr>
                        <a:t>Total</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200</a:t>
                      </a:r>
                    </a:p>
                  </a:txBody>
                  <a:tcPr marL="7144" marR="7144" marT="7144" marB="0" anchor="ctr">
                    <a:solidFill>
                      <a:schemeClr val="accent1"/>
                    </a:solidFill>
                  </a:tcPr>
                </a:tc>
                <a:extLst>
                  <a:ext uri="{0D108BD9-81ED-4DB2-BD59-A6C34878D82A}">
                    <a16:rowId xmlns:a16="http://schemas.microsoft.com/office/drawing/2014/main" val="10005"/>
                  </a:ext>
                </a:extLst>
              </a:tr>
            </a:tbl>
          </a:graphicData>
        </a:graphic>
      </p:graphicFrame>
      <p:graphicFrame>
        <p:nvGraphicFramePr>
          <p:cNvPr id="5" name="Tabla 4"/>
          <p:cNvGraphicFramePr>
            <a:graphicFrameLocks noGrp="1"/>
          </p:cNvGraphicFramePr>
          <p:nvPr/>
        </p:nvGraphicFramePr>
        <p:xfrm>
          <a:off x="3344890" y="2285871"/>
          <a:ext cx="4963890" cy="1963104"/>
        </p:xfrm>
        <a:graphic>
          <a:graphicData uri="http://schemas.openxmlformats.org/drawingml/2006/table">
            <a:tbl>
              <a:tblPr>
                <a:tableStyleId>{5C22544A-7EE6-4342-B048-85BDC9FD1C3A}</a:tableStyleId>
              </a:tblPr>
              <a:tblGrid>
                <a:gridCol w="1654630">
                  <a:extLst>
                    <a:ext uri="{9D8B030D-6E8A-4147-A177-3AD203B41FA5}">
                      <a16:colId xmlns:a16="http://schemas.microsoft.com/office/drawing/2014/main" val="547713829"/>
                    </a:ext>
                  </a:extLst>
                </a:gridCol>
                <a:gridCol w="1654630">
                  <a:extLst>
                    <a:ext uri="{9D8B030D-6E8A-4147-A177-3AD203B41FA5}">
                      <a16:colId xmlns:a16="http://schemas.microsoft.com/office/drawing/2014/main" val="3233364041"/>
                    </a:ext>
                  </a:extLst>
                </a:gridCol>
                <a:gridCol w="1654630">
                  <a:extLst>
                    <a:ext uri="{9D8B030D-6E8A-4147-A177-3AD203B41FA5}">
                      <a16:colId xmlns:a16="http://schemas.microsoft.com/office/drawing/2014/main" val="163398543"/>
                    </a:ext>
                  </a:extLst>
                </a:gridCol>
              </a:tblGrid>
              <a:tr h="555784">
                <a:tc>
                  <a:txBody>
                    <a:bodyPr/>
                    <a:lstStyle/>
                    <a:p>
                      <a:pPr algn="ctr" rtl="0" fontAlgn="ctr"/>
                      <a:r>
                        <a:rPr lang="es-PE" sz="1800" b="0" i="0" u="none" strike="noStrike" dirty="0">
                          <a:solidFill>
                            <a:srgbClr val="000000"/>
                          </a:solidFill>
                          <a:effectLst/>
                          <a:latin typeface="Calibri" panose="020F0502020204030204" pitchFamily="34" charset="0"/>
                        </a:rPr>
                        <a:t>f</a:t>
                      </a:r>
                      <a:r>
                        <a:rPr lang="es-PE" sz="1800" b="0" i="0" u="none" strike="noStrike" baseline="-25000" dirty="0">
                          <a:solidFill>
                            <a:srgbClr val="000000"/>
                          </a:solidFill>
                          <a:effectLst/>
                          <a:latin typeface="Calibri" panose="020F0502020204030204" pitchFamily="34" charset="0"/>
                        </a:rPr>
                        <a:t>i</a:t>
                      </a:r>
                      <a:r>
                        <a:rPr lang="es-PE" sz="1800" b="0" i="0" u="none" strike="noStrike" dirty="0">
                          <a:solidFill>
                            <a:srgbClr val="000000"/>
                          </a:solidFill>
                          <a:effectLst/>
                          <a:latin typeface="Calibri" panose="020F0502020204030204" pitchFamily="34" charset="0"/>
                        </a:rPr>
                        <a:t>: Proporción de trabajadores</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N</a:t>
                      </a:r>
                      <a:r>
                        <a:rPr lang="es-PE" sz="1800" b="0" i="0" u="none" strike="noStrike" baseline="-25000" dirty="0">
                          <a:solidFill>
                            <a:srgbClr val="000000"/>
                          </a:solidFill>
                          <a:effectLst/>
                          <a:latin typeface="Calibri" panose="020F0502020204030204" pitchFamily="34" charset="0"/>
                        </a:rPr>
                        <a:t>i</a:t>
                      </a:r>
                      <a:r>
                        <a:rPr lang="es-PE" sz="1800" b="0" i="0" u="none" strike="noStrike" dirty="0">
                          <a:solidFill>
                            <a:srgbClr val="000000"/>
                          </a:solidFill>
                          <a:effectLst/>
                          <a:latin typeface="Calibri" panose="020F0502020204030204" pitchFamily="34" charset="0"/>
                        </a:rPr>
                        <a:t> : </a:t>
                      </a:r>
                    </a:p>
                  </a:txBody>
                  <a:tcPr marL="7144" marR="7144" marT="7144" marB="0" anchor="ctr">
                    <a:solidFill>
                      <a:schemeClr val="accent1"/>
                    </a:solidFill>
                  </a:tcPr>
                </a:tc>
                <a:tc>
                  <a:txBody>
                    <a:bodyPr/>
                    <a:lstStyle/>
                    <a:p>
                      <a:pPr algn="ctr" rtl="0" fontAlgn="ctr"/>
                      <a:r>
                        <a:rPr lang="es-PE" sz="1800" b="0" i="0" u="none" strike="noStrike">
                          <a:solidFill>
                            <a:srgbClr val="000000"/>
                          </a:solidFill>
                          <a:effectLst/>
                          <a:latin typeface="Calibri" panose="020F0502020204030204" pitchFamily="34" charset="0"/>
                        </a:rPr>
                        <a:t>F</a:t>
                      </a:r>
                      <a:r>
                        <a:rPr lang="es-PE" sz="1800" b="0" i="0" u="none" strike="noStrike" baseline="-25000">
                          <a:solidFill>
                            <a:srgbClr val="000000"/>
                          </a:solidFill>
                          <a:effectLst/>
                          <a:latin typeface="Calibri" panose="020F0502020204030204" pitchFamily="34" charset="0"/>
                        </a:rPr>
                        <a:t>i</a:t>
                      </a:r>
                      <a:r>
                        <a:rPr lang="es-PE" sz="1800" b="0" i="0" u="none" strike="noStrike">
                          <a:solidFill>
                            <a:srgbClr val="000000"/>
                          </a:solidFill>
                          <a:effectLst/>
                          <a:latin typeface="Calibri" panose="020F0502020204030204" pitchFamily="34" charset="0"/>
                        </a:rPr>
                        <a:t> :</a:t>
                      </a:r>
                      <a:endParaRPr lang="es-PE" sz="1800" b="0" i="0" u="none" strike="noStrike" dirty="0">
                        <a:solidFill>
                          <a:srgbClr val="000000"/>
                        </a:solidFill>
                        <a:effectLst/>
                        <a:latin typeface="Calibri" panose="020F0502020204030204" pitchFamily="34" charset="0"/>
                      </a:endParaRPr>
                    </a:p>
                  </a:txBody>
                  <a:tcPr marL="7144" marR="7144" marT="7144" marB="0" anchor="ctr">
                    <a:solidFill>
                      <a:schemeClr val="accent1"/>
                    </a:solidFill>
                  </a:tcPr>
                </a:tc>
                <a:extLst>
                  <a:ext uri="{0D108BD9-81ED-4DB2-BD59-A6C34878D82A}">
                    <a16:rowId xmlns:a16="http://schemas.microsoft.com/office/drawing/2014/main" val="3602966973"/>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0.240</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48</a:t>
                      </a:r>
                    </a:p>
                  </a:txBody>
                  <a:tcPr marL="7144" marR="7144" marT="7144" marB="0" anchor="ctr"/>
                </a:tc>
                <a:tc>
                  <a:txBody>
                    <a:bodyPr/>
                    <a:lstStyle/>
                    <a:p>
                      <a:pPr algn="ctr" rtl="0" fontAlgn="ctr"/>
                      <a:r>
                        <a:rPr lang="es-PE" sz="1800" b="0" i="0" u="none" strike="noStrike">
                          <a:solidFill>
                            <a:srgbClr val="000000"/>
                          </a:solidFill>
                          <a:effectLst/>
                          <a:latin typeface="Calibri" panose="020F0502020204030204" pitchFamily="34" charset="0"/>
                        </a:rPr>
                        <a:t>0.240</a:t>
                      </a:r>
                    </a:p>
                  </a:txBody>
                  <a:tcPr marL="7144" marR="7144" marT="7144" marB="0" anchor="ctr"/>
                </a:tc>
                <a:extLst>
                  <a:ext uri="{0D108BD9-81ED-4DB2-BD59-A6C34878D82A}">
                    <a16:rowId xmlns:a16="http://schemas.microsoft.com/office/drawing/2014/main" val="1667082153"/>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0.400</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128</a:t>
                      </a:r>
                    </a:p>
                  </a:txBody>
                  <a:tcPr marL="7144" marR="7144" marT="7144" marB="0" anchor="ctr"/>
                </a:tc>
                <a:tc>
                  <a:txBody>
                    <a:bodyPr/>
                    <a:lstStyle/>
                    <a:p>
                      <a:pPr algn="ctr" rtl="0" fontAlgn="ctr"/>
                      <a:r>
                        <a:rPr lang="es-PE" sz="1800" b="0" i="0" u="none" strike="noStrike">
                          <a:solidFill>
                            <a:srgbClr val="000000"/>
                          </a:solidFill>
                          <a:effectLst/>
                          <a:latin typeface="Calibri" panose="020F0502020204030204" pitchFamily="34" charset="0"/>
                        </a:rPr>
                        <a:t>0.640</a:t>
                      </a:r>
                    </a:p>
                  </a:txBody>
                  <a:tcPr marL="7144" marR="7144" marT="7144" marB="0" anchor="ctr"/>
                </a:tc>
                <a:extLst>
                  <a:ext uri="{0D108BD9-81ED-4DB2-BD59-A6C34878D82A}">
                    <a16:rowId xmlns:a16="http://schemas.microsoft.com/office/drawing/2014/main" val="2177715103"/>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0.285</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185</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0.925</a:t>
                      </a:r>
                    </a:p>
                  </a:txBody>
                  <a:tcPr marL="7144" marR="7144" marT="7144" marB="0" anchor="ctr"/>
                </a:tc>
                <a:extLst>
                  <a:ext uri="{0D108BD9-81ED-4DB2-BD59-A6C34878D82A}">
                    <a16:rowId xmlns:a16="http://schemas.microsoft.com/office/drawing/2014/main" val="1445957122"/>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0.075</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200</a:t>
                      </a:r>
                    </a:p>
                  </a:txBody>
                  <a:tcPr marL="7144" marR="7144" marT="7144" marB="0" anchor="ctr"/>
                </a:tc>
                <a:tc>
                  <a:txBody>
                    <a:bodyPr/>
                    <a:lstStyle/>
                    <a:p>
                      <a:pPr algn="ctr" rtl="0" fontAlgn="ctr"/>
                      <a:r>
                        <a:rPr lang="es-PE" sz="1800" b="0" i="0" u="none" strike="noStrike" dirty="0">
                          <a:solidFill>
                            <a:srgbClr val="000000"/>
                          </a:solidFill>
                          <a:effectLst/>
                          <a:latin typeface="Calibri" panose="020F0502020204030204" pitchFamily="34" charset="0"/>
                        </a:rPr>
                        <a:t>1.000</a:t>
                      </a:r>
                    </a:p>
                  </a:txBody>
                  <a:tcPr marL="7144" marR="7144" marT="7144" marB="0" anchor="ctr"/>
                </a:tc>
                <a:extLst>
                  <a:ext uri="{0D108BD9-81ED-4DB2-BD59-A6C34878D82A}">
                    <a16:rowId xmlns:a16="http://schemas.microsoft.com/office/drawing/2014/main" val="3078909562"/>
                  </a:ext>
                </a:extLst>
              </a:tr>
              <a:tr h="281464">
                <a:tc>
                  <a:txBody>
                    <a:bodyPr/>
                    <a:lstStyle/>
                    <a:p>
                      <a:pPr algn="ctr" rtl="0" fontAlgn="ctr"/>
                      <a:r>
                        <a:rPr lang="es-PE" sz="1800" b="0" i="0" u="none" strike="noStrike" dirty="0">
                          <a:solidFill>
                            <a:srgbClr val="000000"/>
                          </a:solidFill>
                          <a:effectLst/>
                          <a:latin typeface="Calibri" panose="020F0502020204030204" pitchFamily="34" charset="0"/>
                        </a:rPr>
                        <a:t>1</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 </a:t>
                      </a:r>
                    </a:p>
                  </a:txBody>
                  <a:tcPr marL="7144" marR="7144" marT="7144" marB="0" anchor="ctr">
                    <a:solidFill>
                      <a:schemeClr val="accent1"/>
                    </a:solidFill>
                  </a:tcPr>
                </a:tc>
                <a:tc>
                  <a:txBody>
                    <a:bodyPr/>
                    <a:lstStyle/>
                    <a:p>
                      <a:pPr algn="ctr" rtl="0" fontAlgn="ctr"/>
                      <a:r>
                        <a:rPr lang="es-PE" sz="1800" b="0" i="0" u="none" strike="noStrike" dirty="0">
                          <a:solidFill>
                            <a:srgbClr val="000000"/>
                          </a:solidFill>
                          <a:effectLst/>
                          <a:latin typeface="Calibri" panose="020F0502020204030204" pitchFamily="34" charset="0"/>
                        </a:rPr>
                        <a:t> </a:t>
                      </a:r>
                    </a:p>
                  </a:txBody>
                  <a:tcPr marL="7144" marR="7144" marT="7144" marB="0" anchor="ctr">
                    <a:solidFill>
                      <a:schemeClr val="accent1"/>
                    </a:solidFill>
                  </a:tcPr>
                </a:tc>
                <a:extLst>
                  <a:ext uri="{0D108BD9-81ED-4DB2-BD59-A6C34878D82A}">
                    <a16:rowId xmlns:a16="http://schemas.microsoft.com/office/drawing/2014/main" val="493228631"/>
                  </a:ext>
                </a:extLst>
              </a:tr>
            </a:tbl>
          </a:graphicData>
        </a:graphic>
      </p:graphicFrame>
      <p:sp>
        <p:nvSpPr>
          <p:cNvPr id="13" name="Rectángulo redondeado 12"/>
          <p:cNvSpPr/>
          <p:nvPr/>
        </p:nvSpPr>
        <p:spPr>
          <a:xfrm>
            <a:off x="6964472" y="2417524"/>
            <a:ext cx="1014608" cy="15532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dondear rectángulo de esquina diagonal 14"/>
          <p:cNvSpPr/>
          <p:nvPr/>
        </p:nvSpPr>
        <p:spPr>
          <a:xfrm>
            <a:off x="6214059" y="5301993"/>
            <a:ext cx="2490103" cy="597867"/>
          </a:xfrm>
          <a:prstGeom prst="round2Diag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al menos 50% de los trabajadores tardó a lo más 1 vez.</a:t>
            </a:r>
          </a:p>
        </p:txBody>
      </p:sp>
      <mc:AlternateContent xmlns:mc="http://schemas.openxmlformats.org/markup-compatibility/2006" xmlns:a14="http://schemas.microsoft.com/office/drawing/2010/main">
        <mc:Choice Requires="a14">
          <p:sp>
            <p:nvSpPr>
              <p:cNvPr id="9" name="Rectángulo redondeado 8"/>
              <p:cNvSpPr/>
              <p:nvPr/>
            </p:nvSpPr>
            <p:spPr>
              <a:xfrm>
                <a:off x="422080" y="4384993"/>
                <a:ext cx="5874812" cy="612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s-PE" sz="1400" b="1" i="0" dirty="0" smtClean="0">
                        <a:solidFill>
                          <a:srgbClr val="C00000"/>
                        </a:solidFill>
                        <a:latin typeface="Cambria Math" panose="02040503050406030204" pitchFamily="18" charset="0"/>
                      </a:rPr>
                      <m:t>𝐌𝐨𝐝𝐚</m:t>
                    </m:r>
                    <m:r>
                      <a:rPr lang="es-PE" sz="1400" b="1" dirty="0" smtClean="0">
                        <a:solidFill>
                          <a:srgbClr val="C00000"/>
                        </a:solidFill>
                        <a:latin typeface="Cambria Math"/>
                      </a:rPr>
                      <m:t>:</m:t>
                    </m:r>
                  </m:oMath>
                </a14:m>
                <a:r>
                  <a:rPr lang="es-PE" sz="1400" b="1" dirty="0">
                    <a:solidFill>
                      <a:srgbClr val="C00000"/>
                    </a:solidFill>
                    <a:latin typeface="Cambria Math"/>
                  </a:rPr>
                  <a:t>  </a:t>
                </a:r>
                <a:r>
                  <a:rPr lang="es-PE" sz="1400" dirty="0">
                    <a:solidFill>
                      <a:schemeClr val="tx1"/>
                    </a:solidFill>
                  </a:rPr>
                  <a:t>La moda es 1, púes 0.4 es la mayor frecuencia relativa, que le corresponde a 1 tardanza</a:t>
                </a:r>
              </a:p>
            </p:txBody>
          </p:sp>
        </mc:Choice>
        <mc:Fallback xmlns="">
          <p:sp>
            <p:nvSpPr>
              <p:cNvPr id="9" name="Rectángulo redondeado 8"/>
              <p:cNvSpPr>
                <a:spLocks noRot="1" noChangeAspect="1" noMove="1" noResize="1" noEditPoints="1" noAdjustHandles="1" noChangeArrowheads="1" noChangeShapeType="1" noTextEdit="1"/>
              </p:cNvSpPr>
              <p:nvPr/>
            </p:nvSpPr>
            <p:spPr>
              <a:xfrm>
                <a:off x="422080" y="4384993"/>
                <a:ext cx="5874812" cy="612000"/>
              </a:xfrm>
              <a:prstGeom prst="roundRect">
                <a:avLst/>
              </a:prstGeom>
              <a:blipFill>
                <a:blip r:embed="rId4"/>
                <a:stretch>
                  <a:fillRect b="-2970"/>
                </a:stretch>
              </a:blipFill>
              <a:ln>
                <a:noFill/>
              </a:ln>
            </p:spPr>
            <p:txBody>
              <a:bodyPr/>
              <a:lstStyle/>
              <a:p>
                <a:r>
                  <a:rPr lang="es-PE">
                    <a:noFill/>
                  </a:rPr>
                  <a:t> </a:t>
                </a:r>
              </a:p>
            </p:txBody>
          </p:sp>
        </mc:Fallback>
      </mc:AlternateContent>
      <p:sp>
        <p:nvSpPr>
          <p:cNvPr id="10" name="Redondear rectángulo de esquina diagonal 9"/>
          <p:cNvSpPr/>
          <p:nvPr/>
        </p:nvSpPr>
        <p:spPr>
          <a:xfrm>
            <a:off x="6214059" y="4511022"/>
            <a:ext cx="2490103" cy="597867"/>
          </a:xfrm>
          <a:prstGeom prst="round2Diag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Se ve con mayor frecuencia que  un trabajador tarde 1 vez al mes.</a:t>
            </a:r>
          </a:p>
        </p:txBody>
      </p:sp>
      <mc:AlternateContent xmlns:mc="http://schemas.openxmlformats.org/markup-compatibility/2006" xmlns:a14="http://schemas.microsoft.com/office/drawing/2010/main">
        <mc:Choice Requires="a14">
          <p:sp>
            <p:nvSpPr>
              <p:cNvPr id="14" name="Rectángulo redondeado 13"/>
              <p:cNvSpPr/>
              <p:nvPr/>
            </p:nvSpPr>
            <p:spPr>
              <a:xfrm>
                <a:off x="407484" y="5966935"/>
                <a:ext cx="5874812" cy="612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s-PE" sz="1400" b="1" i="0" dirty="0" smtClean="0">
                        <a:solidFill>
                          <a:srgbClr val="C00000"/>
                        </a:solidFill>
                        <a:latin typeface="Cambria Math" panose="02040503050406030204" pitchFamily="18" charset="0"/>
                      </a:rPr>
                      <m:t>𝐌𝐞𝐝𝐢𝐚</m:t>
                    </m:r>
                    <m:r>
                      <a:rPr lang="es-PE" sz="1400" b="1" dirty="0" smtClean="0">
                        <a:solidFill>
                          <a:srgbClr val="C00000"/>
                        </a:solidFill>
                        <a:latin typeface="Cambria Math"/>
                      </a:rPr>
                      <m:t>:</m:t>
                    </m:r>
                  </m:oMath>
                </a14:m>
                <a:r>
                  <a:rPr lang="es-PE" sz="1400" b="1" dirty="0">
                    <a:solidFill>
                      <a:srgbClr val="C00000"/>
                    </a:solidFill>
                    <a:latin typeface="Cambria Math"/>
                  </a:rPr>
                  <a:t>  </a:t>
                </a:r>
                <a:r>
                  <a:rPr lang="es-PE" sz="1400" dirty="0">
                    <a:solidFill>
                      <a:schemeClr val="tx1"/>
                    </a:solidFill>
                  </a:rPr>
                  <a:t>La media es </a:t>
                </a:r>
                <a14:m>
                  <m:oMath xmlns:m="http://schemas.openxmlformats.org/officeDocument/2006/math">
                    <m:r>
                      <a:rPr lang="es-PE" sz="1400" i="1" dirty="0" smtClean="0">
                        <a:solidFill>
                          <a:schemeClr val="tx1"/>
                        </a:solidFill>
                        <a:latin typeface="Cambria Math" panose="02040503050406030204" pitchFamily="18" charset="0"/>
                      </a:rPr>
                      <m:t>1.195=</m:t>
                    </m:r>
                    <m:r>
                      <a:rPr lang="es-PE" sz="1400" i="1" dirty="0">
                        <a:solidFill>
                          <a:schemeClr val="tx1"/>
                        </a:solidFill>
                        <a:latin typeface="Cambria Math" panose="02040503050406030204" pitchFamily="18" charset="0"/>
                      </a:rPr>
                      <m:t>0.24</m:t>
                    </m:r>
                    <m:r>
                      <a:rPr lang="es-PE" sz="1400" i="1" dirty="0" smtClean="0">
                        <a:solidFill>
                          <a:schemeClr val="tx1"/>
                        </a:solidFill>
                        <a:latin typeface="Cambria Math" panose="02040503050406030204" pitchFamily="18" charset="0"/>
                        <a:ea typeface="Cambria Math" panose="02040503050406030204" pitchFamily="18" charset="0"/>
                      </a:rPr>
                      <m:t>×</m:t>
                    </m:r>
                    <m:r>
                      <a:rPr lang="es-PE" sz="1400" i="1" dirty="0">
                        <a:solidFill>
                          <a:schemeClr val="tx1"/>
                        </a:solidFill>
                        <a:latin typeface="Cambria Math" panose="02040503050406030204" pitchFamily="18" charset="0"/>
                      </a:rPr>
                      <m:t>0+0.4</m:t>
                    </m:r>
                    <m:r>
                      <a:rPr lang="es-PE" sz="1400" i="1" dirty="0" smtClean="0">
                        <a:solidFill>
                          <a:schemeClr val="tx1"/>
                        </a:solidFill>
                        <a:latin typeface="Cambria Math" panose="02040503050406030204" pitchFamily="18" charset="0"/>
                        <a:ea typeface="Cambria Math" panose="02040503050406030204" pitchFamily="18" charset="0"/>
                      </a:rPr>
                      <m:t>×</m:t>
                    </m:r>
                    <m:r>
                      <a:rPr lang="es-PE" sz="1400" i="1" dirty="0">
                        <a:solidFill>
                          <a:schemeClr val="tx1"/>
                        </a:solidFill>
                        <a:latin typeface="Cambria Math" panose="02040503050406030204" pitchFamily="18" charset="0"/>
                      </a:rPr>
                      <m:t>1+0.285</m:t>
                    </m:r>
                    <m:r>
                      <a:rPr lang="es-PE" sz="1400" i="1" dirty="0" smtClean="0">
                        <a:solidFill>
                          <a:schemeClr val="tx1"/>
                        </a:solidFill>
                        <a:latin typeface="Cambria Math" panose="02040503050406030204" pitchFamily="18" charset="0"/>
                        <a:ea typeface="Cambria Math" panose="02040503050406030204" pitchFamily="18" charset="0"/>
                      </a:rPr>
                      <m:t>×</m:t>
                    </m:r>
                    <m:r>
                      <a:rPr lang="es-PE" sz="1400" i="1" dirty="0">
                        <a:solidFill>
                          <a:schemeClr val="tx1"/>
                        </a:solidFill>
                        <a:latin typeface="Cambria Math" panose="02040503050406030204" pitchFamily="18" charset="0"/>
                      </a:rPr>
                      <m:t>2+0.075</m:t>
                    </m:r>
                    <m:r>
                      <a:rPr lang="es-PE" sz="1400" i="1" dirty="0" smtClean="0">
                        <a:solidFill>
                          <a:schemeClr val="tx1"/>
                        </a:solidFill>
                        <a:latin typeface="Cambria Math" panose="02040503050406030204" pitchFamily="18" charset="0"/>
                        <a:ea typeface="Cambria Math" panose="02040503050406030204" pitchFamily="18" charset="0"/>
                      </a:rPr>
                      <m:t>×</m:t>
                    </m:r>
                    <m:r>
                      <a:rPr lang="es-PE" sz="1400" i="1" dirty="0">
                        <a:solidFill>
                          <a:schemeClr val="tx1"/>
                        </a:solidFill>
                        <a:latin typeface="Cambria Math" panose="02040503050406030204" pitchFamily="18" charset="0"/>
                      </a:rPr>
                      <m:t>3</m:t>
                    </m:r>
                  </m:oMath>
                </a14:m>
                <a:endParaRPr lang="es-PE" sz="1400" dirty="0">
                  <a:solidFill>
                    <a:schemeClr val="tx1"/>
                  </a:solidFill>
                </a:endParaRPr>
              </a:p>
            </p:txBody>
          </p:sp>
        </mc:Choice>
        <mc:Fallback xmlns="">
          <p:sp>
            <p:nvSpPr>
              <p:cNvPr id="14" name="Rectángulo redondeado 13"/>
              <p:cNvSpPr>
                <a:spLocks noRot="1" noChangeAspect="1" noMove="1" noResize="1" noEditPoints="1" noAdjustHandles="1" noChangeArrowheads="1" noChangeShapeType="1" noTextEdit="1"/>
              </p:cNvSpPr>
              <p:nvPr/>
            </p:nvSpPr>
            <p:spPr>
              <a:xfrm>
                <a:off x="407484" y="5966935"/>
                <a:ext cx="5874812" cy="612000"/>
              </a:xfrm>
              <a:prstGeom prst="roundRect">
                <a:avLst/>
              </a:prstGeom>
              <a:blipFill>
                <a:blip r:embed="rId5"/>
                <a:stretch>
                  <a:fillRect/>
                </a:stretch>
              </a:blipFill>
              <a:ln>
                <a:noFill/>
              </a:ln>
            </p:spPr>
            <p:txBody>
              <a:bodyPr/>
              <a:lstStyle/>
              <a:p>
                <a:r>
                  <a:rPr lang="es-PE">
                    <a:noFill/>
                  </a:rPr>
                  <a:t> </a:t>
                </a:r>
              </a:p>
            </p:txBody>
          </p:sp>
        </mc:Fallback>
      </mc:AlternateContent>
      <p:sp>
        <p:nvSpPr>
          <p:cNvPr id="16" name="Redondear rectángulo de esquina diagonal 15"/>
          <p:cNvSpPr/>
          <p:nvPr/>
        </p:nvSpPr>
        <p:spPr>
          <a:xfrm>
            <a:off x="6199463" y="6092964"/>
            <a:ext cx="2490103" cy="597867"/>
          </a:xfrm>
          <a:prstGeom prst="round2Diag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El número medio de tardanzas por trabajador es 1.195.</a:t>
            </a:r>
          </a:p>
        </p:txBody>
      </p:sp>
    </p:spTree>
    <p:extLst>
      <p:ext uri="{BB962C8B-B14F-4D97-AF65-F5344CB8AC3E}">
        <p14:creationId xmlns:p14="http://schemas.microsoft.com/office/powerpoint/2010/main" val="248843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bg/>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bg/>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heel(1)">
                                      <p:cBhvr>
                                        <p:cTn id="40" dur="2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3" grpId="0" animBg="1"/>
      <p:bldP spid="15" grpId="0" animBg="1"/>
      <p:bldP spid="9" grpId="0" uiExpand="1" build="p" animBg="1"/>
      <p:bldP spid="10" grpId="0" animBg="1"/>
      <p:bldP spid="14" grpId="0" build="p" animBg="1"/>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p:spPr>
        <p:txBody>
          <a:bodyPr>
            <a:normAutofit/>
          </a:bodyPr>
          <a:lstStyle/>
          <a:p>
            <a:pPr lvl="0"/>
            <a:r>
              <a:rPr lang="es-PE" sz="4000" b="1" dirty="0">
                <a:solidFill>
                  <a:srgbClr val="00B0F0"/>
                </a:solidFill>
              </a:rPr>
              <a:t> Ejemplo - Facturas emitidas por día</a:t>
            </a:r>
          </a:p>
        </p:txBody>
      </p:sp>
      <p:sp>
        <p:nvSpPr>
          <p:cNvPr id="3" name="Marcador de contenido 2"/>
          <p:cNvSpPr>
            <a:spLocks noGrp="1"/>
          </p:cNvSpPr>
          <p:nvPr>
            <p:ph idx="1"/>
          </p:nvPr>
        </p:nvSpPr>
        <p:spPr>
          <a:xfrm>
            <a:off x="628650" y="1690689"/>
            <a:ext cx="7886700" cy="3577713"/>
          </a:xfrm>
        </p:spPr>
        <p:txBody>
          <a:bodyPr>
            <a:noAutofit/>
          </a:bodyPr>
          <a:lstStyle/>
          <a:p>
            <a:pPr marL="0" indent="0">
              <a:lnSpc>
                <a:spcPct val="100000"/>
              </a:lnSpc>
              <a:spcBef>
                <a:spcPts val="600"/>
              </a:spcBef>
              <a:buNone/>
            </a:pPr>
            <a:r>
              <a:rPr lang="es-PE" sz="2000" dirty="0">
                <a:latin typeface="+mj-lt"/>
                <a:ea typeface="+mj-ea"/>
                <a:cs typeface="+mj-cs"/>
              </a:rPr>
              <a:t>En los reportes estadísticos de una empresa, correspondientes al período de los últimos 100 días, se lee la siguiente información sobre el número de facturas diarias emitidas por la empresa en dicho período.</a:t>
            </a:r>
          </a:p>
          <a:p>
            <a:pPr marL="0" indent="0">
              <a:lnSpc>
                <a:spcPct val="100000"/>
              </a:lnSpc>
              <a:spcBef>
                <a:spcPts val="600"/>
              </a:spcBef>
              <a:buNone/>
            </a:pPr>
            <a:endParaRPr lang="es-PE" sz="2000" dirty="0">
              <a:latin typeface="+mj-lt"/>
              <a:ea typeface="+mj-ea"/>
              <a:cs typeface="+mj-cs"/>
            </a:endParaRPr>
          </a:p>
          <a:p>
            <a:pPr marL="0" indent="0">
              <a:lnSpc>
                <a:spcPct val="100000"/>
              </a:lnSpc>
              <a:spcBef>
                <a:spcPts val="600"/>
              </a:spcBef>
              <a:buNone/>
            </a:pPr>
            <a:endParaRPr lang="pt-BR" sz="2000" dirty="0">
              <a:latin typeface="+mj-lt"/>
              <a:ea typeface="+mj-ea"/>
              <a:cs typeface="+mj-cs"/>
            </a:endParaRPr>
          </a:p>
          <a:p>
            <a:pPr marL="0" indent="0">
              <a:lnSpc>
                <a:spcPct val="100000"/>
              </a:lnSpc>
              <a:spcBef>
                <a:spcPts val="600"/>
              </a:spcBef>
              <a:buNone/>
            </a:pPr>
            <a:endParaRPr lang="pt-BR" sz="2000" dirty="0">
              <a:latin typeface="+mj-lt"/>
              <a:ea typeface="+mj-ea"/>
              <a:cs typeface="+mj-cs"/>
            </a:endParaRPr>
          </a:p>
          <a:p>
            <a:pPr marL="0" indent="0">
              <a:lnSpc>
                <a:spcPct val="100000"/>
              </a:lnSpc>
              <a:spcBef>
                <a:spcPts val="600"/>
              </a:spcBef>
              <a:buNone/>
            </a:pPr>
            <a:endParaRPr lang="es-ES" sz="2000" dirty="0">
              <a:latin typeface="+mj-lt"/>
              <a:ea typeface="+mj-ea"/>
              <a:cs typeface="+mj-cs"/>
            </a:endParaRPr>
          </a:p>
          <a:p>
            <a:pPr marL="0" indent="0">
              <a:lnSpc>
                <a:spcPct val="100000"/>
              </a:lnSpc>
              <a:spcBef>
                <a:spcPts val="600"/>
              </a:spcBef>
              <a:buNone/>
            </a:pPr>
            <a:endParaRPr lang="es-PE" sz="2000" dirty="0">
              <a:latin typeface="+mj-lt"/>
              <a:ea typeface="+mj-ea"/>
              <a:cs typeface="+mj-cs"/>
            </a:endParaRPr>
          </a:p>
          <a:p>
            <a:pPr marL="0" indent="0">
              <a:lnSpc>
                <a:spcPct val="100000"/>
              </a:lnSpc>
              <a:spcBef>
                <a:spcPts val="600"/>
              </a:spcBef>
              <a:buNone/>
            </a:pPr>
            <a:endParaRPr lang="es-PE" sz="2000" dirty="0">
              <a:latin typeface="+mj-lt"/>
              <a:ea typeface="+mj-ea"/>
              <a:cs typeface="+mj-cs"/>
            </a:endParaRPr>
          </a:p>
          <a:p>
            <a:pPr marL="0" indent="0">
              <a:lnSpc>
                <a:spcPct val="100000"/>
              </a:lnSpc>
              <a:spcBef>
                <a:spcPts val="600"/>
              </a:spcBef>
              <a:buNone/>
            </a:pPr>
            <a:r>
              <a:rPr lang="es-PE" sz="2000" dirty="0">
                <a:latin typeface="+mj-lt"/>
                <a:ea typeface="+mj-ea"/>
                <a:cs typeface="+mj-cs"/>
              </a:rPr>
              <a:t>Calcule aproximadamente el porcentaje de días en los que fueron emitidas más facturas que el promedio diario.</a:t>
            </a:r>
          </a:p>
        </p:txBody>
      </p:sp>
      <p:graphicFrame>
        <p:nvGraphicFramePr>
          <p:cNvPr id="4" name="Tabla 3"/>
          <p:cNvGraphicFramePr>
            <a:graphicFrameLocks noGrp="1"/>
          </p:cNvGraphicFramePr>
          <p:nvPr/>
        </p:nvGraphicFramePr>
        <p:xfrm>
          <a:off x="2600324" y="2797897"/>
          <a:ext cx="3943352" cy="1828800"/>
        </p:xfrm>
        <a:graphic>
          <a:graphicData uri="http://schemas.openxmlformats.org/drawingml/2006/table">
            <a:tbl>
              <a:tblPr firstRow="1" firstCol="1" lastRow="1" bandRow="1">
                <a:tableStyleId>{5C22544A-7EE6-4342-B048-85BDC9FD1C3A}</a:tableStyleId>
              </a:tblPr>
              <a:tblGrid>
                <a:gridCol w="1971676">
                  <a:extLst>
                    <a:ext uri="{9D8B030D-6E8A-4147-A177-3AD203B41FA5}">
                      <a16:colId xmlns:a16="http://schemas.microsoft.com/office/drawing/2014/main" val="20000"/>
                    </a:ext>
                  </a:extLst>
                </a:gridCol>
                <a:gridCol w="1971676">
                  <a:extLst>
                    <a:ext uri="{9D8B030D-6E8A-4147-A177-3AD203B41FA5}">
                      <a16:colId xmlns:a16="http://schemas.microsoft.com/office/drawing/2014/main" val="20001"/>
                    </a:ext>
                  </a:extLst>
                </a:gridCol>
              </a:tblGrid>
              <a:tr h="457200">
                <a:tc>
                  <a:txBody>
                    <a:bodyPr/>
                    <a:lstStyle/>
                    <a:p>
                      <a:pPr algn="ctr">
                        <a:spcBef>
                          <a:spcPts val="200"/>
                        </a:spcBef>
                        <a:spcAft>
                          <a:spcPts val="200"/>
                        </a:spcAft>
                      </a:pPr>
                      <a:r>
                        <a:rPr lang="es-ES" sz="1500" dirty="0">
                          <a:effectLst/>
                        </a:rPr>
                        <a:t>X</a:t>
                      </a:r>
                      <a:br>
                        <a:rPr lang="es-ES" sz="1500" baseline="0" dirty="0">
                          <a:effectLst/>
                        </a:rPr>
                      </a:br>
                      <a:r>
                        <a:rPr lang="es-ES" sz="1500" dirty="0">
                          <a:effectLst/>
                        </a:rPr>
                        <a:t>Número de facturas</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algn="ctr">
                        <a:spcBef>
                          <a:spcPts val="200"/>
                        </a:spcBef>
                        <a:spcAft>
                          <a:spcPts val="200"/>
                        </a:spcAft>
                      </a:pPr>
                      <a:r>
                        <a:rPr lang="es-ES" sz="1500" dirty="0">
                          <a:effectLst/>
                        </a:rPr>
                        <a:t>Proporción de días</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0000"/>
                  </a:ext>
                </a:extLst>
              </a:tr>
              <a:tr h="228600">
                <a:tc>
                  <a:txBody>
                    <a:bodyPr/>
                    <a:lstStyle/>
                    <a:p>
                      <a:pPr algn="ctr">
                        <a:spcBef>
                          <a:spcPts val="200"/>
                        </a:spcBef>
                        <a:spcAft>
                          <a:spcPts val="200"/>
                        </a:spcAft>
                      </a:pPr>
                      <a:r>
                        <a:rPr lang="es-ES" sz="1500" dirty="0">
                          <a:effectLst/>
                        </a:rPr>
                        <a:t>[30 ; 60]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algn="ctr">
                        <a:spcBef>
                          <a:spcPts val="200"/>
                        </a:spcBef>
                        <a:spcAft>
                          <a:spcPts val="200"/>
                        </a:spcAft>
                      </a:pPr>
                      <a:r>
                        <a:rPr lang="es-ES" sz="1500" dirty="0">
                          <a:effectLst/>
                        </a:rPr>
                        <a:t>0,25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228600">
                <a:tc>
                  <a:txBody>
                    <a:bodyPr/>
                    <a:lstStyle/>
                    <a:p>
                      <a:pPr algn="ctr">
                        <a:spcBef>
                          <a:spcPts val="200"/>
                        </a:spcBef>
                        <a:spcAft>
                          <a:spcPts val="200"/>
                        </a:spcAft>
                      </a:pPr>
                      <a:r>
                        <a:rPr lang="es-ES" sz="1500" dirty="0">
                          <a:effectLst/>
                        </a:rPr>
                        <a:t>]60 ; 90]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algn="ctr">
                        <a:spcBef>
                          <a:spcPts val="200"/>
                        </a:spcBef>
                        <a:spcAft>
                          <a:spcPts val="200"/>
                        </a:spcAft>
                      </a:pPr>
                      <a:r>
                        <a:rPr lang="es-ES" sz="1500" dirty="0">
                          <a:effectLst/>
                        </a:rPr>
                        <a:t>0,40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228600">
                <a:tc>
                  <a:txBody>
                    <a:bodyPr/>
                    <a:lstStyle/>
                    <a:p>
                      <a:pPr algn="ctr">
                        <a:spcBef>
                          <a:spcPts val="200"/>
                        </a:spcBef>
                        <a:spcAft>
                          <a:spcPts val="200"/>
                        </a:spcAft>
                      </a:pPr>
                      <a:r>
                        <a:rPr lang="es-ES" sz="1500">
                          <a:effectLst/>
                        </a:rPr>
                        <a:t>]90 ; 120</a:t>
                      </a:r>
                      <a:r>
                        <a:rPr lang="es-ES" sz="1500" dirty="0">
                          <a:effectLst/>
                        </a:rPr>
                        <a:t>]</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algn="ctr">
                        <a:spcBef>
                          <a:spcPts val="200"/>
                        </a:spcBef>
                        <a:spcAft>
                          <a:spcPts val="200"/>
                        </a:spcAft>
                      </a:pPr>
                      <a:r>
                        <a:rPr lang="es-ES" sz="1500" dirty="0">
                          <a:effectLst/>
                        </a:rPr>
                        <a:t>0,20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228600">
                <a:tc>
                  <a:txBody>
                    <a:bodyPr/>
                    <a:lstStyle/>
                    <a:p>
                      <a:pPr algn="ctr">
                        <a:spcBef>
                          <a:spcPts val="200"/>
                        </a:spcBef>
                        <a:spcAft>
                          <a:spcPts val="200"/>
                        </a:spcAft>
                      </a:pPr>
                      <a:r>
                        <a:rPr lang="es-ES" sz="1500">
                          <a:effectLst/>
                        </a:rPr>
                        <a:t>]120 ; 150</a:t>
                      </a:r>
                      <a:r>
                        <a:rPr lang="es-ES" sz="1500" dirty="0">
                          <a:effectLst/>
                        </a:rPr>
                        <a:t>]</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algn="ctr">
                        <a:spcBef>
                          <a:spcPts val="200"/>
                        </a:spcBef>
                        <a:spcAft>
                          <a:spcPts val="200"/>
                        </a:spcAft>
                      </a:pPr>
                      <a:r>
                        <a:rPr lang="es-ES" sz="1500" dirty="0">
                          <a:effectLst/>
                        </a:rPr>
                        <a:t>0,10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r h="228600">
                <a:tc>
                  <a:txBody>
                    <a:bodyPr/>
                    <a:lstStyle/>
                    <a:p>
                      <a:pPr algn="ctr">
                        <a:spcBef>
                          <a:spcPts val="200"/>
                        </a:spcBef>
                        <a:spcAft>
                          <a:spcPts val="200"/>
                        </a:spcAft>
                      </a:pPr>
                      <a:r>
                        <a:rPr lang="es-ES" sz="1500" dirty="0">
                          <a:effectLst/>
                        </a:rPr>
                        <a:t>]150 ; 180]</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algn="ctr">
                        <a:spcBef>
                          <a:spcPts val="200"/>
                        </a:spcBef>
                        <a:spcAft>
                          <a:spcPts val="200"/>
                        </a:spcAft>
                      </a:pPr>
                      <a:r>
                        <a:rPr lang="es-ES" sz="1500" dirty="0">
                          <a:effectLst/>
                        </a:rPr>
                        <a:t>0,05</a:t>
                      </a: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5"/>
                  </a:ext>
                </a:extLst>
              </a:tr>
              <a:tr h="228600">
                <a:tc>
                  <a:txBody>
                    <a:bodyPr/>
                    <a:lstStyle/>
                    <a:p>
                      <a:pPr algn="ctr">
                        <a:spcBef>
                          <a:spcPts val="200"/>
                        </a:spcBef>
                        <a:spcAft>
                          <a:spcPts val="200"/>
                        </a:spcAft>
                      </a:pP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algn="ctr">
                        <a:spcBef>
                          <a:spcPts val="200"/>
                        </a:spcBef>
                        <a:spcAft>
                          <a:spcPts val="200"/>
                        </a:spcAft>
                      </a:pPr>
                      <a:endParaRPr lang="es-PE"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0954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75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ángulo redondeado 5"/>
              <p:cNvSpPr/>
              <p:nvPr/>
            </p:nvSpPr>
            <p:spPr>
              <a:xfrm>
                <a:off x="314325" y="4617200"/>
                <a:ext cx="8515350" cy="134270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800"/>
                  </a:spcBef>
                </a:pPr>
                <a:r>
                  <a:rPr lang="es-PE" dirty="0">
                    <a:solidFill>
                      <a:schemeClr val="tx1"/>
                    </a:solidFill>
                  </a:rPr>
                  <a:t>Promedio aproximado diario de facturas emitidas por día:</a:t>
                </a:r>
                <a:br>
                  <a:rPr lang="es-PE" dirty="0">
                    <a:solidFill>
                      <a:schemeClr val="tx1"/>
                    </a:solidFill>
                  </a:rPr>
                </a:br>
                <a:br>
                  <a:rPr lang="es-PE" i="1" dirty="0">
                    <a:solidFill>
                      <a:schemeClr val="tx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acc>
                        <m:accPr>
                          <m:chr m:val="̅"/>
                          <m:ctrlPr>
                            <a:rPr lang="es-PE" i="1" smtClean="0">
                              <a:solidFill>
                                <a:schemeClr val="tx1"/>
                              </a:solidFill>
                              <a:latin typeface="Cambria Math" panose="02040503050406030204" pitchFamily="18" charset="0"/>
                            </a:rPr>
                          </m:ctrlPr>
                        </m:accPr>
                        <m:e>
                          <m:r>
                            <a:rPr lang="es-PE" b="0" i="1" smtClean="0">
                              <a:solidFill>
                                <a:schemeClr val="tx1"/>
                              </a:solidFill>
                              <a:latin typeface="Cambria Math" panose="02040503050406030204" pitchFamily="18" charset="0"/>
                            </a:rPr>
                            <m:t> </m:t>
                          </m:r>
                          <m:r>
                            <a:rPr lang="es-PE" b="0" i="1" smtClean="0">
                              <a:solidFill>
                                <a:schemeClr val="tx1"/>
                              </a:solidFill>
                              <a:latin typeface="Cambria Math" panose="02040503050406030204" pitchFamily="18" charset="0"/>
                            </a:rPr>
                            <m:t>𝑥</m:t>
                          </m:r>
                          <m:r>
                            <a:rPr lang="es-PE" b="0" i="1" smtClean="0">
                              <a:solidFill>
                                <a:schemeClr val="tx1"/>
                              </a:solidFill>
                              <a:latin typeface="Cambria Math" panose="02040503050406030204" pitchFamily="18" charset="0"/>
                            </a:rPr>
                            <m:t> </m:t>
                          </m:r>
                        </m:e>
                      </m:acc>
                      <m:r>
                        <a:rPr lang="es-PE" b="0" i="1" smtClean="0">
                          <a:solidFill>
                            <a:schemeClr val="tx1"/>
                          </a:solidFill>
                          <a:latin typeface="Cambria Math" panose="02040503050406030204" pitchFamily="18" charset="0"/>
                        </a:rPr>
                        <m:t>=</m:t>
                      </m:r>
                      <m:r>
                        <a:rPr lang="es-PE" b="0" i="1" dirty="0" smtClean="0">
                          <a:solidFill>
                            <a:schemeClr val="tx1"/>
                          </a:solidFill>
                          <a:latin typeface="Cambria Math" panose="02040503050406030204" pitchFamily="18" charset="0"/>
                        </a:rPr>
                        <m:t>45</m:t>
                      </m:r>
                      <m:r>
                        <a:rPr lang="es-PE" b="0" i="1" dirty="0" smtClean="0">
                          <a:solidFill>
                            <a:schemeClr val="tx1"/>
                          </a:solidFill>
                          <a:latin typeface="Cambria Math" panose="02040503050406030204" pitchFamily="18" charset="0"/>
                          <a:ea typeface="Cambria Math" panose="02040503050406030204" pitchFamily="18" charset="0"/>
                        </a:rPr>
                        <m:t>×</m:t>
                      </m:r>
                      <m:r>
                        <a:rPr lang="es-PE" i="1" dirty="0" smtClean="0">
                          <a:solidFill>
                            <a:schemeClr val="tx1"/>
                          </a:solidFill>
                          <a:latin typeface="Cambria Math" panose="02040503050406030204" pitchFamily="18" charset="0"/>
                        </a:rPr>
                        <m:t>0.25+75</m:t>
                      </m:r>
                      <m:r>
                        <a:rPr lang="es-PE" i="1" dirty="0" smtClean="0">
                          <a:solidFill>
                            <a:schemeClr val="tx1"/>
                          </a:solidFill>
                          <a:latin typeface="Cambria Math" panose="02040503050406030204" pitchFamily="18" charset="0"/>
                          <a:ea typeface="Cambria Math" panose="02040503050406030204" pitchFamily="18" charset="0"/>
                        </a:rPr>
                        <m:t>×0.40+105×0.20+135×0.10+165×0.05=84</m:t>
                      </m:r>
                      <m:r>
                        <a:rPr lang="es-PE" i="1" dirty="0" smtClean="0">
                          <a:solidFill>
                            <a:schemeClr val="tx1"/>
                          </a:solidFill>
                          <a:latin typeface="Cambria Math" panose="02040503050406030204" pitchFamily="18" charset="0"/>
                        </a:rPr>
                        <m:t> </m:t>
                      </m:r>
                    </m:oMath>
                  </m:oMathPara>
                </a14:m>
                <a:endParaRPr lang="es-PE" dirty="0">
                  <a:solidFill>
                    <a:schemeClr val="tx1"/>
                  </a:solidFill>
                </a:endParaRPr>
              </a:p>
            </p:txBody>
          </p:sp>
        </mc:Choice>
        <mc:Fallback xmlns="">
          <p:sp>
            <p:nvSpPr>
              <p:cNvPr id="6" name="Rectángulo redondeado 5"/>
              <p:cNvSpPr>
                <a:spLocks noRot="1" noChangeAspect="1" noMove="1" noResize="1" noEditPoints="1" noAdjustHandles="1" noChangeArrowheads="1" noChangeShapeType="1" noTextEdit="1"/>
              </p:cNvSpPr>
              <p:nvPr/>
            </p:nvSpPr>
            <p:spPr>
              <a:xfrm>
                <a:off x="314325" y="4617200"/>
                <a:ext cx="8515350" cy="1342709"/>
              </a:xfrm>
              <a:prstGeom prst="roundRect">
                <a:avLst/>
              </a:prstGeom>
              <a:blipFill>
                <a:blip r:embed="rId3"/>
                <a:stretch>
                  <a:fillRect/>
                </a:stretch>
              </a:blipFill>
              <a:ln>
                <a:noFill/>
              </a:ln>
            </p:spPr>
            <p:txBody>
              <a:bodyPr/>
              <a:lstStyle/>
              <a:p>
                <a:r>
                  <a:rPr lang="es-PE">
                    <a:noFill/>
                  </a:rPr>
                  <a:t> </a:t>
                </a:r>
              </a:p>
            </p:txBody>
          </p:sp>
        </mc:Fallback>
      </mc:AlternateContent>
      <p:sp>
        <p:nvSpPr>
          <p:cNvPr id="2" name="Título 1"/>
          <p:cNvSpPr>
            <a:spLocks noGrp="1"/>
          </p:cNvSpPr>
          <p:nvPr>
            <p:ph type="title"/>
          </p:nvPr>
        </p:nvSpPr>
        <p:spPr/>
        <p:txBody>
          <a:bodyPr>
            <a:normAutofit/>
          </a:bodyPr>
          <a:lstStyle/>
          <a:p>
            <a:pPr lvl="0"/>
            <a:r>
              <a:rPr lang="es-PE" sz="4000" b="1" dirty="0">
                <a:solidFill>
                  <a:srgbClr val="00B0F0"/>
                </a:solidFill>
              </a:rPr>
              <a:t> Ejemplo - Facturas emitidas por día</a:t>
            </a:r>
            <a:endParaRPr lang="es-PE" sz="4000" dirty="0"/>
          </a:p>
        </p:txBody>
      </p:sp>
      <p:graphicFrame>
        <p:nvGraphicFramePr>
          <p:cNvPr id="5" name="Tabla 4"/>
          <p:cNvGraphicFramePr>
            <a:graphicFrameLocks noGrp="1"/>
          </p:cNvGraphicFramePr>
          <p:nvPr/>
        </p:nvGraphicFramePr>
        <p:xfrm>
          <a:off x="847453" y="1997513"/>
          <a:ext cx="2767350" cy="1918985"/>
        </p:xfrm>
        <a:graphic>
          <a:graphicData uri="http://schemas.openxmlformats.org/drawingml/2006/table">
            <a:tbl>
              <a:tblPr firstRow="1" firstCol="1">
                <a:tableStyleId>{5C22544A-7EE6-4342-B048-85BDC9FD1C3A}</a:tableStyleId>
              </a:tblPr>
              <a:tblGrid>
                <a:gridCol w="1117253">
                  <a:extLst>
                    <a:ext uri="{9D8B030D-6E8A-4147-A177-3AD203B41FA5}">
                      <a16:colId xmlns:a16="http://schemas.microsoft.com/office/drawing/2014/main" val="20000"/>
                    </a:ext>
                  </a:extLst>
                </a:gridCol>
                <a:gridCol w="575815">
                  <a:extLst>
                    <a:ext uri="{9D8B030D-6E8A-4147-A177-3AD203B41FA5}">
                      <a16:colId xmlns:a16="http://schemas.microsoft.com/office/drawing/2014/main" val="20001"/>
                    </a:ext>
                  </a:extLst>
                </a:gridCol>
                <a:gridCol w="1074282">
                  <a:extLst>
                    <a:ext uri="{9D8B030D-6E8A-4147-A177-3AD203B41FA5}">
                      <a16:colId xmlns:a16="http://schemas.microsoft.com/office/drawing/2014/main" val="20002"/>
                    </a:ext>
                  </a:extLst>
                </a:gridCol>
              </a:tblGrid>
              <a:tr h="706294">
                <a:tc>
                  <a:txBody>
                    <a:bodyPr/>
                    <a:lstStyle/>
                    <a:p>
                      <a:pPr algn="ctr" rtl="0" fontAlgn="ctr"/>
                      <a:r>
                        <a:rPr lang="pt-BR" sz="1400" u="none" strike="noStrike" dirty="0">
                          <a:effectLst/>
                        </a:rPr>
                        <a:t>X</a:t>
                      </a:r>
                      <a:endParaRPr lang="es-PE" sz="1400" u="none" strike="noStrike" dirty="0">
                        <a:effectLst/>
                      </a:endParaRPr>
                    </a:p>
                    <a:p>
                      <a:pPr algn="ctr" rtl="0" fontAlgn="ctr"/>
                      <a:r>
                        <a:rPr lang="es-PE" sz="1400" u="none" strike="noStrike" dirty="0">
                          <a:effectLst/>
                        </a:rPr>
                        <a:t>Número de facturas</a:t>
                      </a:r>
                      <a:endParaRPr lang="es-PE" sz="14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a:effectLst/>
                        </a:rPr>
                        <a:t>m</a:t>
                      </a:r>
                      <a:r>
                        <a:rPr lang="es-PE" sz="1400" u="none" strike="noStrike" baseline="-25000">
                          <a:effectLst/>
                        </a:rPr>
                        <a:t>i</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a:effectLst/>
                        </a:rPr>
                        <a:t>Proporción de días</a:t>
                      </a:r>
                      <a:endParaRPr lang="es-PE" sz="1400" b="1" i="0" u="none" strike="noStrike">
                        <a:solidFill>
                          <a:srgbClr val="FFFFFF"/>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0"/>
                  </a:ext>
                </a:extLst>
              </a:tr>
              <a:tr h="246536">
                <a:tc>
                  <a:txBody>
                    <a:bodyPr/>
                    <a:lstStyle/>
                    <a:p>
                      <a:pPr algn="ctr" rtl="0" fontAlgn="ctr"/>
                      <a:r>
                        <a:rPr lang="es-PE" sz="1400" u="none" strike="noStrike" dirty="0">
                          <a:effectLst/>
                        </a:rPr>
                        <a:t>[30 , 60]</a:t>
                      </a:r>
                      <a:endParaRPr lang="es-PE" sz="14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45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dirty="0">
                          <a:effectLst/>
                        </a:rPr>
                        <a:t>0.25</a:t>
                      </a:r>
                      <a:endParaRPr lang="es-PE" sz="14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1"/>
                  </a:ext>
                </a:extLst>
              </a:tr>
              <a:tr h="239873">
                <a:tc>
                  <a:txBody>
                    <a:bodyPr/>
                    <a:lstStyle/>
                    <a:p>
                      <a:pPr algn="ctr" rtl="0" fontAlgn="ctr"/>
                      <a:r>
                        <a:rPr lang="es-PE" sz="1400" u="none" strike="noStrike">
                          <a:effectLst/>
                        </a:rPr>
                        <a:t>]60 , 90]</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75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a:effectLst/>
                        </a:rPr>
                        <a:t>0.40</a:t>
                      </a:r>
                      <a:endParaRPr lang="es-PE" sz="14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2"/>
                  </a:ext>
                </a:extLst>
              </a:tr>
              <a:tr h="239873">
                <a:tc>
                  <a:txBody>
                    <a:bodyPr/>
                    <a:lstStyle/>
                    <a:p>
                      <a:pPr algn="ctr" rtl="0" fontAlgn="ctr"/>
                      <a:r>
                        <a:rPr lang="es-PE" sz="1400" u="none" strike="noStrike">
                          <a:effectLst/>
                        </a:rPr>
                        <a:t>]90 , 120]</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105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a:effectLst/>
                        </a:rPr>
                        <a:t>0.20</a:t>
                      </a:r>
                      <a:endParaRPr lang="es-PE" sz="14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3"/>
                  </a:ext>
                </a:extLst>
              </a:tr>
              <a:tr h="239873">
                <a:tc>
                  <a:txBody>
                    <a:bodyPr/>
                    <a:lstStyle/>
                    <a:p>
                      <a:pPr algn="ctr" rtl="0" fontAlgn="ctr"/>
                      <a:r>
                        <a:rPr lang="es-PE" sz="1400" u="none" strike="noStrike">
                          <a:effectLst/>
                        </a:rPr>
                        <a:t>]120 , 150]</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135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a:effectLst/>
                        </a:rPr>
                        <a:t>0.10</a:t>
                      </a:r>
                      <a:endParaRPr lang="es-PE" sz="14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4"/>
                  </a:ext>
                </a:extLst>
              </a:tr>
              <a:tr h="246536">
                <a:tc>
                  <a:txBody>
                    <a:bodyPr/>
                    <a:lstStyle/>
                    <a:p>
                      <a:pPr algn="ctr" rtl="0" fontAlgn="ctr"/>
                      <a:r>
                        <a:rPr lang="es-PE" sz="1400" u="none" strike="noStrike" dirty="0">
                          <a:effectLst/>
                        </a:rPr>
                        <a:t>]150 , 180]</a:t>
                      </a:r>
                      <a:endParaRPr lang="es-PE" sz="14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165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dirty="0">
                          <a:effectLst/>
                        </a:rPr>
                        <a:t>0.05</a:t>
                      </a:r>
                      <a:endParaRPr lang="es-PE" sz="14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2779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ángulo redondeado 27"/>
          <p:cNvSpPr/>
          <p:nvPr/>
        </p:nvSpPr>
        <p:spPr>
          <a:xfrm>
            <a:off x="312177" y="4895207"/>
            <a:ext cx="8557933" cy="156208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2" name="Título 1"/>
          <p:cNvSpPr>
            <a:spLocks noGrp="1"/>
          </p:cNvSpPr>
          <p:nvPr>
            <p:ph type="title"/>
          </p:nvPr>
        </p:nvSpPr>
        <p:spPr/>
        <p:txBody>
          <a:bodyPr>
            <a:normAutofit/>
          </a:bodyPr>
          <a:lstStyle/>
          <a:p>
            <a:pPr lvl="0"/>
            <a:r>
              <a:rPr lang="es-PE" sz="4000" b="1" dirty="0">
                <a:solidFill>
                  <a:srgbClr val="00B0F0"/>
                </a:solidFill>
              </a:rPr>
              <a:t> Ejemplo - Facturas emitidas por día</a:t>
            </a:r>
            <a:endParaRPr lang="es-PE" sz="4000" dirty="0"/>
          </a:p>
        </p:txBody>
      </p:sp>
      <mc:AlternateContent xmlns:mc="http://schemas.openxmlformats.org/markup-compatibility/2006" xmlns:a14="http://schemas.microsoft.com/office/drawing/2010/main">
        <mc:Choice Requires="a14">
          <p:sp>
            <p:nvSpPr>
              <p:cNvPr id="3" name="Marcador de contenido 2"/>
              <p:cNvSpPr>
                <a:spLocks noGrp="1"/>
              </p:cNvSpPr>
              <p:nvPr>
                <p:ph idx="4294967295"/>
              </p:nvPr>
            </p:nvSpPr>
            <p:spPr>
              <a:xfrm>
                <a:off x="628650" y="4120641"/>
                <a:ext cx="2912572" cy="385067"/>
              </a:xfrm>
            </p:spPr>
            <p:txBody>
              <a:bodyPr>
                <a:noAutofit/>
              </a:bodyPr>
              <a:lstStyle/>
              <a:p>
                <a:pPr marL="0" indent="0">
                  <a:spcBef>
                    <a:spcPts val="1800"/>
                  </a:spcBef>
                  <a:buNone/>
                </a:pPr>
                <a:r>
                  <a:rPr lang="es-PE" sz="1500" dirty="0">
                    <a:latin typeface="+mj-lt"/>
                    <a:ea typeface="+mj-ea"/>
                    <a:cs typeface="+mj-cs"/>
                  </a:rPr>
                  <a:t>Promedio aproximado:  </a:t>
                </a:r>
                <a14:m>
                  <m:oMath xmlns:m="http://schemas.openxmlformats.org/officeDocument/2006/math">
                    <m:acc>
                      <m:accPr>
                        <m:chr m:val="̅"/>
                        <m:ctrlPr>
                          <a:rPr lang="es-PE" sz="1500" i="1" dirty="0">
                            <a:latin typeface="Cambria Math" panose="02040503050406030204" pitchFamily="18" charset="0"/>
                            <a:ea typeface="+mj-ea"/>
                            <a:cs typeface="+mj-cs"/>
                          </a:rPr>
                        </m:ctrlPr>
                      </m:accPr>
                      <m:e>
                        <m:r>
                          <a:rPr lang="es-PE" sz="1500" b="0" i="1" dirty="0" smtClean="0">
                            <a:latin typeface="Cambria Math" panose="02040503050406030204" pitchFamily="18" charset="0"/>
                            <a:ea typeface="+mj-ea"/>
                            <a:cs typeface="+mj-cs"/>
                          </a:rPr>
                          <m:t> </m:t>
                        </m:r>
                        <m:r>
                          <a:rPr lang="pt-BR" sz="1500" i="1" dirty="0">
                            <a:latin typeface="Cambria Math" panose="02040503050406030204" pitchFamily="18" charset="0"/>
                            <a:ea typeface="+mj-ea"/>
                            <a:cs typeface="+mj-cs"/>
                          </a:rPr>
                          <m:t>𝑥</m:t>
                        </m:r>
                        <m:r>
                          <a:rPr lang="es-PE" sz="1500" b="0" i="1" dirty="0" smtClean="0">
                            <a:latin typeface="Cambria Math" panose="02040503050406030204" pitchFamily="18" charset="0"/>
                            <a:ea typeface="+mj-ea"/>
                            <a:cs typeface="+mj-cs"/>
                          </a:rPr>
                          <m:t> </m:t>
                        </m:r>
                      </m:e>
                    </m:acc>
                    <m:r>
                      <a:rPr lang="pt-BR" sz="1500" i="1" dirty="0">
                        <a:latin typeface="Cambria Math" panose="02040503050406030204" pitchFamily="18" charset="0"/>
                        <a:ea typeface="+mj-ea"/>
                        <a:cs typeface="+mj-cs"/>
                      </a:rPr>
                      <m:t>=84</m:t>
                    </m:r>
                  </m:oMath>
                </a14:m>
                <a:endParaRPr lang="es-PE" sz="1500" dirty="0">
                  <a:latin typeface="+mj-lt"/>
                  <a:ea typeface="+mj-ea"/>
                  <a:cs typeface="+mj-cs"/>
                </a:endParaRPr>
              </a:p>
              <a:p>
                <a:pPr marL="0" indent="0">
                  <a:spcBef>
                    <a:spcPts val="2700"/>
                  </a:spcBef>
                  <a:buNone/>
                </a:pPr>
                <a:endParaRPr lang="es-PE" dirty="0">
                  <a:latin typeface="+mj-lt"/>
                  <a:ea typeface="+mj-ea"/>
                  <a:cs typeface="+mj-cs"/>
                </a:endParaRPr>
              </a:p>
            </p:txBody>
          </p:sp>
        </mc:Choice>
        <mc:Fallback xmlns="">
          <p:sp>
            <p:nvSpPr>
              <p:cNvPr id="3" name="Marcador de contenido 2"/>
              <p:cNvSpPr>
                <a:spLocks noGrp="1" noRot="1" noChangeAspect="1" noMove="1" noResize="1" noEditPoints="1" noAdjustHandles="1" noChangeArrowheads="1" noChangeShapeType="1" noTextEdit="1"/>
              </p:cNvSpPr>
              <p:nvPr>
                <p:ph idx="4294967295"/>
              </p:nvPr>
            </p:nvSpPr>
            <p:spPr>
              <a:xfrm>
                <a:off x="628650" y="4120641"/>
                <a:ext cx="2912572" cy="385067"/>
              </a:xfrm>
              <a:blipFill>
                <a:blip r:embed="rId3"/>
                <a:stretch>
                  <a:fillRect l="-837" t="-7937"/>
                </a:stretch>
              </a:blipFill>
            </p:spPr>
            <p:txBody>
              <a:bodyPr/>
              <a:lstStyle/>
              <a:p>
                <a:r>
                  <a:rPr lang="es-PE">
                    <a:noFill/>
                  </a:rPr>
                  <a:t> </a:t>
                </a:r>
              </a:p>
            </p:txBody>
          </p:sp>
        </mc:Fallback>
      </mc:AlternateContent>
      <p:graphicFrame>
        <p:nvGraphicFramePr>
          <p:cNvPr id="5" name="Tabla 4"/>
          <p:cNvGraphicFramePr>
            <a:graphicFrameLocks noGrp="1"/>
          </p:cNvGraphicFramePr>
          <p:nvPr/>
        </p:nvGraphicFramePr>
        <p:xfrm>
          <a:off x="749512" y="1717249"/>
          <a:ext cx="3841632" cy="1918985"/>
        </p:xfrm>
        <a:graphic>
          <a:graphicData uri="http://schemas.openxmlformats.org/drawingml/2006/table">
            <a:tbl>
              <a:tblPr firstRow="1" firstCol="1">
                <a:tableStyleId>{5C22544A-7EE6-4342-B048-85BDC9FD1C3A}</a:tableStyleId>
              </a:tblPr>
              <a:tblGrid>
                <a:gridCol w="1117253">
                  <a:extLst>
                    <a:ext uri="{9D8B030D-6E8A-4147-A177-3AD203B41FA5}">
                      <a16:colId xmlns:a16="http://schemas.microsoft.com/office/drawing/2014/main" val="20000"/>
                    </a:ext>
                  </a:extLst>
                </a:gridCol>
                <a:gridCol w="575815">
                  <a:extLst>
                    <a:ext uri="{9D8B030D-6E8A-4147-A177-3AD203B41FA5}">
                      <a16:colId xmlns:a16="http://schemas.microsoft.com/office/drawing/2014/main" val="20001"/>
                    </a:ext>
                  </a:extLst>
                </a:gridCol>
                <a:gridCol w="1074282">
                  <a:extLst>
                    <a:ext uri="{9D8B030D-6E8A-4147-A177-3AD203B41FA5}">
                      <a16:colId xmlns:a16="http://schemas.microsoft.com/office/drawing/2014/main" val="20002"/>
                    </a:ext>
                  </a:extLst>
                </a:gridCol>
                <a:gridCol w="1074282">
                  <a:extLst>
                    <a:ext uri="{9D8B030D-6E8A-4147-A177-3AD203B41FA5}">
                      <a16:colId xmlns:a16="http://schemas.microsoft.com/office/drawing/2014/main" val="20003"/>
                    </a:ext>
                  </a:extLst>
                </a:gridCol>
              </a:tblGrid>
              <a:tr h="706294">
                <a:tc>
                  <a:txBody>
                    <a:bodyPr/>
                    <a:lstStyle/>
                    <a:p>
                      <a:pPr algn="ctr" rtl="0" fontAlgn="ctr"/>
                      <a:r>
                        <a:rPr lang="pt-BR" sz="1400" u="none" strike="noStrike" dirty="0">
                          <a:effectLst/>
                        </a:rPr>
                        <a:t>X</a:t>
                      </a:r>
                      <a:endParaRPr lang="es-PE" sz="1400" u="none" strike="noStrike" dirty="0">
                        <a:effectLst/>
                      </a:endParaRPr>
                    </a:p>
                    <a:p>
                      <a:pPr algn="ctr" rtl="0" fontAlgn="ctr"/>
                      <a:r>
                        <a:rPr lang="es-PE" sz="1400" u="none" strike="noStrike" dirty="0">
                          <a:effectLst/>
                        </a:rPr>
                        <a:t>Número de facturas</a:t>
                      </a:r>
                      <a:endParaRPr lang="es-PE" sz="14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a:effectLst/>
                        </a:rPr>
                        <a:t>m</a:t>
                      </a:r>
                      <a:r>
                        <a:rPr lang="es-PE" sz="1400" u="none" strike="noStrike" baseline="-25000">
                          <a:effectLst/>
                        </a:rPr>
                        <a:t>i</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a:effectLst/>
                        </a:rPr>
                        <a:t>Proporción de días</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Porcentaje acumulado de días</a:t>
                      </a:r>
                      <a:endParaRPr lang="es-PE" sz="1400" b="1" i="0" u="none" strike="noStrike" dirty="0">
                        <a:solidFill>
                          <a:srgbClr val="FFFFFF"/>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0"/>
                  </a:ext>
                </a:extLst>
              </a:tr>
              <a:tr h="246536">
                <a:tc>
                  <a:txBody>
                    <a:bodyPr/>
                    <a:lstStyle/>
                    <a:p>
                      <a:pPr algn="ctr" rtl="0" fontAlgn="ctr"/>
                      <a:r>
                        <a:rPr lang="es-PE" sz="1400" u="none" strike="noStrike" dirty="0">
                          <a:effectLst/>
                        </a:rPr>
                        <a:t>[30 , 60]</a:t>
                      </a:r>
                      <a:endParaRPr lang="es-PE" sz="14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45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dirty="0">
                          <a:effectLst/>
                        </a:rPr>
                        <a:t>0.25</a:t>
                      </a:r>
                      <a:endParaRPr lang="es-PE" sz="14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a:effectLst/>
                        </a:rPr>
                        <a:t>25%</a:t>
                      </a:r>
                      <a:endParaRPr lang="es-PE" sz="14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1"/>
                  </a:ext>
                </a:extLst>
              </a:tr>
              <a:tr h="239873">
                <a:tc>
                  <a:txBody>
                    <a:bodyPr/>
                    <a:lstStyle/>
                    <a:p>
                      <a:pPr algn="ctr" rtl="0" fontAlgn="ctr"/>
                      <a:r>
                        <a:rPr lang="es-PE" sz="1400" u="none" strike="noStrike">
                          <a:effectLst/>
                        </a:rPr>
                        <a:t>]60 , 90]</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75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a:effectLst/>
                        </a:rPr>
                        <a:t>0.40</a:t>
                      </a:r>
                      <a:endParaRPr lang="es-PE" sz="14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a:effectLst/>
                        </a:rPr>
                        <a:t>65%</a:t>
                      </a:r>
                      <a:endParaRPr lang="es-PE" sz="14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2"/>
                  </a:ext>
                </a:extLst>
              </a:tr>
              <a:tr h="239873">
                <a:tc>
                  <a:txBody>
                    <a:bodyPr/>
                    <a:lstStyle/>
                    <a:p>
                      <a:pPr algn="ctr" rtl="0" fontAlgn="ctr"/>
                      <a:r>
                        <a:rPr lang="es-PE" sz="1400" u="none" strike="noStrike">
                          <a:effectLst/>
                        </a:rPr>
                        <a:t>]90 , 120]</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105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a:effectLst/>
                        </a:rPr>
                        <a:t>0.20</a:t>
                      </a:r>
                      <a:endParaRPr lang="es-PE" sz="14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a:effectLst/>
                        </a:rPr>
                        <a:t>85%</a:t>
                      </a:r>
                      <a:endParaRPr lang="es-PE" sz="14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3"/>
                  </a:ext>
                </a:extLst>
              </a:tr>
              <a:tr h="239873">
                <a:tc>
                  <a:txBody>
                    <a:bodyPr/>
                    <a:lstStyle/>
                    <a:p>
                      <a:pPr algn="ctr" rtl="0" fontAlgn="ctr"/>
                      <a:r>
                        <a:rPr lang="es-PE" sz="1400" u="none" strike="noStrike">
                          <a:effectLst/>
                        </a:rPr>
                        <a:t>]120 , 150]</a:t>
                      </a:r>
                      <a:endParaRPr lang="es-PE" sz="1400" b="1" i="0" u="none" strike="noStrike">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135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a:effectLst/>
                        </a:rPr>
                        <a:t>0.10</a:t>
                      </a:r>
                      <a:endParaRPr lang="es-PE" sz="14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a:effectLst/>
                        </a:rPr>
                        <a:t>95%</a:t>
                      </a:r>
                      <a:endParaRPr lang="es-PE" sz="14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4"/>
                  </a:ext>
                </a:extLst>
              </a:tr>
              <a:tr h="246536">
                <a:tc>
                  <a:txBody>
                    <a:bodyPr/>
                    <a:lstStyle/>
                    <a:p>
                      <a:pPr algn="ctr" rtl="0" fontAlgn="ctr"/>
                      <a:r>
                        <a:rPr lang="es-PE" sz="1400" u="none" strike="noStrike" dirty="0">
                          <a:effectLst/>
                        </a:rPr>
                        <a:t>]150 , 180]</a:t>
                      </a:r>
                      <a:endParaRPr lang="es-PE" sz="1400" b="1" i="0" u="none" strike="noStrike" dirty="0">
                        <a:solidFill>
                          <a:srgbClr val="FFFFFF"/>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165</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solidFill>
                  </a:tcPr>
                </a:tc>
                <a:tc>
                  <a:txBody>
                    <a:bodyPr/>
                    <a:lstStyle/>
                    <a:p>
                      <a:pPr algn="ctr" rtl="0" fontAlgn="ctr"/>
                      <a:r>
                        <a:rPr lang="es-PE" sz="1400" u="none" strike="noStrike">
                          <a:effectLst/>
                        </a:rPr>
                        <a:t>0.05</a:t>
                      </a:r>
                      <a:endParaRPr lang="es-PE" sz="1400" b="0" i="0" u="none" strike="noStrike">
                        <a:solidFill>
                          <a:srgbClr val="000000"/>
                        </a:solidFill>
                        <a:effectLst/>
                        <a:latin typeface="Calibri" panose="020F0502020204030204" pitchFamily="34" charset="0"/>
                      </a:endParaRPr>
                    </a:p>
                  </a:txBody>
                  <a:tcPr marL="7144" marR="7144" marT="7144" marB="0" anchor="ctr"/>
                </a:tc>
                <a:tc>
                  <a:txBody>
                    <a:bodyPr/>
                    <a:lstStyle/>
                    <a:p>
                      <a:pPr algn="ctr" rtl="0" fontAlgn="ctr"/>
                      <a:r>
                        <a:rPr lang="es-PE" sz="1400" u="none" strike="noStrike" dirty="0">
                          <a:effectLst/>
                        </a:rPr>
                        <a:t>100%</a:t>
                      </a:r>
                      <a:endParaRPr lang="es-PE" sz="14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15" name="Rectángulo 14"/>
              <p:cNvSpPr/>
              <p:nvPr/>
            </p:nvSpPr>
            <p:spPr>
              <a:xfrm>
                <a:off x="786043" y="4943249"/>
                <a:ext cx="6568348" cy="323165"/>
              </a:xfrm>
              <a:prstGeom prst="rect">
                <a:avLst/>
              </a:prstGeom>
            </p:spPr>
            <p:txBody>
              <a:bodyPr wrap="square">
                <a:spAutoFit/>
              </a:bodyPr>
              <a:lstStyle/>
              <a:p>
                <a:pPr>
                  <a:spcBef>
                    <a:spcPts val="1800"/>
                  </a:spcBef>
                </a:pPr>
                <a:r>
                  <a:rPr lang="es-PE" sz="1500" dirty="0"/>
                  <a:t>Sea </a:t>
                </a:r>
                <a14:m>
                  <m:oMath xmlns:m="http://schemas.openxmlformats.org/officeDocument/2006/math">
                    <m:r>
                      <a:rPr lang="es-PE" sz="1500" b="1" i="1" dirty="0">
                        <a:latin typeface="Cambria Math" panose="02040503050406030204" pitchFamily="18" charset="0"/>
                      </a:rPr>
                      <m:t>𝒌</m:t>
                    </m:r>
                    <m:r>
                      <a:rPr lang="pt-BR" sz="1500" b="1" i="1" dirty="0">
                        <a:latin typeface="Cambria Math" panose="02040503050406030204" pitchFamily="18" charset="0"/>
                      </a:rPr>
                      <m:t>%</m:t>
                    </m:r>
                  </m:oMath>
                </a14:m>
                <a:r>
                  <a:rPr lang="es-PE" sz="1500" dirty="0"/>
                  <a:t> el porcentaje de días en los que fueron emitidas 84 facturas o MENOS:</a:t>
                </a:r>
              </a:p>
            </p:txBody>
          </p:sp>
        </mc:Choice>
        <mc:Fallback xmlns="">
          <p:sp>
            <p:nvSpPr>
              <p:cNvPr id="15" name="Rectángulo 14"/>
              <p:cNvSpPr>
                <a:spLocks noRot="1" noChangeAspect="1" noMove="1" noResize="1" noEditPoints="1" noAdjustHandles="1" noChangeArrowheads="1" noChangeShapeType="1" noTextEdit="1"/>
              </p:cNvSpPr>
              <p:nvPr/>
            </p:nvSpPr>
            <p:spPr>
              <a:xfrm>
                <a:off x="786043" y="4943249"/>
                <a:ext cx="6568348" cy="323165"/>
              </a:xfrm>
              <a:prstGeom prst="rect">
                <a:avLst/>
              </a:prstGeom>
              <a:blipFill>
                <a:blip r:embed="rId4"/>
                <a:stretch>
                  <a:fillRect l="-371" t="-3774" b="-18868"/>
                </a:stretch>
              </a:blipFill>
            </p:spPr>
            <p:txBody>
              <a:bodyPr/>
              <a:lstStyle/>
              <a:p>
                <a:r>
                  <a:rPr lang="es-PE">
                    <a:noFill/>
                  </a:rPr>
                  <a:t> </a:t>
                </a:r>
              </a:p>
            </p:txBody>
          </p:sp>
        </mc:Fallback>
      </mc:AlternateContent>
      <p:graphicFrame>
        <p:nvGraphicFramePr>
          <p:cNvPr id="21" name="Gráfico 20"/>
          <p:cNvGraphicFramePr>
            <a:graphicFrameLocks/>
          </p:cNvGraphicFramePr>
          <p:nvPr/>
        </p:nvGraphicFramePr>
        <p:xfrm>
          <a:off x="5051005" y="1828057"/>
          <a:ext cx="3655649" cy="2898627"/>
        </p:xfrm>
        <a:graphic>
          <a:graphicData uri="http://schemas.openxmlformats.org/drawingml/2006/chart">
            <c:chart xmlns:c="http://schemas.openxmlformats.org/drawingml/2006/chart" xmlns:r="http://schemas.openxmlformats.org/officeDocument/2006/relationships" r:id="rId5"/>
          </a:graphicData>
        </a:graphic>
      </p:graphicFrame>
      <p:cxnSp>
        <p:nvCxnSpPr>
          <p:cNvPr id="22" name="Conector recto 21"/>
          <p:cNvCxnSpPr/>
          <p:nvPr/>
        </p:nvCxnSpPr>
        <p:spPr>
          <a:xfrm flipH="1" flipV="1">
            <a:off x="6676320" y="3543241"/>
            <a:ext cx="6108" cy="432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H="1" flipV="1">
            <a:off x="7150766" y="3002942"/>
            <a:ext cx="18455" cy="99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H="1" flipV="1">
            <a:off x="5927245" y="3556881"/>
            <a:ext cx="756000" cy="36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H="1" flipV="1">
            <a:off x="5895219" y="3002805"/>
            <a:ext cx="1269000" cy="1406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6" name="Elipse 25"/>
          <p:cNvSpPr/>
          <p:nvPr/>
        </p:nvSpPr>
        <p:spPr>
          <a:xfrm>
            <a:off x="6807118" y="4083736"/>
            <a:ext cx="507629" cy="421972"/>
          </a:xfrm>
          <a:prstGeom prst="ellipse">
            <a:avLst/>
          </a:prstGeom>
          <a:solidFill>
            <a:schemeClr val="bg1"/>
          </a:solidFill>
          <a:ln w="28575">
            <a:solidFill>
              <a:srgbClr val="FF0000"/>
            </a:solidFill>
          </a:ln>
        </p:spPr>
        <p:txBody>
          <a:bodyPr wrap="none">
            <a:spAutoFit/>
          </a:bodyPr>
          <a:lstStyle/>
          <a:p>
            <a:r>
              <a:rPr lang="es-ES" sz="1350" dirty="0"/>
              <a:t>84</a:t>
            </a:r>
            <a:endParaRPr lang="es-PE" sz="1350" dirty="0"/>
          </a:p>
        </p:txBody>
      </p:sp>
      <p:sp>
        <p:nvSpPr>
          <p:cNvPr id="27" name="Elipse 26"/>
          <p:cNvSpPr/>
          <p:nvPr/>
        </p:nvSpPr>
        <p:spPr>
          <a:xfrm>
            <a:off x="4944135" y="3010228"/>
            <a:ext cx="382417" cy="35514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PE" sz="1050" dirty="0">
                <a:solidFill>
                  <a:schemeClr val="tx1"/>
                </a:solidFill>
              </a:rPr>
              <a:t>k%</a:t>
            </a:r>
          </a:p>
        </p:txBody>
      </p:sp>
      <p:sp>
        <p:nvSpPr>
          <p:cNvPr id="4" name="Rectángulo 3"/>
          <p:cNvSpPr/>
          <p:nvPr/>
        </p:nvSpPr>
        <p:spPr>
          <a:xfrm>
            <a:off x="5055795" y="1596547"/>
            <a:ext cx="3658485" cy="2698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50" dirty="0"/>
              <a:t>Gráfico de </a:t>
            </a:r>
            <a:r>
              <a:rPr lang="pt-BR" sz="1350" dirty="0" err="1"/>
              <a:t>la</a:t>
            </a:r>
            <a:r>
              <a:rPr lang="pt-BR" sz="1350" dirty="0"/>
              <a:t> </a:t>
            </a:r>
            <a:r>
              <a:rPr lang="pt-BR" sz="1350" dirty="0" err="1"/>
              <a:t>Ojiva</a:t>
            </a:r>
            <a:endParaRPr lang="es-PE" sz="1350" dirty="0"/>
          </a:p>
        </p:txBody>
      </p:sp>
      <p:sp>
        <p:nvSpPr>
          <p:cNvPr id="33" name="Triángulo rectángulo 32"/>
          <p:cNvSpPr/>
          <p:nvPr/>
        </p:nvSpPr>
        <p:spPr>
          <a:xfrm flipH="1">
            <a:off x="6682428" y="3016870"/>
            <a:ext cx="459861" cy="55380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4" name="Triángulo rectángulo 33"/>
          <p:cNvSpPr/>
          <p:nvPr/>
        </p:nvSpPr>
        <p:spPr>
          <a:xfrm flipH="1">
            <a:off x="6682426" y="3178896"/>
            <a:ext cx="313877" cy="391784"/>
          </a:xfrm>
          <a:prstGeom prst="rtTriangl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30" name="Conector recto de flecha 29"/>
          <p:cNvCxnSpPr>
            <a:endCxn id="26" idx="0"/>
          </p:cNvCxnSpPr>
          <p:nvPr/>
        </p:nvCxnSpPr>
        <p:spPr>
          <a:xfrm>
            <a:off x="7014759" y="3164623"/>
            <a:ext cx="46174" cy="91911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5317645" y="3178895"/>
            <a:ext cx="1681422" cy="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ángulo 5"/>
              <p:cNvSpPr/>
              <p:nvPr/>
            </p:nvSpPr>
            <p:spPr>
              <a:xfrm>
                <a:off x="3224598" y="5359559"/>
                <a:ext cx="1544350" cy="323165"/>
              </a:xfrm>
              <a:prstGeom prst="rect">
                <a:avLst/>
              </a:prstGeom>
            </p:spPr>
            <p:txBody>
              <a:bodyPr wrap="square">
                <a:spAutoFit/>
              </a:bodyPr>
              <a:lstStyle/>
              <a:p>
                <a:pPr>
                  <a:spcBef>
                    <a:spcPts val="1800"/>
                  </a:spcBef>
                </a:pPr>
                <a14:m>
                  <m:oMathPara xmlns:m="http://schemas.openxmlformats.org/officeDocument/2006/math">
                    <m:oMathParaPr>
                      <m:jc m:val="left"/>
                    </m:oMathParaPr>
                    <m:oMath xmlns:m="http://schemas.openxmlformats.org/officeDocument/2006/math">
                      <m:r>
                        <a:rPr lang="es-PE" sz="1500" i="1" dirty="0">
                          <a:latin typeface="Cambria Math" panose="02040503050406030204" pitchFamily="18" charset="0"/>
                          <a:ea typeface="Cambria Math" panose="02040503050406030204" pitchFamily="18" charset="0"/>
                        </a:rPr>
                        <m:t>⟹ </m:t>
                      </m:r>
                      <m:r>
                        <a:rPr lang="es-PE" sz="1500" i="1" dirty="0">
                          <a:latin typeface="Cambria Math" panose="02040503050406030204" pitchFamily="18" charset="0"/>
                        </a:rPr>
                        <m:t>𝑘</m:t>
                      </m:r>
                      <m:r>
                        <a:rPr lang="pt-BR" sz="1500" i="1" dirty="0">
                          <a:latin typeface="Cambria Math" panose="02040503050406030204" pitchFamily="18" charset="0"/>
                        </a:rPr>
                        <m:t>%</m:t>
                      </m:r>
                      <m:r>
                        <a:rPr lang="es-PE" sz="1500" i="1" dirty="0">
                          <a:latin typeface="Cambria Math" panose="02040503050406030204" pitchFamily="18" charset="0"/>
                        </a:rPr>
                        <m:t> = 57%</m:t>
                      </m:r>
                    </m:oMath>
                  </m:oMathPara>
                </a14:m>
                <a:endParaRPr lang="es-PE" sz="1500" dirty="0"/>
              </a:p>
            </p:txBody>
          </p:sp>
        </mc:Choice>
        <mc:Fallback xmlns="">
          <p:sp>
            <p:nvSpPr>
              <p:cNvPr id="6" name="Rectángulo 5"/>
              <p:cNvSpPr>
                <a:spLocks noRot="1" noChangeAspect="1" noMove="1" noResize="1" noEditPoints="1" noAdjustHandles="1" noChangeArrowheads="1" noChangeShapeType="1" noTextEdit="1"/>
              </p:cNvSpPr>
              <p:nvPr/>
            </p:nvSpPr>
            <p:spPr>
              <a:xfrm>
                <a:off x="3224598" y="5359559"/>
                <a:ext cx="1544350" cy="323165"/>
              </a:xfrm>
              <a:prstGeom prst="rect">
                <a:avLst/>
              </a:prstGeom>
              <a:blipFill>
                <a:blip r:embed="rId6"/>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3371486" y="5775868"/>
                <a:ext cx="5073873" cy="553998"/>
              </a:xfrm>
              <a:prstGeom prst="rect">
                <a:avLst/>
              </a:prstGeom>
            </p:spPr>
            <p:txBody>
              <a:bodyPr wrap="square">
                <a:spAutoFit/>
              </a:bodyPr>
              <a:lstStyle/>
              <a:p>
                <a:pPr marL="273844" indent="-273844">
                  <a:spcBef>
                    <a:spcPts val="1800"/>
                  </a:spcBef>
                </a:pPr>
                <a:r>
                  <a:rPr lang="es-PE" sz="1500" dirty="0">
                    <a:latin typeface="Cambria Math" panose="02040503050406030204" pitchFamily="18" charset="0"/>
                    <a:ea typeface="Cambria Math" panose="02040503050406030204" pitchFamily="18" charset="0"/>
                  </a:rPr>
                  <a:t>⟹	</a:t>
                </a:r>
                <a:r>
                  <a:rPr lang="es-PE" sz="1500" dirty="0"/>
                  <a:t>Porcentaje de días en los que fueron emitidas más facturas que la media:   100% - </a:t>
                </a:r>
                <a14:m>
                  <m:oMath xmlns:m="http://schemas.openxmlformats.org/officeDocument/2006/math">
                    <m:r>
                      <a:rPr lang="es-PE" sz="1500" i="1" dirty="0">
                        <a:latin typeface="Cambria Math" panose="02040503050406030204" pitchFamily="18" charset="0"/>
                      </a:rPr>
                      <m:t>𝑘</m:t>
                    </m:r>
                    <m:r>
                      <a:rPr lang="pt-BR" sz="1500" i="1" dirty="0">
                        <a:latin typeface="Cambria Math" panose="02040503050406030204" pitchFamily="18" charset="0"/>
                      </a:rPr>
                      <m:t>% </m:t>
                    </m:r>
                  </m:oMath>
                </a14:m>
                <a:r>
                  <a:rPr lang="es-PE" sz="1500" dirty="0"/>
                  <a:t>= 100% - 57% = 43%</a:t>
                </a:r>
              </a:p>
            </p:txBody>
          </p:sp>
        </mc:Choice>
        <mc:Fallback xmlns="">
          <p:sp>
            <p:nvSpPr>
              <p:cNvPr id="7" name="Rectángulo 6"/>
              <p:cNvSpPr>
                <a:spLocks noRot="1" noChangeAspect="1" noMove="1" noResize="1" noEditPoints="1" noAdjustHandles="1" noChangeArrowheads="1" noChangeShapeType="1" noTextEdit="1"/>
              </p:cNvSpPr>
              <p:nvPr/>
            </p:nvSpPr>
            <p:spPr>
              <a:xfrm>
                <a:off x="3371486" y="5775868"/>
                <a:ext cx="5073873" cy="553998"/>
              </a:xfrm>
              <a:prstGeom prst="rect">
                <a:avLst/>
              </a:prstGeom>
              <a:blipFill>
                <a:blip r:embed="rId7"/>
                <a:stretch>
                  <a:fillRect l="-481" t="-3297" b="-12088"/>
                </a:stretch>
              </a:blipFill>
            </p:spPr>
            <p:txBody>
              <a:bodyPr/>
              <a:lstStyle/>
              <a:p>
                <a:r>
                  <a:rPr lang="es-PE">
                    <a:noFill/>
                  </a:rPr>
                  <a:t> </a:t>
                </a:r>
              </a:p>
            </p:txBody>
          </p:sp>
        </mc:Fallback>
      </mc:AlternateContent>
    </p:spTree>
    <p:extLst>
      <p:ext uri="{BB962C8B-B14F-4D97-AF65-F5344CB8AC3E}">
        <p14:creationId xmlns:p14="http://schemas.microsoft.com/office/powerpoint/2010/main" val="55588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0"/>
                            </p:stCondLst>
                            <p:childTnLst>
                              <p:par>
                                <p:cTn id="23" presetID="22" presetClass="entr" presetSubtype="4"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right)">
                                      <p:cBhvr>
                                        <p:cTn id="32" dur="500"/>
                                        <p:tgtEl>
                                          <p:spTgt spid="24"/>
                                        </p:tgtEl>
                                      </p:cBhvr>
                                    </p:animEffect>
                                  </p:childTnLst>
                                </p:cTn>
                              </p:par>
                              <p:par>
                                <p:cTn id="33" presetID="22" presetClass="entr" presetSubtype="2"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par>
                          <p:cTn id="40" fill="hold">
                            <p:stCondLst>
                              <p:cond delay="0"/>
                            </p:stCondLst>
                            <p:childTnLst>
                              <p:par>
                                <p:cTn id="41" presetID="22" presetClass="entr" presetSubtype="4"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500"/>
                            </p:stCondLst>
                            <p:childTnLst>
                              <p:par>
                                <p:cTn id="45" presetID="22" presetClass="entr" presetSubtype="2"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right)">
                                      <p:cBhvr>
                                        <p:cTn id="47" dur="500"/>
                                        <p:tgtEl>
                                          <p:spTgt spid="29"/>
                                        </p:tgtEl>
                                      </p:cBhvr>
                                    </p:animEffect>
                                  </p:childTnLst>
                                </p:cTn>
                              </p:par>
                            </p:childTnLst>
                          </p:cTn>
                        </p:par>
                        <p:par>
                          <p:cTn id="48" fill="hold">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right)">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build="p"/>
      <p:bldP spid="15" grpId="0"/>
      <p:bldGraphic spid="21" grpId="0">
        <p:bldAsOne/>
      </p:bldGraphic>
      <p:bldP spid="26" grpId="0" animBg="1"/>
      <p:bldP spid="27" grpId="0" animBg="1"/>
      <p:bldP spid="4" grpId="0" animBg="1"/>
      <p:bldP spid="33" grpId="0" animBg="1"/>
      <p:bldP spid="34" grpId="0" animBg="1"/>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7" name="Gráfico 26"/>
          <p:cNvGraphicFramePr>
            <a:graphicFrameLocks/>
          </p:cNvGraphicFramePr>
          <p:nvPr/>
        </p:nvGraphicFramePr>
        <p:xfrm>
          <a:off x="2742758" y="2471737"/>
          <a:ext cx="5916508" cy="3179519"/>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3"/>
          <p:cNvSpPr>
            <a:spLocks noGrp="1"/>
          </p:cNvSpPr>
          <p:nvPr>
            <p:ph type="title"/>
          </p:nvPr>
        </p:nvSpPr>
        <p:spPr>
          <a:xfrm>
            <a:off x="617076" y="76923"/>
            <a:ext cx="7886700" cy="1325563"/>
          </a:xfrm>
        </p:spPr>
        <p:txBody>
          <a:bodyPr>
            <a:normAutofit/>
          </a:bodyPr>
          <a:lstStyle/>
          <a:p>
            <a:r>
              <a:rPr lang="es-PE" sz="4000" b="1" dirty="0">
                <a:solidFill>
                  <a:srgbClr val="00B0F0"/>
                </a:solidFill>
              </a:rPr>
              <a:t> Ejemplo - Facturas emitidas por día</a:t>
            </a:r>
            <a:endParaRPr lang="es-PE" sz="4000" dirty="0"/>
          </a:p>
        </p:txBody>
      </p:sp>
      <mc:AlternateContent xmlns:mc="http://schemas.openxmlformats.org/markup-compatibility/2006" xmlns:a14="http://schemas.microsoft.com/office/drawing/2010/main">
        <mc:Choice Requires="a14">
          <p:sp>
            <p:nvSpPr>
              <p:cNvPr id="21" name="Marcador de contenido 2"/>
              <p:cNvSpPr txBox="1">
                <a:spLocks/>
              </p:cNvSpPr>
              <p:nvPr/>
            </p:nvSpPr>
            <p:spPr>
              <a:xfrm>
                <a:off x="401410" y="3770836"/>
                <a:ext cx="1912678" cy="30524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None/>
                </a:pPr>
                <a:r>
                  <a:rPr lang="es-PE" sz="1500" b="1" dirty="0">
                    <a:latin typeface="+mj-lt"/>
                    <a:ea typeface="+mj-ea"/>
                    <a:cs typeface="+mj-cs"/>
                  </a:rPr>
                  <a:t>Promedio:  </a:t>
                </a:r>
                <a14:m>
                  <m:oMath xmlns:m="http://schemas.openxmlformats.org/officeDocument/2006/math">
                    <m:acc>
                      <m:accPr>
                        <m:chr m:val="̅"/>
                        <m:ctrlPr>
                          <a:rPr lang="es-PE" sz="1500" b="1" i="1" dirty="0">
                            <a:latin typeface="Cambria Math" panose="02040503050406030204" pitchFamily="18" charset="0"/>
                            <a:ea typeface="+mj-ea"/>
                            <a:cs typeface="+mj-cs"/>
                          </a:rPr>
                        </m:ctrlPr>
                      </m:accPr>
                      <m:e>
                        <m:r>
                          <a:rPr lang="pt-BR" sz="1500" b="1" i="1" dirty="0">
                            <a:latin typeface="Cambria Math" panose="02040503050406030204" pitchFamily="18" charset="0"/>
                            <a:ea typeface="+mj-ea"/>
                            <a:cs typeface="+mj-cs"/>
                          </a:rPr>
                          <m:t>𝒙</m:t>
                        </m:r>
                      </m:e>
                    </m:acc>
                    <m:r>
                      <a:rPr lang="pt-BR" sz="1500" b="1" i="1" dirty="0">
                        <a:latin typeface="Cambria Math" panose="02040503050406030204" pitchFamily="18" charset="0"/>
                        <a:ea typeface="+mj-ea"/>
                        <a:cs typeface="+mj-cs"/>
                      </a:rPr>
                      <m:t>=</m:t>
                    </m:r>
                    <m:r>
                      <a:rPr lang="pt-BR" sz="1500" b="1" i="1" dirty="0">
                        <a:latin typeface="Cambria Math" panose="02040503050406030204" pitchFamily="18" charset="0"/>
                        <a:ea typeface="+mj-ea"/>
                        <a:cs typeface="+mj-cs"/>
                      </a:rPr>
                      <m:t>𝟖𝟒</m:t>
                    </m:r>
                  </m:oMath>
                </a14:m>
                <a:endParaRPr lang="es-PE" sz="1500" b="1" dirty="0">
                  <a:latin typeface="+mj-lt"/>
                  <a:ea typeface="+mj-ea"/>
                  <a:cs typeface="+mj-cs"/>
                </a:endParaRPr>
              </a:p>
            </p:txBody>
          </p:sp>
        </mc:Choice>
        <mc:Fallback xmlns="">
          <p:sp>
            <p:nvSpPr>
              <p:cNvPr id="21" name="Marcador de contenido 2"/>
              <p:cNvSpPr txBox="1">
                <a:spLocks noRot="1" noChangeAspect="1" noMove="1" noResize="1" noEditPoints="1" noAdjustHandles="1" noChangeArrowheads="1" noChangeShapeType="1" noTextEdit="1"/>
              </p:cNvSpPr>
              <p:nvPr/>
            </p:nvSpPr>
            <p:spPr>
              <a:xfrm>
                <a:off x="401410" y="3770836"/>
                <a:ext cx="1912678" cy="305243"/>
              </a:xfrm>
              <a:prstGeom prst="rect">
                <a:avLst/>
              </a:prstGeom>
              <a:blipFill>
                <a:blip r:embed="rId4"/>
                <a:stretch>
                  <a:fillRect l="-2548" t="-16000" b="-16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379965" y="4036370"/>
                <a:ext cx="2093186" cy="323165"/>
              </a:xfrm>
              <a:prstGeom prst="rect">
                <a:avLst/>
              </a:prstGeom>
            </p:spPr>
            <p:txBody>
              <a:bodyPr wrap="square">
                <a:spAutoFit/>
              </a:bodyPr>
              <a:lstStyle/>
              <a:p>
                <a:pPr>
                  <a:spcBef>
                    <a:spcPts val="1800"/>
                  </a:spcBef>
                </a:pPr>
                <a:r>
                  <a:rPr lang="es-PE" sz="1500" b="1" dirty="0"/>
                  <a:t>Mediana: </a:t>
                </a:r>
                <a14:m>
                  <m:oMath xmlns:m="http://schemas.openxmlformats.org/officeDocument/2006/math">
                    <m:r>
                      <a:rPr lang="es-PE" sz="1500" b="1" i="1" smtClean="0">
                        <a:latin typeface="Cambria Math" panose="02040503050406030204" pitchFamily="18" charset="0"/>
                      </a:rPr>
                      <m:t>𝒎𝒆</m:t>
                    </m:r>
                    <m:r>
                      <a:rPr lang="pt-BR" sz="1500" b="1" i="1">
                        <a:latin typeface="Cambria Math" panose="02040503050406030204" pitchFamily="18" charset="0"/>
                      </a:rPr>
                      <m:t>=</m:t>
                    </m:r>
                    <m:r>
                      <a:rPr lang="pt-BR" sz="1500" b="1" i="1">
                        <a:latin typeface="Cambria Math" panose="02040503050406030204" pitchFamily="18" charset="0"/>
                      </a:rPr>
                      <m:t>𝟕𝟖</m:t>
                    </m:r>
                    <m:r>
                      <a:rPr lang="pt-BR" sz="1500" b="1" i="1">
                        <a:latin typeface="Cambria Math" panose="02040503050406030204" pitchFamily="18" charset="0"/>
                      </a:rPr>
                      <m:t>.</m:t>
                    </m:r>
                    <m:r>
                      <a:rPr lang="pt-BR" sz="1500" b="1" i="1">
                        <a:latin typeface="Cambria Math" panose="02040503050406030204" pitchFamily="18" charset="0"/>
                      </a:rPr>
                      <m:t>𝟕𝟓</m:t>
                    </m:r>
                  </m:oMath>
                </a14:m>
                <a:endParaRPr lang="es-PE" sz="1500" b="1" dirty="0"/>
              </a:p>
            </p:txBody>
          </p:sp>
        </mc:Choice>
        <mc:Fallback xmlns="">
          <p:sp>
            <p:nvSpPr>
              <p:cNvPr id="22" name="Rectángulo 21"/>
              <p:cNvSpPr>
                <a:spLocks noRot="1" noChangeAspect="1" noMove="1" noResize="1" noEditPoints="1" noAdjustHandles="1" noChangeArrowheads="1" noChangeShapeType="1" noTextEdit="1"/>
              </p:cNvSpPr>
              <p:nvPr/>
            </p:nvSpPr>
            <p:spPr>
              <a:xfrm>
                <a:off x="379965" y="4036370"/>
                <a:ext cx="2093186" cy="323165"/>
              </a:xfrm>
              <a:prstGeom prst="rect">
                <a:avLst/>
              </a:prstGeom>
              <a:blipFill>
                <a:blip r:embed="rId5"/>
                <a:stretch>
                  <a:fillRect l="-1163" t="-3774" b="-20755"/>
                </a:stretch>
              </a:blipFill>
            </p:spPr>
            <p:txBody>
              <a:bodyPr/>
              <a:lstStyle/>
              <a:p>
                <a:r>
                  <a:rPr lang="es-PE">
                    <a:noFill/>
                  </a:rPr>
                  <a:t> </a:t>
                </a:r>
              </a:p>
            </p:txBody>
          </p:sp>
        </mc:Fallback>
      </mc:AlternateContent>
      <p:sp>
        <p:nvSpPr>
          <p:cNvPr id="32" name="Rectángulo 31"/>
          <p:cNvSpPr/>
          <p:nvPr/>
        </p:nvSpPr>
        <p:spPr>
          <a:xfrm>
            <a:off x="2742758" y="2164663"/>
            <a:ext cx="5913000" cy="2698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50" dirty="0"/>
              <a:t>Gráfico: Polígono de </a:t>
            </a:r>
            <a:r>
              <a:rPr lang="es-PE" sz="1350" dirty="0"/>
              <a:t>Frecuencias</a:t>
            </a:r>
          </a:p>
        </p:txBody>
      </p:sp>
      <p:pic>
        <p:nvPicPr>
          <p:cNvPr id="6" name="Imagen 5"/>
          <p:cNvPicPr>
            <a:picLocks noChangeAspect="1"/>
          </p:cNvPicPr>
          <p:nvPr/>
        </p:nvPicPr>
        <p:blipFill>
          <a:blip r:embed="rId6"/>
          <a:stretch>
            <a:fillRect/>
          </a:stretch>
        </p:blipFill>
        <p:spPr>
          <a:xfrm>
            <a:off x="379965" y="1240935"/>
            <a:ext cx="3216629" cy="1680556"/>
          </a:xfrm>
          <a:prstGeom prst="rect">
            <a:avLst/>
          </a:prstGeom>
        </p:spPr>
      </p:pic>
      <mc:AlternateContent xmlns:mc="http://schemas.openxmlformats.org/markup-compatibility/2006" xmlns:a14="http://schemas.microsoft.com/office/drawing/2010/main">
        <mc:Choice Requires="a14">
          <p:sp>
            <p:nvSpPr>
              <p:cNvPr id="39" name="Marcador de contenido 2"/>
              <p:cNvSpPr txBox="1">
                <a:spLocks/>
              </p:cNvSpPr>
              <p:nvPr/>
            </p:nvSpPr>
            <p:spPr>
              <a:xfrm>
                <a:off x="5491994" y="4795902"/>
                <a:ext cx="298678" cy="28800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None/>
                </a:pPr>
                <a14:m>
                  <m:oMathPara xmlns:m="http://schemas.openxmlformats.org/officeDocument/2006/math">
                    <m:oMathParaPr>
                      <m:jc m:val="centerGroup"/>
                    </m:oMathParaPr>
                    <m:oMath xmlns:m="http://schemas.openxmlformats.org/officeDocument/2006/math">
                      <m:r>
                        <a:rPr lang="pt-BR" sz="1500" i="1" dirty="0">
                          <a:latin typeface="Cambria Math" panose="02040503050406030204" pitchFamily="18" charset="0"/>
                          <a:ea typeface="+mj-ea"/>
                          <a:cs typeface="+mj-cs"/>
                        </a:rPr>
                        <m:t>84</m:t>
                      </m:r>
                    </m:oMath>
                  </m:oMathPara>
                </a14:m>
                <a:endParaRPr lang="es-PE" sz="1500" dirty="0">
                  <a:latin typeface="+mj-lt"/>
                  <a:ea typeface="+mj-ea"/>
                  <a:cs typeface="+mj-cs"/>
                </a:endParaRPr>
              </a:p>
            </p:txBody>
          </p:sp>
        </mc:Choice>
        <mc:Fallback xmlns="">
          <p:sp>
            <p:nvSpPr>
              <p:cNvPr id="39" name="Marcador de contenido 2"/>
              <p:cNvSpPr txBox="1">
                <a:spLocks noRot="1" noChangeAspect="1" noMove="1" noResize="1" noEditPoints="1" noAdjustHandles="1" noChangeArrowheads="1" noChangeShapeType="1" noTextEdit="1"/>
              </p:cNvSpPr>
              <p:nvPr/>
            </p:nvSpPr>
            <p:spPr>
              <a:xfrm>
                <a:off x="5491994" y="4795902"/>
                <a:ext cx="298678" cy="288000"/>
              </a:xfrm>
              <a:prstGeom prst="rect">
                <a:avLst/>
              </a:prstGeom>
              <a:blipFill>
                <a:blip r:embed="rId7"/>
                <a:stretch>
                  <a:fillRect l="-8163" t="-2128" r="-6122"/>
                </a:stretch>
              </a:blipFill>
            </p:spPr>
            <p:txBody>
              <a:bodyPr/>
              <a:lstStyle/>
              <a:p>
                <a:r>
                  <a:rPr lang="es-PE">
                    <a:noFill/>
                  </a:rPr>
                  <a:t> </a:t>
                </a:r>
              </a:p>
            </p:txBody>
          </p:sp>
        </mc:Fallback>
      </mc:AlternateContent>
      <p:sp>
        <p:nvSpPr>
          <p:cNvPr id="40" name="Marcador de contenido 2"/>
          <p:cNvSpPr txBox="1">
            <a:spLocks/>
          </p:cNvSpPr>
          <p:nvPr/>
        </p:nvSpPr>
        <p:spPr>
          <a:xfrm>
            <a:off x="5212717" y="4820147"/>
            <a:ext cx="360000" cy="23951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None/>
            </a:pPr>
            <a:r>
              <a:rPr lang="pt-BR" sz="1500" dirty="0">
                <a:latin typeface="+mj-lt"/>
                <a:ea typeface="+mj-ea"/>
                <a:cs typeface="+mj-cs"/>
              </a:rPr>
              <a:t>79</a:t>
            </a:r>
            <a:endParaRPr lang="es-PE" sz="1500" dirty="0">
              <a:latin typeface="+mj-lt"/>
              <a:ea typeface="+mj-ea"/>
              <a:cs typeface="+mj-cs"/>
            </a:endParaRPr>
          </a:p>
        </p:txBody>
      </p:sp>
      <p:sp>
        <p:nvSpPr>
          <p:cNvPr id="2" name="Flecha arriba 1"/>
          <p:cNvSpPr/>
          <p:nvPr/>
        </p:nvSpPr>
        <p:spPr>
          <a:xfrm>
            <a:off x="5315686" y="3429331"/>
            <a:ext cx="72000" cy="1404000"/>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Flecha arriba 12"/>
          <p:cNvSpPr/>
          <p:nvPr/>
        </p:nvSpPr>
        <p:spPr>
          <a:xfrm>
            <a:off x="5531150" y="3565965"/>
            <a:ext cx="72000" cy="1296000"/>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9314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3373" y="-9528"/>
            <a:ext cx="8206451" cy="1081709"/>
          </a:xfrm>
        </p:spPr>
        <p:txBody>
          <a:bodyPr/>
          <a:lstStyle/>
          <a:p>
            <a:r>
              <a:rPr lang="es-ES" dirty="0">
                <a:solidFill>
                  <a:srgbClr val="FF0000"/>
                </a:solidFill>
              </a:rPr>
              <a:t>Ejercicio – Reajuste de Sueldos</a:t>
            </a:r>
            <a:endParaRPr lang="es-PE" dirty="0">
              <a:solidFill>
                <a:srgbClr val="FF0000"/>
              </a:solidFill>
            </a:endParaRPr>
          </a:p>
        </p:txBody>
      </p:sp>
      <p:sp>
        <p:nvSpPr>
          <p:cNvPr id="3" name="Marcador de contenido 2"/>
          <p:cNvSpPr>
            <a:spLocks noGrp="1"/>
          </p:cNvSpPr>
          <p:nvPr>
            <p:ph idx="1"/>
          </p:nvPr>
        </p:nvSpPr>
        <p:spPr>
          <a:xfrm>
            <a:off x="213558" y="743310"/>
            <a:ext cx="8426266" cy="4172828"/>
          </a:xfrm>
        </p:spPr>
        <p:txBody>
          <a:bodyPr>
            <a:noAutofit/>
          </a:bodyPr>
          <a:lstStyle/>
          <a:p>
            <a:r>
              <a:rPr lang="es-ES" sz="1800" dirty="0"/>
              <a:t>A continuación se muestran los sueldos mensuales, en nuevos soles, de los 13 trabajadores de una </a:t>
            </a:r>
            <a:r>
              <a:rPr lang="es-PE" sz="1800" dirty="0"/>
              <a:t>pequeña empresa:</a:t>
            </a:r>
          </a:p>
          <a:p>
            <a:pPr algn="ctr"/>
            <a:r>
              <a:rPr lang="es-PE" sz="1800" dirty="0"/>
              <a:t>380  450  700  780  800  820  850  990  1250  1500  1900  3210  6288</a:t>
            </a:r>
          </a:p>
          <a:p>
            <a:r>
              <a:rPr lang="es-ES" sz="1800" dirty="0"/>
              <a:t>El gerente de la empresa esta evaluando dos propuestas de incrementos de sueldos:</a:t>
            </a:r>
          </a:p>
          <a:p>
            <a:pPr marL="467916" indent="-267891">
              <a:buFont typeface="Wingdings" panose="05000000000000000000" pitchFamily="2" charset="2"/>
              <a:buChar char="ü"/>
            </a:pPr>
            <a:r>
              <a:rPr lang="es-ES" sz="1800" dirty="0"/>
              <a:t>La primera consiste en aumentar un 10% del sueldo de cada trabajador mas un monto fijo de 100 </a:t>
            </a:r>
            <a:r>
              <a:rPr lang="es-PE" sz="1800" dirty="0"/>
              <a:t>nuevos soles.</a:t>
            </a:r>
          </a:p>
          <a:p>
            <a:pPr marL="467916" indent="-267891">
              <a:buFont typeface="Wingdings" panose="05000000000000000000" pitchFamily="2" charset="2"/>
              <a:buChar char="ü"/>
            </a:pPr>
            <a:r>
              <a:rPr lang="es-ES" sz="1800" dirty="0"/>
              <a:t>La segunda propuesta es dar un aumento de k% a todos aquellos trabajadores cuyo sueldo mensual actual es menor o igual que el percentil 25, un aumento del 2% a los que ganan mas que el percentil 75 y un 15% de aumento al resto de trabajadores.</a:t>
            </a:r>
          </a:p>
          <a:p>
            <a:pPr marL="363538" indent="-276225">
              <a:buFont typeface="+mj-lt"/>
              <a:buAutoNum type="alphaLcParenR"/>
            </a:pPr>
            <a:r>
              <a:rPr lang="es-ES" sz="1800" dirty="0"/>
              <a:t>Calcule la media y la mediana de los sueldos si se aplica</a:t>
            </a:r>
            <a:br>
              <a:rPr lang="es-ES" sz="1800" dirty="0"/>
            </a:br>
            <a:r>
              <a:rPr lang="es-ES" sz="1800" dirty="0"/>
              <a:t>la primera propuesta de aumento.</a:t>
            </a:r>
          </a:p>
          <a:p>
            <a:pPr marL="363538" indent="-276225">
              <a:buFont typeface="+mj-lt"/>
              <a:buAutoNum type="alphaLcParenR"/>
            </a:pPr>
            <a:r>
              <a:rPr lang="es-ES" sz="1800" dirty="0"/>
              <a:t>Determine el porcentaje k de aumento que debería darse</a:t>
            </a:r>
            <a:br>
              <a:rPr lang="es-ES" sz="1800" dirty="0"/>
            </a:br>
            <a:r>
              <a:rPr lang="es-ES" sz="1800" dirty="0"/>
              <a:t>a los trabajadores que ganan menos si se requiere que el</a:t>
            </a:r>
            <a:br>
              <a:rPr lang="es-ES" sz="1800" dirty="0"/>
            </a:br>
            <a:r>
              <a:rPr lang="es-ES" sz="1800" dirty="0"/>
              <a:t>gasto total en sueldos sea el mismo con ambas propuestas.</a:t>
            </a:r>
          </a:p>
          <a:p>
            <a:pPr marL="363538" indent="-276225">
              <a:buFont typeface="+mj-lt"/>
              <a:buAutoNum type="alphaLcParenR"/>
            </a:pPr>
            <a:r>
              <a:rPr lang="es-ES" sz="1800" dirty="0"/>
              <a:t>Si el gerente elige una medida de tendencia central</a:t>
            </a:r>
            <a:br>
              <a:rPr lang="es-ES" sz="1800" dirty="0"/>
            </a:br>
            <a:r>
              <a:rPr lang="es-ES" sz="1800" dirty="0"/>
              <a:t>adecuada para representar los sueldos de los trabajadores y decide</a:t>
            </a:r>
            <a:br>
              <a:rPr lang="es-ES" sz="1800" dirty="0"/>
            </a:br>
            <a:r>
              <a:rPr lang="es-ES" sz="1800" dirty="0"/>
              <a:t>aceptar la propuesta que incremente más esta medida</a:t>
            </a:r>
            <a:br>
              <a:rPr lang="es-ES" sz="1800" dirty="0"/>
            </a:br>
            <a:r>
              <a:rPr lang="es-ES" sz="1800" dirty="0"/>
              <a:t>¿cuál propuesta sería la elegida? Justifique.</a:t>
            </a:r>
          </a:p>
        </p:txBody>
      </p:sp>
      <mc:AlternateContent xmlns:mc="http://schemas.openxmlformats.org/markup-compatibility/2006" xmlns:a14="http://schemas.microsoft.com/office/drawing/2010/main">
        <mc:Choice Requires="a14">
          <p:sp>
            <p:nvSpPr>
              <p:cNvPr id="5" name="CuadroTexto 4"/>
              <p:cNvSpPr txBox="1"/>
              <p:nvPr/>
            </p:nvSpPr>
            <p:spPr>
              <a:xfrm>
                <a:off x="6862215" y="3634083"/>
                <a:ext cx="1641915" cy="765200"/>
              </a:xfrm>
              <a:prstGeom prst="rect">
                <a:avLst/>
              </a:prstGeom>
              <a:solidFill>
                <a:srgbClr val="FFC000"/>
              </a:solidFill>
            </p:spPr>
            <p:txBody>
              <a:bodyPr wrap="non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𝑋</m:t>
                    </m:r>
                  </m:oMath>
                </a14:m>
                <a:r>
                  <a:rPr lang="es-ES" sz="1500" i="1" dirty="0">
                    <a:latin typeface="Cambria Math" panose="02040503050406030204" pitchFamily="18" charset="0"/>
                    <a:ea typeface="Cambria Math" panose="02040503050406030204" pitchFamily="18" charset="0"/>
                  </a:rPr>
                  <a:t>=</a:t>
                </a:r>
                <a:r>
                  <a:rPr lang="es-ES" sz="1500" dirty="0">
                    <a:latin typeface="Cambria Math" panose="02040503050406030204" pitchFamily="18" charset="0"/>
                    <a:ea typeface="Cambria Math" panose="02040503050406030204" pitchFamily="18" charset="0"/>
                  </a:rPr>
                  <a:t>Sueldo Mensual</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𝑀</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𝑒</m:t>
                          </m:r>
                        </m:e>
                        <m:sub>
                          <m:r>
                            <a:rPr lang="es-ES" sz="1500" i="1">
                              <a:latin typeface="Cambria Math" panose="02040503050406030204" pitchFamily="18" charset="0"/>
                              <a:ea typeface="Cambria Math" panose="02040503050406030204" pitchFamily="18" charset="0"/>
                            </a:rPr>
                            <m:t>𝑋</m:t>
                          </m:r>
                        </m:sub>
                      </m:sSub>
                      <m:r>
                        <a:rPr lang="es-ES" sz="1500" i="1">
                          <a:latin typeface="Cambria Math" panose="02040503050406030204" pitchFamily="18" charset="0"/>
                          <a:ea typeface="Cambria Math" panose="02040503050406030204" pitchFamily="18" charset="0"/>
                        </a:rPr>
                        <m:t>=850</m:t>
                      </m:r>
                    </m:oMath>
                    <m:oMath xmlns:m="http://schemas.openxmlformats.org/officeDocument/2006/math">
                      <m:sSub>
                        <m:sSubPr>
                          <m:ctrlPr>
                            <a:rPr lang="es-ES" sz="1500" i="1">
                              <a:latin typeface="Cambria Math" panose="02040503050406030204" pitchFamily="18" charset="0"/>
                              <a:ea typeface="Cambria Math" panose="02040503050406030204" pitchFamily="18" charset="0"/>
                            </a:rPr>
                          </m:ctrlPr>
                        </m:sSubPr>
                        <m:e>
                          <m:r>
                            <a:rPr lang="es-PE" sz="1500" i="1">
                              <a:latin typeface="Cambria Math" panose="02040503050406030204" pitchFamily="18" charset="0"/>
                              <a:ea typeface="Cambria Math" panose="02040503050406030204" pitchFamily="18" charset="0"/>
                            </a:rPr>
                            <m:t>𝜇</m:t>
                          </m:r>
                        </m:e>
                        <m:sub>
                          <m:r>
                            <a:rPr lang="es-ES" sz="1500" i="1">
                              <a:latin typeface="Cambria Math" panose="02040503050406030204" pitchFamily="18" charset="0"/>
                              <a:ea typeface="Cambria Math" panose="02040503050406030204" pitchFamily="18" charset="0"/>
                            </a:rPr>
                            <m:t>𝑋</m:t>
                          </m:r>
                        </m:sub>
                      </m:sSub>
                      <m:r>
                        <a:rPr lang="es-ES" sz="1500" i="1">
                          <a:latin typeface="Cambria Math" panose="02040503050406030204" pitchFamily="18" charset="0"/>
                          <a:ea typeface="Cambria Math" panose="02040503050406030204" pitchFamily="18" charset="0"/>
                        </a:rPr>
                        <m:t>=1532.15</m:t>
                      </m:r>
                    </m:oMath>
                  </m:oMathPara>
                </a14:m>
                <a:endParaRPr lang="es-PE" sz="15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6862215" y="3634083"/>
                <a:ext cx="1641915" cy="765200"/>
              </a:xfrm>
              <a:prstGeom prst="rect">
                <a:avLst/>
              </a:prstGeom>
              <a:blipFill>
                <a:blip r:embed="rId2"/>
                <a:stretch>
                  <a:fillRect l="-1859" t="-3175" r="-2974" b="-79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6794144" y="4587266"/>
                <a:ext cx="1772079" cy="534368"/>
              </a:xfrm>
              <a:prstGeom prst="rect">
                <a:avLst/>
              </a:prstGeom>
              <a:solidFill>
                <a:srgbClr val="FFC000"/>
              </a:solidFill>
            </p:spPr>
            <p:txBody>
              <a:bodyPr wrap="non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𝑌</m:t>
                    </m:r>
                  </m:oMath>
                </a14:m>
                <a:r>
                  <a:rPr lang="es-ES" sz="1500" i="1" dirty="0">
                    <a:latin typeface="Cambria Math" panose="02040503050406030204" pitchFamily="18" charset="0"/>
                    <a:ea typeface="Cambria Math" panose="02040503050406030204" pitchFamily="18" charset="0"/>
                  </a:rPr>
                  <a:t>=</a:t>
                </a:r>
                <a:r>
                  <a:rPr lang="es-ES" sz="1500" dirty="0">
                    <a:latin typeface="Cambria Math" panose="02040503050406030204" pitchFamily="18" charset="0"/>
                    <a:ea typeface="Cambria Math" panose="02040503050406030204" pitchFamily="18" charset="0"/>
                  </a:rPr>
                  <a:t>Opción reajuste 1</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𝑌</m:t>
                      </m:r>
                      <m:r>
                        <a:rPr lang="es-ES" sz="1500" i="1">
                          <a:latin typeface="Cambria Math" panose="02040503050406030204" pitchFamily="18" charset="0"/>
                          <a:ea typeface="Cambria Math" panose="02040503050406030204" pitchFamily="18" charset="0"/>
                        </a:rPr>
                        <m:t>=1.1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+100</m:t>
                      </m:r>
                    </m:oMath>
                  </m:oMathPara>
                </a14:m>
                <a:endParaRPr lang="es-PE" sz="15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6794144" y="4587266"/>
                <a:ext cx="1772079" cy="534368"/>
              </a:xfrm>
              <a:prstGeom prst="rect">
                <a:avLst/>
              </a:prstGeom>
              <a:blipFill>
                <a:blip r:embed="rId3"/>
                <a:stretch>
                  <a:fillRect l="-2069" t="-4598" r="-344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6288363" y="5309616"/>
                <a:ext cx="2709333" cy="1350104"/>
              </a:xfrm>
              <a:prstGeom prst="rect">
                <a:avLst/>
              </a:prstGeom>
              <a:solidFill>
                <a:srgbClr val="FFC000"/>
              </a:solidFill>
            </p:spPr>
            <p:txBody>
              <a:bodyPr wrap="squar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𝑍</m:t>
                    </m:r>
                  </m:oMath>
                </a14:m>
                <a:r>
                  <a:rPr lang="es-ES" sz="1500" i="1" dirty="0">
                    <a:latin typeface="Cambria Math" panose="02040503050406030204" pitchFamily="18" charset="0"/>
                    <a:ea typeface="Cambria Math" panose="02040503050406030204" pitchFamily="18" charset="0"/>
                  </a:rPr>
                  <a:t>=</a:t>
                </a:r>
                <a:r>
                  <a:rPr lang="es-ES" sz="1500" dirty="0">
                    <a:latin typeface="Cambria Math" panose="02040503050406030204" pitchFamily="18" charset="0"/>
                    <a:ea typeface="Cambria Math" panose="02040503050406030204" pitchFamily="18" charset="0"/>
                  </a:rPr>
                  <a:t>Opción reajuste 2</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𝑍</m:t>
                      </m:r>
                      <m:r>
                        <a:rPr lang="es-ES" sz="1500" i="1">
                          <a:latin typeface="Cambria Math" panose="02040503050406030204" pitchFamily="18" charset="0"/>
                          <a:ea typeface="Cambria Math" panose="02040503050406030204" pitchFamily="18" charset="0"/>
                        </a:rPr>
                        <m:t>=</m:t>
                      </m:r>
                      <m:d>
                        <m:dPr>
                          <m:begChr m:val="{"/>
                          <m:endChr m:val=""/>
                          <m:ctrlPr>
                            <a:rPr lang="es-ES" sz="1500" i="1">
                              <a:latin typeface="Cambria Math" panose="02040503050406030204" pitchFamily="18" charset="0"/>
                              <a:ea typeface="Cambria Math" panose="02040503050406030204" pitchFamily="18" charset="0"/>
                            </a:rPr>
                          </m:ctrlPr>
                        </m:dPr>
                        <m:e>
                          <m:eqArr>
                            <m:eqArrPr>
                              <m:ctrlPr>
                                <a:rPr lang="es-ES" sz="1500" i="1">
                                  <a:latin typeface="Cambria Math" panose="02040503050406030204" pitchFamily="18" charset="0"/>
                                  <a:ea typeface="Cambria Math" panose="02040503050406030204" pitchFamily="18" charset="0"/>
                                </a:rPr>
                              </m:ctrlPr>
                            </m:eqArrPr>
                            <m:e>
                              <m:d>
                                <m:dPr>
                                  <m:ctrlPr>
                                    <a:rPr lang="es-ES" sz="1500" i="1">
                                      <a:latin typeface="Cambria Math" panose="02040503050406030204" pitchFamily="18" charset="0"/>
                                      <a:ea typeface="Cambria Math" panose="02040503050406030204" pitchFamily="18" charset="0"/>
                                    </a:rPr>
                                  </m:ctrlPr>
                                </m:dPr>
                                <m:e>
                                  <m:r>
                                    <a:rPr lang="es-ES" sz="1500" i="1">
                                      <a:latin typeface="Cambria Math" panose="02040503050406030204" pitchFamily="18" charset="0"/>
                                      <a:ea typeface="Cambria Math" panose="02040503050406030204" pitchFamily="18" charset="0"/>
                                    </a:rPr>
                                    <m:t>1+</m:t>
                                  </m:r>
                                  <m:f>
                                    <m:fPr>
                                      <m:ctrlPr>
                                        <a:rPr lang="es-ES" sz="1500" i="1">
                                          <a:latin typeface="Cambria Math" panose="02040503050406030204" pitchFamily="18" charset="0"/>
                                          <a:ea typeface="Cambria Math" panose="02040503050406030204" pitchFamily="18" charset="0"/>
                                        </a:rPr>
                                      </m:ctrlPr>
                                    </m:fPr>
                                    <m:num>
                                      <m:r>
                                        <a:rPr lang="es-ES" sz="1500" i="1">
                                          <a:latin typeface="Cambria Math" panose="02040503050406030204" pitchFamily="18" charset="0"/>
                                          <a:ea typeface="Cambria Math" panose="02040503050406030204" pitchFamily="18" charset="0"/>
                                        </a:rPr>
                                        <m:t>𝑘</m:t>
                                      </m:r>
                                    </m:num>
                                    <m:den>
                                      <m:r>
                                        <a:rPr lang="es-ES" sz="1500" i="1">
                                          <a:latin typeface="Cambria Math" panose="02040503050406030204" pitchFamily="18" charset="0"/>
                                          <a:ea typeface="Cambria Math" panose="02040503050406030204" pitchFamily="18" charset="0"/>
                                        </a:rPr>
                                        <m:t>100</m:t>
                                      </m:r>
                                    </m:den>
                                  </m:f>
                                </m:e>
                              </m:d>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25</m:t>
                                  </m:r>
                                </m:sub>
                              </m:sSub>
                              <m:r>
                                <a:rPr lang="es-ES" sz="1500" i="1">
                                  <a:latin typeface="Cambria Math" panose="02040503050406030204" pitchFamily="18" charset="0"/>
                                  <a:ea typeface="Cambria Math" panose="02040503050406030204" pitchFamily="18" charset="0"/>
                                </a:rPr>
                                <m:t> </m:t>
                              </m:r>
                            </m:e>
                            <m:e>
                              <m:r>
                                <a:rPr lang="es-ES" sz="1500" i="1">
                                  <a:latin typeface="Cambria Math" panose="02040503050406030204" pitchFamily="18" charset="0"/>
                                  <a:ea typeface="Cambria Math" panose="02040503050406030204" pitchFamily="18" charset="0"/>
                                </a:rPr>
                                <m:t>1.15</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25</m:t>
                                  </m:r>
                                </m:sub>
                              </m:sSub>
                              <m:r>
                                <a:rPr lang="es-ES" sz="1500" i="1">
                                  <a:latin typeface="Cambria Math" panose="02040503050406030204" pitchFamily="18" charset="0"/>
                                  <a:ea typeface="Cambria Math" panose="02040503050406030204" pitchFamily="18" charset="0"/>
                                </a:rPr>
                                <m:t>&lt;</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75</m:t>
                                  </m:r>
                                </m:sub>
                              </m:sSub>
                            </m:e>
                            <m:e>
                              <m:r>
                                <a:rPr lang="es-ES" sz="1500" i="1">
                                  <a:latin typeface="Cambria Math" panose="02040503050406030204" pitchFamily="18" charset="0"/>
                                  <a:ea typeface="Cambria Math" panose="02040503050406030204" pitchFamily="18" charset="0"/>
                                </a:rPr>
                                <m:t>1.02 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&gt;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75</m:t>
                                  </m:r>
                                </m:sub>
                              </m:sSub>
                              <m:r>
                                <a:rPr lang="es-ES" sz="1500" i="1">
                                  <a:latin typeface="Cambria Math" panose="02040503050406030204" pitchFamily="18" charset="0"/>
                                  <a:ea typeface="Cambria Math" panose="02040503050406030204" pitchFamily="18" charset="0"/>
                                </a:rPr>
                                <m:t>            </m:t>
                              </m:r>
                            </m:e>
                          </m:eqArr>
                        </m:e>
                      </m:d>
                    </m:oMath>
                  </m:oMathPara>
                </a14:m>
                <a:endParaRPr lang="es-PE" sz="15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6288363" y="5309616"/>
                <a:ext cx="2709333" cy="1350104"/>
              </a:xfrm>
              <a:prstGeom prst="rect">
                <a:avLst/>
              </a:prstGeom>
              <a:blipFill>
                <a:blip r:embed="rId4"/>
                <a:stretch>
                  <a:fillRect l="-1351" t="-1810"/>
                </a:stretch>
              </a:blipFill>
            </p:spPr>
            <p:txBody>
              <a:bodyPr/>
              <a:lstStyle/>
              <a:p>
                <a:r>
                  <a:rPr lang="es-PE">
                    <a:noFill/>
                  </a:rPr>
                  <a:t> </a:t>
                </a:r>
              </a:p>
            </p:txBody>
          </p:sp>
        </mc:Fallback>
      </mc:AlternateContent>
    </p:spTree>
    <p:extLst>
      <p:ext uri="{BB962C8B-B14F-4D97-AF65-F5344CB8AC3E}">
        <p14:creationId xmlns:p14="http://schemas.microsoft.com/office/powerpoint/2010/main" val="422452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6" name="Tabla 15"/>
          <p:cNvGraphicFramePr>
            <a:graphicFrameLocks noGrp="1"/>
          </p:cNvGraphicFramePr>
          <p:nvPr/>
        </p:nvGraphicFramePr>
        <p:xfrm>
          <a:off x="1007009" y="2049052"/>
          <a:ext cx="2336800" cy="3890010"/>
        </p:xfrm>
        <a:graphic>
          <a:graphicData uri="http://schemas.openxmlformats.org/drawingml/2006/table">
            <a:tbl>
              <a:tblPr>
                <a:tableStyleId>{5C22544A-7EE6-4342-B048-85BDC9FD1C3A}</a:tableStyleId>
              </a:tblPr>
              <a:tblGrid>
                <a:gridCol w="584200">
                  <a:extLst>
                    <a:ext uri="{9D8B030D-6E8A-4147-A177-3AD203B41FA5}">
                      <a16:colId xmlns:a16="http://schemas.microsoft.com/office/drawing/2014/main" val="3121312489"/>
                    </a:ext>
                  </a:extLst>
                </a:gridCol>
                <a:gridCol w="584200">
                  <a:extLst>
                    <a:ext uri="{9D8B030D-6E8A-4147-A177-3AD203B41FA5}">
                      <a16:colId xmlns:a16="http://schemas.microsoft.com/office/drawing/2014/main" val="3848184349"/>
                    </a:ext>
                  </a:extLst>
                </a:gridCol>
                <a:gridCol w="584200">
                  <a:extLst>
                    <a:ext uri="{9D8B030D-6E8A-4147-A177-3AD203B41FA5}">
                      <a16:colId xmlns:a16="http://schemas.microsoft.com/office/drawing/2014/main" val="900923733"/>
                    </a:ext>
                  </a:extLst>
                </a:gridCol>
                <a:gridCol w="584200">
                  <a:extLst>
                    <a:ext uri="{9D8B030D-6E8A-4147-A177-3AD203B41FA5}">
                      <a16:colId xmlns:a16="http://schemas.microsoft.com/office/drawing/2014/main" val="147352513"/>
                    </a:ext>
                  </a:extLst>
                </a:gridCol>
              </a:tblGrid>
              <a:tr h="323850">
                <a:tc>
                  <a:txBody>
                    <a:bodyPr/>
                    <a:lstStyle/>
                    <a:p>
                      <a:pPr algn="ctr" fontAlgn="ctr"/>
                      <a:r>
                        <a:rPr lang="es-PE" sz="1050" u="none" strike="noStrike" dirty="0">
                          <a:effectLst/>
                        </a:rPr>
                        <a:t>empleado</a:t>
                      </a:r>
                      <a:endParaRPr lang="es-PE" sz="105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X</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Y</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Z</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3005624671"/>
                  </a:ext>
                </a:extLst>
              </a:tr>
              <a:tr h="190500">
                <a:tc>
                  <a:txBody>
                    <a:bodyPr/>
                    <a:lstStyle/>
                    <a:p>
                      <a:pPr algn="ctr" fontAlgn="ctr"/>
                      <a:r>
                        <a:rPr lang="es-PE" sz="1400" u="none" strike="noStrike" dirty="0">
                          <a:effectLst/>
                        </a:rPr>
                        <a:t>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380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518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003793847"/>
                  </a:ext>
                </a:extLst>
              </a:tr>
              <a:tr h="190500">
                <a:tc>
                  <a:txBody>
                    <a:bodyPr/>
                    <a:lstStyle/>
                    <a:p>
                      <a:pPr algn="ctr" fontAlgn="ctr"/>
                      <a:r>
                        <a:rPr lang="es-PE" sz="1400" u="none" strike="noStrike" dirty="0">
                          <a:effectLst/>
                        </a:rPr>
                        <a:t>2</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450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595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605808413"/>
                  </a:ext>
                </a:extLst>
              </a:tr>
              <a:tr h="190500">
                <a:tc>
                  <a:txBody>
                    <a:bodyPr/>
                    <a:lstStyle/>
                    <a:p>
                      <a:pPr algn="ctr" fontAlgn="ctr"/>
                      <a:r>
                        <a:rPr lang="es-PE" sz="1400" u="none" strike="noStrike">
                          <a:effectLst/>
                        </a:rPr>
                        <a:t>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700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870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958153957"/>
                  </a:ext>
                </a:extLst>
              </a:tr>
              <a:tr h="190500">
                <a:tc>
                  <a:txBody>
                    <a:bodyPr/>
                    <a:lstStyle/>
                    <a:p>
                      <a:pPr algn="ctr" fontAlgn="ctr"/>
                      <a:r>
                        <a:rPr lang="es-PE" sz="1400" u="none" strike="noStrike">
                          <a:effectLst/>
                        </a:rPr>
                        <a:t>4</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780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958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1239199485"/>
                  </a:ext>
                </a:extLst>
              </a:tr>
              <a:tr h="190500">
                <a:tc>
                  <a:txBody>
                    <a:bodyPr/>
                    <a:lstStyle/>
                    <a:p>
                      <a:pPr algn="ctr" fontAlgn="ctr"/>
                      <a:r>
                        <a:rPr lang="es-PE" sz="1400" u="none" strike="noStrike" dirty="0">
                          <a:effectLst/>
                        </a:rPr>
                        <a:t>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800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920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2445085442"/>
                  </a:ext>
                </a:extLst>
              </a:tr>
              <a:tr h="190500">
                <a:tc>
                  <a:txBody>
                    <a:bodyPr/>
                    <a:lstStyle/>
                    <a:p>
                      <a:pPr algn="ctr" fontAlgn="ctr"/>
                      <a:r>
                        <a:rPr lang="es-PE" sz="1400" u="none" strike="noStrike">
                          <a:effectLst/>
                        </a:rPr>
                        <a:t>6</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820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1002</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943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205178199"/>
                  </a:ext>
                </a:extLst>
              </a:tr>
              <a:tr h="190500">
                <a:tc>
                  <a:txBody>
                    <a:bodyPr/>
                    <a:lstStyle/>
                    <a:p>
                      <a:pPr algn="ctr" fontAlgn="ctr"/>
                      <a:r>
                        <a:rPr lang="es-PE" sz="1400" u="none" strike="noStrike">
                          <a:effectLst/>
                        </a:rPr>
                        <a:t>7</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850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1035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978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3455102842"/>
                  </a:ext>
                </a:extLst>
              </a:tr>
              <a:tr h="190500">
                <a:tc>
                  <a:txBody>
                    <a:bodyPr/>
                    <a:lstStyle/>
                    <a:p>
                      <a:pPr algn="ctr" fontAlgn="ctr"/>
                      <a:r>
                        <a:rPr lang="es-PE" sz="1400" u="none" strike="noStrike">
                          <a:effectLst/>
                        </a:rPr>
                        <a:t>8</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990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1189</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1139</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172494935"/>
                  </a:ext>
                </a:extLst>
              </a:tr>
              <a:tr h="190500">
                <a:tc>
                  <a:txBody>
                    <a:bodyPr/>
                    <a:lstStyle/>
                    <a:p>
                      <a:pPr algn="ctr" fontAlgn="ctr"/>
                      <a:r>
                        <a:rPr lang="es-PE" sz="1400" u="none" strike="noStrike">
                          <a:effectLst/>
                        </a:rPr>
                        <a:t>9</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1250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1475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1438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215293812"/>
                  </a:ext>
                </a:extLst>
              </a:tr>
              <a:tr h="190500">
                <a:tc>
                  <a:txBody>
                    <a:bodyPr/>
                    <a:lstStyle/>
                    <a:p>
                      <a:pPr algn="ctr" fontAlgn="ctr"/>
                      <a:r>
                        <a:rPr lang="es-PE" sz="1400" u="none" strike="noStrike">
                          <a:effectLst/>
                        </a:rPr>
                        <a:t>10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1500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1750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1725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102702411"/>
                  </a:ext>
                </a:extLst>
              </a:tr>
              <a:tr h="190500">
                <a:tc>
                  <a:txBody>
                    <a:bodyPr/>
                    <a:lstStyle/>
                    <a:p>
                      <a:pPr algn="ctr" fontAlgn="ctr"/>
                      <a:r>
                        <a:rPr lang="es-PE" sz="1400" u="none" strike="noStrike" dirty="0">
                          <a:effectLst/>
                        </a:rPr>
                        <a:t>11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1900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2190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1938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740440486"/>
                  </a:ext>
                </a:extLst>
              </a:tr>
              <a:tr h="190500">
                <a:tc>
                  <a:txBody>
                    <a:bodyPr/>
                    <a:lstStyle/>
                    <a:p>
                      <a:pPr algn="ctr" fontAlgn="ctr"/>
                      <a:r>
                        <a:rPr lang="es-PE" sz="1400" u="none" strike="noStrike">
                          <a:effectLst/>
                        </a:rPr>
                        <a:t>12</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3210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3631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3274</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3528783186"/>
                  </a:ext>
                </a:extLst>
              </a:tr>
              <a:tr h="190500">
                <a:tc>
                  <a:txBody>
                    <a:bodyPr/>
                    <a:lstStyle/>
                    <a:p>
                      <a:pPr algn="ctr" fontAlgn="ctr"/>
                      <a:r>
                        <a:rPr lang="es-PE" sz="1400" u="none" strike="noStrike">
                          <a:effectLst/>
                        </a:rPr>
                        <a:t>13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a:effectLst/>
                        </a:rPr>
                        <a:t>6288</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7017</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6414</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2685335044"/>
                  </a:ext>
                </a:extLst>
              </a:tr>
              <a:tr h="190500">
                <a:tc>
                  <a:txBody>
                    <a:bodyPr/>
                    <a:lstStyle/>
                    <a:p>
                      <a:pPr algn="ctr" fontAlgn="ctr"/>
                      <a:r>
                        <a:rPr lang="es-PE" sz="1200" u="none" strike="noStrike" dirty="0">
                          <a:effectLst/>
                        </a:rPr>
                        <a:t>Suma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19918</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a:effectLst/>
                        </a:rPr>
                        <a:t>23210</a:t>
                      </a:r>
                      <a:endParaRPr lang="es-PE" sz="1400" b="0" i="0" u="none" strike="noStrike">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23210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1657601489"/>
                  </a:ext>
                </a:extLst>
              </a:tr>
              <a:tr h="190500">
                <a:tc>
                  <a:txBody>
                    <a:bodyPr/>
                    <a:lstStyle/>
                    <a:p>
                      <a:pPr algn="ctr" fontAlgn="ctr"/>
                      <a:r>
                        <a:rPr lang="es-PE" sz="1200" u="none" strike="noStrike" dirty="0">
                          <a:effectLst/>
                        </a:rPr>
                        <a:t>Media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1532</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1785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1785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100499118"/>
                  </a:ext>
                </a:extLst>
              </a:tr>
              <a:tr h="190500">
                <a:tc>
                  <a:txBody>
                    <a:bodyPr/>
                    <a:lstStyle/>
                    <a:p>
                      <a:pPr algn="ctr" fontAlgn="ctr"/>
                      <a:r>
                        <a:rPr lang="es-PE" sz="1200" u="none" strike="noStrike" dirty="0">
                          <a:effectLst/>
                        </a:rPr>
                        <a:t>Mediana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850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1035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3412511780"/>
                  </a:ext>
                </a:extLst>
              </a:tr>
            </a:tbl>
          </a:graphicData>
        </a:graphic>
      </p:graphicFrame>
      <p:sp>
        <p:nvSpPr>
          <p:cNvPr id="6" name="Título 5"/>
          <p:cNvSpPr>
            <a:spLocks noGrp="1"/>
          </p:cNvSpPr>
          <p:nvPr>
            <p:ph type="title"/>
          </p:nvPr>
        </p:nvSpPr>
        <p:spPr/>
        <p:txBody>
          <a:bodyPr/>
          <a:lstStyle/>
          <a:p>
            <a:r>
              <a:rPr lang="es-ES" dirty="0">
                <a:solidFill>
                  <a:srgbClr val="FF0000"/>
                </a:solidFill>
              </a:rPr>
              <a:t>Ejercicio – Reajuste de Sueldos</a:t>
            </a:r>
            <a:endParaRPr lang="es-PE" dirty="0"/>
          </a:p>
        </p:txBody>
      </p:sp>
      <mc:AlternateContent xmlns:mc="http://schemas.openxmlformats.org/markup-compatibility/2006" xmlns:a14="http://schemas.microsoft.com/office/drawing/2010/main">
        <mc:Choice Requires="a14">
          <p:sp>
            <p:nvSpPr>
              <p:cNvPr id="9" name="CuadroTexto 8"/>
              <p:cNvSpPr txBox="1"/>
              <p:nvPr/>
            </p:nvSpPr>
            <p:spPr>
              <a:xfrm>
                <a:off x="1015304" y="1115850"/>
                <a:ext cx="1683593" cy="765200"/>
              </a:xfrm>
              <a:prstGeom prst="rect">
                <a:avLst/>
              </a:prstGeom>
              <a:solidFill>
                <a:srgbClr val="FFC000"/>
              </a:solidFill>
            </p:spPr>
            <p:txBody>
              <a:bodyPr wrap="non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𝑋</m:t>
                    </m:r>
                  </m:oMath>
                </a14:m>
                <a:r>
                  <a:rPr lang="es-ES" sz="1500" i="1" dirty="0">
                    <a:latin typeface="Cambria Math" panose="02040503050406030204" pitchFamily="18" charset="0"/>
                    <a:ea typeface="Cambria Math" panose="02040503050406030204" pitchFamily="18" charset="0"/>
                  </a:rPr>
                  <a:t>= </a:t>
                </a:r>
                <a:r>
                  <a:rPr lang="es-ES" sz="1500" dirty="0">
                    <a:latin typeface="Cambria Math" panose="02040503050406030204" pitchFamily="18" charset="0"/>
                    <a:ea typeface="Cambria Math" panose="02040503050406030204" pitchFamily="18" charset="0"/>
                  </a:rPr>
                  <a:t>Sueldo Mensual</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𝑀</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𝑒</m:t>
                          </m:r>
                        </m:e>
                        <m:sub>
                          <m:r>
                            <a:rPr lang="es-ES" sz="1500" i="1">
                              <a:latin typeface="Cambria Math" panose="02040503050406030204" pitchFamily="18" charset="0"/>
                              <a:ea typeface="Cambria Math" panose="02040503050406030204" pitchFamily="18" charset="0"/>
                            </a:rPr>
                            <m:t>𝑋</m:t>
                          </m:r>
                        </m:sub>
                      </m:sSub>
                      <m:r>
                        <a:rPr lang="es-ES" sz="1500" i="1">
                          <a:latin typeface="Cambria Math" panose="02040503050406030204" pitchFamily="18" charset="0"/>
                          <a:ea typeface="Cambria Math" panose="02040503050406030204" pitchFamily="18" charset="0"/>
                        </a:rPr>
                        <m:t>=850</m:t>
                      </m:r>
                    </m:oMath>
                    <m:oMath xmlns:m="http://schemas.openxmlformats.org/officeDocument/2006/math">
                      <m:sSub>
                        <m:sSubPr>
                          <m:ctrlPr>
                            <a:rPr lang="es-ES" sz="1500" i="1">
                              <a:latin typeface="Cambria Math" panose="02040503050406030204" pitchFamily="18" charset="0"/>
                              <a:ea typeface="Cambria Math" panose="02040503050406030204" pitchFamily="18" charset="0"/>
                            </a:rPr>
                          </m:ctrlPr>
                        </m:sSubPr>
                        <m:e>
                          <m:r>
                            <a:rPr lang="es-PE" sz="1500" i="1">
                              <a:latin typeface="Cambria Math" panose="02040503050406030204" pitchFamily="18" charset="0"/>
                              <a:ea typeface="Cambria Math" panose="02040503050406030204" pitchFamily="18" charset="0"/>
                            </a:rPr>
                            <m:t>𝜇</m:t>
                          </m:r>
                        </m:e>
                        <m:sub>
                          <m:r>
                            <a:rPr lang="es-ES" sz="1500" i="1">
                              <a:latin typeface="Cambria Math" panose="02040503050406030204" pitchFamily="18" charset="0"/>
                              <a:ea typeface="Cambria Math" panose="02040503050406030204" pitchFamily="18" charset="0"/>
                            </a:rPr>
                            <m:t>𝑋</m:t>
                          </m:r>
                        </m:sub>
                      </m:sSub>
                      <m:r>
                        <a:rPr lang="es-ES" sz="1500" i="1">
                          <a:latin typeface="Cambria Math" panose="02040503050406030204" pitchFamily="18" charset="0"/>
                          <a:ea typeface="Cambria Math" panose="02040503050406030204" pitchFamily="18" charset="0"/>
                        </a:rPr>
                        <m:t>=1532.15</m:t>
                      </m:r>
                    </m:oMath>
                  </m:oMathPara>
                </a14:m>
                <a:endParaRPr lang="es-PE" sz="15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1015304" y="1115850"/>
                <a:ext cx="1683593" cy="765200"/>
              </a:xfrm>
              <a:prstGeom prst="rect">
                <a:avLst/>
              </a:prstGeom>
              <a:blipFill>
                <a:blip r:embed="rId2"/>
                <a:stretch>
                  <a:fillRect l="-2174" t="-3175" r="-2536" b="-79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3670909" y="1179900"/>
                <a:ext cx="1813757" cy="534368"/>
              </a:xfrm>
              <a:prstGeom prst="rect">
                <a:avLst/>
              </a:prstGeom>
              <a:solidFill>
                <a:srgbClr val="FFC000"/>
              </a:solidFill>
            </p:spPr>
            <p:txBody>
              <a:bodyPr wrap="non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𝑌</m:t>
                    </m:r>
                  </m:oMath>
                </a14:m>
                <a:r>
                  <a:rPr lang="es-ES" sz="1500" i="1" dirty="0">
                    <a:latin typeface="Cambria Math" panose="02040503050406030204" pitchFamily="18" charset="0"/>
                    <a:ea typeface="Cambria Math" panose="02040503050406030204" pitchFamily="18" charset="0"/>
                  </a:rPr>
                  <a:t>= </a:t>
                </a:r>
                <a:r>
                  <a:rPr lang="es-ES" sz="1500" dirty="0">
                    <a:latin typeface="Cambria Math" panose="02040503050406030204" pitchFamily="18" charset="0"/>
                    <a:ea typeface="Cambria Math" panose="02040503050406030204" pitchFamily="18" charset="0"/>
                  </a:rPr>
                  <a:t>Opción reajuste 1</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𝑌</m:t>
                      </m:r>
                      <m:r>
                        <a:rPr lang="es-ES" sz="1500" i="1">
                          <a:latin typeface="Cambria Math" panose="02040503050406030204" pitchFamily="18" charset="0"/>
                          <a:ea typeface="Cambria Math" panose="02040503050406030204" pitchFamily="18" charset="0"/>
                        </a:rPr>
                        <m:t>=1.1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+100</m:t>
                      </m:r>
                    </m:oMath>
                  </m:oMathPara>
                </a14:m>
                <a:endParaRPr lang="es-PE" sz="1500"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3670909" y="1179900"/>
                <a:ext cx="1813757" cy="534368"/>
              </a:xfrm>
              <a:prstGeom prst="rect">
                <a:avLst/>
              </a:prstGeom>
              <a:blipFill>
                <a:blip r:embed="rId3"/>
                <a:stretch>
                  <a:fillRect l="-1678" t="-4598" r="-335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6215273" y="563747"/>
                <a:ext cx="2709333" cy="1350104"/>
              </a:xfrm>
              <a:prstGeom prst="rect">
                <a:avLst/>
              </a:prstGeom>
              <a:solidFill>
                <a:srgbClr val="FFC000"/>
              </a:solidFill>
            </p:spPr>
            <p:txBody>
              <a:bodyPr wrap="square" lIns="36000" tIns="36000" rIns="36000" bIns="36000" rtlCol="0">
                <a:spAutoFit/>
              </a:bodyPr>
              <a:lstStyle/>
              <a:p>
                <a:pPr/>
                <a14:m>
                  <m:oMath xmlns:m="http://schemas.openxmlformats.org/officeDocument/2006/math">
                    <m:r>
                      <a:rPr lang="es-ES" sz="1500" i="1">
                        <a:latin typeface="Cambria Math" panose="02040503050406030204" pitchFamily="18" charset="0"/>
                        <a:ea typeface="Cambria Math" panose="02040503050406030204" pitchFamily="18" charset="0"/>
                      </a:rPr>
                      <m:t>𝑍</m:t>
                    </m:r>
                  </m:oMath>
                </a14:m>
                <a:r>
                  <a:rPr lang="es-ES" sz="1500" i="1" dirty="0">
                    <a:latin typeface="Cambria Math" panose="02040503050406030204" pitchFamily="18" charset="0"/>
                    <a:ea typeface="Cambria Math" panose="02040503050406030204" pitchFamily="18" charset="0"/>
                  </a:rPr>
                  <a:t>= </a:t>
                </a:r>
                <a:r>
                  <a:rPr lang="es-ES" sz="1500" dirty="0">
                    <a:latin typeface="Cambria Math" panose="02040503050406030204" pitchFamily="18" charset="0"/>
                    <a:ea typeface="Cambria Math" panose="02040503050406030204" pitchFamily="18" charset="0"/>
                  </a:rPr>
                  <a:t>Opción reajuste 2</a:t>
                </a:r>
                <a:br>
                  <a:rPr lang="es-ES" sz="1500"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s-ES" sz="1500" i="1">
                          <a:latin typeface="Cambria Math" panose="02040503050406030204" pitchFamily="18" charset="0"/>
                          <a:ea typeface="Cambria Math" panose="02040503050406030204" pitchFamily="18" charset="0"/>
                        </a:rPr>
                        <m:t>𝑍</m:t>
                      </m:r>
                      <m:r>
                        <a:rPr lang="es-ES" sz="1500" i="1">
                          <a:latin typeface="Cambria Math" panose="02040503050406030204" pitchFamily="18" charset="0"/>
                          <a:ea typeface="Cambria Math" panose="02040503050406030204" pitchFamily="18" charset="0"/>
                        </a:rPr>
                        <m:t>=</m:t>
                      </m:r>
                      <m:d>
                        <m:dPr>
                          <m:begChr m:val="{"/>
                          <m:endChr m:val=""/>
                          <m:ctrlPr>
                            <a:rPr lang="es-ES" sz="1500" i="1">
                              <a:latin typeface="Cambria Math" panose="02040503050406030204" pitchFamily="18" charset="0"/>
                              <a:ea typeface="Cambria Math" panose="02040503050406030204" pitchFamily="18" charset="0"/>
                            </a:rPr>
                          </m:ctrlPr>
                        </m:dPr>
                        <m:e>
                          <m:eqArr>
                            <m:eqArrPr>
                              <m:ctrlPr>
                                <a:rPr lang="es-ES" sz="1500" i="1">
                                  <a:latin typeface="Cambria Math" panose="02040503050406030204" pitchFamily="18" charset="0"/>
                                  <a:ea typeface="Cambria Math" panose="02040503050406030204" pitchFamily="18" charset="0"/>
                                </a:rPr>
                              </m:ctrlPr>
                            </m:eqArrPr>
                            <m:e>
                              <m:d>
                                <m:dPr>
                                  <m:ctrlPr>
                                    <a:rPr lang="es-ES" sz="1500" i="1">
                                      <a:latin typeface="Cambria Math" panose="02040503050406030204" pitchFamily="18" charset="0"/>
                                      <a:ea typeface="Cambria Math" panose="02040503050406030204" pitchFamily="18" charset="0"/>
                                    </a:rPr>
                                  </m:ctrlPr>
                                </m:dPr>
                                <m:e>
                                  <m:r>
                                    <a:rPr lang="es-ES" sz="1500" i="1">
                                      <a:latin typeface="Cambria Math" panose="02040503050406030204" pitchFamily="18" charset="0"/>
                                      <a:ea typeface="Cambria Math" panose="02040503050406030204" pitchFamily="18" charset="0"/>
                                    </a:rPr>
                                    <m:t>1+</m:t>
                                  </m:r>
                                  <m:f>
                                    <m:fPr>
                                      <m:ctrlPr>
                                        <a:rPr lang="es-ES" sz="1500" i="1">
                                          <a:latin typeface="Cambria Math" panose="02040503050406030204" pitchFamily="18" charset="0"/>
                                          <a:ea typeface="Cambria Math" panose="02040503050406030204" pitchFamily="18" charset="0"/>
                                        </a:rPr>
                                      </m:ctrlPr>
                                    </m:fPr>
                                    <m:num>
                                      <m:r>
                                        <a:rPr lang="es-ES" sz="1500" i="1">
                                          <a:latin typeface="Cambria Math" panose="02040503050406030204" pitchFamily="18" charset="0"/>
                                          <a:ea typeface="Cambria Math" panose="02040503050406030204" pitchFamily="18" charset="0"/>
                                        </a:rPr>
                                        <m:t>𝑘</m:t>
                                      </m:r>
                                    </m:num>
                                    <m:den>
                                      <m:r>
                                        <a:rPr lang="es-ES" sz="1500" i="1">
                                          <a:latin typeface="Cambria Math" panose="02040503050406030204" pitchFamily="18" charset="0"/>
                                          <a:ea typeface="Cambria Math" panose="02040503050406030204" pitchFamily="18" charset="0"/>
                                        </a:rPr>
                                        <m:t>100</m:t>
                                      </m:r>
                                    </m:den>
                                  </m:f>
                                </m:e>
                              </m:d>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25</m:t>
                                  </m:r>
                                </m:sub>
                              </m:sSub>
                              <m:r>
                                <a:rPr lang="es-ES" sz="1500" i="1">
                                  <a:latin typeface="Cambria Math" panose="02040503050406030204" pitchFamily="18" charset="0"/>
                                  <a:ea typeface="Cambria Math" panose="02040503050406030204" pitchFamily="18" charset="0"/>
                                </a:rPr>
                                <m:t> </m:t>
                              </m:r>
                            </m:e>
                            <m:e>
                              <m:r>
                                <a:rPr lang="es-ES" sz="1500" i="1">
                                  <a:latin typeface="Cambria Math" panose="02040503050406030204" pitchFamily="18" charset="0"/>
                                  <a:ea typeface="Cambria Math" panose="02040503050406030204" pitchFamily="18" charset="0"/>
                                </a:rPr>
                                <m:t>1.15</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25</m:t>
                                  </m:r>
                                </m:sub>
                              </m:sSub>
                              <m:r>
                                <a:rPr lang="es-ES" sz="1500" i="1">
                                  <a:latin typeface="Cambria Math" panose="02040503050406030204" pitchFamily="18" charset="0"/>
                                  <a:ea typeface="Cambria Math" panose="02040503050406030204" pitchFamily="18" charset="0"/>
                                </a:rPr>
                                <m:t>&lt;</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75</m:t>
                                  </m:r>
                                </m:sub>
                              </m:sSub>
                            </m:e>
                            <m:e>
                              <m:r>
                                <a:rPr lang="es-ES" sz="1500" i="1">
                                  <a:latin typeface="Cambria Math" panose="02040503050406030204" pitchFamily="18" charset="0"/>
                                  <a:ea typeface="Cambria Math" panose="02040503050406030204" pitchFamily="18" charset="0"/>
                                </a:rPr>
                                <m:t>1.02 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   , </m:t>
                              </m:r>
                              <m:r>
                                <a:rPr lang="es-ES" sz="1500" i="1">
                                  <a:latin typeface="Cambria Math" panose="02040503050406030204" pitchFamily="18" charset="0"/>
                                  <a:ea typeface="Cambria Math" panose="02040503050406030204" pitchFamily="18" charset="0"/>
                                </a:rPr>
                                <m:t>𝑠𝑖</m:t>
                              </m:r>
                              <m:r>
                                <a:rPr lang="es-ES" sz="1500" i="1">
                                  <a:latin typeface="Cambria Math" panose="02040503050406030204" pitchFamily="18" charset="0"/>
                                  <a:ea typeface="Cambria Math" panose="02040503050406030204" pitchFamily="18" charset="0"/>
                                </a:rPr>
                                <m:t> </m:t>
                              </m:r>
                              <m:r>
                                <a:rPr lang="es-ES" sz="1500" i="1">
                                  <a:latin typeface="Cambria Math" panose="02040503050406030204" pitchFamily="18" charset="0"/>
                                  <a:ea typeface="Cambria Math" panose="02040503050406030204" pitchFamily="18" charset="0"/>
                                </a:rPr>
                                <m:t>𝑋</m:t>
                              </m:r>
                              <m:r>
                                <a:rPr lang="es-ES" sz="1500" i="1">
                                  <a:latin typeface="Cambria Math" panose="02040503050406030204" pitchFamily="18" charset="0"/>
                                  <a:ea typeface="Cambria Math" panose="02040503050406030204" pitchFamily="18" charset="0"/>
                                </a:rPr>
                                <m:t>&gt;</m:t>
                              </m:r>
                              <m:sSub>
                                <m:sSubPr>
                                  <m:ctrlPr>
                                    <a:rPr lang="es-ES" sz="1500" i="1">
                                      <a:latin typeface="Cambria Math" panose="02040503050406030204" pitchFamily="18" charset="0"/>
                                      <a:ea typeface="Cambria Math" panose="02040503050406030204" pitchFamily="18" charset="0"/>
                                    </a:rPr>
                                  </m:ctrlPr>
                                </m:sSubPr>
                                <m:e>
                                  <m:r>
                                    <a:rPr lang="es-ES" sz="1500" i="1">
                                      <a:latin typeface="Cambria Math" panose="02040503050406030204" pitchFamily="18" charset="0"/>
                                      <a:ea typeface="Cambria Math" panose="02040503050406030204" pitchFamily="18" charset="0"/>
                                    </a:rPr>
                                    <m:t>𝑃</m:t>
                                  </m:r>
                                </m:e>
                                <m:sub>
                                  <m:r>
                                    <a:rPr lang="es-ES" sz="1500" i="1">
                                      <a:latin typeface="Cambria Math" panose="02040503050406030204" pitchFamily="18" charset="0"/>
                                      <a:ea typeface="Cambria Math" panose="02040503050406030204" pitchFamily="18" charset="0"/>
                                    </a:rPr>
                                    <m:t>75</m:t>
                                  </m:r>
                                </m:sub>
                              </m:sSub>
                              <m:r>
                                <a:rPr lang="es-ES" sz="1500" i="1">
                                  <a:latin typeface="Cambria Math" panose="02040503050406030204" pitchFamily="18" charset="0"/>
                                  <a:ea typeface="Cambria Math" panose="02040503050406030204" pitchFamily="18" charset="0"/>
                                </a:rPr>
                                <m:t>            </m:t>
                              </m:r>
                            </m:e>
                          </m:eqArr>
                        </m:e>
                      </m:d>
                    </m:oMath>
                  </m:oMathPara>
                </a14:m>
                <a:endParaRPr lang="es-PE" sz="1500"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6215273" y="563747"/>
                <a:ext cx="2709333" cy="1350104"/>
              </a:xfrm>
              <a:prstGeom prst="rect">
                <a:avLst/>
              </a:prstGeom>
              <a:blipFill>
                <a:blip r:embed="rId4"/>
                <a:stretch>
                  <a:fillRect l="-1351" t="-1351"/>
                </a:stretch>
              </a:blipFill>
            </p:spPr>
            <p:txBody>
              <a:bodyPr/>
              <a:lstStyle/>
              <a:p>
                <a:r>
                  <a:rPr lang="es-PE">
                    <a:noFill/>
                  </a:rPr>
                  <a:t> </a:t>
                </a:r>
              </a:p>
            </p:txBody>
          </p:sp>
        </mc:Fallback>
      </mc:AlternateContent>
      <p:sp>
        <p:nvSpPr>
          <p:cNvPr id="14" name="Rectángulo redondeado 13"/>
          <p:cNvSpPr/>
          <p:nvPr/>
        </p:nvSpPr>
        <p:spPr>
          <a:xfrm>
            <a:off x="509813" y="6107064"/>
            <a:ext cx="8414793" cy="578882"/>
          </a:xfrm>
          <a:prstGeom prst="roundRect">
            <a:avLst/>
          </a:prstGeom>
          <a:solidFill>
            <a:schemeClr val="accent6">
              <a:lumMod val="20000"/>
              <a:lumOff val="80000"/>
            </a:schemeClr>
          </a:solidFill>
        </p:spPr>
        <p:txBody>
          <a:bodyPr wrap="square">
            <a:spAutoFit/>
          </a:bodyPr>
          <a:lstStyle/>
          <a:p>
            <a:r>
              <a:rPr lang="es-ES" sz="1400" dirty="0">
                <a:solidFill>
                  <a:srgbClr val="002060"/>
                </a:solidFill>
              </a:rPr>
              <a:t>Respuesta: Como criterio de decisión, se debe aplicar la mediana por que las distribuciones no son simétricas y presentan sueldos extremos. Así, la segunda propuesta seria aplicada, pues presenta la mayor mediana.</a:t>
            </a:r>
          </a:p>
        </p:txBody>
      </p:sp>
      <p:graphicFrame>
        <p:nvGraphicFramePr>
          <p:cNvPr id="5" name="Tabla 4"/>
          <p:cNvGraphicFramePr>
            <a:graphicFrameLocks noGrp="1"/>
          </p:cNvGraphicFramePr>
          <p:nvPr/>
        </p:nvGraphicFramePr>
        <p:xfrm>
          <a:off x="1007009" y="2049052"/>
          <a:ext cx="2336800" cy="3890010"/>
        </p:xfrm>
        <a:graphic>
          <a:graphicData uri="http://schemas.openxmlformats.org/drawingml/2006/table">
            <a:tbl>
              <a:tblPr>
                <a:tableStyleId>{5C22544A-7EE6-4342-B048-85BDC9FD1C3A}</a:tableStyleId>
              </a:tblPr>
              <a:tblGrid>
                <a:gridCol w="584200">
                  <a:extLst>
                    <a:ext uri="{9D8B030D-6E8A-4147-A177-3AD203B41FA5}">
                      <a16:colId xmlns:a16="http://schemas.microsoft.com/office/drawing/2014/main" val="3121312489"/>
                    </a:ext>
                  </a:extLst>
                </a:gridCol>
                <a:gridCol w="584200">
                  <a:extLst>
                    <a:ext uri="{9D8B030D-6E8A-4147-A177-3AD203B41FA5}">
                      <a16:colId xmlns:a16="http://schemas.microsoft.com/office/drawing/2014/main" val="3848184349"/>
                    </a:ext>
                  </a:extLst>
                </a:gridCol>
                <a:gridCol w="584200">
                  <a:extLst>
                    <a:ext uri="{9D8B030D-6E8A-4147-A177-3AD203B41FA5}">
                      <a16:colId xmlns:a16="http://schemas.microsoft.com/office/drawing/2014/main" val="900923733"/>
                    </a:ext>
                  </a:extLst>
                </a:gridCol>
                <a:gridCol w="584200">
                  <a:extLst>
                    <a:ext uri="{9D8B030D-6E8A-4147-A177-3AD203B41FA5}">
                      <a16:colId xmlns:a16="http://schemas.microsoft.com/office/drawing/2014/main" val="147352513"/>
                    </a:ext>
                  </a:extLst>
                </a:gridCol>
              </a:tblGrid>
              <a:tr h="323850">
                <a:tc>
                  <a:txBody>
                    <a:bodyPr/>
                    <a:lstStyle/>
                    <a:p>
                      <a:pPr algn="ctr" fontAlgn="ctr"/>
                      <a:r>
                        <a:rPr lang="es-PE" sz="1050" u="none" strike="noStrike" dirty="0">
                          <a:effectLst/>
                        </a:rPr>
                        <a:t>empleado</a:t>
                      </a:r>
                      <a:endParaRPr lang="es-PE" sz="105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X</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Y</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Z</a:t>
                      </a:r>
                      <a:endParaRPr lang="es-PE" sz="1400" b="1"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3005624671"/>
                  </a:ext>
                </a:extLst>
              </a:tr>
              <a:tr h="190500">
                <a:tc>
                  <a:txBody>
                    <a:bodyPr/>
                    <a:lstStyle/>
                    <a:p>
                      <a:pPr algn="ctr" fontAlgn="ctr"/>
                      <a:r>
                        <a:rPr lang="es-PE" sz="1400" u="none" strike="noStrike" dirty="0">
                          <a:effectLst/>
                        </a:rPr>
                        <a:t>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380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518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a:effectLst/>
                        </a:rPr>
                        <a:t>731</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003793847"/>
                  </a:ext>
                </a:extLst>
              </a:tr>
              <a:tr h="190500">
                <a:tc>
                  <a:txBody>
                    <a:bodyPr/>
                    <a:lstStyle/>
                    <a:p>
                      <a:pPr algn="ctr" fontAlgn="ctr"/>
                      <a:r>
                        <a:rPr lang="es-PE" sz="1400" u="none" strike="noStrike" dirty="0">
                          <a:effectLst/>
                        </a:rPr>
                        <a:t>2</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450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595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865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605808413"/>
                  </a:ext>
                </a:extLst>
              </a:tr>
              <a:tr h="190500">
                <a:tc>
                  <a:txBody>
                    <a:bodyPr/>
                    <a:lstStyle/>
                    <a:p>
                      <a:pPr algn="ctr" fontAlgn="ctr"/>
                      <a:r>
                        <a:rPr lang="es-PE" sz="1400" u="none" strike="noStrike">
                          <a:effectLst/>
                        </a:rPr>
                        <a:t>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700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870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1346</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958153957"/>
                  </a:ext>
                </a:extLst>
              </a:tr>
              <a:tr h="190500">
                <a:tc>
                  <a:txBody>
                    <a:bodyPr/>
                    <a:lstStyle/>
                    <a:p>
                      <a:pPr algn="ctr" fontAlgn="ctr"/>
                      <a:r>
                        <a:rPr lang="es-PE" sz="1400" u="none" strike="noStrike">
                          <a:effectLst/>
                        </a:rPr>
                        <a:t>4</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780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958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ctr"/>
                      <a:r>
                        <a:rPr lang="es-PE" sz="1400" u="none" strike="noStrike" dirty="0">
                          <a:effectLst/>
                        </a:rPr>
                        <a:t>1500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1239199485"/>
                  </a:ext>
                </a:extLst>
              </a:tr>
              <a:tr h="190500">
                <a:tc>
                  <a:txBody>
                    <a:bodyPr/>
                    <a:lstStyle/>
                    <a:p>
                      <a:pPr algn="ctr" fontAlgn="ctr"/>
                      <a:r>
                        <a:rPr lang="es-PE" sz="1400" u="none" strike="noStrike" dirty="0">
                          <a:effectLst/>
                        </a:rPr>
                        <a:t>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800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980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920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2445085442"/>
                  </a:ext>
                </a:extLst>
              </a:tr>
              <a:tr h="190500">
                <a:tc>
                  <a:txBody>
                    <a:bodyPr/>
                    <a:lstStyle/>
                    <a:p>
                      <a:pPr algn="ctr" fontAlgn="ctr"/>
                      <a:r>
                        <a:rPr lang="es-PE" sz="1400" u="none" strike="noStrike">
                          <a:effectLst/>
                        </a:rPr>
                        <a:t>6</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820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1002</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943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205178199"/>
                  </a:ext>
                </a:extLst>
              </a:tr>
              <a:tr h="190500">
                <a:tc>
                  <a:txBody>
                    <a:bodyPr/>
                    <a:lstStyle/>
                    <a:p>
                      <a:pPr algn="ctr" fontAlgn="ctr"/>
                      <a:r>
                        <a:rPr lang="es-PE" sz="1400" u="none" strike="noStrike">
                          <a:effectLst/>
                        </a:rPr>
                        <a:t>7</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850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1035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978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3455102842"/>
                  </a:ext>
                </a:extLst>
              </a:tr>
              <a:tr h="190500">
                <a:tc>
                  <a:txBody>
                    <a:bodyPr/>
                    <a:lstStyle/>
                    <a:p>
                      <a:pPr algn="ctr" fontAlgn="ctr"/>
                      <a:r>
                        <a:rPr lang="es-PE" sz="1400" u="none" strike="noStrike">
                          <a:effectLst/>
                        </a:rPr>
                        <a:t>8</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990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1189</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1139</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172494935"/>
                  </a:ext>
                </a:extLst>
              </a:tr>
              <a:tr h="190500">
                <a:tc>
                  <a:txBody>
                    <a:bodyPr/>
                    <a:lstStyle/>
                    <a:p>
                      <a:pPr algn="ctr" fontAlgn="ctr"/>
                      <a:r>
                        <a:rPr lang="es-PE" sz="1400" u="none" strike="noStrike">
                          <a:effectLst/>
                        </a:rPr>
                        <a:t>9</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1250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1475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1438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215293812"/>
                  </a:ext>
                </a:extLst>
              </a:tr>
              <a:tr h="190500">
                <a:tc>
                  <a:txBody>
                    <a:bodyPr/>
                    <a:lstStyle/>
                    <a:p>
                      <a:pPr algn="ctr" fontAlgn="ctr"/>
                      <a:r>
                        <a:rPr lang="es-PE" sz="1400" u="none" strike="noStrike">
                          <a:effectLst/>
                        </a:rPr>
                        <a:t>10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a:effectLst/>
                        </a:rPr>
                        <a:t>1500</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1750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ctr"/>
                      <a:r>
                        <a:rPr lang="es-PE" sz="1400" u="none" strike="noStrike" dirty="0">
                          <a:effectLst/>
                        </a:rPr>
                        <a:t>1725</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4102702411"/>
                  </a:ext>
                </a:extLst>
              </a:tr>
              <a:tr h="190500">
                <a:tc>
                  <a:txBody>
                    <a:bodyPr/>
                    <a:lstStyle/>
                    <a:p>
                      <a:pPr algn="ctr" fontAlgn="ctr"/>
                      <a:r>
                        <a:rPr lang="es-PE" sz="1400" u="none" strike="noStrike" dirty="0">
                          <a:effectLst/>
                        </a:rPr>
                        <a:t>11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1900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2190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1938</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740440486"/>
                  </a:ext>
                </a:extLst>
              </a:tr>
              <a:tr h="190500">
                <a:tc>
                  <a:txBody>
                    <a:bodyPr/>
                    <a:lstStyle/>
                    <a:p>
                      <a:pPr algn="ctr" fontAlgn="ctr"/>
                      <a:r>
                        <a:rPr lang="es-PE" sz="1400" u="none" strike="noStrike">
                          <a:effectLst/>
                        </a:rPr>
                        <a:t>12</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3210</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3631</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3274</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3528783186"/>
                  </a:ext>
                </a:extLst>
              </a:tr>
              <a:tr h="190500">
                <a:tc>
                  <a:txBody>
                    <a:bodyPr/>
                    <a:lstStyle/>
                    <a:p>
                      <a:pPr algn="ctr" fontAlgn="ctr"/>
                      <a:r>
                        <a:rPr lang="es-PE" sz="1400" u="none" strike="noStrike">
                          <a:effectLst/>
                        </a:rPr>
                        <a:t>13</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a:effectLst/>
                        </a:rPr>
                        <a:t>6288</a:t>
                      </a:r>
                      <a:endParaRPr lang="es-PE" sz="1400" b="0" i="0" u="none" strike="noStrike">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7017</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tc>
                  <a:txBody>
                    <a:bodyPr/>
                    <a:lstStyle/>
                    <a:p>
                      <a:pPr algn="ctr" fontAlgn="ctr"/>
                      <a:r>
                        <a:rPr lang="es-PE" sz="1400" u="none" strike="noStrike" dirty="0">
                          <a:effectLst/>
                        </a:rPr>
                        <a:t>6414</a:t>
                      </a:r>
                      <a:endParaRPr lang="es-PE" sz="14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2685335044"/>
                  </a:ext>
                </a:extLst>
              </a:tr>
              <a:tr h="190500">
                <a:tc>
                  <a:txBody>
                    <a:bodyPr/>
                    <a:lstStyle/>
                    <a:p>
                      <a:pPr algn="ctr" fontAlgn="ctr"/>
                      <a:r>
                        <a:rPr lang="es-PE" sz="1200" u="none" strike="noStrike" dirty="0">
                          <a:effectLst/>
                        </a:rPr>
                        <a:t>Suma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19918</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23210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23210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1657601489"/>
                  </a:ext>
                </a:extLst>
              </a:tr>
              <a:tr h="190500">
                <a:tc>
                  <a:txBody>
                    <a:bodyPr/>
                    <a:lstStyle/>
                    <a:p>
                      <a:pPr algn="ctr" fontAlgn="ctr"/>
                      <a:r>
                        <a:rPr lang="es-PE" sz="1200" u="none" strike="noStrike" dirty="0">
                          <a:effectLst/>
                        </a:rPr>
                        <a:t>Media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1532</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1785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1785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100499118"/>
                  </a:ext>
                </a:extLst>
              </a:tr>
              <a:tr h="190500">
                <a:tc>
                  <a:txBody>
                    <a:bodyPr/>
                    <a:lstStyle/>
                    <a:p>
                      <a:pPr algn="ctr" fontAlgn="ctr"/>
                      <a:r>
                        <a:rPr lang="es-PE" sz="1200" u="none" strike="noStrike" dirty="0">
                          <a:effectLst/>
                        </a:rPr>
                        <a:t>Mediana</a:t>
                      </a:r>
                      <a:endParaRPr lang="es-PE" sz="12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850</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1035</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tc>
                  <a:txBody>
                    <a:bodyPr/>
                    <a:lstStyle/>
                    <a:p>
                      <a:pPr algn="ctr" fontAlgn="ctr"/>
                      <a:r>
                        <a:rPr lang="es-PE" sz="1400" u="none" strike="noStrike" dirty="0">
                          <a:effectLst/>
                        </a:rPr>
                        <a:t>1346</a:t>
                      </a:r>
                      <a:endParaRPr lang="es-PE" sz="1400" b="0" i="0" u="none" strike="noStrike" dirty="0">
                        <a:solidFill>
                          <a:srgbClr val="FFFFFF"/>
                        </a:solidFill>
                        <a:effectLst/>
                        <a:latin typeface="Calibri" panose="020F0502020204030204" pitchFamily="34" charset="0"/>
                      </a:endParaRPr>
                    </a:p>
                  </a:txBody>
                  <a:tcPr marL="9525" marR="9525" marT="9525" marB="0" anchor="ctr">
                    <a:solidFill>
                      <a:schemeClr val="bg1">
                        <a:lumMod val="75000"/>
                      </a:schemeClr>
                    </a:solidFill>
                  </a:tcPr>
                </a:tc>
                <a:extLst>
                  <a:ext uri="{0D108BD9-81ED-4DB2-BD59-A6C34878D82A}">
                    <a16:rowId xmlns:a16="http://schemas.microsoft.com/office/drawing/2014/main" val="3412511780"/>
                  </a:ext>
                </a:extLst>
              </a:tr>
            </a:tbl>
          </a:graphicData>
        </a:graphic>
      </p:graphicFrame>
      <p:sp>
        <p:nvSpPr>
          <p:cNvPr id="15" name="Llamada de nube 14"/>
          <p:cNvSpPr/>
          <p:nvPr/>
        </p:nvSpPr>
        <p:spPr>
          <a:xfrm>
            <a:off x="3457184" y="2049052"/>
            <a:ext cx="3645074" cy="1347153"/>
          </a:xfrm>
          <a:prstGeom prst="cloudCallout">
            <a:avLst>
              <a:gd name="adj1" fmla="val -54015"/>
              <a:gd name="adj2" fmla="val -1456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s-ES" sz="1200" dirty="0">
                <a:solidFill>
                  <a:srgbClr val="002060"/>
                </a:solidFill>
              </a:rPr>
              <a:t>para los que ganan hasta el P25:</a:t>
            </a:r>
          </a:p>
          <a:p>
            <a:r>
              <a:rPr lang="es-ES" sz="1200" dirty="0">
                <a:solidFill>
                  <a:srgbClr val="002060"/>
                </a:solidFill>
              </a:rPr>
              <a:t>suma sueldo actual = 2310</a:t>
            </a:r>
          </a:p>
          <a:p>
            <a:r>
              <a:rPr lang="es-ES" sz="1200" dirty="0">
                <a:solidFill>
                  <a:srgbClr val="002060"/>
                </a:solidFill>
              </a:rPr>
              <a:t>suma con la 2da propuesta = 4442</a:t>
            </a:r>
          </a:p>
          <a:p>
            <a:r>
              <a:rPr lang="es-ES" sz="1200" dirty="0">
                <a:solidFill>
                  <a:srgbClr val="002060"/>
                </a:solidFill>
              </a:rPr>
              <a:t>1+k/100 = 1.9231</a:t>
            </a:r>
          </a:p>
        </p:txBody>
      </p:sp>
      <p:pic>
        <p:nvPicPr>
          <p:cNvPr id="2" name="Imagen 1"/>
          <p:cNvPicPr>
            <a:picLocks noChangeAspect="1"/>
          </p:cNvPicPr>
          <p:nvPr/>
        </p:nvPicPr>
        <p:blipFill>
          <a:blip r:embed="rId5"/>
          <a:stretch>
            <a:fillRect/>
          </a:stretch>
        </p:blipFill>
        <p:spPr>
          <a:xfrm>
            <a:off x="3875857" y="3121702"/>
            <a:ext cx="2203363" cy="2943361"/>
          </a:xfrm>
          <a:prstGeom prst="rect">
            <a:avLst/>
          </a:prstGeom>
          <a:solidFill>
            <a:schemeClr val="accent6">
              <a:lumMod val="20000"/>
              <a:lumOff val="80000"/>
            </a:schemeClr>
          </a:solidFill>
        </p:spPr>
      </p:pic>
      <mc:AlternateContent xmlns:mc="http://schemas.openxmlformats.org/markup-compatibility/2006" xmlns:cx1="http://schemas.microsoft.com/office/drawing/2015/9/8/chartex">
        <mc:Choice Requires="cx1">
          <p:graphicFrame>
            <p:nvGraphicFramePr>
              <p:cNvPr id="12" name="Gráfico 11"/>
              <p:cNvGraphicFramePr/>
              <p:nvPr/>
            </p:nvGraphicFramePr>
            <p:xfrm>
              <a:off x="6387092" y="3079702"/>
              <a:ext cx="2293770" cy="2943361"/>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2" name="Gráfico 11"/>
              <p:cNvPicPr>
                <a:picLocks noGrp="1" noRot="1" noChangeAspect="1" noMove="1" noResize="1" noEditPoints="1" noAdjustHandles="1" noChangeArrowheads="1" noChangeShapeType="1"/>
              </p:cNvPicPr>
              <p:nvPr/>
            </p:nvPicPr>
            <p:blipFill>
              <a:blip r:embed="rId7"/>
              <a:stretch>
                <a:fillRect/>
              </a:stretch>
            </p:blipFill>
            <p:spPr>
              <a:xfrm>
                <a:off x="6387092" y="3079702"/>
                <a:ext cx="2293770" cy="2943361"/>
              </a:xfrm>
              <a:prstGeom prst="rect">
                <a:avLst/>
              </a:prstGeom>
            </p:spPr>
          </p:pic>
        </mc:Fallback>
      </mc:AlternateContent>
    </p:spTree>
    <p:extLst>
      <p:ext uri="{BB962C8B-B14F-4D97-AF65-F5344CB8AC3E}">
        <p14:creationId xmlns:p14="http://schemas.microsoft.com/office/powerpoint/2010/main" val="415690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1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bg/>
                                          </p:spTgt>
                                        </p:tgtEl>
                                        <p:attrNameLst>
                                          <p:attrName>style.visibility</p:attrName>
                                        </p:attrNameLst>
                                      </p:cBhvr>
                                      <p:to>
                                        <p:strVal val="visible"/>
                                      </p:to>
                                    </p:set>
                                    <p:animEffect transition="in" filter="fade">
                                      <p:cBhvr>
                                        <p:cTn id="12" dur="500"/>
                                        <p:tgtEl>
                                          <p:spTgt spid="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500"/>
                                        <p:tgtEl>
                                          <p:spTgt spid="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fade">
                                      <p:cBhvr>
                                        <p:cTn id="27" dur="500"/>
                                        <p:tgtEl>
                                          <p:spTgt spid="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Effect transition="in" filter="fade">
                                      <p:cBhvr>
                                        <p:cTn id="32" dur="500"/>
                                        <p:tgtEl>
                                          <p:spTgt spid="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PE" sz="1350"/>
          </a:p>
        </p:txBody>
      </p:sp>
      <p:graphicFrame>
        <p:nvGraphicFramePr>
          <p:cNvPr id="8" name="Tabla 7"/>
          <p:cNvGraphicFramePr>
            <a:graphicFrameLocks noGrp="1"/>
          </p:cNvGraphicFramePr>
          <p:nvPr/>
        </p:nvGraphicFramePr>
        <p:xfrm>
          <a:off x="247447" y="994642"/>
          <a:ext cx="4091734" cy="3834873"/>
        </p:xfrm>
        <a:graphic>
          <a:graphicData uri="http://schemas.openxmlformats.org/drawingml/2006/table">
            <a:tbl>
              <a:tblPr>
                <a:tableStyleId>{5C22544A-7EE6-4342-B048-85BDC9FD1C3A}</a:tableStyleId>
              </a:tblPr>
              <a:tblGrid>
                <a:gridCol w="847320">
                  <a:extLst>
                    <a:ext uri="{9D8B030D-6E8A-4147-A177-3AD203B41FA5}">
                      <a16:colId xmlns:a16="http://schemas.microsoft.com/office/drawing/2014/main" val="20000"/>
                    </a:ext>
                  </a:extLst>
                </a:gridCol>
                <a:gridCol w="524938">
                  <a:extLst>
                    <a:ext uri="{9D8B030D-6E8A-4147-A177-3AD203B41FA5}">
                      <a16:colId xmlns:a16="http://schemas.microsoft.com/office/drawing/2014/main" val="20001"/>
                    </a:ext>
                  </a:extLst>
                </a:gridCol>
                <a:gridCol w="679869">
                  <a:extLst>
                    <a:ext uri="{9D8B030D-6E8A-4147-A177-3AD203B41FA5}">
                      <a16:colId xmlns:a16="http://schemas.microsoft.com/office/drawing/2014/main" val="20002"/>
                    </a:ext>
                  </a:extLst>
                </a:gridCol>
                <a:gridCol w="679869">
                  <a:extLst>
                    <a:ext uri="{9D8B030D-6E8A-4147-A177-3AD203B41FA5}">
                      <a16:colId xmlns:a16="http://schemas.microsoft.com/office/drawing/2014/main" val="20003"/>
                    </a:ext>
                  </a:extLst>
                </a:gridCol>
                <a:gridCol w="679869">
                  <a:extLst>
                    <a:ext uri="{9D8B030D-6E8A-4147-A177-3AD203B41FA5}">
                      <a16:colId xmlns:a16="http://schemas.microsoft.com/office/drawing/2014/main" val="20004"/>
                    </a:ext>
                  </a:extLst>
                </a:gridCol>
                <a:gridCol w="679869">
                  <a:extLst>
                    <a:ext uri="{9D8B030D-6E8A-4147-A177-3AD203B41FA5}">
                      <a16:colId xmlns:a16="http://schemas.microsoft.com/office/drawing/2014/main" val="20005"/>
                    </a:ext>
                  </a:extLst>
                </a:gridCol>
              </a:tblGrid>
              <a:tr h="555748">
                <a:tc gridSpan="6">
                  <a:txBody>
                    <a:bodyPr/>
                    <a:lstStyle/>
                    <a:p>
                      <a:pPr algn="ctr" rtl="0" fontAlgn="b"/>
                      <a:r>
                        <a:rPr lang="es-PE" sz="1400" b="1" u="none" strike="noStrike" dirty="0">
                          <a:effectLst/>
                        </a:rPr>
                        <a:t>Distribución de frecuencias del tamaño de las anchovetas de un año de edad</a:t>
                      </a:r>
                      <a:endParaRPr lang="es-PE" sz="1400" b="1" i="0" u="none" strike="noStrike" dirty="0">
                        <a:solidFill>
                          <a:srgbClr val="FFFFFF"/>
                        </a:solidFill>
                        <a:effectLst/>
                        <a:latin typeface="Calibri" panose="020F0502020204030204" pitchFamily="34" charset="0"/>
                      </a:endParaRPr>
                    </a:p>
                  </a:txBody>
                  <a:tcPr marL="7144" marR="7144" marT="7144" marB="0" anchor="b">
                    <a:solidFill>
                      <a:schemeClr val="accent1">
                        <a:lumMod val="40000"/>
                        <a:lumOff val="60000"/>
                      </a:schemeClr>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393922">
                <a:tc rowSpan="2">
                  <a:txBody>
                    <a:bodyPr/>
                    <a:lstStyle/>
                    <a:p>
                      <a:pPr algn="ctr" rtl="0" fontAlgn="ctr"/>
                      <a:r>
                        <a:rPr lang="es-PE" sz="1400" u="none" strike="noStrike" dirty="0">
                          <a:effectLst/>
                        </a:rPr>
                        <a:t>Tamaño</a:t>
                      </a:r>
                      <a:br>
                        <a:rPr lang="es-PE" sz="1400" u="none" strike="noStrike" dirty="0">
                          <a:effectLst/>
                        </a:rPr>
                      </a:br>
                      <a:r>
                        <a:rPr lang="es-PE" sz="1400" u="none" strike="noStrike" dirty="0">
                          <a:effectLst/>
                        </a:rPr>
                        <a:t>(cm)</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m</a:t>
                      </a:r>
                      <a:r>
                        <a:rPr lang="es-PE" sz="1400" u="none" strike="noStrike" baseline="-25000">
                          <a:effectLst/>
                        </a:rPr>
                        <a:t>i</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n</a:t>
                      </a:r>
                      <a:r>
                        <a:rPr lang="es-PE" sz="1400" u="none" strike="noStrike" baseline="-25000" dirty="0">
                          <a:effectLst/>
                        </a:rPr>
                        <a:t>i</a:t>
                      </a:r>
                      <a:endParaRPr lang="es-PE" sz="14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f</a:t>
                      </a:r>
                      <a:r>
                        <a:rPr lang="es-PE" sz="1400" u="none" strike="noStrike" baseline="-25000" dirty="0">
                          <a:effectLst/>
                        </a:rPr>
                        <a:t>i</a:t>
                      </a:r>
                      <a:endParaRPr lang="es-PE" sz="14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N</a:t>
                      </a:r>
                      <a:r>
                        <a:rPr lang="es-PE" sz="1400" u="none" strike="noStrike" baseline="-25000" dirty="0">
                          <a:effectLst/>
                        </a:rPr>
                        <a:t>i</a:t>
                      </a:r>
                      <a:endParaRPr lang="es-PE" sz="14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F</a:t>
                      </a:r>
                      <a:r>
                        <a:rPr lang="es-PE" sz="1400" u="none" strike="noStrike" baseline="-25000">
                          <a:effectLst/>
                        </a:rPr>
                        <a:t>i</a:t>
                      </a:r>
                      <a:endParaRPr lang="es-PE" sz="1400" b="0"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extLst>
                  <a:ext uri="{0D108BD9-81ED-4DB2-BD59-A6C34878D82A}">
                    <a16:rowId xmlns:a16="http://schemas.microsoft.com/office/drawing/2014/main" val="10001"/>
                  </a:ext>
                </a:extLst>
              </a:tr>
              <a:tr h="1032712">
                <a:tc vMerge="1">
                  <a:txBody>
                    <a:bodyPr/>
                    <a:lstStyle/>
                    <a:p>
                      <a:endParaRPr lang="es-PE"/>
                    </a:p>
                  </a:txBody>
                  <a:tcPr/>
                </a:tc>
                <a:tc>
                  <a:txBody>
                    <a:bodyPr/>
                    <a:lstStyle/>
                    <a:p>
                      <a:pPr algn="ctr" rtl="0" fontAlgn="ctr"/>
                      <a:r>
                        <a:rPr lang="es-PE" sz="1100" u="none" strike="noStrike" dirty="0">
                          <a:effectLst/>
                        </a:rPr>
                        <a:t> marca de clase</a:t>
                      </a:r>
                      <a:endParaRPr lang="es-PE" sz="11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100" u="none" strike="noStrike" dirty="0">
                          <a:effectLst/>
                        </a:rPr>
                        <a:t>cantidad de anchovetas</a:t>
                      </a:r>
                      <a:endParaRPr lang="es-PE" sz="11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100" u="none" strike="noStrike" dirty="0">
                          <a:effectLst/>
                        </a:rPr>
                        <a:t>frecuencia relativa de anchovetas</a:t>
                      </a:r>
                      <a:endParaRPr lang="es-PE" sz="11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100" u="none" strike="noStrike" dirty="0">
                          <a:effectLst/>
                        </a:rPr>
                        <a:t>cantidad acumulado de anchovetas</a:t>
                      </a:r>
                      <a:endParaRPr lang="es-PE" sz="11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100" u="none" strike="noStrike" dirty="0">
                          <a:effectLst/>
                        </a:rPr>
                        <a:t>frecuencia relativa acumulada de anchovetas</a:t>
                      </a:r>
                      <a:endParaRPr lang="es-PE" sz="1100" b="0"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extLst>
                  <a:ext uri="{0D108BD9-81ED-4DB2-BD59-A6C34878D82A}">
                    <a16:rowId xmlns:a16="http://schemas.microsoft.com/office/drawing/2014/main" val="10002"/>
                  </a:ext>
                </a:extLst>
              </a:tr>
              <a:tr h="393922">
                <a:tc>
                  <a:txBody>
                    <a:bodyPr/>
                    <a:lstStyle/>
                    <a:p>
                      <a:pPr algn="ctr" rtl="0" fontAlgn="ctr"/>
                      <a:r>
                        <a:rPr lang="es-PE" sz="1400" u="none" strike="noStrike" dirty="0">
                          <a:effectLst/>
                        </a:rPr>
                        <a:t>[ </a:t>
                      </a:r>
                      <a:r>
                        <a:rPr lang="es-PE" sz="1400" u="none" strike="noStrike">
                          <a:effectLst/>
                        </a:rPr>
                        <a:t>6 , </a:t>
                      </a:r>
                      <a:r>
                        <a:rPr lang="es-PE" sz="1400" u="none" strike="noStrike" dirty="0">
                          <a:effectLst/>
                        </a:rPr>
                        <a:t>8 ]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7</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25</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0.10</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25</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0.10</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3"/>
                  </a:ext>
                </a:extLst>
              </a:tr>
              <a:tr h="244869">
                <a:tc>
                  <a:txBody>
                    <a:bodyPr/>
                    <a:lstStyle/>
                    <a:p>
                      <a:pPr algn="ctr" rtl="0" fontAlgn="ctr"/>
                      <a:r>
                        <a:rPr lang="es-PE" sz="1400" u="none" strike="noStrike" dirty="0">
                          <a:effectLst/>
                        </a:rPr>
                        <a:t> ] </a:t>
                      </a:r>
                      <a:r>
                        <a:rPr lang="es-PE" sz="1400" u="none" strike="noStrike">
                          <a:effectLst/>
                        </a:rPr>
                        <a:t>8 , </a:t>
                      </a:r>
                      <a:r>
                        <a:rPr lang="es-PE" sz="1400" u="none" strike="noStrike" dirty="0">
                          <a:effectLst/>
                        </a:rPr>
                        <a:t>10 ]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9</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40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0.16</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65</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0.26</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4"/>
                  </a:ext>
                </a:extLst>
              </a:tr>
              <a:tr h="244869">
                <a:tc>
                  <a:txBody>
                    <a:bodyPr/>
                    <a:lstStyle/>
                    <a:p>
                      <a:pPr algn="ctr" rtl="0" fontAlgn="ctr"/>
                      <a:r>
                        <a:rPr lang="es-PE" sz="1400" u="none" strike="noStrike" dirty="0">
                          <a:effectLst/>
                        </a:rPr>
                        <a:t> ] </a:t>
                      </a:r>
                      <a:r>
                        <a:rPr lang="es-PE" sz="1400" u="none" strike="noStrike">
                          <a:effectLst/>
                        </a:rPr>
                        <a:t>10 , </a:t>
                      </a:r>
                      <a:r>
                        <a:rPr lang="es-PE" sz="1400" u="none" strike="noStrike" dirty="0">
                          <a:effectLst/>
                        </a:rPr>
                        <a:t>12 ]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11</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115</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0.46</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180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0.72</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5"/>
                  </a:ext>
                </a:extLst>
              </a:tr>
              <a:tr h="244869">
                <a:tc>
                  <a:txBody>
                    <a:bodyPr/>
                    <a:lstStyle/>
                    <a:p>
                      <a:pPr algn="ctr" rtl="0" fontAlgn="ctr"/>
                      <a:r>
                        <a:rPr lang="es-PE" sz="1400" u="none" strike="noStrike" dirty="0">
                          <a:effectLst/>
                        </a:rPr>
                        <a:t> ] 12 , 14]</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13</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30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0.12</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210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0.84</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6"/>
                  </a:ext>
                </a:extLst>
              </a:tr>
              <a:tr h="244869">
                <a:tc>
                  <a:txBody>
                    <a:bodyPr/>
                    <a:lstStyle/>
                    <a:p>
                      <a:pPr algn="ctr" rtl="0" fontAlgn="ctr"/>
                      <a:r>
                        <a:rPr lang="es-PE" sz="1400" u="none" strike="noStrike" dirty="0">
                          <a:effectLst/>
                        </a:rPr>
                        <a:t> ] 14 , 16 ]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15</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30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0.12</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240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0.96</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7"/>
                  </a:ext>
                </a:extLst>
              </a:tr>
              <a:tr h="244869">
                <a:tc>
                  <a:txBody>
                    <a:bodyPr/>
                    <a:lstStyle/>
                    <a:p>
                      <a:pPr algn="ctr" rtl="0" fontAlgn="ctr"/>
                      <a:r>
                        <a:rPr lang="es-PE" sz="1400" u="none" strike="noStrike" dirty="0">
                          <a:effectLst/>
                        </a:rPr>
                        <a:t> ] 16 , 18 ]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17</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10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0.04</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a:effectLst/>
                        </a:rPr>
                        <a:t>250</a:t>
                      </a:r>
                      <a:endParaRPr lang="es-PE" sz="1400" b="0" i="0" u="none" strike="noStrike">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tc>
                  <a:txBody>
                    <a:bodyPr/>
                    <a:lstStyle/>
                    <a:p>
                      <a:pPr algn="ctr" rtl="0" fontAlgn="ctr"/>
                      <a:r>
                        <a:rPr lang="es-PE" sz="1400" u="none" strike="noStrike" dirty="0">
                          <a:effectLst/>
                        </a:rPr>
                        <a:t>1.00</a:t>
                      </a:r>
                      <a:endParaRPr lang="es-PE" sz="1400" b="0" i="0" u="none" strike="noStrike" dirty="0">
                        <a:solidFill>
                          <a:srgbClr val="000000"/>
                        </a:solidFill>
                        <a:effectLst/>
                        <a:latin typeface="Calibri" panose="020F0502020204030204" pitchFamily="34" charset="0"/>
                      </a:endParaRPr>
                    </a:p>
                  </a:txBody>
                  <a:tcPr marL="7144" marR="7144" marT="7144" marB="0" anchor="ctr">
                    <a:solidFill>
                      <a:schemeClr val="accent1">
                        <a:lumMod val="20000"/>
                        <a:lumOff val="80000"/>
                      </a:schemeClr>
                    </a:solidFill>
                  </a:tcPr>
                </a:tc>
                <a:extLst>
                  <a:ext uri="{0D108BD9-81ED-4DB2-BD59-A6C34878D82A}">
                    <a16:rowId xmlns:a16="http://schemas.microsoft.com/office/drawing/2014/main" val="10008"/>
                  </a:ext>
                </a:extLst>
              </a:tr>
              <a:tr h="234224">
                <a:tc gridSpan="2">
                  <a:txBody>
                    <a:bodyPr/>
                    <a:lstStyle/>
                    <a:p>
                      <a:pPr algn="ctr" rtl="0" fontAlgn="ctr"/>
                      <a:r>
                        <a:rPr lang="es-PE" sz="1400" u="none" strike="noStrike">
                          <a:effectLst/>
                        </a:rPr>
                        <a:t>Total</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hMerge="1">
                  <a:txBody>
                    <a:bodyPr/>
                    <a:lstStyle/>
                    <a:p>
                      <a:endParaRPr lang="es-PE"/>
                    </a:p>
                  </a:txBody>
                  <a:tcPr/>
                </a:tc>
                <a:tc>
                  <a:txBody>
                    <a:bodyPr/>
                    <a:lstStyle/>
                    <a:p>
                      <a:pPr algn="ctr" rtl="0" fontAlgn="ctr"/>
                      <a:r>
                        <a:rPr lang="es-PE" sz="1400" u="none" strike="noStrike">
                          <a:effectLst/>
                        </a:rPr>
                        <a:t>250</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1.00</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a:effectLst/>
                        </a:rPr>
                        <a:t> </a:t>
                      </a:r>
                      <a:endParaRPr lang="es-PE" sz="1400" b="1" i="0" u="none" strike="noStrike">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tc>
                  <a:txBody>
                    <a:bodyPr/>
                    <a:lstStyle/>
                    <a:p>
                      <a:pPr algn="ctr" rtl="0" fontAlgn="ctr"/>
                      <a:r>
                        <a:rPr lang="es-PE" sz="1400" u="none" strike="noStrike" dirty="0">
                          <a:effectLst/>
                        </a:rPr>
                        <a:t> </a:t>
                      </a:r>
                      <a:endParaRPr lang="es-PE" sz="1400" b="1" i="0" u="none" strike="noStrike" dirty="0">
                        <a:solidFill>
                          <a:srgbClr val="FFFFFF"/>
                        </a:solidFill>
                        <a:effectLst/>
                        <a:latin typeface="Calibri" panose="020F0502020204030204" pitchFamily="34" charset="0"/>
                      </a:endParaRPr>
                    </a:p>
                  </a:txBody>
                  <a:tcPr marL="7144" marR="7144" marT="7144" marB="0" anchor="ctr">
                    <a:solidFill>
                      <a:schemeClr val="accent1">
                        <a:lumMod val="40000"/>
                        <a:lumOff val="60000"/>
                      </a:schemeClr>
                    </a:solidFill>
                  </a:tcPr>
                </a:tc>
                <a:extLst>
                  <a:ext uri="{0D108BD9-81ED-4DB2-BD59-A6C34878D82A}">
                    <a16:rowId xmlns:a16="http://schemas.microsoft.com/office/drawing/2014/main" val="10009"/>
                  </a:ext>
                </a:extLst>
              </a:tr>
            </a:tbl>
          </a:graphicData>
        </a:graphic>
      </p:graphicFrame>
      <p:sp>
        <p:nvSpPr>
          <p:cNvPr id="2" name="Marcador de contenido 1"/>
          <p:cNvSpPr>
            <a:spLocks noGrp="1"/>
          </p:cNvSpPr>
          <p:nvPr>
            <p:ph sz="half" idx="1"/>
          </p:nvPr>
        </p:nvSpPr>
        <p:spPr>
          <a:xfrm>
            <a:off x="380415" y="5396297"/>
            <a:ext cx="3880720" cy="845508"/>
          </a:xfrm>
        </p:spPr>
        <p:txBody>
          <a:bodyPr vert="horz" lIns="68580" tIns="34290" rIns="68580" bIns="34290" rtlCol="0">
            <a:noAutofit/>
          </a:bodyPr>
          <a:lstStyle/>
          <a:p>
            <a:pPr>
              <a:spcBef>
                <a:spcPts val="900"/>
              </a:spcBef>
            </a:pPr>
            <a:r>
              <a:rPr lang="es-ES" sz="1800" dirty="0">
                <a:solidFill>
                  <a:srgbClr val="002060"/>
                </a:solidFill>
                <a:latin typeface="+mj-lt"/>
                <a:ea typeface="+mj-ea"/>
                <a:cs typeface="+mj-cs"/>
              </a:rPr>
              <a:t>Calcule e interprete el percentil 45 del tamaño de las anchovetas.</a:t>
            </a:r>
            <a:endParaRPr lang="es-PE" sz="1800" dirty="0">
              <a:solidFill>
                <a:srgbClr val="002060"/>
              </a:solidFill>
              <a:latin typeface="+mj-lt"/>
              <a:ea typeface="+mj-ea"/>
              <a:cs typeface="+mj-cs"/>
            </a:endParaRPr>
          </a:p>
        </p:txBody>
      </p:sp>
      <p:pic>
        <p:nvPicPr>
          <p:cNvPr id="7" name="Imagen 3"/>
          <p:cNvPicPr>
            <a:picLocks noChangeAspect="1"/>
          </p:cNvPicPr>
          <p:nvPr/>
        </p:nvPicPr>
        <p:blipFill>
          <a:blip r:embed="rId3"/>
          <a:stretch>
            <a:fillRect/>
          </a:stretch>
        </p:blipFill>
        <p:spPr>
          <a:xfrm>
            <a:off x="4462129" y="994642"/>
            <a:ext cx="4514028" cy="3834874"/>
          </a:xfrm>
          <a:prstGeom prst="rect">
            <a:avLst/>
          </a:prstGeom>
          <a:ln>
            <a:solidFill>
              <a:schemeClr val="bg1">
                <a:lumMod val="75000"/>
              </a:schemeClr>
            </a:solidFill>
          </a:ln>
        </p:spPr>
      </p:pic>
      <mc:AlternateContent xmlns:mc="http://schemas.openxmlformats.org/markup-compatibility/2006" xmlns:a14="http://schemas.microsoft.com/office/drawing/2010/main">
        <mc:Choice Requires="a14">
          <p:sp>
            <p:nvSpPr>
              <p:cNvPr id="3" name="CuadroTexto 2"/>
              <p:cNvSpPr txBox="1"/>
              <p:nvPr/>
            </p:nvSpPr>
            <p:spPr>
              <a:xfrm>
                <a:off x="5699377" y="4904041"/>
                <a:ext cx="2039533"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PE" b="0" i="1" dirty="0" smtClean="0">
                              <a:latin typeface="Cambria Math" panose="02040503050406030204" pitchFamily="18" charset="0"/>
                            </a:rPr>
                          </m:ctrlPr>
                        </m:fPr>
                        <m:num>
                          <m:sSub>
                            <m:sSubPr>
                              <m:ctrlPr>
                                <a:rPr lang="es-PE" i="1" dirty="0">
                                  <a:latin typeface="Cambria Math" panose="02040503050406030204" pitchFamily="18" charset="0"/>
                                </a:rPr>
                              </m:ctrlPr>
                            </m:sSubPr>
                            <m:e>
                              <m:r>
                                <a:rPr lang="es-PE" i="1" dirty="0">
                                  <a:latin typeface="Cambria Math" panose="02040503050406030204" pitchFamily="18" charset="0"/>
                                </a:rPr>
                                <m:t>𝑃</m:t>
                              </m:r>
                            </m:e>
                            <m:sub>
                              <m:r>
                                <a:rPr lang="es-PE" b="0" i="1" dirty="0" smtClean="0">
                                  <a:latin typeface="Cambria Math" panose="02040503050406030204" pitchFamily="18" charset="0"/>
                                </a:rPr>
                                <m:t>45</m:t>
                              </m:r>
                            </m:sub>
                          </m:sSub>
                          <m:r>
                            <a:rPr lang="es-PE" i="1" dirty="0">
                              <a:latin typeface="Cambria Math" panose="02040503050406030204" pitchFamily="18" charset="0"/>
                            </a:rPr>
                            <m:t>−10</m:t>
                          </m:r>
                        </m:num>
                        <m:den>
                          <m:r>
                            <a:rPr lang="es-PE" b="0" i="1" dirty="0" smtClean="0">
                              <a:latin typeface="Cambria Math" panose="02040503050406030204" pitchFamily="18" charset="0"/>
                            </a:rPr>
                            <m:t>12−10</m:t>
                          </m:r>
                        </m:den>
                      </m:f>
                      <m:r>
                        <a:rPr lang="es-PE" b="0" i="1" dirty="0" smtClean="0">
                          <a:latin typeface="Cambria Math" panose="02040503050406030204" pitchFamily="18" charset="0"/>
                        </a:rPr>
                        <m:t>=</m:t>
                      </m:r>
                      <m:f>
                        <m:fPr>
                          <m:ctrlPr>
                            <a:rPr lang="es-PE" b="0" i="1" dirty="0" smtClean="0">
                              <a:latin typeface="Cambria Math" panose="02040503050406030204" pitchFamily="18" charset="0"/>
                            </a:rPr>
                          </m:ctrlPr>
                        </m:fPr>
                        <m:num>
                          <m:r>
                            <a:rPr lang="es-PE" b="0" i="1" dirty="0" smtClean="0">
                              <a:latin typeface="Cambria Math" panose="02040503050406030204" pitchFamily="18" charset="0"/>
                            </a:rPr>
                            <m:t>45−26</m:t>
                          </m:r>
                        </m:num>
                        <m:den>
                          <m:r>
                            <a:rPr lang="es-PE" b="0" i="1" dirty="0" smtClean="0">
                              <a:latin typeface="Cambria Math" panose="02040503050406030204" pitchFamily="18" charset="0"/>
                            </a:rPr>
                            <m:t>72−26</m:t>
                          </m:r>
                        </m:den>
                      </m:f>
                      <m:r>
                        <a:rPr lang="es-PE" i="1" dirty="0" smtClean="0">
                          <a:latin typeface="Cambria Math" panose="02040503050406030204" pitchFamily="18" charset="0"/>
                        </a:rPr>
                        <m:t> </m:t>
                      </m:r>
                    </m:oMath>
                  </m:oMathPara>
                </a14:m>
                <a:endParaRPr lang="es-PE" dirty="0"/>
              </a:p>
            </p:txBody>
          </p:sp>
        </mc:Choice>
        <mc:Fallback xmlns="">
          <p:sp>
            <p:nvSpPr>
              <p:cNvPr id="3" name="CuadroTexto 2"/>
              <p:cNvSpPr txBox="1">
                <a:spLocks noRot="1" noChangeAspect="1" noMove="1" noResize="1" noEditPoints="1" noAdjustHandles="1" noChangeArrowheads="1" noChangeShapeType="1" noTextEdit="1"/>
              </p:cNvSpPr>
              <p:nvPr/>
            </p:nvSpPr>
            <p:spPr>
              <a:xfrm>
                <a:off x="5699377" y="4904041"/>
                <a:ext cx="2039533" cy="525978"/>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5051635" y="5603767"/>
                <a:ext cx="3335016" cy="397353"/>
              </a:xfrm>
              <a:prstGeom prst="rect">
                <a:avLst/>
              </a:prstGeom>
              <a:noFill/>
            </p:spPr>
            <p:txBody>
              <a:bodyPr wrap="none" lIns="0" tIns="0" rIns="0" bIns="0" rtlCol="0">
                <a:spAutoFit/>
              </a:bodyPr>
              <a:lstStyle/>
              <a:p>
                <a14:m>
                  <m:oMath xmlns:m="http://schemas.openxmlformats.org/officeDocument/2006/math">
                    <m:sSub>
                      <m:sSubPr>
                        <m:ctrlPr>
                          <a:rPr lang="es-PE" i="1" smtClean="0">
                            <a:latin typeface="Cambria Math" panose="02040503050406030204" pitchFamily="18" charset="0"/>
                          </a:rPr>
                        </m:ctrlPr>
                      </m:sSubPr>
                      <m:e>
                        <m:r>
                          <a:rPr lang="es-PE" i="1">
                            <a:latin typeface="Cambria Math" panose="02040503050406030204" pitchFamily="18" charset="0"/>
                          </a:rPr>
                          <m:t>𝑃</m:t>
                        </m:r>
                      </m:e>
                      <m:sub>
                        <m:r>
                          <a:rPr lang="es-PE" b="0" i="1" smtClean="0">
                            <a:latin typeface="Cambria Math" panose="02040503050406030204" pitchFamily="18" charset="0"/>
                          </a:rPr>
                          <m:t>45</m:t>
                        </m:r>
                      </m:sub>
                    </m:sSub>
                    <m:r>
                      <a:rPr lang="es-PE" b="0" i="1" smtClean="0">
                        <a:latin typeface="Cambria Math" panose="02040503050406030204" pitchFamily="18" charset="0"/>
                      </a:rPr>
                      <m:t>=10+(12−10)</m:t>
                    </m:r>
                    <m:f>
                      <m:fPr>
                        <m:ctrlPr>
                          <a:rPr lang="es-PE" b="0" i="1" smtClean="0">
                            <a:latin typeface="Cambria Math" panose="02040503050406030204" pitchFamily="18" charset="0"/>
                          </a:rPr>
                        </m:ctrlPr>
                      </m:fPr>
                      <m:num>
                        <m:r>
                          <a:rPr lang="es-PE" b="0" i="1" smtClean="0">
                            <a:latin typeface="Cambria Math" panose="02040503050406030204" pitchFamily="18" charset="0"/>
                          </a:rPr>
                          <m:t>45−26</m:t>
                        </m:r>
                      </m:num>
                      <m:den>
                        <m:r>
                          <a:rPr lang="es-PE" b="0" i="1" smtClean="0">
                            <a:latin typeface="Cambria Math" panose="02040503050406030204" pitchFamily="18" charset="0"/>
                          </a:rPr>
                          <m:t>72−26</m:t>
                        </m:r>
                      </m:den>
                    </m:f>
                    <m:r>
                      <a:rPr lang="es-PE" b="0" i="1" smtClean="0">
                        <a:latin typeface="Cambria Math" panose="02040503050406030204" pitchFamily="18" charset="0"/>
                      </a:rPr>
                      <m:t>=</m:t>
                    </m:r>
                  </m:oMath>
                </a14:m>
                <a:r>
                  <a:rPr lang="es-PE" dirty="0"/>
                  <a:t>10.8</a:t>
                </a:r>
              </a:p>
            </p:txBody>
          </p:sp>
        </mc:Choice>
        <mc:Fallback xmlns="">
          <p:sp>
            <p:nvSpPr>
              <p:cNvPr id="9" name="CuadroTexto 8"/>
              <p:cNvSpPr txBox="1">
                <a:spLocks noRot="1" noChangeAspect="1" noMove="1" noResize="1" noEditPoints="1" noAdjustHandles="1" noChangeArrowheads="1" noChangeShapeType="1" noTextEdit="1"/>
              </p:cNvSpPr>
              <p:nvPr/>
            </p:nvSpPr>
            <p:spPr>
              <a:xfrm>
                <a:off x="5051635" y="5603767"/>
                <a:ext cx="3335016" cy="397353"/>
              </a:xfrm>
              <a:prstGeom prst="rect">
                <a:avLst/>
              </a:prstGeom>
              <a:blipFill>
                <a:blip r:embed="rId5"/>
                <a:stretch>
                  <a:fillRect l="-2559" t="-4615" r="-3108" b="-21538"/>
                </a:stretch>
              </a:blipFill>
            </p:spPr>
            <p:txBody>
              <a:bodyPr/>
              <a:lstStyle/>
              <a:p>
                <a:r>
                  <a:rPr lang="es-PE">
                    <a:noFill/>
                  </a:rPr>
                  <a:t> </a:t>
                </a:r>
              </a:p>
            </p:txBody>
          </p:sp>
        </mc:Fallback>
      </mc:AlternateContent>
      <p:sp>
        <p:nvSpPr>
          <p:cNvPr id="4" name="Título 3"/>
          <p:cNvSpPr>
            <a:spLocks noGrp="1"/>
          </p:cNvSpPr>
          <p:nvPr>
            <p:ph type="title"/>
          </p:nvPr>
        </p:nvSpPr>
        <p:spPr>
          <a:xfrm>
            <a:off x="380415" y="-34524"/>
            <a:ext cx="8414793" cy="1325563"/>
          </a:xfrm>
        </p:spPr>
        <p:txBody>
          <a:bodyPr/>
          <a:lstStyle/>
          <a:p>
            <a:r>
              <a:rPr lang="es-PE" b="1" dirty="0">
                <a:solidFill>
                  <a:srgbClr val="0070C0"/>
                </a:solidFill>
              </a:rPr>
              <a:t>Ejemplo – Tamaño de las Anchovetas</a:t>
            </a:r>
            <a:endParaRPr lang="es-PE" dirty="0"/>
          </a:p>
        </p:txBody>
      </p:sp>
      <p:sp>
        <p:nvSpPr>
          <p:cNvPr id="5" name="Triángulo rectángulo 4"/>
          <p:cNvSpPr/>
          <p:nvPr/>
        </p:nvSpPr>
        <p:spPr>
          <a:xfrm flipH="1">
            <a:off x="6342902" y="3013829"/>
            <a:ext cx="648000" cy="684000"/>
          </a:xfrm>
          <a:prstGeom prst="rtTriangl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7" name="Grupo 16"/>
          <p:cNvGrpSpPr/>
          <p:nvPr/>
        </p:nvGrpSpPr>
        <p:grpSpPr>
          <a:xfrm>
            <a:off x="4703385" y="3222847"/>
            <a:ext cx="1905142" cy="355146"/>
            <a:chOff x="4703385" y="3802874"/>
            <a:chExt cx="1905142" cy="355146"/>
          </a:xfrm>
        </p:grpSpPr>
        <p:sp>
          <p:nvSpPr>
            <p:cNvPr id="13" name="Elipse 12"/>
            <p:cNvSpPr/>
            <p:nvPr/>
          </p:nvSpPr>
          <p:spPr>
            <a:xfrm>
              <a:off x="4703385" y="3802874"/>
              <a:ext cx="382417" cy="35514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PE" sz="1050" dirty="0">
                  <a:solidFill>
                    <a:schemeClr val="tx1"/>
                  </a:solidFill>
                </a:rPr>
                <a:t>45%</a:t>
              </a:r>
            </a:p>
          </p:txBody>
        </p:sp>
        <p:sp>
          <p:nvSpPr>
            <p:cNvPr id="6" name="Flecha derecha 5"/>
            <p:cNvSpPr/>
            <p:nvPr/>
          </p:nvSpPr>
          <p:spPr>
            <a:xfrm>
              <a:off x="5060527" y="3958226"/>
              <a:ext cx="1548000" cy="36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18" name="Grupo 17"/>
          <p:cNvGrpSpPr/>
          <p:nvPr/>
        </p:nvGrpSpPr>
        <p:grpSpPr>
          <a:xfrm>
            <a:off x="6431094" y="3376633"/>
            <a:ext cx="396276" cy="965897"/>
            <a:chOff x="6402913" y="3827926"/>
            <a:chExt cx="396276" cy="965897"/>
          </a:xfrm>
        </p:grpSpPr>
        <mc:AlternateContent xmlns:mc="http://schemas.openxmlformats.org/markup-compatibility/2006" xmlns:a14="http://schemas.microsoft.com/office/drawing/2010/main">
          <mc:Choice Requires="a14">
            <p:sp>
              <p:nvSpPr>
                <p:cNvPr id="12" name="Elipse 11"/>
                <p:cNvSpPr/>
                <p:nvPr/>
              </p:nvSpPr>
              <p:spPr>
                <a:xfrm>
                  <a:off x="6402913" y="4490868"/>
                  <a:ext cx="396276" cy="302955"/>
                </a:xfrm>
                <a:prstGeom prst="ellipse">
                  <a:avLst/>
                </a:prstGeom>
                <a:solidFill>
                  <a:schemeClr val="bg1"/>
                </a:solidFill>
                <a:ln w="28575">
                  <a:solidFill>
                    <a:srgbClr val="FF0000"/>
                  </a:solidFill>
                </a:ln>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
                          <m:sSubPr>
                            <m:ctrlPr>
                              <a:rPr lang="es-ES" sz="1400" i="1" dirty="0" smtClean="0">
                                <a:latin typeface="Cambria Math" panose="02040503050406030204" pitchFamily="18" charset="0"/>
                              </a:rPr>
                            </m:ctrlPr>
                          </m:sSubPr>
                          <m:e>
                            <m:r>
                              <a:rPr lang="es-ES" sz="1400" i="1" dirty="0" smtClean="0">
                                <a:latin typeface="Cambria Math" panose="02040503050406030204" pitchFamily="18" charset="0"/>
                              </a:rPr>
                              <m:t>𝑃</m:t>
                            </m:r>
                          </m:e>
                          <m:sub>
                            <m:r>
                              <a:rPr lang="es-PE" sz="1400" b="0" i="1" dirty="0" smtClean="0">
                                <a:latin typeface="Cambria Math" panose="02040503050406030204" pitchFamily="18" charset="0"/>
                              </a:rPr>
                              <m:t>45</m:t>
                            </m:r>
                          </m:sub>
                        </m:sSub>
                      </m:oMath>
                    </m:oMathPara>
                  </a14:m>
                  <a:endParaRPr lang="es-PE" sz="1400" dirty="0"/>
                </a:p>
              </p:txBody>
            </p:sp>
          </mc:Choice>
          <mc:Fallback xmlns="">
            <p:sp>
              <p:nvSpPr>
                <p:cNvPr id="12" name="Elipse 11"/>
                <p:cNvSpPr>
                  <a:spLocks noRot="1" noChangeAspect="1" noMove="1" noResize="1" noEditPoints="1" noAdjustHandles="1" noChangeArrowheads="1" noChangeShapeType="1" noTextEdit="1"/>
                </p:cNvSpPr>
                <p:nvPr/>
              </p:nvSpPr>
              <p:spPr>
                <a:xfrm>
                  <a:off x="6402913" y="4490868"/>
                  <a:ext cx="396276" cy="302955"/>
                </a:xfrm>
                <a:prstGeom prst="ellipse">
                  <a:avLst/>
                </a:prstGeom>
                <a:blipFill>
                  <a:blip r:embed="rId6"/>
                  <a:stretch>
                    <a:fillRect/>
                  </a:stretch>
                </a:blipFill>
                <a:ln w="28575">
                  <a:solidFill>
                    <a:srgbClr val="FF0000"/>
                  </a:solidFill>
                </a:ln>
              </p:spPr>
              <p:txBody>
                <a:bodyPr/>
                <a:lstStyle/>
                <a:p>
                  <a:r>
                    <a:rPr lang="es-PE">
                      <a:noFill/>
                    </a:rPr>
                    <a:t> </a:t>
                  </a:r>
                </a:p>
              </p:txBody>
            </p:sp>
          </mc:Fallback>
        </mc:AlternateContent>
        <p:sp>
          <p:nvSpPr>
            <p:cNvPr id="11" name="Flecha abajo 10"/>
            <p:cNvSpPr/>
            <p:nvPr/>
          </p:nvSpPr>
          <p:spPr>
            <a:xfrm>
              <a:off x="6588697" y="3827926"/>
              <a:ext cx="36000" cy="6480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9" name="Marcador de contenido 1"/>
          <p:cNvSpPr>
            <a:spLocks noGrp="1"/>
          </p:cNvSpPr>
          <p:nvPr>
            <p:ph sz="half" idx="1"/>
          </p:nvPr>
        </p:nvSpPr>
        <p:spPr>
          <a:xfrm>
            <a:off x="4703385" y="6088180"/>
            <a:ext cx="4197374" cy="673144"/>
          </a:xfrm>
        </p:spPr>
        <p:txBody>
          <a:bodyPr vert="horz" lIns="68580" tIns="34290" rIns="68580" bIns="34290" rtlCol="0">
            <a:noAutofit/>
          </a:bodyPr>
          <a:lstStyle/>
          <a:p>
            <a:pPr>
              <a:spcBef>
                <a:spcPts val="900"/>
              </a:spcBef>
            </a:pPr>
            <a:r>
              <a:rPr lang="es-ES" sz="1600" dirty="0">
                <a:solidFill>
                  <a:srgbClr val="002060"/>
                </a:solidFill>
                <a:latin typeface="+mj-lt"/>
                <a:ea typeface="+mj-ea"/>
                <a:cs typeface="+mj-cs"/>
              </a:rPr>
              <a:t>Interpretación: Al menos 45% de las anchovetas de la muestra miden 10.8 cm o menos.</a:t>
            </a:r>
            <a:endParaRPr lang="es-PE" sz="1600" dirty="0">
              <a:solidFill>
                <a:srgbClr val="002060"/>
              </a:solidFill>
              <a:latin typeface="+mj-lt"/>
              <a:ea typeface="+mj-ea"/>
              <a:cs typeface="+mj-cs"/>
            </a:endParaRPr>
          </a:p>
        </p:txBody>
      </p:sp>
    </p:spTree>
    <p:extLst>
      <p:ext uri="{BB962C8B-B14F-4D97-AF65-F5344CB8AC3E}">
        <p14:creationId xmlns:p14="http://schemas.microsoft.com/office/powerpoint/2010/main" val="283267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up)">
                                      <p:cBhvr>
                                        <p:cTn id="21" dur="1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bg/>
                                          </p:spTgt>
                                        </p:tgtEl>
                                        <p:attrNameLst>
                                          <p:attrName>style.visibility</p:attrName>
                                        </p:attrNameLst>
                                      </p:cBhvr>
                                      <p:to>
                                        <p:strVal val="visible"/>
                                      </p:to>
                                    </p:set>
                                    <p:animEffect transition="in" filter="fade">
                                      <p:cBhvr>
                                        <p:cTn id="34" dur="500"/>
                                        <p:tgtEl>
                                          <p:spTgt spid="19">
                                            <p:bg/>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fade">
                                      <p:cBhvr>
                                        <p:cTn id="39"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5" grpId="0" animBg="1"/>
      <p:bldP spid="19"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2778" y="1360325"/>
            <a:ext cx="7886700" cy="1136984"/>
          </a:xfrm>
        </p:spPr>
        <p:txBody>
          <a:bodyPr>
            <a:normAutofit/>
          </a:bodyPr>
          <a:lstStyle/>
          <a:p>
            <a:r>
              <a:rPr lang="es-ES" sz="2700" b="1" dirty="0">
                <a:solidFill>
                  <a:srgbClr val="FF0000"/>
                </a:solidFill>
              </a:rPr>
              <a:t>Lectura recomendada:</a:t>
            </a:r>
            <a:endParaRPr lang="es-PE" sz="2700" b="1" dirty="0">
              <a:solidFill>
                <a:srgbClr val="FF0000"/>
              </a:solidFill>
            </a:endParaRPr>
          </a:p>
        </p:txBody>
      </p:sp>
      <p:sp>
        <p:nvSpPr>
          <p:cNvPr id="4" name="Título 1"/>
          <p:cNvSpPr txBox="1">
            <a:spLocks/>
          </p:cNvSpPr>
          <p:nvPr/>
        </p:nvSpPr>
        <p:spPr>
          <a:xfrm>
            <a:off x="532778" y="3500553"/>
            <a:ext cx="7886700" cy="113698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002060"/>
                </a:solidFill>
                <a:latin typeface="+mj-lt"/>
                <a:ea typeface="+mj-ea"/>
                <a:cs typeface="+mj-cs"/>
              </a:defRPr>
            </a:lvl1pPr>
          </a:lstStyle>
          <a:p>
            <a:r>
              <a:rPr lang="es-ES" sz="2700" b="1" dirty="0">
                <a:solidFill>
                  <a:srgbClr val="FF0000"/>
                </a:solidFill>
              </a:rPr>
              <a:t>Lectura adicional:</a:t>
            </a:r>
            <a:endParaRPr lang="es-PE" sz="2700" b="1" dirty="0">
              <a:solidFill>
                <a:srgbClr val="FF0000"/>
              </a:solidFill>
            </a:endParaRPr>
          </a:p>
        </p:txBody>
      </p:sp>
      <p:sp>
        <p:nvSpPr>
          <p:cNvPr id="5" name="Marcador de contenido 2"/>
          <p:cNvSpPr txBox="1">
            <a:spLocks/>
          </p:cNvSpPr>
          <p:nvPr/>
        </p:nvSpPr>
        <p:spPr>
          <a:xfrm>
            <a:off x="532778" y="4492486"/>
            <a:ext cx="7886700" cy="1769165"/>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600"/>
              </a:spcBef>
              <a:buFont typeface="Arial" panose="020B0604020202020204" pitchFamily="34" charset="0"/>
              <a:buNone/>
              <a:defRPr sz="2400" kern="1200">
                <a:solidFill>
                  <a:srgbClr val="002060"/>
                </a:solidFill>
                <a:latin typeface="+mn-lt"/>
                <a:ea typeface="+mn-ea"/>
                <a:cs typeface="+mn-cs"/>
              </a:defRPr>
            </a:lvl1pPr>
            <a:lvl2pPr marL="457200" indent="0" algn="l" defTabSz="914400" rtl="0" eaLnBrk="1" latinLnBrk="0" hangingPunct="1">
              <a:lnSpc>
                <a:spcPct val="100000"/>
              </a:lnSpc>
              <a:spcBef>
                <a:spcPts val="600"/>
              </a:spcBef>
              <a:buFont typeface="Arial" panose="020B0604020202020204" pitchFamily="34" charset="0"/>
              <a:buNone/>
              <a:defRPr sz="2000" kern="1200">
                <a:solidFill>
                  <a:srgbClr val="002060"/>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kern="1200">
                <a:solidFill>
                  <a:srgbClr val="002060"/>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kern="1200">
                <a:solidFill>
                  <a:srgbClr val="002060"/>
                </a:solidFill>
                <a:latin typeface="+mn-lt"/>
                <a:ea typeface="+mn-ea"/>
                <a:cs typeface="+mn-cs"/>
              </a:defRPr>
            </a:lvl4pPr>
            <a:lvl5pPr marL="1828800" indent="0" algn="l" defTabSz="914400" rtl="0" eaLnBrk="1" latinLnBrk="0" hangingPunct="1">
              <a:lnSpc>
                <a:spcPct val="100000"/>
              </a:lnSpc>
              <a:spcBef>
                <a:spcPts val="600"/>
              </a:spcBef>
              <a:buFont typeface="Arial" panose="020B0604020202020204" pitchFamily="34" charset="0"/>
              <a:buNone/>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b="1" dirty="0"/>
              <a:t>1er capítulo del libro Estadística de Mario </a:t>
            </a:r>
            <a:r>
              <a:rPr lang="es-ES" sz="1800" b="1" dirty="0" err="1"/>
              <a:t>Triola</a:t>
            </a:r>
            <a:r>
              <a:rPr lang="es-ES" sz="1800" b="1" dirty="0"/>
              <a:t> </a:t>
            </a:r>
          </a:p>
          <a:p>
            <a:pPr marL="385763" indent="-385763">
              <a:buFont typeface="+mj-lt"/>
              <a:buAutoNum type="arabicPeriod"/>
            </a:pPr>
            <a:r>
              <a:rPr lang="es-PE" sz="1800" dirty="0"/>
              <a:t>Al tomar datos para examinarlos, qué debemos tomar en cuenta?</a:t>
            </a:r>
          </a:p>
          <a:p>
            <a:pPr marL="385763" indent="-385763">
              <a:buFont typeface="+mj-lt"/>
              <a:buAutoNum type="arabicPeriod"/>
            </a:pPr>
            <a:r>
              <a:rPr lang="es-PE" sz="1800" dirty="0"/>
              <a:t>Por qué debemos distinguir entre parámetro y estadístico?</a:t>
            </a:r>
          </a:p>
          <a:p>
            <a:pPr marL="385763" indent="-385763">
              <a:buFont typeface="+mj-lt"/>
              <a:buAutoNum type="arabicPeriod"/>
            </a:pPr>
            <a:r>
              <a:rPr lang="es-PE" sz="1800" dirty="0"/>
              <a:t>Por qué es importante la selección cuidadosa de los datos y sobretodo la interpretación de la información obtenida basada en datos?</a:t>
            </a:r>
          </a:p>
          <a:p>
            <a:pPr marL="385763" indent="-385763">
              <a:buFont typeface="+mj-lt"/>
              <a:buAutoNum type="arabicPeriod"/>
            </a:pPr>
            <a:r>
              <a:rPr lang="es-PE" sz="1800" dirty="0"/>
              <a:t>Por qué hubo tanto error al predecir la elección de Franklin Roosevelt</a:t>
            </a:r>
          </a:p>
        </p:txBody>
      </p:sp>
      <p:sp>
        <p:nvSpPr>
          <p:cNvPr id="6" name="Marcador de contenido 5"/>
          <p:cNvSpPr>
            <a:spLocks noGrp="1"/>
          </p:cNvSpPr>
          <p:nvPr>
            <p:ph idx="1"/>
          </p:nvPr>
        </p:nvSpPr>
        <p:spPr>
          <a:xfrm>
            <a:off x="497711" y="2275180"/>
            <a:ext cx="8206451" cy="1243271"/>
          </a:xfrm>
        </p:spPr>
        <p:txBody>
          <a:bodyPr/>
          <a:lstStyle/>
          <a:p>
            <a:r>
              <a:rPr lang="es-ES" dirty="0">
                <a:solidFill>
                  <a:srgbClr val="002060"/>
                </a:solidFill>
              </a:rPr>
              <a:t>CAPÍTULOS 1 Y 2 del libro: Veliz, Carlos. Estadística para la administración y los negocios. México D.F.: Prentice Hall, 2011.</a:t>
            </a:r>
            <a:endParaRPr lang="es-PE" dirty="0">
              <a:solidFill>
                <a:srgbClr val="002060"/>
              </a:solidFill>
            </a:endParaRPr>
          </a:p>
        </p:txBody>
      </p:sp>
    </p:spTree>
    <p:extLst>
      <p:ext uri="{BB962C8B-B14F-4D97-AF65-F5344CB8AC3E}">
        <p14:creationId xmlns:p14="http://schemas.microsoft.com/office/powerpoint/2010/main" val="374168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2533650"/>
            <a:ext cx="6858000" cy="1790700"/>
          </a:xfrm>
        </p:spPr>
        <p:txBody>
          <a:bodyPr>
            <a:normAutofit fontScale="90000"/>
          </a:bodyPr>
          <a:lstStyle/>
          <a:p>
            <a:pPr>
              <a:lnSpc>
                <a:spcPct val="120000"/>
              </a:lnSpc>
            </a:pPr>
            <a:r>
              <a:rPr lang="es-PE" dirty="0"/>
              <a:t>Medidas de</a:t>
            </a:r>
            <a:br>
              <a:rPr lang="es-PE" dirty="0"/>
            </a:br>
            <a:r>
              <a:rPr lang="es-PE" dirty="0"/>
              <a:t>Tendencia Central</a:t>
            </a:r>
          </a:p>
        </p:txBody>
      </p:sp>
    </p:spTree>
    <p:extLst>
      <p:ext uri="{BB962C8B-B14F-4D97-AF65-F5344CB8AC3E}">
        <p14:creationId xmlns:p14="http://schemas.microsoft.com/office/powerpoint/2010/main" val="81486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Diagrama 5"/>
              <p:cNvGraphicFramePr/>
              <p:nvPr>
                <p:extLst>
                  <p:ext uri="{D42A27DB-BD31-4B8C-83A1-F6EECF244321}">
                    <p14:modId xmlns:p14="http://schemas.microsoft.com/office/powerpoint/2010/main" val="2869032417"/>
                  </p:ext>
                </p:extLst>
              </p:nvPr>
            </p:nvGraphicFramePr>
            <p:xfrm>
              <a:off x="633176" y="4417140"/>
              <a:ext cx="7981776" cy="2192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Diagrama 5"/>
              <p:cNvGraphicFramePr/>
              <p:nvPr>
                <p:extLst>
                  <p:ext uri="{D42A27DB-BD31-4B8C-83A1-F6EECF244321}">
                    <p14:modId xmlns:p14="http://schemas.microsoft.com/office/powerpoint/2010/main" val="2869032417"/>
                  </p:ext>
                </p:extLst>
              </p:nvPr>
            </p:nvGraphicFramePr>
            <p:xfrm>
              <a:off x="633176" y="4417140"/>
              <a:ext cx="7981776" cy="21920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pic>
        <p:nvPicPr>
          <p:cNvPr id="1026" name="Picture 2" descr="Nube de datos: Medidas de tendencia central en histogramas en R: moda"/>
          <p:cNvPicPr>
            <a:picLocks noChangeAspect="1" noChangeArrowheads="1"/>
          </p:cNvPicPr>
          <p:nvPr/>
        </p:nvPicPr>
        <p:blipFill rotWithShape="1">
          <a:blip r:embed="rId11">
            <a:extLst>
              <a:ext uri="{28A0092B-C50C-407E-A947-70E740481C1C}">
                <a14:useLocalDpi xmlns:a14="http://schemas.microsoft.com/office/drawing/2010/main" val="0"/>
              </a:ext>
            </a:extLst>
          </a:blip>
          <a:srcRect t="10919"/>
          <a:stretch/>
        </p:blipFill>
        <p:spPr bwMode="auto">
          <a:xfrm>
            <a:off x="497712" y="2304789"/>
            <a:ext cx="8206450" cy="193491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pPr lvl="1"/>
            <a:r>
              <a:rPr lang="es-ES" sz="3300"/>
              <a:t>Medidas de tendencia central</a:t>
            </a:r>
            <a:endParaRPr lang="es-PE" sz="3300" dirty="0"/>
          </a:p>
        </p:txBody>
      </p:sp>
      <p:sp>
        <p:nvSpPr>
          <p:cNvPr id="3" name="Marcador de contenido 2"/>
          <p:cNvSpPr>
            <a:spLocks noGrp="1"/>
          </p:cNvSpPr>
          <p:nvPr>
            <p:ph idx="1"/>
          </p:nvPr>
        </p:nvSpPr>
        <p:spPr>
          <a:xfrm>
            <a:off x="497711" y="1099913"/>
            <a:ext cx="8206451" cy="5081286"/>
          </a:xfrm>
        </p:spPr>
        <p:txBody>
          <a:bodyPr>
            <a:normAutofit/>
          </a:bodyPr>
          <a:lstStyle/>
          <a:p>
            <a:pPr marL="0" indent="0">
              <a:buNone/>
            </a:pPr>
            <a:r>
              <a:rPr lang="es-ES" sz="2200" dirty="0"/>
              <a:t>Las medidas de tendencia central son medidas resumen que se usan como valores que representan al conjunto de datos de una variable.</a:t>
            </a:r>
            <a:endParaRPr lang="es-PE" sz="2200" dirty="0"/>
          </a:p>
          <a:p>
            <a:pPr marL="0" indent="0">
              <a:buNone/>
            </a:pPr>
            <a:r>
              <a:rPr lang="es-ES" sz="2200" dirty="0"/>
              <a:t>Existen varias medidas de tendencia central, como por ejemplo:</a:t>
            </a:r>
            <a:endParaRPr lang="es-PE" sz="2200" dirty="0"/>
          </a:p>
          <a:p>
            <a:endParaRPr lang="es-PE" sz="2200" dirty="0"/>
          </a:p>
        </p:txBody>
      </p:sp>
      <p:sp>
        <p:nvSpPr>
          <p:cNvPr id="4" name="Flecha arriba 3"/>
          <p:cNvSpPr/>
          <p:nvPr/>
        </p:nvSpPr>
        <p:spPr>
          <a:xfrm>
            <a:off x="7071097" y="4037555"/>
            <a:ext cx="72000" cy="216000"/>
          </a:xfrm>
          <a:prstGeom prst="up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Flecha arriba 6"/>
          <p:cNvSpPr/>
          <p:nvPr/>
        </p:nvSpPr>
        <p:spPr>
          <a:xfrm>
            <a:off x="6630195" y="4037555"/>
            <a:ext cx="72000" cy="216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Flecha arriba 7"/>
          <p:cNvSpPr/>
          <p:nvPr/>
        </p:nvSpPr>
        <p:spPr>
          <a:xfrm>
            <a:off x="6474945" y="4037555"/>
            <a:ext cx="72000" cy="216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8895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12699</TotalTime>
  <Words>7263</Words>
  <Application>Microsoft Office PowerPoint</Application>
  <PresentationFormat>Presentación en pantalla (4:3)</PresentationFormat>
  <Paragraphs>1484</Paragraphs>
  <Slides>70</Slides>
  <Notes>34</Notes>
  <HiddenSlides>10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70</vt:i4>
      </vt:variant>
    </vt:vector>
  </HeadingPairs>
  <TitlesOfParts>
    <vt:vector size="77" baseType="lpstr">
      <vt:lpstr>Arial</vt:lpstr>
      <vt:lpstr>Calibri</vt:lpstr>
      <vt:lpstr>Calibri Light</vt:lpstr>
      <vt:lpstr>Cambria Math</vt:lpstr>
      <vt:lpstr>Wingdings</vt:lpstr>
      <vt:lpstr>Tema de Office</vt:lpstr>
      <vt:lpstr>Ecuación</vt:lpstr>
      <vt:lpstr>EXPERIMENTACIÓN NUMÉRICA 1EST14</vt:lpstr>
      <vt:lpstr>Medidas de posición</vt:lpstr>
      <vt:lpstr>Indicadores de posición</vt:lpstr>
      <vt:lpstr>Ejemplos de percentiles:</vt:lpstr>
      <vt:lpstr>Ejemplo – Calidad del aire</vt:lpstr>
      <vt:lpstr>Percentil de n datos de una distribución de frecuencia x intervalos</vt:lpstr>
      <vt:lpstr>Ejemplo – Tamaño de las Anchovetas</vt:lpstr>
      <vt:lpstr>Medidas de Tendencia Central</vt:lpstr>
      <vt:lpstr>Medidas de tendencia central</vt:lpstr>
      <vt:lpstr>Ejemplo - Anchovetas</vt:lpstr>
      <vt:lpstr>Presentación de PowerPoint</vt:lpstr>
      <vt:lpstr>Presentación de PowerPoint</vt:lpstr>
      <vt:lpstr>Presentación de PowerPoint</vt:lpstr>
      <vt:lpstr>La media aritmética versus mediana</vt:lpstr>
      <vt:lpstr>Tarea – Reajuste de Sueldos</vt:lpstr>
      <vt:lpstr>Tarea – Reajuste de Sueldos</vt:lpstr>
      <vt:lpstr>Medidas de Dispersión</vt:lpstr>
      <vt:lpstr>Medidas de Dispersión</vt:lpstr>
      <vt:lpstr>Presentación de PowerPoint</vt:lpstr>
      <vt:lpstr>Presentación de PowerPoint</vt:lpstr>
      <vt:lpstr>Diagrama de Cajas (Box Plot)</vt:lpstr>
      <vt:lpstr>Paso a paso para dibujar el Diagrama de cajas</vt:lpstr>
      <vt:lpstr>Ejemplo – Duración de componentes electrónicos</vt:lpstr>
      <vt:lpstr>Diagrama de cajas (Box Plot)</vt:lpstr>
      <vt:lpstr>Varianza y Desviación Estándar</vt:lpstr>
      <vt:lpstr>Presentación de PowerPoint</vt:lpstr>
      <vt:lpstr>Desigualdad de Tchebychev</vt:lpstr>
      <vt:lpstr>Coeficiente de Variación</vt:lpstr>
      <vt:lpstr>Coeficiente de Variación</vt:lpstr>
      <vt:lpstr> Ejemplo – Rodamientos esféricos</vt:lpstr>
      <vt:lpstr>Propiedades de una Transformación lineal de una variable</vt:lpstr>
      <vt:lpstr>Transformación lineal de una variable y su media, varianza y desviación estándar</vt:lpstr>
      <vt:lpstr>Si  y_i=a x_i+b y ̅=ax ̅+b 〖me〗_y=a 〖me〗_x+b </vt:lpstr>
      <vt:lpstr>Ejemplo – Utilidades y ahorros en una bodega</vt:lpstr>
      <vt:lpstr>Puntuación Estandarizada</vt:lpstr>
      <vt:lpstr>Puntuación Estandarizada Z</vt:lpstr>
      <vt:lpstr>Puntuación Estandarizada Z</vt:lpstr>
      <vt:lpstr>Ejemplo – comparando el rendimiento de un alumno en 2 situaciones: parcial y final</vt:lpstr>
      <vt:lpstr>Ejercicio - Heptathlon</vt:lpstr>
      <vt:lpstr>Ejemplos de aplicaciones del puntaje estandarizado</vt:lpstr>
      <vt:lpstr>Ahora contamos con 2 herramientas para identificar datos extremos!</vt:lpstr>
      <vt:lpstr>Asimetría</vt:lpstr>
      <vt:lpstr>Distribución de frecuencias simétrica</vt:lpstr>
      <vt:lpstr>Indicador de Asimetría</vt:lpstr>
      <vt:lpstr>Ejemplo -Salarios</vt:lpstr>
      <vt:lpstr>Curtosis</vt:lpstr>
      <vt:lpstr>Indicador de Curtosis</vt:lpstr>
      <vt:lpstr>Indicador de Curtosis</vt:lpstr>
      <vt:lpstr>Resumen</vt:lpstr>
      <vt:lpstr>Estadísticos de posición y Diagrama de cajas</vt:lpstr>
      <vt:lpstr>Medidas de Tendencia Central y de Dispersión</vt:lpstr>
      <vt:lpstr>Otras medidas</vt:lpstr>
      <vt:lpstr>Ejercicios</vt:lpstr>
      <vt:lpstr>Ejercicio – Tamaño de las Anchovetas</vt:lpstr>
      <vt:lpstr> Ejercicio – Intensidad de las lluvias</vt:lpstr>
      <vt:lpstr> Tarea – Intensidad de las lluvias</vt:lpstr>
      <vt:lpstr> Tarea – Intensidad de las lluvias</vt:lpstr>
      <vt:lpstr> Tarea – Intensidad de las lluvias</vt:lpstr>
      <vt:lpstr> Tarea – Intensidad de las lluvias</vt:lpstr>
      <vt:lpstr> Ejemplo – Papeletas</vt:lpstr>
      <vt:lpstr> Ejemplo – Papeletas</vt:lpstr>
      <vt:lpstr> Ejercicio – tardanzas</vt:lpstr>
      <vt:lpstr> Ejercicio – tardanzas</vt:lpstr>
      <vt:lpstr> Ejemplo - Facturas emitidas por día</vt:lpstr>
      <vt:lpstr> Ejemplo - Facturas emitidas por día</vt:lpstr>
      <vt:lpstr> Ejemplo - Facturas emitidas por día</vt:lpstr>
      <vt:lpstr> Ejemplo - Facturas emitidas por día</vt:lpstr>
      <vt:lpstr>Ejercicio – Reajuste de Sueldos</vt:lpstr>
      <vt:lpstr>Ejercicio – Reajuste de Sueldos</vt:lpstr>
      <vt:lpstr>Lectura recomendada: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dc:title>
  <dc:creator>mtvillalobos</dc:creator>
  <cp:lastModifiedBy>maya</cp:lastModifiedBy>
  <cp:revision>914</cp:revision>
  <dcterms:created xsi:type="dcterms:W3CDTF">2016-03-13T19:35:00Z</dcterms:created>
  <dcterms:modified xsi:type="dcterms:W3CDTF">2024-01-09T21:34:47Z</dcterms:modified>
</cp:coreProperties>
</file>