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Do Hyeon"/>
      <p:regular r:id="rId47"/>
    </p:embeddedFont>
    <p:embeddedFont>
      <p:font typeface="Jua"/>
      <p:regular r:id="rId48"/>
    </p:embeddedFont>
    <p:embeddedFont>
      <p:font typeface="Poor Story"/>
      <p:regular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g1xCFqfS6V1BTvHp/RtsnZSn0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0CE83E-D100-409E-9860-BDA8E8ACBA0B}">
  <a:tblStyle styleId="{9B0CE83E-D100-409E-9860-BDA8E8ACBA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C875F95-7A3D-4171-9FFF-7DC0FD9105B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Jua-regular.fntdata"/><Relationship Id="rId47" Type="http://schemas.openxmlformats.org/officeDocument/2006/relationships/font" Target="fonts/DoHyeon-regular.fntdata"/><Relationship Id="rId49" Type="http://schemas.openxmlformats.org/officeDocument/2006/relationships/font" Target="fonts/PoorStor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Google Shape;14;p3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" name="Google Shape;15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4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" name="Google Shape;25;p4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4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1574100" y="2422250"/>
            <a:ext cx="59958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프로젝트 : 백엔드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기획안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4조 </a:t>
            </a:r>
            <a:r>
              <a:rPr b="1" i="0" lang="ko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Fomily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고형영 강기룡 최우혁 장지원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or Story"/>
              <a:ea typeface="Poor Story"/>
              <a:cs typeface="Poor Story"/>
              <a:sym typeface="Poor Story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313" y="85100"/>
            <a:ext cx="2195367" cy="21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 - 로그인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20204" l="24087" r="26058" t="7939"/>
          <a:stretch/>
        </p:blipFill>
        <p:spPr>
          <a:xfrm>
            <a:off x="4611400" y="898900"/>
            <a:ext cx="4127698" cy="29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0" y="478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설계-회원가입페이지</a:t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672300"/>
            <a:ext cx="8280003" cy="4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 - 일반 회원</a:t>
            </a:r>
            <a:endParaRPr/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00" y="189613"/>
            <a:ext cx="5132698" cy="476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 - 셀러 회원</a:t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125" y="152400"/>
            <a:ext cx="49498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 - 메인화면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086" y="0"/>
            <a:ext cx="60749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</a:t>
            </a:r>
            <a:r>
              <a:rPr lang="ko" sz="1700"/>
              <a:t>마이페이지/나의 쇼핑 내역</a:t>
            </a:r>
            <a:endParaRPr sz="1700"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18146" l="0" r="0" t="0"/>
          <a:stretch/>
        </p:blipFill>
        <p:spPr>
          <a:xfrm>
            <a:off x="1757501" y="617624"/>
            <a:ext cx="7386501" cy="45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</a:t>
            </a:r>
            <a:r>
              <a:rPr lang="ko" sz="1700"/>
              <a:t>마이페이지/ 회원정보 열람</a:t>
            </a:r>
            <a:endParaRPr sz="1700"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976" y="653026"/>
            <a:ext cx="7787023" cy="44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설계-상품목록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101" y="587147"/>
            <a:ext cx="7047900" cy="45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0" y="0"/>
            <a:ext cx="4325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설계-상품 상세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942" y="0"/>
            <a:ext cx="40560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0" y="0"/>
            <a:ext cx="4325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설계-상세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리뷰 및 문의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350" y="1005350"/>
            <a:ext cx="7015649" cy="41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4309200" y="0"/>
            <a:ext cx="4834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서론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요구사항 및 정책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설계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일정계획 및 역할분담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2"/>
          <p:cNvSpPr txBox="1"/>
          <p:nvPr>
            <p:ph idx="4294967295" type="ctrTitle"/>
          </p:nvPr>
        </p:nvSpPr>
        <p:spPr>
          <a:xfrm>
            <a:off x="0" y="-80250"/>
            <a:ext cx="43092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</a:pPr>
            <a:r>
              <a:rPr b="0" i="0" lang="ko" sz="4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목 차</a:t>
            </a:r>
            <a:endParaRPr b="0" i="0" sz="40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설계-장바구니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98" y="1155342"/>
            <a:ext cx="8280003" cy="283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설계-결제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149" y="189138"/>
            <a:ext cx="6161101" cy="47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0" y="266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설계-고객센터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646163"/>
            <a:ext cx="8280003" cy="385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0" y="266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설계-1대1 문의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22605" r="22605" t="0"/>
          <a:stretch/>
        </p:blipFill>
        <p:spPr>
          <a:xfrm>
            <a:off x="4443381" y="0"/>
            <a:ext cx="45716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0" y="266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설계-셀러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상품 관리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36089" l="0" r="0" t="0"/>
          <a:stretch/>
        </p:blipFill>
        <p:spPr>
          <a:xfrm>
            <a:off x="432000" y="1778275"/>
            <a:ext cx="8280003" cy="158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0" y="266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설계-셀러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상품 등록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56640" t="0"/>
          <a:stretch/>
        </p:blipFill>
        <p:spPr>
          <a:xfrm>
            <a:off x="3369877" y="110525"/>
            <a:ext cx="5498225" cy="492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0" y="266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설계-셀러 페이지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주문 관리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17884" l="0" r="0" t="0"/>
          <a:stretch/>
        </p:blipFill>
        <p:spPr>
          <a:xfrm>
            <a:off x="432000" y="1557450"/>
            <a:ext cx="8280003" cy="20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0" y="0"/>
            <a:ext cx="276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설계(회원)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004075"/>
                <a:gridCol w="1422750"/>
                <a:gridCol w="1213425"/>
                <a:gridCol w="1213425"/>
                <a:gridCol w="1213425"/>
                <a:gridCol w="1213425"/>
                <a:gridCol w="1213425"/>
              </a:tblGrid>
              <a:tr h="25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S_MEMBER(회원)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53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530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row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닉네임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NICKNAME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비밀번호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이름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전화번호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우편번호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ZIPCODE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주소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상세주소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DETAILADDR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이메일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생일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BIRTH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성별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GENDER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포인트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권한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AUTHORITY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USER, SELLER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사업자등록번호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0" y="0"/>
            <a:ext cx="276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설계(상품)</a:t>
            </a:r>
            <a:endParaRPr/>
          </a:p>
        </p:txBody>
      </p:sp>
      <p:graphicFrame>
        <p:nvGraphicFramePr>
          <p:cNvPr id="228" name="Google Shape;228;p28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213400"/>
                <a:gridCol w="1213400"/>
                <a:gridCol w="1213400"/>
                <a:gridCol w="1213400"/>
                <a:gridCol w="1213400"/>
                <a:gridCol w="1213400"/>
                <a:gridCol w="1213400"/>
              </a:tblGrid>
              <a:tr h="2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S_PRODUCT(상품)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3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 INCREMENT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외래키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판매자 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SELLERID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S_MEMBER(ID)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상품명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종류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사진 이름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가격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옵션1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옵션2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수량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등록 날짜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REGDATE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상세 사진 이름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DETAILIMAGENAME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판매 여부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ONSALE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0" y="0"/>
            <a:ext cx="276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설계(후기)</a:t>
            </a:r>
            <a:endParaRPr/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213400"/>
                <a:gridCol w="1213400"/>
                <a:gridCol w="1213400"/>
                <a:gridCol w="1213400"/>
                <a:gridCol w="1213400"/>
                <a:gridCol w="1213400"/>
                <a:gridCol w="1213400"/>
              </a:tblGrid>
              <a:tr h="51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S_REVIEW(후기)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9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519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후기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 INCREMENT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외래키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S_PRODUCT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(PRODUTNO)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6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사진 이름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내용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후기 등록 아이디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0" y="0"/>
            <a:ext cx="42609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4000"/>
              <a:t>서 론</a:t>
            </a:r>
            <a:endParaRPr sz="4000"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온라인 쇼핑몰은 판매자와 구매자를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 연결하는 효율적인 창구입니다.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이 사이트들은 매력적이고 다양한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상품들이 거래되는 장소입니다.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0" y="0"/>
            <a:ext cx="276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설계(QNA)</a:t>
            </a:r>
            <a:endParaRPr/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213400"/>
                <a:gridCol w="1213400"/>
                <a:gridCol w="1213400"/>
                <a:gridCol w="1213400"/>
                <a:gridCol w="1213400"/>
                <a:gridCol w="1213400"/>
                <a:gridCol w="1213400"/>
              </a:tblGrid>
              <a:tr h="42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S_QNA(질문과 답변)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22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4220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QNA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QNANO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외래키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S_PRODUCT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(PRODUTNO)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답변 상태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‘검토중’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검토중, 답변 완료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질문 제목(내용)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답변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ANSWER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‘아직 답변이 작성되지 않았습니다’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질문 등록 아이디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질문 등록 날짜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REGDATE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0" y="0"/>
            <a:ext cx="296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설계(장바구니)</a:t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213400"/>
                <a:gridCol w="1213400"/>
                <a:gridCol w="1213400"/>
                <a:gridCol w="1213400"/>
                <a:gridCol w="1213400"/>
                <a:gridCol w="1213400"/>
                <a:gridCol w="1213400"/>
              </a:tblGrid>
              <a:tr h="46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S_BASKET(장바구니)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646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4646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장바구니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BASKETIDX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외래키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S_MEMBER(ID)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S_PRODUCT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(PRODUTNO)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선택된 옵션1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선택된 옵션2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선택된 수량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0" y="0"/>
            <a:ext cx="276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DB 설계(주문)</a:t>
            </a:r>
            <a:endParaRPr/>
          </a:p>
        </p:txBody>
      </p:sp>
      <p:graphicFrame>
        <p:nvGraphicFramePr>
          <p:cNvPr id="252" name="Google Shape;252;p32"/>
          <p:cNvGraphicFramePr/>
          <p:nvPr/>
        </p:nvGraphicFramePr>
        <p:xfrm>
          <a:off x="401525" y="7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213400"/>
                <a:gridCol w="1213400"/>
                <a:gridCol w="1213400"/>
                <a:gridCol w="1213400"/>
                <a:gridCol w="1213400"/>
                <a:gridCol w="1213400"/>
                <a:gridCol w="1213400"/>
              </a:tblGrid>
              <a:tr h="2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개체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S_ORDER(주문)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2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Physical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2237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비고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기본키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주문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ORDERIDX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외래키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 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S_MEMBER(ID)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0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PRODUCTNO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S_PRODUCT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(PRODUTNO)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row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속성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선택된 옵션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SELECTEDOPTION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구매 수량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총 가격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TOTALPRICE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주문 날짜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ORDERDATE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주문 상태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‘결제 완료’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결제 수단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ORDERMETHOD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판매자 닉네임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SELLER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수령자 이름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DNAME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수령자 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DTEL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수령자 우편번호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DZIPCODE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수령자 주소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DADDRESS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수령자 상세주소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DDETAILADDR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VARCHAR2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NN</a:t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ko"/>
              <a:t> 일정</a:t>
            </a:r>
            <a:endParaRPr/>
          </a:p>
        </p:txBody>
      </p:sp>
      <p:graphicFrame>
        <p:nvGraphicFramePr>
          <p:cNvPr id="258" name="Google Shape;258;p33"/>
          <p:cNvGraphicFramePr/>
          <p:nvPr/>
        </p:nvGraphicFramePr>
        <p:xfrm>
          <a:off x="739763" y="1100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{9B0CE83E-D100-409E-9860-BDA8E8ACBA0B}</a:tableStyleId>
              </a:tblPr>
              <a:tblGrid>
                <a:gridCol w="1194000"/>
                <a:gridCol w="3945700"/>
                <a:gridCol w="2524750"/>
              </a:tblGrid>
              <a:tr h="3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총 개발기간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2022년 1월 27일 ~ 2022년 2월 11일 (16일)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hMerge="1"/>
              </a:tr>
              <a:tr h="3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쇼핑몰 웹사이트 제작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hMerge="1"/>
              </a:tr>
              <a:tr h="318375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단계별 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소요기간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개요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개발 기간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1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프로젝트 계획 및 요구분석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2022-01-27~2022-01-28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1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설계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2022-01-28~2022-01-29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1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프로그램 구현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2022-01-30~2022-02-07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1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기능 시험 및 오류 수정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2022-02-03~2022-02-09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41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디버깅 및 프로젝트 발표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2022-02-10~2022-02-11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작업 순서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주제선정→ 계획 → 설계 → 구현 → 시험 및 유지 보수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hMerge="1"/>
              </a:tr>
              <a:tr h="38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필요 자원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Boot, Vue.js, Oracle, Git</a:t>
                      </a:r>
                      <a:endParaRPr b="1"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ko"/>
              <a:t> 일정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250" y="1316625"/>
            <a:ext cx="7695500" cy="3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4"/>
              <a:buFont typeface="Arial"/>
              <a:buNone/>
            </a:pPr>
            <a:r>
              <a:rPr lang="ko"/>
              <a:t>계획</a:t>
            </a:r>
            <a:r>
              <a:rPr lang="ko" sz="1687"/>
              <a:t>(역할 분배)</a:t>
            </a:r>
            <a:endParaRPr sz="168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70" name="Google Shape;270;p35"/>
          <p:cNvGraphicFramePr/>
          <p:nvPr/>
        </p:nvGraphicFramePr>
        <p:xfrm>
          <a:off x="412075" y="11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{3C875F95-7A3D-4171-9FFF-7DC0FD9105BD}</a:tableStyleId>
              </a:tblPr>
              <a:tblGrid>
                <a:gridCol w="1834625"/>
                <a:gridCol w="6589350"/>
              </a:tblGrid>
              <a:tr h="42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이름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고형영(팀장)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: 메인, 로그인, </a:t>
                      </a: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네비게이션바</a:t>
                      </a: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ko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footer</a:t>
                      </a: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, 셀러 페이지(3페이지), 장바구니, 연결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 : 메인, 로그인, 회원가입, 셀러 페이지(3페이지)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강기룡(팀원)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: 상세 페이지, 결제 페이지, 고객센터(2페이지)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 : 상품 검색, 상세 페이지, 장바구니, 결제 페이지, 마이 페이지(3페이지)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장지원(팀원)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: 회원 가입, 마이 페이지(3페이지)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 : 회원 가입, 마이 페이지(3페이지)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최우혁(팀원)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: 상품 검색, 장바구니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 : 상품 검색, 장바구니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4800" marL="64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ctrTitle"/>
          </p:nvPr>
        </p:nvSpPr>
        <p:spPr>
          <a:xfrm>
            <a:off x="613550" y="2134375"/>
            <a:ext cx="784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 sz="2900"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sz="2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0" y="0"/>
            <a:ext cx="4260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4000"/>
              <a:t>주요 기술 &amp;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4000"/>
              <a:t>화면 흐름도</a:t>
            </a:r>
            <a:endParaRPr sz="4000"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>
                <a:solidFill>
                  <a:schemeClr val="dk1"/>
                </a:solidFill>
              </a:rPr>
              <a:t>주요 기술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Spring Boot, Vue.js, Oracle, Git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>
                <a:solidFill>
                  <a:schemeClr val="dk1"/>
                </a:solidFill>
              </a:rPr>
              <a:t>화면 흐름도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네비게이션바 -&gt; (로그인) -&gt; 회원가입 -&gt; 메인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메인 -&gt; (상품 검색) -&gt; 상세페이지 -&gt; (장바구니) -&gt; 결제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상단바 -&gt; 마이페이지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상단바 -&gt; 고객센터 -&gt; 1대1문의(목록)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>
                <a:solidFill>
                  <a:schemeClr val="dk1"/>
                </a:solidFill>
              </a:rPr>
              <a:t>상단바 -&gt; 셀러페이지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5"/>
          <p:cNvGraphicFramePr/>
          <p:nvPr/>
        </p:nvGraphicFramePr>
        <p:xfrm>
          <a:off x="137025" y="6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{9B0CE83E-D100-409E-9860-BDA8E8ACBA0B}</a:tableStyleId>
              </a:tblPr>
              <a:tblGrid>
                <a:gridCol w="838275"/>
                <a:gridCol w="3439225"/>
              </a:tblGrid>
              <a:tr h="3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요구사항 명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내용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3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네비게이션바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카테고리 별 이동가능한 메뉴바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검색창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다른 페이지들로 이동 가능한 버튼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로고 클릭 시 메인화면으로 이동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/>
                        <a:t>footer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고객센터 및 회사의 소개(회사명, 주소, 전화번호 등) 최하단 배치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로그인화면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로그인 화면 에서 로고가 보이며 아이디와 비밀번호로 로그인이 가능해야 함.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상단의 로고를 누르면 메인 페이지로 돌아가야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로그인 화면에서 아이디 찾기와 비밀번호 찾기가 가능해야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회원가입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일반 회원가입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메인 이미지 위에 버튼 생성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사업자/셀러 회원가입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사업자등록 번호 입력이 가능하여야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메인화면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메인화면에 상품의 이미지가 나오는 가장 큰 배너는 순차적으로 여러 이벤트가 노출되어야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여러 이벤트 상품의 목록들이 한줄씩 나열되야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8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마이페이지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나의 쇼핑 내역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기간별 주문/배송조회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주문내역 조회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취소/환불 내역 조회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회원정보 열람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회원정보 변경 가능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회원탈퇴 기능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상품목록</a:t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검색어와 비슷한 인기 상품이 노출되어야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검색어와 관련된 상품이 노출되어야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cap="none" strike="noStrike"/>
                        <a:t>상세 검색을 할 수 있어야 함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5"/>
          <p:cNvGraphicFramePr/>
          <p:nvPr/>
        </p:nvGraphicFramePr>
        <p:xfrm>
          <a:off x="4699725" y="6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{9B0CE83E-D100-409E-9860-BDA8E8ACBA0B}</a:tableStyleId>
              </a:tblPr>
              <a:tblGrid>
                <a:gridCol w="838275"/>
                <a:gridCol w="3439225"/>
              </a:tblGrid>
              <a:tr h="3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요구사항 명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내용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3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상품 상세 페이지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상품 사진, 제품명, 가격, 배송비를 확인할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판매자를 확인 가능하며 판매자의 다른 상품을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상품의 상세 설명을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리뷰를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Q&amp;A가 가능하여야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장바구니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장바구니에 넣은 상품의 정보를 알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결제하기 버튼이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결제 페이지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구매한 상품의 간략한 정보를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할인, 포인트 적용이 가능하여야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배송지를 선택 및 입력할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결제수단을 선택할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총 결제액을 확인할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고객센터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자주 묻는 질문(FAQ)를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공지사항을 볼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1대1 문의가 가능하여야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문의 전화번호가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78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셀러페이지</a:t>
                      </a:r>
                      <a:endParaRPr sz="7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상품을 등록할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등록된 상품의 관리가 가능해야 함(판매중단, 재고 등)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들어온 주문의 관리가 가능해야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cap="none" strike="noStrike"/>
                        <a:t>판매 현황을 알 수 있어야 함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5"/>
          <p:cNvSpPr txBox="1"/>
          <p:nvPr>
            <p:ph type="title"/>
          </p:nvPr>
        </p:nvSpPr>
        <p:spPr>
          <a:xfrm>
            <a:off x="-12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요구사항 명세서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6"/>
          <p:cNvGraphicFramePr/>
          <p:nvPr/>
        </p:nvGraphicFramePr>
        <p:xfrm>
          <a:off x="304050" y="6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{9B0CE83E-D100-409E-9860-BDA8E8ACBA0B}</a:tableStyleId>
              </a:tblPr>
              <a:tblGrid>
                <a:gridCol w="1075550"/>
                <a:gridCol w="1075550"/>
                <a:gridCol w="1268050"/>
                <a:gridCol w="1552550"/>
                <a:gridCol w="908125"/>
                <a:gridCol w="908125"/>
                <a:gridCol w="908125"/>
                <a:gridCol w="908125"/>
              </a:tblGrid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번호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정책코드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세부항목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사용자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권한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3256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보기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수정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삭제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쓰기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front-page-01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메인페이지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front-page-02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front-page-03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상품목록페이지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front-page-04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회원가입페이지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front-page-05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56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6"/>
          <p:cNvSpPr txBox="1"/>
          <p:nvPr>
            <p:ph type="title"/>
          </p:nvPr>
        </p:nvSpPr>
        <p:spPr>
          <a:xfrm>
            <a:off x="-12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정책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7"/>
          <p:cNvGraphicFramePr/>
          <p:nvPr/>
        </p:nvGraphicFramePr>
        <p:xfrm>
          <a:off x="304050" y="6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{9B0CE83E-D100-409E-9860-BDA8E8ACBA0B}</a:tableStyleId>
              </a:tblPr>
              <a:tblGrid>
                <a:gridCol w="1075550"/>
                <a:gridCol w="1075550"/>
                <a:gridCol w="1268050"/>
                <a:gridCol w="1552550"/>
                <a:gridCol w="908125"/>
                <a:gridCol w="908125"/>
                <a:gridCol w="908125"/>
                <a:gridCol w="908125"/>
              </a:tblGrid>
              <a:tr h="32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번호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정책코드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세부항목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사용자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권한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3283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보기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수정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삭제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쓰기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2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front-page-06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장바구니페이지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front-page-07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결제페이지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front-page-08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마이페이지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front-page-09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셀러페이지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일반유저로그인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판매자유저로그인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2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front-page-10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고객센터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28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비로그인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7"/>
          <p:cNvSpPr txBox="1"/>
          <p:nvPr>
            <p:ph type="title"/>
          </p:nvPr>
        </p:nvSpPr>
        <p:spPr>
          <a:xfrm>
            <a:off x="-12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정책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-12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설계-네비게이션바</a:t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2902" l="0" r="0" t="0"/>
          <a:stretch/>
        </p:blipFill>
        <p:spPr>
          <a:xfrm>
            <a:off x="432000" y="853650"/>
            <a:ext cx="8280003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-12" y="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설계-footer</a:t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99" y="1330638"/>
            <a:ext cx="8280003" cy="248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