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864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6796172" y="697842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99" idx="0"/>
            </p:cNvCxnSpPr>
            <p:nvPr/>
          </p:nvCxnSpPr>
          <p:spPr>
            <a:xfrm>
              <a:off x="7139587" y="81106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489471" y="353625"/>
            <a:ext cx="123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(Alice, 150)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154273" y="-2315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21177" y="-2465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441830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678888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678888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/>
            <p:cNvCxnSpPr>
              <a:stCxn id="11" idx="5"/>
              <a:endCxn id="24" idx="1"/>
            </p:cNvCxnSpPr>
            <p:nvPr/>
          </p:nvCxnSpPr>
          <p:spPr>
            <a:xfrm>
              <a:off x="1096295" y="794409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4"/>
              <a:endCxn id="23" idx="0"/>
            </p:cNvCxnSpPr>
            <p:nvPr/>
          </p:nvCxnSpPr>
          <p:spPr>
            <a:xfrm flipH="1">
              <a:off x="2324450" y="85105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1" idx="4"/>
              <a:endCxn id="21" idx="0"/>
            </p:cNvCxnSpPr>
            <p:nvPr/>
          </p:nvCxnSpPr>
          <p:spPr>
            <a:xfrm>
              <a:off x="954048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565342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057541" y="372851"/>
            <a:ext cx="115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(Bob, 103)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455767" y="1850428"/>
            <a:ext cx="120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(Cathy, 98)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926346" y="1875291"/>
            <a:ext cx="114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(Dave, 55)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459567" y="334399"/>
            <a:ext cx="123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(Alice, 155)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027637" y="353625"/>
            <a:ext cx="115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(Bob, 113)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3309378" y="1817995"/>
            <a:ext cx="132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(Cathy, 105)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896442" y="1856065"/>
            <a:ext cx="114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(Dave, 55)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4251852" y="2357919"/>
            <a:ext cx="100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(Eve, 80)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469377" y="339052"/>
            <a:ext cx="123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(Alice, 155)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6435673" y="1835855"/>
            <a:ext cx="132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(Cathy, 105)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906252" y="1843077"/>
            <a:ext cx="114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(Dave, 55)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6469377" y="2746484"/>
            <a:ext cx="100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(Eve, 80)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7906252" y="2744443"/>
            <a:ext cx="101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(Sue, 73)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964010" y="-4197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1611309" y="5754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678661" y="1100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336555" y="10805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1719355" y="10980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1568525" y="16220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4674309" y="5867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741661" y="11115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5399555" y="10918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4631525" y="16333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3708036" y="20599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6734101" y="112286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2" name="TextBox 221"/>
          <p:cNvSpPr txBox="1"/>
          <p:nvPr/>
        </p:nvSpPr>
        <p:spPr>
          <a:xfrm>
            <a:off x="7623965" y="16446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7547045" y="21674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7563706" y="9031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2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296121" y="1533881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95049" y="1550538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2690325" y="2872402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287989" y="2654503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95049" y="2671160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96121" y="3901159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2482602" y="3073643"/>
            <a:ext cx="6555" cy="82751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4" idx="4"/>
            <a:endCxn id="51" idx="0"/>
          </p:cNvCxnSpPr>
          <p:nvPr/>
        </p:nvCxnSpPr>
        <p:spPr>
          <a:xfrm>
            <a:off x="4796217" y="1969678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2489157" y="1953021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4579445" y="3917816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urved Connector 2"/>
          <p:cNvCxnSpPr>
            <a:stCxn id="40" idx="0"/>
            <a:endCxn id="43" idx="0"/>
          </p:cNvCxnSpPr>
          <p:nvPr/>
        </p:nvCxnSpPr>
        <p:spPr>
          <a:xfrm rot="16200000" flipH="1">
            <a:off x="3623737" y="392745"/>
            <a:ext cx="16657" cy="2298928"/>
          </a:xfrm>
          <a:prstGeom prst="curvedConnector3">
            <a:avLst>
              <a:gd name="adj1" fmla="val -1372396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2698457" y="1751780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/>
          <p:nvPr/>
        </p:nvCxnSpPr>
        <p:spPr>
          <a:xfrm flipH="1">
            <a:off x="2522555" y="1960260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/>
          <p:nvPr/>
        </p:nvCxnSpPr>
        <p:spPr>
          <a:xfrm>
            <a:off x="4739426" y="1953021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5400000" flipH="1" flipV="1">
            <a:off x="3659016" y="1935622"/>
            <a:ext cx="16657" cy="2298928"/>
          </a:xfrm>
          <a:prstGeom prst="curvedConnector3">
            <a:avLst>
              <a:gd name="adj1" fmla="val -1054668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2698457" y="4119058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H="1">
            <a:off x="2530884" y="1970805"/>
            <a:ext cx="7513" cy="717012"/>
          </a:xfrm>
          <a:prstGeom prst="curvedConnector3">
            <a:avLst>
              <a:gd name="adj1" fmla="val -10193398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2639536" y="1894079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1" idx="1"/>
            <a:endCxn id="51" idx="6"/>
          </p:cNvCxnSpPr>
          <p:nvPr/>
        </p:nvCxnSpPr>
        <p:spPr>
          <a:xfrm rot="16200000" flipH="1">
            <a:off x="3036423" y="928098"/>
            <a:ext cx="1279579" cy="2642343"/>
          </a:xfrm>
          <a:prstGeom prst="curvedConnector4">
            <a:avLst>
              <a:gd name="adj1" fmla="val -56938"/>
              <a:gd name="adj2" fmla="val 10531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037001" y="352462"/>
            <a:ext cx="545068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 smtClean="0"/>
              <a:t>[2010, 2011) </a:t>
            </a:r>
            <a:r>
              <a:rPr lang="en-US" sz="1750" dirty="0" smtClean="0"/>
              <a:t>– t1</a:t>
            </a:r>
            <a:r>
              <a:rPr lang="en-US" sz="1750" dirty="0" smtClean="0"/>
              <a:t>  </a:t>
            </a:r>
            <a:r>
              <a:rPr lang="en-US" sz="1750" dirty="0" smtClean="0"/>
              <a:t>[</a:t>
            </a:r>
            <a:r>
              <a:rPr lang="en-US" sz="1750" dirty="0" smtClean="0"/>
              <a:t>2011, 2012) – </a:t>
            </a:r>
            <a:r>
              <a:rPr lang="en-US" sz="1750" dirty="0" smtClean="0"/>
              <a:t>t2</a:t>
            </a:r>
            <a:r>
              <a:rPr lang="en-US" sz="1750" dirty="0"/>
              <a:t> </a:t>
            </a:r>
            <a:r>
              <a:rPr lang="en-US" sz="1750" dirty="0" smtClean="0"/>
              <a:t> </a:t>
            </a:r>
            <a:r>
              <a:rPr lang="en-US" sz="1750" dirty="0" smtClean="0"/>
              <a:t>[</a:t>
            </a:r>
            <a:r>
              <a:rPr lang="en-US" sz="1750" dirty="0" smtClean="0"/>
              <a:t>2012, 2013) – </a:t>
            </a:r>
            <a:r>
              <a:rPr lang="en-US" sz="1750" dirty="0" smtClean="0"/>
              <a:t>t3</a:t>
            </a:r>
            <a:endParaRPr lang="en-US" sz="1750" dirty="0"/>
          </a:p>
        </p:txBody>
      </p:sp>
      <p:cxnSp>
        <p:nvCxnSpPr>
          <p:cNvPr id="162" name="Curved Connector 161"/>
          <p:cNvCxnSpPr>
            <a:stCxn id="48" idx="4"/>
            <a:endCxn id="51" idx="4"/>
          </p:cNvCxnSpPr>
          <p:nvPr/>
        </p:nvCxnSpPr>
        <p:spPr>
          <a:xfrm rot="16200000" flipH="1">
            <a:off x="3634359" y="1928441"/>
            <a:ext cx="16657" cy="2307060"/>
          </a:xfrm>
          <a:prstGeom prst="curvedConnector3">
            <a:avLst>
              <a:gd name="adj1" fmla="val 2743297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63396" y="1281786"/>
            <a:ext cx="1550925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</a:t>
            </a:r>
            <a:r>
              <a:rPr lang="en-US" sz="1600" dirty="0" smtClean="0"/>
              <a:t>-&gt; (Alice, 150)</a:t>
            </a:r>
          </a:p>
          <a:p>
            <a:r>
              <a:rPr lang="en-US" sz="1600" dirty="0" smtClean="0"/>
              <a:t>t2 </a:t>
            </a:r>
            <a:r>
              <a:rPr lang="en-US" sz="1600" dirty="0" smtClean="0"/>
              <a:t>-&gt; (Alice, 155)</a:t>
            </a:r>
          </a:p>
          <a:p>
            <a:r>
              <a:rPr lang="en-US" sz="1600" dirty="0" smtClean="0"/>
              <a:t>t3 </a:t>
            </a:r>
            <a:r>
              <a:rPr lang="en-US" sz="1600" dirty="0" smtClean="0"/>
              <a:t>-&gt; (Alice, 155)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197974" y="1439924"/>
            <a:ext cx="1476787" cy="58477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</a:t>
            </a:r>
            <a:r>
              <a:rPr lang="en-US" sz="1600" dirty="0" smtClean="0"/>
              <a:t>-&gt; (Bob, 103)</a:t>
            </a:r>
          </a:p>
          <a:p>
            <a:r>
              <a:rPr lang="en-US" sz="1600" dirty="0" smtClean="0"/>
              <a:t>t2 </a:t>
            </a:r>
            <a:r>
              <a:rPr lang="en-US" sz="1600" dirty="0" smtClean="0"/>
              <a:t>-&gt; (Bob, 113)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73156" y="2598374"/>
            <a:ext cx="1626267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</a:t>
            </a:r>
            <a:r>
              <a:rPr lang="en-US" sz="1600" dirty="0" smtClean="0"/>
              <a:t>-&gt; (Cathy, 98)</a:t>
            </a:r>
          </a:p>
          <a:p>
            <a:r>
              <a:rPr lang="en-US" sz="1600" dirty="0" smtClean="0"/>
              <a:t>t2 </a:t>
            </a:r>
            <a:r>
              <a:rPr lang="en-US" sz="1600" dirty="0" smtClean="0"/>
              <a:t>-&gt; (Cathy, 105)</a:t>
            </a:r>
          </a:p>
          <a:p>
            <a:r>
              <a:rPr lang="en-US" sz="1600" dirty="0" smtClean="0"/>
              <a:t>t3 </a:t>
            </a:r>
            <a:r>
              <a:rPr lang="en-US" sz="1600" dirty="0" smtClean="0"/>
              <a:t>-&gt; (Cathy, 105)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214202" y="2427394"/>
            <a:ext cx="1464463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</a:t>
            </a:r>
            <a:r>
              <a:rPr lang="en-US" sz="1600" dirty="0" smtClean="0"/>
              <a:t>-&gt; (Dave, 55)</a:t>
            </a:r>
          </a:p>
          <a:p>
            <a:r>
              <a:rPr lang="en-US" sz="1600" dirty="0" smtClean="0"/>
              <a:t>t2 </a:t>
            </a:r>
            <a:r>
              <a:rPr lang="en-US" sz="1600" dirty="0" smtClean="0"/>
              <a:t>-&gt; (Dave, 55)</a:t>
            </a:r>
          </a:p>
          <a:p>
            <a:r>
              <a:rPr lang="en-US" sz="1600" dirty="0" smtClean="0"/>
              <a:t>t3 </a:t>
            </a:r>
            <a:r>
              <a:rPr lang="en-US" sz="1600" dirty="0" smtClean="0"/>
              <a:t>-&gt; (Dave, 55)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11428" y="3843327"/>
            <a:ext cx="1340131" cy="58477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 </a:t>
            </a:r>
            <a:r>
              <a:rPr lang="en-US" sz="1600" dirty="0" smtClean="0"/>
              <a:t>-&gt; (Eve, 80)</a:t>
            </a:r>
          </a:p>
          <a:p>
            <a:r>
              <a:rPr lang="en-US" sz="1600" dirty="0" smtClean="0"/>
              <a:t>t3 </a:t>
            </a:r>
            <a:r>
              <a:rPr lang="en-US" sz="1600" dirty="0" smtClean="0"/>
              <a:t>-&gt; (Eve, 80)</a:t>
            </a:r>
            <a:endParaRPr 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039408" y="3901159"/>
            <a:ext cx="1349348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 </a:t>
            </a:r>
            <a:r>
              <a:rPr lang="en-US" sz="1600" dirty="0" smtClean="0"/>
              <a:t>-&gt; (Sue, 73)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3144694" y="878769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1897742" y="2158478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(t1,4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566897" y="2161007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(t2,9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533981" y="2562093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9" name="TextBox 218"/>
          <p:cNvSpPr txBox="1"/>
          <p:nvPr/>
        </p:nvSpPr>
        <p:spPr>
          <a:xfrm>
            <a:off x="2453877" y="3534245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3297094" y="1400501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716097" y="2152100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968817" y="1818270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(t1,8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384385" y="2908622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61475" y="3733362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962883" y="2413708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351221" y="1920648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345851" y="713720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66" name="TextBox 165"/>
          <p:cNvSpPr txBox="1"/>
          <p:nvPr/>
        </p:nvSpPr>
        <p:spPr>
          <a:xfrm>
            <a:off x="3995425" y="3396201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(t3,4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880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55073" y="1526039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154001" y="1542696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2249277" y="2864560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46941" y="2646661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54001" y="2663318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55073" y="3716907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2041554" y="3065801"/>
            <a:ext cx="6555" cy="6511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4" idx="4"/>
            <a:endCxn id="51" idx="0"/>
          </p:cNvCxnSpPr>
          <p:nvPr/>
        </p:nvCxnSpPr>
        <p:spPr>
          <a:xfrm>
            <a:off x="4355169" y="1961836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2048109" y="1945179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63421" y="1534546"/>
            <a:ext cx="1422184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(t1,t2,t3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756926" y="1556817"/>
            <a:ext cx="1198265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(t1,t2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98701" y="2696469"/>
            <a:ext cx="1422184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(t1,t2,t3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739286" y="2698638"/>
            <a:ext cx="1422184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(t1,t2,t3)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73290" y="3733564"/>
            <a:ext cx="1198265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(t2,t3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4668726" y="3768340"/>
            <a:ext cx="974345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2703646" y="870927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1456694" y="2150636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(t1,4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178769" y="2135524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(t2,9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092933" y="2554251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9" name="TextBox 218"/>
          <p:cNvSpPr txBox="1"/>
          <p:nvPr/>
        </p:nvSpPr>
        <p:spPr>
          <a:xfrm>
            <a:off x="2012829" y="3297070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4138397" y="3733564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urved Connector 2"/>
          <p:cNvCxnSpPr>
            <a:stCxn id="40" idx="0"/>
            <a:endCxn id="43" idx="0"/>
          </p:cNvCxnSpPr>
          <p:nvPr/>
        </p:nvCxnSpPr>
        <p:spPr>
          <a:xfrm rot="16200000" flipH="1">
            <a:off x="3182689" y="384903"/>
            <a:ext cx="16657" cy="2298928"/>
          </a:xfrm>
          <a:prstGeom prst="curvedConnector3">
            <a:avLst>
              <a:gd name="adj1" fmla="val -1372396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2257409" y="1743938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856046" y="1392659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121" name="Curved Connector 120"/>
          <p:cNvCxnSpPr/>
          <p:nvPr/>
        </p:nvCxnSpPr>
        <p:spPr>
          <a:xfrm flipH="1">
            <a:off x="2081507" y="1952418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75049" y="2144258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142" name="Curved Connector 141"/>
          <p:cNvCxnSpPr/>
          <p:nvPr/>
        </p:nvCxnSpPr>
        <p:spPr>
          <a:xfrm>
            <a:off x="4298378" y="1945179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527769" y="1810428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(t1,8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146" name="Curved Connector 145"/>
          <p:cNvCxnSpPr/>
          <p:nvPr/>
        </p:nvCxnSpPr>
        <p:spPr>
          <a:xfrm rot="5400000" flipH="1" flipV="1">
            <a:off x="3217968" y="1927780"/>
            <a:ext cx="16657" cy="2298928"/>
          </a:xfrm>
          <a:prstGeom prst="curvedConnector3">
            <a:avLst>
              <a:gd name="adj1" fmla="val -84285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943337" y="2847857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2257409" y="3934806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920427" y="3584392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150" name="Curved Connector 149"/>
          <p:cNvCxnSpPr/>
          <p:nvPr/>
        </p:nvCxnSpPr>
        <p:spPr>
          <a:xfrm flipH="1">
            <a:off x="2089836" y="1962963"/>
            <a:ext cx="7513" cy="717012"/>
          </a:xfrm>
          <a:prstGeom prst="curvedConnector3">
            <a:avLst>
              <a:gd name="adj1" fmla="val -10193398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521835" y="2405866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2198488" y="1886237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910173" y="1912806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33" name="Curved Connector 32"/>
          <p:cNvCxnSpPr>
            <a:stCxn id="41" idx="1"/>
            <a:endCxn id="51" idx="6"/>
          </p:cNvCxnSpPr>
          <p:nvPr/>
        </p:nvCxnSpPr>
        <p:spPr>
          <a:xfrm rot="16200000" flipH="1">
            <a:off x="2595375" y="920256"/>
            <a:ext cx="1279579" cy="2642343"/>
          </a:xfrm>
          <a:prstGeom prst="curvedConnector4">
            <a:avLst>
              <a:gd name="adj1" fmla="val -56938"/>
              <a:gd name="adj2" fmla="val 10531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904803" y="705878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91222"/>
              </p:ext>
            </p:extLst>
          </p:nvPr>
        </p:nvGraphicFramePr>
        <p:xfrm>
          <a:off x="1735251" y="4312067"/>
          <a:ext cx="2846613" cy="202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73"/>
                <a:gridCol w="824850"/>
                <a:gridCol w="824850"/>
                <a:gridCol w="740940"/>
              </a:tblGrid>
              <a:tr h="288730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 marT="18288" marB="18288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 marT="18288" marB="18288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 marT="18288" marB="18288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 marT="18288" marB="18288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 marT="18288" marB="18288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 marT="18288" marB="18288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 marT="18288" marB="18288"/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$98K</a:t>
                      </a:r>
                      <a:endParaRPr lang="en-US" sz="1600" dirty="0"/>
                    </a:p>
                  </a:txBody>
                  <a:tcPr marT="18288" marB="18288"/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 marT="18288" marB="18288"/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 marT="18288" marB="18288"/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 marT="18288" marB="18288"/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885875" y="6150860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58" name="Curved Connector 57"/>
          <p:cNvCxnSpPr/>
          <p:nvPr/>
        </p:nvCxnSpPr>
        <p:spPr>
          <a:xfrm rot="16200000" flipH="1">
            <a:off x="3178624" y="1886301"/>
            <a:ext cx="16657" cy="2307060"/>
          </a:xfrm>
          <a:prstGeom prst="curvedConnector3">
            <a:avLst>
              <a:gd name="adj1" fmla="val 2743297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539690" y="3371702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(t3,4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037001" y="299539"/>
            <a:ext cx="545068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 smtClean="0"/>
              <a:t>[2010, 2011) </a:t>
            </a:r>
            <a:r>
              <a:rPr lang="en-US" sz="1750" dirty="0" smtClean="0"/>
              <a:t>– t1</a:t>
            </a:r>
            <a:r>
              <a:rPr lang="en-US" sz="1750" dirty="0" smtClean="0"/>
              <a:t>  </a:t>
            </a:r>
            <a:r>
              <a:rPr lang="en-US" sz="1750" dirty="0" smtClean="0"/>
              <a:t>[</a:t>
            </a:r>
            <a:r>
              <a:rPr lang="en-US" sz="1750" dirty="0" smtClean="0"/>
              <a:t>2011, 2012) – </a:t>
            </a:r>
            <a:r>
              <a:rPr lang="en-US" sz="1750" dirty="0" smtClean="0"/>
              <a:t>t2</a:t>
            </a:r>
            <a:r>
              <a:rPr lang="en-US" sz="1750" dirty="0"/>
              <a:t> </a:t>
            </a:r>
            <a:r>
              <a:rPr lang="en-US" sz="1750" dirty="0" smtClean="0"/>
              <a:t> </a:t>
            </a:r>
            <a:r>
              <a:rPr lang="en-US" sz="1750" dirty="0" smtClean="0"/>
              <a:t>[</a:t>
            </a:r>
            <a:r>
              <a:rPr lang="en-US" sz="1750" dirty="0" smtClean="0"/>
              <a:t>2012, 2013) – </a:t>
            </a:r>
            <a:r>
              <a:rPr lang="en-US" sz="1750" dirty="0" smtClean="0"/>
              <a:t>t3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98549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095353" y="1014450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94281" y="1031107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4489557" y="2352971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087221" y="2135072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94281" y="2151729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095353" y="3205318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4281834" y="2554212"/>
            <a:ext cx="6555" cy="6511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6595449" y="1450247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4288389" y="1433590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6378677" y="3221975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4497689" y="1232349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4497689" y="3423217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4438768" y="1374648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59042" y="5162172"/>
            <a:ext cx="1707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 – 1</a:t>
            </a:r>
          </a:p>
          <a:p>
            <a:r>
              <a:rPr lang="en-US" dirty="0" smtClean="0"/>
              <a:t>[2011, 2012) – 2</a:t>
            </a:r>
          </a:p>
          <a:p>
            <a:r>
              <a:rPr lang="en-US" dirty="0" smtClean="0"/>
              <a:t>[2012, 2013) – 3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462628" y="762355"/>
            <a:ext cx="1550925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</a:t>
            </a:r>
            <a:r>
              <a:rPr lang="en-US" sz="1600" dirty="0" smtClean="0"/>
              <a:t>-&gt; (Alice, 150)</a:t>
            </a:r>
          </a:p>
          <a:p>
            <a:r>
              <a:rPr lang="en-US" sz="1600" dirty="0" smtClean="0"/>
              <a:t>t2 </a:t>
            </a:r>
            <a:r>
              <a:rPr lang="en-US" sz="1600" dirty="0" smtClean="0"/>
              <a:t>-&gt; (Alice, 155)</a:t>
            </a:r>
          </a:p>
          <a:p>
            <a:r>
              <a:rPr lang="en-US" sz="1600" dirty="0" smtClean="0"/>
              <a:t>t3 </a:t>
            </a:r>
            <a:r>
              <a:rPr lang="en-US" sz="1600" dirty="0" smtClean="0"/>
              <a:t>-&gt; (Alice, 155)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961926" y="920493"/>
            <a:ext cx="1476787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</a:t>
            </a:r>
            <a:r>
              <a:rPr lang="en-US" sz="1600" dirty="0" smtClean="0"/>
              <a:t>-&gt; (Bob, 103)</a:t>
            </a:r>
          </a:p>
          <a:p>
            <a:r>
              <a:rPr lang="en-US" sz="1600" dirty="0" smtClean="0"/>
              <a:t>t2 </a:t>
            </a:r>
            <a:r>
              <a:rPr lang="en-US" sz="1600" dirty="0" smtClean="0"/>
              <a:t>-&gt; (Bob, 113)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372388" y="2078943"/>
            <a:ext cx="1626267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</a:t>
            </a:r>
            <a:r>
              <a:rPr lang="en-US" sz="1600" dirty="0" smtClean="0"/>
              <a:t>-&gt; (Cathy, 98)</a:t>
            </a:r>
          </a:p>
          <a:p>
            <a:r>
              <a:rPr lang="en-US" sz="1600" dirty="0" smtClean="0"/>
              <a:t>t2 </a:t>
            </a:r>
            <a:r>
              <a:rPr lang="en-US" sz="1600" dirty="0" smtClean="0"/>
              <a:t>-&gt; (Cathy, 105)</a:t>
            </a:r>
          </a:p>
          <a:p>
            <a:r>
              <a:rPr lang="en-US" sz="1600" dirty="0" smtClean="0"/>
              <a:t>t3 </a:t>
            </a:r>
            <a:r>
              <a:rPr lang="en-US" sz="1600" dirty="0" smtClean="0"/>
              <a:t>-&gt; (Cathy, 105)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6978154" y="1907963"/>
            <a:ext cx="1464463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</a:t>
            </a:r>
            <a:r>
              <a:rPr lang="en-US" sz="1600" dirty="0" smtClean="0"/>
              <a:t>-&gt; (Dave, 55)</a:t>
            </a:r>
          </a:p>
          <a:p>
            <a:r>
              <a:rPr lang="en-US" sz="1600" dirty="0" smtClean="0"/>
              <a:t>t2 </a:t>
            </a:r>
            <a:r>
              <a:rPr lang="en-US" sz="1600" dirty="0" smtClean="0"/>
              <a:t>-&gt; (Dave, 55)</a:t>
            </a:r>
          </a:p>
          <a:p>
            <a:r>
              <a:rPr lang="en-US" sz="1600" dirty="0" smtClean="0"/>
              <a:t>t3 </a:t>
            </a:r>
            <a:r>
              <a:rPr lang="en-US" sz="1600" dirty="0" smtClean="0"/>
              <a:t>-&gt; (Dave, 55)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531008" y="3221975"/>
            <a:ext cx="1340131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 </a:t>
            </a:r>
            <a:r>
              <a:rPr lang="en-US" sz="1600" dirty="0" smtClean="0"/>
              <a:t>-&gt; (Eve, 80)</a:t>
            </a:r>
          </a:p>
          <a:p>
            <a:r>
              <a:rPr lang="en-US" sz="1600" dirty="0" smtClean="0"/>
              <a:t>t3 </a:t>
            </a:r>
            <a:r>
              <a:rPr lang="en-US" sz="1600" dirty="0" smtClean="0"/>
              <a:t>-&gt; (Eve, 80)</a:t>
            </a:r>
            <a:endParaRPr 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066743" y="3221469"/>
            <a:ext cx="1349348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 </a:t>
            </a:r>
            <a:r>
              <a:rPr lang="en-US" sz="1600" dirty="0" smtClean="0"/>
              <a:t>-&gt; (Sue, 73)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4295222" y="1392720"/>
            <a:ext cx="723275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</a:t>
            </a:r>
            <a:r>
              <a:rPr lang="en-US" sz="1600" dirty="0" smtClean="0"/>
              <a:t>-&gt; 4</a:t>
            </a:r>
            <a:endParaRPr lang="en-US" sz="1600" dirty="0"/>
          </a:p>
          <a:p>
            <a:r>
              <a:rPr lang="en-US" sz="1600" dirty="0" smtClean="0"/>
              <a:t>t2 </a:t>
            </a:r>
            <a:r>
              <a:rPr lang="en-US" sz="1600" dirty="0" smtClean="0"/>
              <a:t>-&gt; 2</a:t>
            </a:r>
          </a:p>
          <a:p>
            <a:r>
              <a:rPr lang="en-US" sz="1600" dirty="0" smtClean="0"/>
              <a:t>t3 </a:t>
            </a:r>
            <a:r>
              <a:rPr lang="en-US" sz="1600" dirty="0" smtClean="0"/>
              <a:t>-&gt; 2</a:t>
            </a:r>
            <a:endParaRPr lang="en-US" sz="1600" dirty="0"/>
          </a:p>
        </p:txBody>
      </p:sp>
      <p:sp>
        <p:nvSpPr>
          <p:cNvPr id="217" name="TextBox 216"/>
          <p:cNvSpPr txBox="1"/>
          <p:nvPr/>
        </p:nvSpPr>
        <p:spPr>
          <a:xfrm>
            <a:off x="5932692" y="1401388"/>
            <a:ext cx="723275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</a:t>
            </a:r>
            <a:r>
              <a:rPr lang="en-US" sz="1600" dirty="0" smtClean="0"/>
              <a:t>-&gt; 8</a:t>
            </a:r>
          </a:p>
          <a:p>
            <a:r>
              <a:rPr lang="en-US" sz="1600" dirty="0" smtClean="0"/>
              <a:t>t2 </a:t>
            </a:r>
            <a:r>
              <a:rPr lang="en-US" sz="1600" dirty="0" smtClean="0"/>
              <a:t>-&gt; 9</a:t>
            </a:r>
            <a:endParaRPr lang="en-US" sz="1600" dirty="0"/>
          </a:p>
        </p:txBody>
      </p:sp>
      <p:sp>
        <p:nvSpPr>
          <p:cNvPr id="218" name="TextBox 217"/>
          <p:cNvSpPr txBox="1"/>
          <p:nvPr/>
        </p:nvSpPr>
        <p:spPr>
          <a:xfrm>
            <a:off x="5333213" y="2042662"/>
            <a:ext cx="723275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</a:t>
            </a:r>
            <a:r>
              <a:rPr lang="en-US" sz="1600" dirty="0" smtClean="0"/>
              <a:t>-&gt; 1</a:t>
            </a:r>
          </a:p>
          <a:p>
            <a:r>
              <a:rPr lang="en-US" sz="1600" dirty="0" smtClean="0"/>
              <a:t>t2 </a:t>
            </a:r>
            <a:r>
              <a:rPr lang="en-US" sz="1600" dirty="0" smtClean="0"/>
              <a:t>-&gt; 2</a:t>
            </a:r>
          </a:p>
          <a:p>
            <a:r>
              <a:rPr lang="en-US" sz="1600" dirty="0" smtClean="0"/>
              <a:t>t3 </a:t>
            </a:r>
            <a:r>
              <a:rPr lang="en-US" sz="1600" dirty="0" smtClean="0"/>
              <a:t>-&gt; 4</a:t>
            </a:r>
            <a:endParaRPr lang="en-US" sz="1600" dirty="0"/>
          </a:p>
        </p:txBody>
      </p:sp>
      <p:sp>
        <p:nvSpPr>
          <p:cNvPr id="219" name="TextBox 218"/>
          <p:cNvSpPr txBox="1"/>
          <p:nvPr/>
        </p:nvSpPr>
        <p:spPr>
          <a:xfrm>
            <a:off x="4253109" y="2785481"/>
            <a:ext cx="719167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 </a:t>
            </a:r>
            <a:r>
              <a:rPr lang="en-US" sz="1600" dirty="0" smtClean="0"/>
              <a:t>-&gt; 1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5076180" y="580274"/>
            <a:ext cx="719167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</a:t>
            </a:r>
            <a:r>
              <a:rPr lang="en-US" sz="1600" dirty="0" smtClean="0"/>
              <a:t>-&gt; 3</a:t>
            </a:r>
          </a:p>
          <a:p>
            <a:r>
              <a:rPr lang="en-US" sz="1600" dirty="0" smtClean="0"/>
              <a:t>t2 </a:t>
            </a:r>
            <a:r>
              <a:rPr lang="en-US" sz="1600" dirty="0" smtClean="0"/>
              <a:t>-&gt; 3</a:t>
            </a:r>
            <a:endParaRPr lang="en-US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160707" y="3072803"/>
            <a:ext cx="719167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 </a:t>
            </a:r>
            <a:r>
              <a:rPr lang="en-US" sz="1600" dirty="0" smtClean="0"/>
              <a:t>-&gt; 1</a:t>
            </a:r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5062253" y="1365935"/>
            <a:ext cx="719167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</a:t>
            </a:r>
            <a:r>
              <a:rPr lang="en-US" sz="1600" dirty="0" smtClean="0"/>
              <a:t>-&gt; 1</a:t>
            </a:r>
          </a:p>
          <a:p>
            <a:r>
              <a:rPr lang="en-US" sz="1600" dirty="0" smtClean="0"/>
              <a:t>t3 </a:t>
            </a:r>
            <a:r>
              <a:rPr lang="en-US" sz="1600" dirty="0" smtClean="0"/>
              <a:t>-&gt; 2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965410" y="218276"/>
            <a:ext cx="545068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 smtClean="0"/>
              <a:t>[2010, 2011) </a:t>
            </a:r>
            <a:r>
              <a:rPr lang="en-US" sz="1750" dirty="0" smtClean="0"/>
              <a:t>– t1</a:t>
            </a:r>
            <a:r>
              <a:rPr lang="en-US" sz="1750" dirty="0" smtClean="0"/>
              <a:t>  </a:t>
            </a:r>
            <a:r>
              <a:rPr lang="en-US" sz="1750" dirty="0" smtClean="0"/>
              <a:t>[</a:t>
            </a:r>
            <a:r>
              <a:rPr lang="en-US" sz="1750" dirty="0" smtClean="0"/>
              <a:t>2011, 2012) – </a:t>
            </a:r>
            <a:r>
              <a:rPr lang="en-US" sz="1750" dirty="0" smtClean="0"/>
              <a:t>t2</a:t>
            </a:r>
            <a:r>
              <a:rPr lang="en-US" sz="1750" dirty="0"/>
              <a:t> </a:t>
            </a:r>
            <a:r>
              <a:rPr lang="en-US" sz="1750" dirty="0" smtClean="0"/>
              <a:t> </a:t>
            </a:r>
            <a:r>
              <a:rPr lang="en-US" sz="1750" dirty="0" smtClean="0"/>
              <a:t>[</a:t>
            </a:r>
            <a:r>
              <a:rPr lang="en-US" sz="1750" dirty="0" smtClean="0"/>
              <a:t>2012, 2013) – </a:t>
            </a:r>
            <a:r>
              <a:rPr lang="en-US" sz="1750" dirty="0" smtClean="0"/>
              <a:t>t3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97617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18739" y="453074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117667" y="469731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2212943" y="1791595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0607" y="1573696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17667" y="1590353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18739" y="2643942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2005220" y="1992836"/>
            <a:ext cx="6555" cy="6511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4" idx="4"/>
            <a:endCxn id="51" idx="0"/>
          </p:cNvCxnSpPr>
          <p:nvPr/>
        </p:nvCxnSpPr>
        <p:spPr>
          <a:xfrm>
            <a:off x="4318835" y="888871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2011775" y="872214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65693" y="430084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4520003" y="287153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562950" y="1715919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40282" y="2660599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(2,3)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62950" y="2660093"/>
            <a:ext cx="99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(3)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4102063" y="2660599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2221075" y="670973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2221075" y="2861841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884093" y="2511427"/>
            <a:ext cx="99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2162154" y="813272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85155" y="784009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(1,3)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559042" y="5162172"/>
            <a:ext cx="1707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 – 1</a:t>
            </a:r>
          </a:p>
          <a:p>
            <a:r>
              <a:rPr lang="en-US" dirty="0" smtClean="0"/>
              <a:t>[2011, 2012) – 2</a:t>
            </a:r>
          </a:p>
          <a:p>
            <a:r>
              <a:rPr lang="en-US" dirty="0" smtClean="0"/>
              <a:t>[2012, 2013) – 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5693" y="1605534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685155" y="245418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93704" y="1099370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510566" y="1736516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213540" y="989225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(1,2)</a:t>
            </a:r>
            <a:endParaRPr lang="en-US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23653"/>
              </p:ext>
            </p:extLst>
          </p:nvPr>
        </p:nvGraphicFramePr>
        <p:xfrm>
          <a:off x="6050430" y="325548"/>
          <a:ext cx="2846613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73"/>
                <a:gridCol w="824850"/>
                <a:gridCol w="824850"/>
                <a:gridCol w="74094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215960" y="1875015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14741"/>
              </p:ext>
            </p:extLst>
          </p:nvPr>
        </p:nvGraphicFramePr>
        <p:xfrm>
          <a:off x="6050430" y="2451040"/>
          <a:ext cx="2846612" cy="1016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529"/>
                <a:gridCol w="737429"/>
                <a:gridCol w="702327"/>
                <a:gridCol w="70232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268880" y="3342237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988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>
            <a:off x="4572000" y="110067"/>
            <a:ext cx="0" cy="25992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03605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399404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76566"/>
              </p:ext>
            </p:extLst>
          </p:nvPr>
        </p:nvGraphicFramePr>
        <p:xfrm>
          <a:off x="306429" y="533389"/>
          <a:ext cx="2282764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838"/>
                <a:gridCol w="931333"/>
                <a:gridCol w="836593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$98K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92078"/>
              </p:ext>
            </p:extLst>
          </p:nvPr>
        </p:nvGraphicFramePr>
        <p:xfrm>
          <a:off x="4802229" y="533389"/>
          <a:ext cx="228276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763"/>
                <a:gridCol w="939800"/>
                <a:gridCol w="83820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$80K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81793"/>
              </p:ext>
            </p:extLst>
          </p:nvPr>
        </p:nvGraphicFramePr>
        <p:xfrm>
          <a:off x="2716197" y="533389"/>
          <a:ext cx="155101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533400"/>
                <a:gridCol w="50801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31385"/>
              </p:ext>
            </p:extLst>
          </p:nvPr>
        </p:nvGraphicFramePr>
        <p:xfrm>
          <a:off x="7211997" y="533389"/>
          <a:ext cx="155100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22"/>
                <a:gridCol w="535423"/>
                <a:gridCol w="513058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793999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10467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289798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806266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9465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76799" y="82973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5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6064</TotalTime>
  <Words>855</Words>
  <Application>Microsoft Macintosh PowerPoint</Application>
  <PresentationFormat>On-screen Show (4:3)</PresentationFormat>
  <Paragraphs>300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Stoyanovich</dc:creator>
  <cp:lastModifiedBy>Vera Moffitt</cp:lastModifiedBy>
  <cp:revision>83</cp:revision>
  <cp:lastPrinted>2015-10-31T16:47:09Z</cp:lastPrinted>
  <dcterms:created xsi:type="dcterms:W3CDTF">2015-10-25T19:50:30Z</dcterms:created>
  <dcterms:modified xsi:type="dcterms:W3CDTF">2015-11-11T21:09:50Z</dcterms:modified>
</cp:coreProperties>
</file>