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69" r:id="rId2"/>
    <p:sldId id="281" r:id="rId3"/>
    <p:sldId id="282" r:id="rId4"/>
    <p:sldId id="283" r:id="rId5"/>
    <p:sldId id="287" r:id="rId6"/>
    <p:sldId id="288" r:id="rId7"/>
    <p:sldId id="284" r:id="rId8"/>
    <p:sldId id="285" r:id="rId9"/>
    <p:sldId id="286" r:id="rId10"/>
    <p:sldId id="273" r:id="rId11"/>
    <p:sldId id="256" r:id="rId12"/>
    <p:sldId id="257" r:id="rId13"/>
    <p:sldId id="263" r:id="rId14"/>
    <p:sldId id="268" r:id="rId15"/>
    <p:sldId id="276" r:id="rId16"/>
    <p:sldId id="270" r:id="rId17"/>
    <p:sldId id="271" r:id="rId18"/>
    <p:sldId id="277" r:id="rId19"/>
    <p:sldId id="278" r:id="rId20"/>
    <p:sldId id="279" r:id="rId21"/>
    <p:sldId id="280" r:id="rId22"/>
    <p:sldId id="272" r:id="rId23"/>
    <p:sldId id="265" r:id="rId24"/>
    <p:sldId id="266" r:id="rId25"/>
    <p:sldId id="267" r:id="rId26"/>
    <p:sldId id="258" r:id="rId27"/>
    <p:sldId id="259" r:id="rId28"/>
    <p:sldId id="260" r:id="rId29"/>
    <p:sldId id="274" r:id="rId30"/>
    <p:sldId id="275" r:id="rId31"/>
    <p:sldId id="261" r:id="rId32"/>
    <p:sldId id="262" r:id="rId33"/>
    <p:sldId id="264" r:id="rId34"/>
  </p:sldIdLst>
  <p:sldSz cx="12192000" cy="6858000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599"/>
  </p:normalViewPr>
  <p:slideViewPr>
    <p:cSldViewPr snapToGrid="0" snapToObjects="1">
      <p:cViewPr>
        <p:scale>
          <a:sx n="100" d="100"/>
          <a:sy n="100" d="100"/>
        </p:scale>
        <p:origin x="768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59436-7EB8-904B-8F6C-AF150029F557}" type="datetimeFigureOut">
              <a:rPr lang="en-US" smtClean="0"/>
              <a:t>11/1/16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913F5-612E-0C40-AC0E-4E8B1AC0E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83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913F5-612E-0C40-AC0E-4E8B1AC0EA5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21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1" y="2967211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2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4645" y="558354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6"/>
            <a:ext cx="7200900" cy="26789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2" y="468117"/>
            <a:ext cx="1174325" cy="39324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1" y="468117"/>
            <a:ext cx="6134731" cy="39324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2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2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5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1" y="1714501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3" y="1714501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3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7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3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7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400"/>
            </a:lvl3pPr>
            <a:lvl4pPr>
              <a:defRPr sz="14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6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6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2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6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6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4" y="4840039"/>
            <a:ext cx="4710623" cy="30346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3" y="4840039"/>
            <a:ext cx="1197219" cy="30346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1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189807" y="225728"/>
            <a:ext cx="9795371" cy="2724773"/>
            <a:chOff x="1189807" y="225728"/>
            <a:chExt cx="9795371" cy="2724773"/>
          </a:xfrm>
        </p:grpSpPr>
        <p:sp>
          <p:nvSpPr>
            <p:cNvPr id="60" name="TextBox 59"/>
            <p:cNvSpPr txBox="1"/>
            <p:nvPr/>
          </p:nvSpPr>
          <p:spPr>
            <a:xfrm>
              <a:off x="1839718" y="40276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  <p:cxnSp>
          <p:nvCxnSpPr>
            <p:cNvPr id="95" name="Straight Connector 94"/>
            <p:cNvCxnSpPr>
              <a:stCxn id="154" idx="5"/>
            </p:cNvCxnSpPr>
            <p:nvPr/>
          </p:nvCxnSpPr>
          <p:spPr>
            <a:xfrm>
              <a:off x="3694385" y="865357"/>
              <a:ext cx="967653" cy="638672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4326135" y="983592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3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797798" y="40276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401623" y="1403892"/>
              <a:ext cx="1247076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Bob</a:t>
              </a:r>
            </a:p>
          </p:txBody>
        </p:sp>
        <p:cxnSp>
          <p:nvCxnSpPr>
            <p:cNvPr id="119" name="Straight Connector 118"/>
            <p:cNvCxnSpPr>
              <a:stCxn id="157" idx="5"/>
            </p:cNvCxnSpPr>
            <p:nvPr/>
          </p:nvCxnSpPr>
          <p:spPr>
            <a:xfrm>
              <a:off x="5612096" y="865357"/>
              <a:ext cx="994404" cy="536777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6229943" y="910707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3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726909" y="40276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343434" y="1314992"/>
              <a:ext cx="133273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Bob</a:t>
              </a:r>
            </a:p>
            <a:p>
              <a:r>
                <a:rPr lang="en-US" sz="1600" dirty="0" smtClean="0"/>
                <a:t>school = CMU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278528" y="1226092"/>
              <a:ext cx="133273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Bob</a:t>
              </a:r>
            </a:p>
            <a:p>
              <a:r>
                <a:rPr lang="en-US" sz="1600" dirty="0" smtClean="0"/>
                <a:t>school = CMU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9118715" y="865357"/>
              <a:ext cx="1332737" cy="63867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Bob</a:t>
              </a:r>
            </a:p>
            <a:p>
              <a:r>
                <a:rPr lang="en-US" sz="1600" dirty="0" smtClean="0"/>
                <a:t>school = </a:t>
              </a:r>
              <a:r>
                <a:rPr lang="en-US" sz="1600" dirty="0" smtClean="0"/>
                <a:t>CMU</a:t>
              </a:r>
              <a:endParaRPr lang="en-US" sz="1600" dirty="0" smtClean="0"/>
            </a:p>
          </p:txBody>
        </p:sp>
        <p:cxnSp>
          <p:nvCxnSpPr>
            <p:cNvPr id="171" name="Straight Connector 170"/>
            <p:cNvCxnSpPr>
              <a:stCxn id="142" idx="1"/>
            </p:cNvCxnSpPr>
            <p:nvPr/>
          </p:nvCxnSpPr>
          <p:spPr>
            <a:xfrm flipH="1">
              <a:off x="9307178" y="1590887"/>
              <a:ext cx="936442" cy="905900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9263144" y="1614897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4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607540" y="432318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0281720" y="251128"/>
              <a:ext cx="703458" cy="315471"/>
            </a:xfrm>
            <a:prstGeom prst="rect">
              <a:avLst/>
            </a:prstGeom>
          </p:spPr>
          <p:txBody>
            <a:bodyPr wrap="none" lIns="68580" tIns="34290" rIns="68580" bIns="34290">
              <a:noAutofit/>
            </a:bodyPr>
            <a:lstStyle/>
            <a:p>
              <a:r>
                <a:rPr lang="en-US" sz="1600" b="1" dirty="0" smtClean="0"/>
                <a:t>10/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10854254" y="604132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Group 181"/>
            <p:cNvGrpSpPr/>
            <p:nvPr/>
          </p:nvGrpSpPr>
          <p:grpSpPr>
            <a:xfrm>
              <a:off x="8731572" y="225728"/>
              <a:ext cx="589745" cy="2634134"/>
              <a:chOff x="5194137" y="3077442"/>
              <a:chExt cx="589745" cy="2634134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/>
                  <a:t>7/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84" name="Straight Connector 183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4896951" y="225728"/>
              <a:ext cx="589745" cy="2634134"/>
              <a:chOff x="5194137" y="3077442"/>
              <a:chExt cx="589745" cy="2634134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/>
                  <a:t>5/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87" name="Straight Connector 186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/>
            <p:cNvGrpSpPr/>
            <p:nvPr/>
          </p:nvGrpSpPr>
          <p:grpSpPr>
            <a:xfrm>
              <a:off x="6829693" y="225728"/>
              <a:ext cx="589745" cy="2634134"/>
              <a:chOff x="5194137" y="3077442"/>
              <a:chExt cx="589745" cy="2634134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/>
                  <a:t>6/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90" name="Straight Connector 189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/>
            <p:cNvGrpSpPr/>
            <p:nvPr/>
          </p:nvGrpSpPr>
          <p:grpSpPr>
            <a:xfrm>
              <a:off x="2989312" y="225728"/>
              <a:ext cx="589745" cy="2634134"/>
              <a:chOff x="5244937" y="3077442"/>
              <a:chExt cx="589745" cy="2634134"/>
            </a:xfrm>
          </p:grpSpPr>
          <p:sp>
            <p:nvSpPr>
              <p:cNvPr id="192" name="Rectangle 191"/>
              <p:cNvSpPr/>
              <p:nvPr/>
            </p:nvSpPr>
            <p:spPr>
              <a:xfrm>
                <a:off x="52449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/>
                  <a:t>2/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93" name="Straight Connector 192"/>
              <p:cNvCxnSpPr/>
              <p:nvPr/>
            </p:nvCxnSpPr>
            <p:spPr>
              <a:xfrm>
                <a:off x="55380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93"/>
            <p:cNvGrpSpPr/>
            <p:nvPr/>
          </p:nvGrpSpPr>
          <p:grpSpPr>
            <a:xfrm>
              <a:off x="1189807" y="225728"/>
              <a:ext cx="589745" cy="2608734"/>
              <a:chOff x="5422737" y="3077442"/>
              <a:chExt cx="589745" cy="2608734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54227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/>
                  <a:t>1/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96" name="Straight Connector 195"/>
              <p:cNvCxnSpPr/>
              <p:nvPr/>
            </p:nvCxnSpPr>
            <p:spPr>
              <a:xfrm>
                <a:off x="5652371" y="34304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7236140" y="493903"/>
              <a:ext cx="469950" cy="434835"/>
              <a:chOff x="4218283" y="3633053"/>
              <a:chExt cx="469950" cy="43483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243620" y="1390832"/>
              <a:ext cx="469950" cy="434835"/>
              <a:chOff x="5199209" y="3653017"/>
              <a:chExt cx="469950" cy="434835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5222726" y="36550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1457541" y="493903"/>
              <a:ext cx="469950" cy="434835"/>
              <a:chOff x="4218283" y="3633053"/>
              <a:chExt cx="469950" cy="434835"/>
            </a:xfrm>
          </p:grpSpPr>
          <p:sp>
            <p:nvSpPr>
              <p:cNvPr id="148" name="Oval 147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3332348" y="493903"/>
              <a:ext cx="469950" cy="434835"/>
              <a:chOff x="4218283" y="3633053"/>
              <a:chExt cx="469950" cy="434835"/>
            </a:xfrm>
          </p:grpSpPr>
          <p:sp>
            <p:nvSpPr>
              <p:cNvPr id="154" name="Oval 153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5250059" y="493903"/>
              <a:ext cx="469950" cy="434835"/>
              <a:chOff x="4218283" y="3633053"/>
              <a:chExt cx="469950" cy="434835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4638521" y="1390832"/>
              <a:ext cx="469950" cy="434835"/>
              <a:chOff x="5199209" y="3653017"/>
              <a:chExt cx="469950" cy="434835"/>
            </a:xfrm>
          </p:grpSpPr>
          <p:sp>
            <p:nvSpPr>
              <p:cNvPr id="160" name="Oval 159"/>
              <p:cNvSpPr/>
              <p:nvPr/>
            </p:nvSpPr>
            <p:spPr>
              <a:xfrm>
                <a:off x="5222726" y="36550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6594718" y="1390832"/>
              <a:ext cx="469950" cy="434835"/>
              <a:chOff x="5199209" y="3653017"/>
              <a:chExt cx="469950" cy="434835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5222726" y="36550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8516656" y="1390832"/>
              <a:ext cx="469950" cy="434835"/>
              <a:chOff x="5199209" y="3653017"/>
              <a:chExt cx="469950" cy="434835"/>
            </a:xfrm>
          </p:grpSpPr>
          <p:sp>
            <p:nvSpPr>
              <p:cNvPr id="170" name="Oval 169"/>
              <p:cNvSpPr/>
              <p:nvPr/>
            </p:nvSpPr>
            <p:spPr>
              <a:xfrm>
                <a:off x="5222726" y="36550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459499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6201627" y="3638034"/>
                <a:ext cx="469950" cy="434835"/>
                <a:chOff x="5199209" y="3653017"/>
                <a:chExt cx="469950" cy="434835"/>
              </a:xfrm>
            </p:grpSpPr>
            <p:sp>
              <p:nvSpPr>
                <p:cNvPr id="144" name="Oval 143"/>
                <p:cNvSpPr/>
                <p:nvPr/>
              </p:nvSpPr>
              <p:spPr>
                <a:xfrm>
                  <a:off x="52227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TextBox 144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80" name="TextBox 179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3371609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198" name="Group 197"/>
              <p:cNvGrpSpPr/>
              <p:nvPr/>
            </p:nvGrpSpPr>
            <p:grpSpPr>
              <a:xfrm>
                <a:off x="6201627" y="3638034"/>
                <a:ext cx="469950" cy="434835"/>
                <a:chOff x="5199209" y="3653017"/>
                <a:chExt cx="469950" cy="434835"/>
              </a:xfrm>
            </p:grpSpPr>
            <p:sp>
              <p:nvSpPr>
                <p:cNvPr id="200" name="Oval 199"/>
                <p:cNvSpPr/>
                <p:nvPr/>
              </p:nvSpPr>
              <p:spPr>
                <a:xfrm>
                  <a:off x="52227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99" name="TextBox 198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5250059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203" name="Group 202"/>
              <p:cNvGrpSpPr/>
              <p:nvPr/>
            </p:nvGrpSpPr>
            <p:grpSpPr>
              <a:xfrm>
                <a:off x="6201627" y="3638034"/>
                <a:ext cx="469950" cy="434835"/>
                <a:chOff x="5199209" y="3653017"/>
                <a:chExt cx="469950" cy="434835"/>
              </a:xfrm>
            </p:grpSpPr>
            <p:sp>
              <p:nvSpPr>
                <p:cNvPr id="205" name="Oval 204"/>
                <p:cNvSpPr/>
                <p:nvPr/>
              </p:nvSpPr>
              <p:spPr>
                <a:xfrm>
                  <a:off x="52227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204" name="TextBox 203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207" name="Group 206"/>
            <p:cNvGrpSpPr/>
            <p:nvPr/>
          </p:nvGrpSpPr>
          <p:grpSpPr>
            <a:xfrm>
              <a:off x="7179171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208" name="Group 207"/>
              <p:cNvGrpSpPr/>
              <p:nvPr/>
            </p:nvGrpSpPr>
            <p:grpSpPr>
              <a:xfrm>
                <a:off x="6201627" y="3638034"/>
                <a:ext cx="469950" cy="434835"/>
                <a:chOff x="5199209" y="3653017"/>
                <a:chExt cx="469950" cy="434835"/>
              </a:xfrm>
            </p:grpSpPr>
            <p:sp>
              <p:nvSpPr>
                <p:cNvPr id="210" name="Oval 209"/>
                <p:cNvSpPr/>
                <p:nvPr/>
              </p:nvSpPr>
              <p:spPr>
                <a:xfrm>
                  <a:off x="52227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TextBox 210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209" name="TextBox 208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9072203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6201627" y="3638034"/>
                <a:ext cx="469950" cy="434835"/>
                <a:chOff x="5199209" y="3653017"/>
                <a:chExt cx="469950" cy="434835"/>
              </a:xfrm>
            </p:grpSpPr>
            <p:sp>
              <p:nvSpPr>
                <p:cNvPr id="215" name="Oval 214"/>
                <p:cNvSpPr/>
                <p:nvPr/>
              </p:nvSpPr>
              <p:spPr>
                <a:xfrm>
                  <a:off x="52227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TextBox 215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214" name="TextBox 213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6704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02518" y="1482806"/>
            <a:ext cx="301752" cy="314355"/>
            <a:chOff x="2941562" y="2797709"/>
            <a:chExt cx="402336" cy="419140"/>
          </a:xfrm>
        </p:grpSpPr>
        <p:sp>
          <p:nvSpPr>
            <p:cNvPr id="3" name="Rectangle 2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026714" y="1495298"/>
            <a:ext cx="301752" cy="314355"/>
            <a:chOff x="2941562" y="2797709"/>
            <a:chExt cx="402336" cy="419140"/>
          </a:xfrm>
        </p:grpSpPr>
        <p:sp>
          <p:nvSpPr>
            <p:cNvPr id="6" name="Rectangle 5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64548" y="1493075"/>
            <a:ext cx="301752" cy="314355"/>
            <a:chOff x="2941562" y="2797709"/>
            <a:chExt cx="402336" cy="419140"/>
          </a:xfrm>
        </p:grpSpPr>
        <p:sp>
          <p:nvSpPr>
            <p:cNvPr id="10" name="Rectangle 9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11" idx="2"/>
            <a:endCxn id="7" idx="6"/>
          </p:cNvCxnSpPr>
          <p:nvPr/>
        </p:nvCxnSpPr>
        <p:spPr>
          <a:xfrm flipH="1">
            <a:off x="4328467" y="1656501"/>
            <a:ext cx="1336082" cy="222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98056" y="1188167"/>
            <a:ext cx="1636856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(p1,p2,p3,p4)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13130" y="1188167"/>
            <a:ext cx="163825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(p2,p3,p4,p5)</a:t>
            </a:r>
            <a:endParaRPr lang="en-US" dirty="0"/>
          </a:p>
        </p:txBody>
      </p:sp>
      <p:cxnSp>
        <p:nvCxnSpPr>
          <p:cNvPr id="29" name="Curved Connector 28"/>
          <p:cNvCxnSpPr/>
          <p:nvPr/>
        </p:nvCxnSpPr>
        <p:spPr>
          <a:xfrm>
            <a:off x="2604270" y="1646232"/>
            <a:ext cx="1422444" cy="124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34237" y="1699829"/>
            <a:ext cx="90003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(p5)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71324" y="1188167"/>
            <a:ext cx="1882930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(p1,p2,p3,p4,p5)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870165" y="1699829"/>
            <a:ext cx="1146112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(p2,p3)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92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380623" y="1353555"/>
            <a:ext cx="4223085" cy="1706375"/>
            <a:chOff x="5161546" y="2237874"/>
            <a:chExt cx="5630780" cy="2275167"/>
          </a:xfrm>
        </p:grpSpPr>
        <p:sp>
          <p:nvSpPr>
            <p:cNvPr id="6" name="Notched Right Arrow 5"/>
            <p:cNvSpPr/>
            <p:nvPr/>
          </p:nvSpPr>
          <p:spPr>
            <a:xfrm>
              <a:off x="5161546" y="3128209"/>
              <a:ext cx="4998452" cy="601580"/>
            </a:xfrm>
            <a:prstGeom prst="notched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5161940" y="2237874"/>
              <a:ext cx="2432663" cy="649258"/>
            </a:xfrm>
            <a:custGeom>
              <a:avLst/>
              <a:gdLst>
                <a:gd name="connsiteX0" fmla="*/ 0 w 1896023"/>
                <a:gd name="connsiteY0" fmla="*/ 0 h 2167466"/>
                <a:gd name="connsiteX1" fmla="*/ 1896023 w 1896023"/>
                <a:gd name="connsiteY1" fmla="*/ 0 h 2167466"/>
                <a:gd name="connsiteX2" fmla="*/ 1896023 w 1896023"/>
                <a:gd name="connsiteY2" fmla="*/ 2167466 h 2167466"/>
                <a:gd name="connsiteX3" fmla="*/ 0 w 1896023"/>
                <a:gd name="connsiteY3" fmla="*/ 2167466 h 2167466"/>
                <a:gd name="connsiteX4" fmla="*/ 0 w 1896023"/>
                <a:gd name="connsiteY4" fmla="*/ 0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6023" h="2167466">
                  <a:moveTo>
                    <a:pt x="0" y="0"/>
                  </a:moveTo>
                  <a:lnTo>
                    <a:pt x="1896023" y="0"/>
                  </a:lnTo>
                  <a:lnTo>
                    <a:pt x="1896023" y="2167466"/>
                  </a:lnTo>
                  <a:lnTo>
                    <a:pt x="0" y="21674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b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 err="1"/>
                <a:t>AddVertex</a:t>
              </a:r>
              <a:r>
                <a:rPr lang="en-US" sz="1100" dirty="0"/>
                <a:t> (1L, name: John Doe, 01/02/15 02:04:00)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943601" y="3262649"/>
              <a:ext cx="332700" cy="3327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5943601" y="3911907"/>
              <a:ext cx="3260558" cy="601134"/>
            </a:xfrm>
            <a:custGeom>
              <a:avLst/>
              <a:gdLst>
                <a:gd name="connsiteX0" fmla="*/ 0 w 673253"/>
                <a:gd name="connsiteY0" fmla="*/ 0 h 2167466"/>
                <a:gd name="connsiteX1" fmla="*/ 673253 w 673253"/>
                <a:gd name="connsiteY1" fmla="*/ 0 h 2167466"/>
                <a:gd name="connsiteX2" fmla="*/ 673253 w 673253"/>
                <a:gd name="connsiteY2" fmla="*/ 2167466 h 2167466"/>
                <a:gd name="connsiteX3" fmla="*/ 0 w 673253"/>
                <a:gd name="connsiteY3" fmla="*/ 2167466 h 2167466"/>
                <a:gd name="connsiteX4" fmla="*/ 0 w 673253"/>
                <a:gd name="connsiteY4" fmla="*/ 0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3253" h="2167466">
                  <a:moveTo>
                    <a:pt x="0" y="0"/>
                  </a:moveTo>
                  <a:lnTo>
                    <a:pt x="673253" y="0"/>
                  </a:lnTo>
                  <a:lnTo>
                    <a:pt x="673253" y="2167466"/>
                  </a:lnTo>
                  <a:lnTo>
                    <a:pt x="0" y="21674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t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 err="1"/>
                <a:t>ModifyVertex</a:t>
              </a:r>
              <a:r>
                <a:rPr lang="en-US" sz="1100" dirty="0"/>
                <a:t>(1L, affiliation: Drexel University, 01/03/15 11:00:00)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746147" y="3256856"/>
              <a:ext cx="332700" cy="3327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61903" y="2237874"/>
              <a:ext cx="3530423" cy="649258"/>
            </a:xfrm>
            <a:custGeom>
              <a:avLst/>
              <a:gdLst>
                <a:gd name="connsiteX0" fmla="*/ 0 w 1861216"/>
                <a:gd name="connsiteY0" fmla="*/ 0 h 2167466"/>
                <a:gd name="connsiteX1" fmla="*/ 1861216 w 1861216"/>
                <a:gd name="connsiteY1" fmla="*/ 0 h 2167466"/>
                <a:gd name="connsiteX2" fmla="*/ 1861216 w 1861216"/>
                <a:gd name="connsiteY2" fmla="*/ 2167466 h 2167466"/>
                <a:gd name="connsiteX3" fmla="*/ 0 w 1861216"/>
                <a:gd name="connsiteY3" fmla="*/ 2167466 h 2167466"/>
                <a:gd name="connsiteX4" fmla="*/ 0 w 1861216"/>
                <a:gd name="connsiteY4" fmla="*/ 0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1216" h="2167466">
                  <a:moveTo>
                    <a:pt x="0" y="0"/>
                  </a:moveTo>
                  <a:lnTo>
                    <a:pt x="1861216" y="0"/>
                  </a:lnTo>
                  <a:lnTo>
                    <a:pt x="1861216" y="2167466"/>
                  </a:lnTo>
                  <a:lnTo>
                    <a:pt x="0" y="21674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b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 err="1"/>
                <a:t>AddVertex</a:t>
              </a:r>
              <a:r>
                <a:rPr lang="en-US" sz="1100" dirty="0"/>
                <a:t> (2L, name: Alice, affiliation: </a:t>
              </a:r>
              <a:r>
                <a:rPr lang="en-US" sz="1100" dirty="0" err="1"/>
                <a:t>UPenn</a:t>
              </a:r>
              <a:r>
                <a:rPr lang="en-US" sz="1100" dirty="0"/>
                <a:t>, 01/03/15 11:02:01)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8562800" y="3262649"/>
              <a:ext cx="332700" cy="3327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cxnSp>
        <p:nvCxnSpPr>
          <p:cNvPr id="14" name="Straight Connector 13"/>
          <p:cNvCxnSpPr>
            <a:endCxn id="8" idx="0"/>
          </p:cNvCxnSpPr>
          <p:nvPr/>
        </p:nvCxnSpPr>
        <p:spPr>
          <a:xfrm>
            <a:off x="2091926" y="1840498"/>
            <a:ext cx="0" cy="281638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43836" y="2367316"/>
            <a:ext cx="0" cy="281638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056326" y="1836153"/>
            <a:ext cx="0" cy="281638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60489" y="1836154"/>
            <a:ext cx="514339" cy="76174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5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29110" y="2242552"/>
            <a:ext cx="19372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919744"/>
              </p:ext>
            </p:extLst>
          </p:nvPr>
        </p:nvGraphicFramePr>
        <p:xfrm>
          <a:off x="5918679" y="600681"/>
          <a:ext cx="29523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09"/>
                <a:gridCol w="738122"/>
                <a:gridCol w="1303167"/>
                <a:gridCol w="464406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77607"/>
              </p:ext>
            </p:extLst>
          </p:nvPr>
        </p:nvGraphicFramePr>
        <p:xfrm>
          <a:off x="5918680" y="1683500"/>
          <a:ext cx="3132077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38"/>
                <a:gridCol w="560283"/>
                <a:gridCol w="692610"/>
                <a:gridCol w="733132"/>
                <a:gridCol w="767014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affiliation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NULL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</a:t>
                      </a:r>
                      <a:r>
                        <a:rPr lang="en-US" sz="1100" baseline="0" dirty="0" smtClean="0"/>
                        <a:t>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Drexel University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79859"/>
              </p:ext>
            </p:extLst>
          </p:nvPr>
        </p:nvGraphicFramePr>
        <p:xfrm>
          <a:off x="5918680" y="3059930"/>
          <a:ext cx="3132077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38"/>
                <a:gridCol w="560283"/>
                <a:gridCol w="692610"/>
                <a:gridCol w="733132"/>
                <a:gridCol w="767014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affiliation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NULL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</a:t>
                      </a:r>
                      <a:r>
                        <a:rPr lang="en-US" sz="1100" baseline="0" dirty="0" smtClean="0"/>
                        <a:t>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Drexel University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Alice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UPenn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11:02:01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7160143" y="115933"/>
            <a:ext cx="32430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</a:t>
            </a:r>
          </a:p>
        </p:txBody>
      </p:sp>
      <p:cxnSp>
        <p:nvCxnSpPr>
          <p:cNvPr id="28" name="Elbow Connector 27"/>
          <p:cNvCxnSpPr/>
          <p:nvPr/>
        </p:nvCxnSpPr>
        <p:spPr>
          <a:xfrm flipV="1">
            <a:off x="2293167" y="866274"/>
            <a:ext cx="3536134" cy="495404"/>
          </a:xfrm>
          <a:prstGeom prst="bentConnector3">
            <a:avLst>
              <a:gd name="adj1" fmla="val -16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4132466" y="2616840"/>
            <a:ext cx="1696835" cy="281637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24" idx="1"/>
          </p:cNvCxnSpPr>
          <p:nvPr/>
        </p:nvCxnSpPr>
        <p:spPr>
          <a:xfrm rot="16200000" flipH="1">
            <a:off x="4267848" y="2384457"/>
            <a:ext cx="2539747" cy="761918"/>
          </a:xfrm>
          <a:prstGeom prst="bentConnector2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536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85484"/>
              </p:ext>
            </p:extLst>
          </p:nvPr>
        </p:nvGraphicFramePr>
        <p:xfrm>
          <a:off x="811275" y="384679"/>
          <a:ext cx="22141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09"/>
                <a:gridCol w="1303167"/>
                <a:gridCol w="464406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695817"/>
              </p:ext>
            </p:extLst>
          </p:nvPr>
        </p:nvGraphicFramePr>
        <p:xfrm>
          <a:off x="6023628" y="1527370"/>
          <a:ext cx="257179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38"/>
                <a:gridCol w="692610"/>
                <a:gridCol w="733132"/>
                <a:gridCol w="767014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affiliation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Drexel University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381098"/>
              </p:ext>
            </p:extLst>
          </p:nvPr>
        </p:nvGraphicFramePr>
        <p:xfrm>
          <a:off x="3238645" y="384679"/>
          <a:ext cx="257179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74"/>
                <a:gridCol w="741455"/>
                <a:gridCol w="748966"/>
                <a:gridCol w="766199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153111"/>
              </p:ext>
            </p:extLst>
          </p:nvPr>
        </p:nvGraphicFramePr>
        <p:xfrm>
          <a:off x="811275" y="1521676"/>
          <a:ext cx="22141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09"/>
                <a:gridCol w="1303167"/>
                <a:gridCol w="464406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470861" y="107678"/>
            <a:ext cx="69396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mtClean="0"/>
              <a:t>V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43683" y="107678"/>
            <a:ext cx="69396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err="1" smtClean="0"/>
              <a:t>V.name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18097"/>
              </p:ext>
            </p:extLst>
          </p:nvPr>
        </p:nvGraphicFramePr>
        <p:xfrm>
          <a:off x="3238645" y="1521676"/>
          <a:ext cx="257179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74"/>
                <a:gridCol w="741455"/>
                <a:gridCol w="748966"/>
                <a:gridCol w="766199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544840"/>
              </p:ext>
            </p:extLst>
          </p:nvPr>
        </p:nvGraphicFramePr>
        <p:xfrm>
          <a:off x="811275" y="2710087"/>
          <a:ext cx="221418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09"/>
                <a:gridCol w="1303167"/>
                <a:gridCol w="464406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</a:t>
                      </a:r>
                      <a:r>
                        <a:rPr lang="en-US" sz="1100" baseline="0" dirty="0" smtClean="0"/>
                        <a:t> 11:02:01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7291"/>
              </p:ext>
            </p:extLst>
          </p:nvPr>
        </p:nvGraphicFramePr>
        <p:xfrm>
          <a:off x="6023628" y="2715782"/>
          <a:ext cx="2571794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38"/>
                <a:gridCol w="692610"/>
                <a:gridCol w="733132"/>
                <a:gridCol w="767014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affiliation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Drexel University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UPenn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11:02:01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69174"/>
              </p:ext>
            </p:extLst>
          </p:nvPr>
        </p:nvGraphicFramePr>
        <p:xfrm>
          <a:off x="3238645" y="2710087"/>
          <a:ext cx="2571794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74"/>
                <a:gridCol w="741455"/>
                <a:gridCol w="748966"/>
                <a:gridCol w="766199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Alice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11:02:01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728255" y="107678"/>
            <a:ext cx="1068209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mtClean="0"/>
              <a:t>V.affiliation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8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308433" y="388017"/>
            <a:ext cx="3002310" cy="451185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4066273" y="354070"/>
            <a:ext cx="19372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2132" y="881921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9120" y="1230836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8145" y="1600804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9120" y="1996781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e(v1,v2)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8145" y="2381957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e(v2,v3)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420844" y="354368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278178" y="354368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704787" y="354368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988730" y="354368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57375" y="21486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07/15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12620" y="21486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08/15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67865" y="21486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09/15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23110" y="21486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10/15</a:t>
            </a:r>
          </a:p>
        </p:txBody>
      </p:sp>
      <p:sp>
        <p:nvSpPr>
          <p:cNvPr id="25" name="Oval 24"/>
          <p:cNvSpPr/>
          <p:nvPr/>
        </p:nvSpPr>
        <p:spPr>
          <a:xfrm>
            <a:off x="4832348" y="3373747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24214" y="3946877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756769" y="354072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018803" y="354071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38167" y="4190073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368973" y="3084983"/>
            <a:ext cx="985161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</a:t>
            </a:r>
            <a:r>
              <a:rPr lang="en-US" sz="1100" dirty="0" err="1"/>
              <a:t>UPenn</a:t>
            </a:r>
            <a:endParaRPr lang="en-US" sz="1100" dirty="0"/>
          </a:p>
        </p:txBody>
      </p:sp>
      <p:sp>
        <p:nvSpPr>
          <p:cNvPr id="32" name="Oval 31"/>
          <p:cNvSpPr/>
          <p:nvPr/>
        </p:nvSpPr>
        <p:spPr>
          <a:xfrm>
            <a:off x="1634087" y="3320466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950088" y="3938362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356173" y="3086631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464040" y="4181558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44" name="Oval 43"/>
          <p:cNvSpPr/>
          <p:nvPr/>
        </p:nvSpPr>
        <p:spPr>
          <a:xfrm>
            <a:off x="2808504" y="3320466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332638" y="350960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124505" y="3938362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530589" y="3086631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38457" y="4181558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252346" y="3700603"/>
            <a:ext cx="985161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</a:t>
            </a:r>
            <a:r>
              <a:rPr lang="en-US" sz="1100" dirty="0" err="1"/>
              <a:t>UPenn</a:t>
            </a:r>
            <a:endParaRPr lang="en-US" sz="1100" dirty="0"/>
          </a:p>
        </p:txBody>
      </p:sp>
      <p:cxnSp>
        <p:nvCxnSpPr>
          <p:cNvPr id="51" name="Straight Connector 50"/>
          <p:cNvCxnSpPr>
            <a:stCxn id="44" idx="6"/>
            <a:endCxn id="45" idx="2"/>
          </p:cNvCxnSpPr>
          <p:nvPr/>
        </p:nvCxnSpPr>
        <p:spPr>
          <a:xfrm>
            <a:off x="3016637" y="3424533"/>
            <a:ext cx="316001" cy="189143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452223" y="48559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1957572" y="493031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737970" y="492555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05396" y="492554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518369" y="49255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p5</a:t>
            </a:r>
          </a:p>
        </p:txBody>
      </p:sp>
      <p:sp>
        <p:nvSpPr>
          <p:cNvPr id="4" name="Rectangle 3"/>
          <p:cNvSpPr/>
          <p:nvPr/>
        </p:nvSpPr>
        <p:spPr>
          <a:xfrm>
            <a:off x="1425743" y="886264"/>
            <a:ext cx="1299411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Alice, Drexel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747583" y="1243533"/>
            <a:ext cx="1299411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Bob, </a:t>
            </a:r>
            <a:r>
              <a:rPr lang="en-US" sz="1100" dirty="0" err="1"/>
              <a:t>UPenn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1425743" y="1605147"/>
            <a:ext cx="2589798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Cathy, Drexel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24816" y="1243535"/>
            <a:ext cx="990725" cy="246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algn="ctr"/>
            <a:r>
              <a:rPr lang="en-US" sz="1100" dirty="0"/>
              <a:t>Bob, Columbia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47582" y="1985916"/>
            <a:ext cx="977570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91490" y="2371092"/>
            <a:ext cx="724050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64516" y="335912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65" name="Oval 64"/>
          <p:cNvSpPr/>
          <p:nvPr/>
        </p:nvSpPr>
        <p:spPr>
          <a:xfrm>
            <a:off x="7514754" y="3361715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306621" y="3946877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820573" y="4190073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349853" y="3083757"/>
            <a:ext cx="1157978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Columbia</a:t>
            </a:r>
          </a:p>
        </p:txBody>
      </p:sp>
      <p:sp>
        <p:nvSpPr>
          <p:cNvPr id="70" name="Oval 69"/>
          <p:cNvSpPr/>
          <p:nvPr/>
        </p:nvSpPr>
        <p:spPr>
          <a:xfrm>
            <a:off x="6101102" y="336582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892968" y="393895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406921" y="4182156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37726" y="3077065"/>
            <a:ext cx="1157978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Columbia</a:t>
            </a:r>
          </a:p>
        </p:txBody>
      </p:sp>
      <p:cxnSp>
        <p:nvCxnSpPr>
          <p:cNvPr id="75" name="Straight Connector 74"/>
          <p:cNvCxnSpPr>
            <a:stCxn id="65" idx="3"/>
            <a:endCxn id="66" idx="0"/>
          </p:cNvCxnSpPr>
          <p:nvPr/>
        </p:nvCxnSpPr>
        <p:spPr>
          <a:xfrm flipH="1">
            <a:off x="7410686" y="3539365"/>
            <a:ext cx="134547" cy="40751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477961" y="3636915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808763" y="468404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3119626" y="4684525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64178" y="468404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864657" y="468404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444091" y="466410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2968" y="1127960"/>
            <a:ext cx="1404020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VERA’S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216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/>
        </p:nvGrpSpPr>
        <p:grpSpPr>
          <a:xfrm>
            <a:off x="785309" y="226316"/>
            <a:ext cx="3525435" cy="3038232"/>
            <a:chOff x="1047077" y="2934"/>
            <a:chExt cx="4700580" cy="3660517"/>
          </a:xfrm>
        </p:grpSpPr>
        <p:sp>
          <p:nvSpPr>
            <p:cNvPr id="2" name="Notched Right Arrow 1"/>
            <p:cNvSpPr/>
            <p:nvPr/>
          </p:nvSpPr>
          <p:spPr>
            <a:xfrm>
              <a:off x="1744577" y="517356"/>
              <a:ext cx="4003080" cy="601580"/>
            </a:xfrm>
            <a:prstGeom prst="notched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TextBox 4"/>
            <p:cNvSpPr txBox="1"/>
            <p:nvPr/>
          </p:nvSpPr>
          <p:spPr>
            <a:xfrm>
              <a:off x="1404821" y="1157621"/>
              <a:ext cx="925288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01196" y="1658044"/>
              <a:ext cx="925288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12642" y="2134403"/>
              <a:ext cx="925288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7077" y="2598873"/>
              <a:ext cx="925288" cy="630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59110" y="3033066"/>
              <a:ext cx="925288" cy="630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894459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4370904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606383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318307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330110" y="472093"/>
              <a:ext cx="20264" cy="297793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3995122" y="472092"/>
              <a:ext cx="37964" cy="2977931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936296" y="536326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610094" y="546247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50625" y="545612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007192" y="545611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91156" y="545611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900989" y="1181685"/>
              <a:ext cx="1732548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Alice, Drexel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30110" y="1658044"/>
              <a:ext cx="1732548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Bob, </a:t>
              </a:r>
              <a:r>
                <a:rPr lang="en-US" sz="1200" dirty="0" err="1"/>
                <a:t>UPenn</a:t>
              </a:r>
              <a:endParaRPr lang="en-US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0990" y="2140196"/>
              <a:ext cx="3453064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Cathy, Drexel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3086" y="1658044"/>
              <a:ext cx="1320967" cy="328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/>
                <a:t>Bob, CMU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0109" y="2647888"/>
              <a:ext cx="1303427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88653" y="3002706"/>
              <a:ext cx="965400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30368" y="7093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0</a:t>
              </a:r>
              <a:endParaRPr lang="en-US" sz="18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00692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1</a:t>
              </a:r>
              <a:endParaRPr lang="en-US" sz="18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441440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2</a:t>
              </a:r>
              <a:endParaRPr lang="en-US" sz="18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860128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3</a:t>
              </a:r>
              <a:endParaRPr lang="en-US" sz="18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221121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4</a:t>
              </a:r>
              <a:endParaRPr lang="en-US" sz="18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163800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5</a:t>
              </a:r>
              <a:endParaRPr lang="en-US" sz="1800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009813" y="463153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255243"/>
              </p:ext>
            </p:extLst>
          </p:nvPr>
        </p:nvGraphicFramePr>
        <p:xfrm>
          <a:off x="4571610" y="559310"/>
          <a:ext cx="2445139" cy="170841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99198"/>
                <a:gridCol w="653416"/>
                <a:gridCol w="674839"/>
                <a:gridCol w="717686"/>
              </a:tblGrid>
              <a:tr h="336032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name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school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309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Alice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30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UPenn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30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CMU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30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Cathy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538680" y="268352"/>
            <a:ext cx="1861853" cy="3000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/>
              <a:t>V (</a:t>
            </a:r>
            <a:r>
              <a:rPr lang="en-US" sz="1500" u="sng" dirty="0"/>
              <a:t>v</a:t>
            </a:r>
            <a:r>
              <a:rPr lang="en-US" sz="1500" dirty="0"/>
              <a:t>, </a:t>
            </a:r>
            <a:r>
              <a:rPr lang="en-US" sz="1500" u="sng" dirty="0"/>
              <a:t>p</a:t>
            </a:r>
            <a:r>
              <a:rPr lang="en-US" sz="1500" dirty="0"/>
              <a:t>, name, school)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435114"/>
              </p:ext>
            </p:extLst>
          </p:nvPr>
        </p:nvGraphicFramePr>
        <p:xfrm>
          <a:off x="4620306" y="2983607"/>
          <a:ext cx="2571070" cy="103715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49983"/>
                <a:gridCol w="601197"/>
                <a:gridCol w="601197"/>
                <a:gridCol w="1018693"/>
              </a:tblGrid>
              <a:tr h="199446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score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928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928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547797" y="2691709"/>
            <a:ext cx="1505623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/>
              <a:t>E(</a:t>
            </a:r>
            <a:r>
              <a:rPr lang="en-US" u="sng" dirty="0" smtClean="0"/>
              <a:t>v1</a:t>
            </a:r>
            <a:r>
              <a:rPr lang="en-US" dirty="0" smtClean="0"/>
              <a:t>, </a:t>
            </a:r>
            <a:r>
              <a:rPr lang="en-US" u="sng" dirty="0" smtClean="0"/>
              <a:t>v2</a:t>
            </a:r>
            <a:r>
              <a:rPr lang="en-US" dirty="0" smtClean="0"/>
              <a:t>, </a:t>
            </a:r>
            <a:r>
              <a:rPr lang="en-US" u="sng" dirty="0" smtClean="0"/>
              <a:t>p</a:t>
            </a:r>
            <a:r>
              <a:rPr lang="en-US" dirty="0" smtClean="0"/>
              <a:t>, score</a:t>
            </a:r>
            <a:r>
              <a:rPr lang="en-US" sz="15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5032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308433" y="605662"/>
            <a:ext cx="3002310" cy="499312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6" name="TextBox 105"/>
          <p:cNvSpPr txBox="1"/>
          <p:nvPr/>
        </p:nvSpPr>
        <p:spPr>
          <a:xfrm>
            <a:off x="2009813" y="463153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545335"/>
              </p:ext>
            </p:extLst>
          </p:nvPr>
        </p:nvGraphicFramePr>
        <p:xfrm>
          <a:off x="4571608" y="559309"/>
          <a:ext cx="2810267" cy="140389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45673"/>
                <a:gridCol w="1000125"/>
                <a:gridCol w="607219"/>
                <a:gridCol w="857250"/>
              </a:tblGrid>
              <a:tr h="276136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name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school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27613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[1/15, 2/15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Alice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76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[2/15, 5/15</a:t>
                      </a:r>
                      <a:r>
                        <a:rPr lang="en-US" sz="1400" dirty="0" smtClean="0"/>
                        <a:t>)</a:t>
                      </a:r>
                      <a:endParaRPr lang="en-US" sz="15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UPenn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76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[6/15, 9/15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CMU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76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[1/15, 9/15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Cathy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538680" y="268352"/>
            <a:ext cx="1861853" cy="3000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/>
              <a:t>V (</a:t>
            </a:r>
            <a:r>
              <a:rPr lang="en-US" sz="1500" u="sng" dirty="0"/>
              <a:t>v</a:t>
            </a:r>
            <a:r>
              <a:rPr lang="en-US" sz="1500" dirty="0"/>
              <a:t>, </a:t>
            </a:r>
            <a:r>
              <a:rPr lang="en-US" sz="1500" u="sng" dirty="0"/>
              <a:t>p</a:t>
            </a:r>
            <a:r>
              <a:rPr lang="en-US" sz="1500" dirty="0"/>
              <a:t>, name, school)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546102"/>
              </p:ext>
            </p:extLst>
          </p:nvPr>
        </p:nvGraphicFramePr>
        <p:xfrm>
          <a:off x="4608400" y="2287301"/>
          <a:ext cx="2666321" cy="8153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32695"/>
                <a:gridCol w="571500"/>
                <a:gridCol w="1119188"/>
                <a:gridCol w="642938"/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score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[1/15, 2/15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[7/15, 9/15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535891" y="1995403"/>
            <a:ext cx="1505623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/>
              <a:t>E(</a:t>
            </a:r>
            <a:r>
              <a:rPr lang="en-US" u="sng" dirty="0" smtClean="0"/>
              <a:t>v1</a:t>
            </a:r>
            <a:r>
              <a:rPr lang="en-US" dirty="0" smtClean="0"/>
              <a:t>, </a:t>
            </a:r>
            <a:r>
              <a:rPr lang="en-US" u="sng" dirty="0" smtClean="0"/>
              <a:t>v2</a:t>
            </a:r>
            <a:r>
              <a:rPr lang="en-US" dirty="0" smtClean="0"/>
              <a:t>, </a:t>
            </a:r>
            <a:r>
              <a:rPr lang="en-US" u="sng" dirty="0" smtClean="0"/>
              <a:t>p</a:t>
            </a:r>
            <a:r>
              <a:rPr lang="en-US" dirty="0" smtClean="0"/>
              <a:t>, score</a:t>
            </a:r>
            <a:r>
              <a:rPr lang="en-US" sz="1500" dirty="0"/>
              <a:t>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03057" y="336105"/>
            <a:ext cx="3868551" cy="2913729"/>
            <a:chOff x="1047077" y="467758"/>
            <a:chExt cx="4745991" cy="3884971"/>
          </a:xfrm>
        </p:grpSpPr>
        <p:sp>
          <p:nvSpPr>
            <p:cNvPr id="5" name="TextBox 4"/>
            <p:cNvSpPr txBox="1"/>
            <p:nvPr/>
          </p:nvSpPr>
          <p:spPr>
            <a:xfrm>
              <a:off x="1404821" y="1579607"/>
              <a:ext cx="925288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01194" y="2133409"/>
              <a:ext cx="925288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12642" y="2660580"/>
              <a:ext cx="925288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7077" y="3174595"/>
              <a:ext cx="925288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59110" y="3655102"/>
              <a:ext cx="925288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894459" y="821393"/>
              <a:ext cx="8016" cy="329514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4370904" y="821393"/>
              <a:ext cx="8016" cy="329514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606383" y="821393"/>
              <a:ext cx="8016" cy="329514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318307" y="821393"/>
              <a:ext cx="8016" cy="329514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330110" y="820955"/>
              <a:ext cx="20264" cy="329558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3995122" y="820954"/>
              <a:ext cx="37964" cy="3295581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936294" y="892041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610094" y="903019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50625" y="902317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007192" y="902315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91156" y="902314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900989" y="1606238"/>
              <a:ext cx="1732548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Alice, Drexel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30110" y="2133409"/>
              <a:ext cx="1732548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Bob, </a:t>
              </a:r>
              <a:r>
                <a:rPr lang="en-US" sz="1200" dirty="0" err="1"/>
                <a:t>UPenn</a:t>
              </a:r>
              <a:endParaRPr lang="en-US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0990" y="2666991"/>
              <a:ext cx="3453064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Cathy, Drexel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3086" y="2133409"/>
              <a:ext cx="1320967" cy="363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/>
                <a:t>Bob, CMU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0109" y="3228838"/>
              <a:ext cx="1303427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88653" y="3621504"/>
              <a:ext cx="965400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38364" y="474109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1/15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94300" y="467758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2/15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60716" y="474109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5/15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742295" y="475141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6/15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89072" y="476174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7/15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95601" y="485837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9/15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3172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527527"/>
              </p:ext>
            </p:extLst>
          </p:nvPr>
        </p:nvGraphicFramePr>
        <p:xfrm>
          <a:off x="985036" y="636238"/>
          <a:ext cx="2702083" cy="167357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41147"/>
                <a:gridCol w="722079"/>
                <a:gridCol w="745754"/>
                <a:gridCol w="793103"/>
              </a:tblGrid>
              <a:tr h="334715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name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school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347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Alice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UPenn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CMU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Cathy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2109" y="285752"/>
            <a:ext cx="2206523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800" dirty="0"/>
              <a:t>V (</a:t>
            </a:r>
            <a:r>
              <a:rPr lang="en-US" sz="1800" u="sng" dirty="0"/>
              <a:t>v</a:t>
            </a:r>
            <a:r>
              <a:rPr lang="en-US" sz="1800" dirty="0"/>
              <a:t>, </a:t>
            </a:r>
            <a:r>
              <a:rPr lang="en-US" sz="1800" u="sng" dirty="0"/>
              <a:t>p</a:t>
            </a:r>
            <a:r>
              <a:rPr lang="en-US" sz="1800" dirty="0"/>
              <a:t>, name, school)</a:t>
            </a:r>
          </a:p>
        </p:txBody>
      </p: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516899"/>
              </p:ext>
            </p:extLst>
          </p:nvPr>
        </p:nvGraphicFramePr>
        <p:xfrm>
          <a:off x="3833422" y="675640"/>
          <a:ext cx="2381643" cy="100414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32821"/>
                <a:gridCol w="708450"/>
                <a:gridCol w="708450"/>
                <a:gridCol w="531922"/>
              </a:tblGrid>
              <a:tr h="334715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score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347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7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3833420" y="297979"/>
            <a:ext cx="187752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800" dirty="0"/>
              <a:t>E(</a:t>
            </a:r>
            <a:r>
              <a:rPr lang="en-US" sz="1800" u="sng" dirty="0"/>
              <a:t>v1</a:t>
            </a:r>
            <a:r>
              <a:rPr lang="en-US" sz="1800" dirty="0"/>
              <a:t>, </a:t>
            </a:r>
            <a:r>
              <a:rPr lang="en-US" sz="1800" u="sng" dirty="0"/>
              <a:t>v2</a:t>
            </a:r>
            <a:r>
              <a:rPr lang="en-US" sz="1800" dirty="0"/>
              <a:t>, </a:t>
            </a:r>
            <a:r>
              <a:rPr lang="en-US" sz="1800" u="sng" dirty="0"/>
              <a:t>p</a:t>
            </a:r>
            <a:r>
              <a:rPr lang="en-US" sz="1800" dirty="0"/>
              <a:t>, score)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009813" y="463153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6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7689094" y="486650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654531"/>
              </p:ext>
            </p:extLst>
          </p:nvPr>
        </p:nvGraphicFramePr>
        <p:xfrm>
          <a:off x="4643911" y="647560"/>
          <a:ext cx="958892" cy="128068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63654"/>
                <a:gridCol w="595238"/>
              </a:tblGrid>
              <a:tr h="320171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</a:tr>
              <a:tr h="32017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0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0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30045" y="308981"/>
            <a:ext cx="869469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TV (</a:t>
            </a:r>
            <a:r>
              <a:rPr lang="en-US" sz="1700" u="sng" dirty="0"/>
              <a:t>v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951319"/>
              </p:ext>
            </p:extLst>
          </p:nvPr>
        </p:nvGraphicFramePr>
        <p:xfrm>
          <a:off x="4438713" y="2484906"/>
          <a:ext cx="1575878" cy="92015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68744"/>
                <a:gridCol w="603567"/>
                <a:gridCol w="603567"/>
              </a:tblGrid>
              <a:tr h="306718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</a:tr>
              <a:tr h="3067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067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57776" y="2166776"/>
            <a:ext cx="1331134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TE (</a:t>
            </a:r>
            <a:r>
              <a:rPr lang="en-US" sz="1700" u="sng" dirty="0"/>
              <a:t>v1</a:t>
            </a:r>
            <a:r>
              <a:rPr lang="en-US" sz="1700" dirty="0"/>
              <a:t>, </a:t>
            </a:r>
            <a:r>
              <a:rPr lang="en-US" sz="1700" u="sng" dirty="0"/>
              <a:t>v2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)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941901"/>
              </p:ext>
            </p:extLst>
          </p:nvPr>
        </p:nvGraphicFramePr>
        <p:xfrm>
          <a:off x="6157468" y="2422288"/>
          <a:ext cx="2153096" cy="100414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53238"/>
                <a:gridCol w="392906"/>
                <a:gridCol w="623752"/>
                <a:gridCol w="783200"/>
              </a:tblGrid>
              <a:tr h="31558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a: (score)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(3)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(4)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121748" y="2108941"/>
            <a:ext cx="2344231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TA</a:t>
            </a:r>
            <a:r>
              <a:rPr lang="en-US" sz="1700" baseline="30000" dirty="0"/>
              <a:t>E</a:t>
            </a:r>
            <a:r>
              <a:rPr lang="en-US" sz="1700" baseline="-25000" dirty="0"/>
              <a:t> </a:t>
            </a:r>
            <a:r>
              <a:rPr lang="en-US" sz="1700" dirty="0"/>
              <a:t>(</a:t>
            </a:r>
            <a:r>
              <a:rPr lang="en-US" sz="1700" u="sng" dirty="0"/>
              <a:t>v1</a:t>
            </a:r>
            <a:r>
              <a:rPr lang="en-US" sz="1700" dirty="0"/>
              <a:t>, </a:t>
            </a:r>
            <a:r>
              <a:rPr lang="en-US" sz="1700" u="sng" dirty="0"/>
              <a:t>v2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, a: (score))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71718" y="48496"/>
            <a:ext cx="2614371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TA</a:t>
            </a:r>
            <a:r>
              <a:rPr lang="en-US" sz="1700" baseline="30000" dirty="0"/>
              <a:t>V</a:t>
            </a:r>
            <a:r>
              <a:rPr lang="en-US" sz="1700" dirty="0"/>
              <a:t> (</a:t>
            </a:r>
            <a:r>
              <a:rPr lang="en-US" sz="1700" u="sng" dirty="0"/>
              <a:t>v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, a: (name, school))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833792"/>
              </p:ext>
            </p:extLst>
          </p:nvPr>
        </p:nvGraphicFramePr>
        <p:xfrm>
          <a:off x="6038404" y="381940"/>
          <a:ext cx="2260255" cy="170165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90494"/>
                <a:gridCol w="583885"/>
                <a:gridCol w="1285876"/>
              </a:tblGrid>
              <a:tr h="340331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a: (name, school)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03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(Alice, Drexel)</a:t>
                      </a:r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(Bob, 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err="1" smtClean="0"/>
                        <a:t>UPenn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(Bob,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CMU)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(Cathy,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Drexel)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7" name="Group 56"/>
          <p:cNvGrpSpPr/>
          <p:nvPr/>
        </p:nvGrpSpPr>
        <p:grpSpPr>
          <a:xfrm>
            <a:off x="762218" y="476251"/>
            <a:ext cx="3759841" cy="3024057"/>
            <a:chOff x="1029788" y="2934"/>
            <a:chExt cx="4629900" cy="3447089"/>
          </a:xfrm>
        </p:grpSpPr>
        <p:sp>
          <p:nvSpPr>
            <p:cNvPr id="58" name="Notched Right Arrow 57"/>
            <p:cNvSpPr/>
            <p:nvPr/>
          </p:nvSpPr>
          <p:spPr>
            <a:xfrm>
              <a:off x="1744577" y="517356"/>
              <a:ext cx="3915111" cy="601580"/>
            </a:xfrm>
            <a:prstGeom prst="notched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TextBox 58"/>
            <p:cNvSpPr txBox="1"/>
            <p:nvPr/>
          </p:nvSpPr>
          <p:spPr>
            <a:xfrm>
              <a:off x="1404821" y="1157621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01196" y="1658044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12642" y="2134403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47077" y="2598873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29788" y="3033066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 flipH="1">
              <a:off x="1894459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370904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3606383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5318307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2330110" y="472093"/>
              <a:ext cx="20264" cy="297793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3995122" y="472092"/>
              <a:ext cx="37964" cy="2977931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936295" y="536326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10094" y="546247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650625" y="545612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007192" y="545611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691156" y="545610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930314" y="1181685"/>
              <a:ext cx="2402790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Alice, Drexel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388758" y="1658045"/>
              <a:ext cx="1217626" cy="322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Bob, </a:t>
              </a:r>
              <a:r>
                <a:rPr lang="en-US" sz="1200" dirty="0" err="1"/>
                <a:t>UPenn</a:t>
              </a:r>
              <a:endParaRPr lang="en-US" sz="12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900990" y="2140196"/>
              <a:ext cx="3453064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Cathy, Drexel</a:t>
              </a:r>
            </a:p>
          </p:txBody>
        </p:sp>
        <p:sp>
          <p:nvSpPr>
            <p:cNvPr id="78" name="Rectangle 77"/>
            <p:cNvSpPr/>
            <p:nvPr/>
          </p:nvSpPr>
          <p:spPr>
            <a:xfrm flipH="1">
              <a:off x="3650625" y="1644473"/>
              <a:ext cx="1697003" cy="328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/>
                <a:t>Bob, CMU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359432" y="2598873"/>
              <a:ext cx="1606366" cy="3169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388653" y="3002706"/>
              <a:ext cx="965400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730368" y="7093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0</a:t>
              </a:r>
              <a:endParaRPr lang="en-US" sz="18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200691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1</a:t>
              </a:r>
              <a:endParaRPr lang="en-US" sz="18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441440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2</a:t>
              </a:r>
              <a:endParaRPr lang="en-US" sz="18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860127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3</a:t>
              </a:r>
              <a:endParaRPr lang="en-US" sz="18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221121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4</a:t>
              </a:r>
              <a:endParaRPr lang="en-US" sz="18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163799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5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52238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7689094" y="486650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275735"/>
              </p:ext>
            </p:extLst>
          </p:nvPr>
        </p:nvGraphicFramePr>
        <p:xfrm>
          <a:off x="4846316" y="647560"/>
          <a:ext cx="1392559" cy="128068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97184"/>
                <a:gridCol w="1095375"/>
              </a:tblGrid>
              <a:tr h="320171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</a:tr>
              <a:tr h="32017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[1/15, 7/15)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0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</a:t>
                      </a:r>
                      <a:r>
                        <a:rPr lang="en-US" sz="1200" dirty="0" smtClean="0"/>
                        <a:t>2/15,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0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[1/15, 10/15)</a:t>
                      </a:r>
                      <a:endParaRPr lang="en-US" sz="14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32452" y="308981"/>
            <a:ext cx="869469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TV (</a:t>
            </a:r>
            <a:r>
              <a:rPr lang="en-US" sz="1700" u="sng" dirty="0"/>
              <a:t>v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869400"/>
              </p:ext>
            </p:extLst>
          </p:nvPr>
        </p:nvGraphicFramePr>
        <p:xfrm>
          <a:off x="4692715" y="2516654"/>
          <a:ext cx="1782253" cy="98915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35397"/>
                <a:gridCol w="332905"/>
                <a:gridCol w="1113951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[2/15, 6/15)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97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843526" y="2119151"/>
            <a:ext cx="1331134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TE (</a:t>
            </a:r>
            <a:r>
              <a:rPr lang="en-US" sz="1700" u="sng" dirty="0"/>
              <a:t>v1</a:t>
            </a:r>
            <a:r>
              <a:rPr lang="en-US" sz="1700" dirty="0"/>
              <a:t>, </a:t>
            </a:r>
            <a:r>
              <a:rPr lang="en-US" sz="1700" u="sng" dirty="0"/>
              <a:t>v2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)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883755"/>
              </p:ext>
            </p:extLst>
          </p:nvPr>
        </p:nvGraphicFramePr>
        <p:xfrm>
          <a:off x="6681343" y="2501664"/>
          <a:ext cx="2319782" cy="100414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53238"/>
                <a:gridCol w="392906"/>
                <a:gridCol w="1129138"/>
                <a:gridCol w="444500"/>
              </a:tblGrid>
              <a:tr h="31558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[2/15, 6/15)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(3)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(4)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582123" y="2140691"/>
            <a:ext cx="2344231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TA</a:t>
            </a:r>
            <a:r>
              <a:rPr lang="en-US" sz="1700" baseline="30000" dirty="0"/>
              <a:t>E</a:t>
            </a:r>
            <a:r>
              <a:rPr lang="en-US" sz="1700" baseline="-25000" dirty="0"/>
              <a:t> </a:t>
            </a:r>
            <a:r>
              <a:rPr lang="en-US" sz="1700" dirty="0"/>
              <a:t>(</a:t>
            </a:r>
            <a:r>
              <a:rPr lang="en-US" sz="1700" u="sng" dirty="0"/>
              <a:t>v1</a:t>
            </a:r>
            <a:r>
              <a:rPr lang="en-US" sz="1700" dirty="0"/>
              <a:t>, </a:t>
            </a:r>
            <a:r>
              <a:rPr lang="en-US" sz="1700" u="sng" dirty="0"/>
              <a:t>v2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, a: (score))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36843" y="48496"/>
            <a:ext cx="2614371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TA</a:t>
            </a:r>
            <a:r>
              <a:rPr lang="en-US" sz="1700" baseline="30000" dirty="0"/>
              <a:t>V</a:t>
            </a:r>
            <a:r>
              <a:rPr lang="en-US" sz="1700" dirty="0"/>
              <a:t> (</a:t>
            </a:r>
            <a:r>
              <a:rPr lang="en-US" sz="1700" u="sng" dirty="0"/>
              <a:t>v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, a: (name, school))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569612"/>
              </p:ext>
            </p:extLst>
          </p:nvPr>
        </p:nvGraphicFramePr>
        <p:xfrm>
          <a:off x="6403529" y="381940"/>
          <a:ext cx="2534096" cy="203705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83816"/>
                <a:gridCol w="1154905"/>
                <a:gridCol w="1095375"/>
              </a:tblGrid>
              <a:tr h="340331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03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[1/15, 7/15)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(Alice, Drexel)</a:t>
                      </a:r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[2/15, 5/15)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(Bob, 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err="1" smtClean="0"/>
                        <a:t>UPenn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[5/15,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(Bob,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CMU)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[1/15,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(Cathy,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Drexel)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047968" y="542973"/>
            <a:ext cx="3814428" cy="2909710"/>
            <a:chOff x="1047968" y="590598"/>
            <a:chExt cx="3814428" cy="2909710"/>
          </a:xfrm>
        </p:grpSpPr>
        <p:grpSp>
          <p:nvGrpSpPr>
            <p:cNvPr id="57" name="Group 56"/>
            <p:cNvGrpSpPr/>
            <p:nvPr/>
          </p:nvGrpSpPr>
          <p:grpSpPr>
            <a:xfrm>
              <a:off x="1047968" y="856105"/>
              <a:ext cx="3759841" cy="2644203"/>
              <a:chOff x="1029788" y="435925"/>
              <a:chExt cx="4629900" cy="3014098"/>
            </a:xfrm>
          </p:grpSpPr>
          <p:sp>
            <p:nvSpPr>
              <p:cNvPr id="58" name="Notched Right Arrow 57"/>
              <p:cNvSpPr/>
              <p:nvPr/>
            </p:nvSpPr>
            <p:spPr>
              <a:xfrm>
                <a:off x="1744577" y="435925"/>
                <a:ext cx="3915111" cy="601580"/>
              </a:xfrm>
              <a:prstGeom prst="notchedRightArrow">
                <a:avLst/>
              </a:pr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9" name="TextBox 58"/>
              <p:cNvSpPr txBox="1"/>
              <p:nvPr/>
            </p:nvSpPr>
            <p:spPr>
              <a:xfrm>
                <a:off x="1404821" y="1157621"/>
                <a:ext cx="925288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401196" y="1658044"/>
                <a:ext cx="925288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412642" y="2134403"/>
                <a:ext cx="925288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47077" y="2598874"/>
                <a:ext cx="925288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e(v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029788" y="3033066"/>
                <a:ext cx="925288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e(v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,v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 flipH="1">
                <a:off x="1894459" y="472488"/>
                <a:ext cx="8016" cy="297753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4370904" y="472488"/>
                <a:ext cx="8016" cy="297753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606383" y="472488"/>
                <a:ext cx="8016" cy="297753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5318307" y="472488"/>
                <a:ext cx="8016" cy="297753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2330110" y="472093"/>
                <a:ext cx="20264" cy="2977930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3995122" y="472092"/>
                <a:ext cx="37964" cy="2977931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1936295" y="536326"/>
                <a:ext cx="743455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610094" y="546247"/>
                <a:ext cx="743455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650625" y="545612"/>
                <a:ext cx="743455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007192" y="545611"/>
                <a:ext cx="743455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</a:t>
                </a:r>
                <a:r>
                  <a:rPr lang="en-US" baseline="-25000" dirty="0" smtClean="0"/>
                  <a:t>4</a:t>
                </a:r>
                <a:endParaRPr lang="en-US" baseline="-250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691156" y="545610"/>
                <a:ext cx="743455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</a:t>
                </a:r>
                <a:r>
                  <a:rPr lang="en-US" baseline="-25000" dirty="0" smtClean="0"/>
                  <a:t>5</a:t>
                </a:r>
                <a:endParaRPr lang="en-US" baseline="-25000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930314" y="1181685"/>
                <a:ext cx="2402790" cy="32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Alice, Drexel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388758" y="1658045"/>
                <a:ext cx="1217626" cy="322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Bob, </a:t>
                </a:r>
                <a:r>
                  <a:rPr lang="en-US" sz="1200" dirty="0" err="1"/>
                  <a:t>UPenn</a:t>
                </a:r>
                <a:endParaRPr lang="en-US" sz="1200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900990" y="2140196"/>
                <a:ext cx="3453064" cy="32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Cathy, </a:t>
                </a:r>
                <a:r>
                  <a:rPr lang="en-US" sz="1200" dirty="0"/>
                  <a:t>Drexel</a:t>
                </a:r>
              </a:p>
            </p:txBody>
          </p:sp>
          <p:sp>
            <p:nvSpPr>
              <p:cNvPr id="78" name="Rectangle 77"/>
              <p:cNvSpPr/>
              <p:nvPr/>
            </p:nvSpPr>
            <p:spPr>
              <a:xfrm flipH="1">
                <a:off x="3650625" y="1644473"/>
                <a:ext cx="1697003" cy="3280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/>
                  <a:t>Bob, CMU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359432" y="2598873"/>
                <a:ext cx="1606366" cy="3169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4388653" y="3002706"/>
                <a:ext cx="965400" cy="32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</a:t>
                </a:r>
              </a:p>
            </p:txBody>
          </p:sp>
        </p:grpSp>
        <p:sp>
          <p:nvSpPr>
            <p:cNvPr id="96" name="Rectangle 95"/>
            <p:cNvSpPr/>
            <p:nvPr/>
          </p:nvSpPr>
          <p:spPr>
            <a:xfrm>
              <a:off x="1499054" y="5905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939819" y="5905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2/15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775349" y="5905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5/15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235345" y="5905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6/15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645429" y="5905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262232" y="590598"/>
              <a:ext cx="600164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10/</a:t>
              </a:r>
              <a:r>
                <a:rPr lang="en-US" sz="1300" dirty="0"/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9383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13880" y="778007"/>
            <a:ext cx="75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410936" y="1217018"/>
            <a:ext cx="75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20231" y="1634917"/>
            <a:ext cx="75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123364" y="2042388"/>
            <a:ext cx="75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e(v</a:t>
            </a:r>
            <a:r>
              <a:rPr lang="en-US" baseline="-25000" dirty="0" smtClean="0"/>
              <a:t>1</a:t>
            </a:r>
            <a:r>
              <a:rPr lang="en-US" dirty="0" smtClean="0"/>
              <a:t>,v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9324" y="2423295"/>
            <a:ext cx="75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e(v</a:t>
            </a:r>
            <a:r>
              <a:rPr lang="en-US" baseline="-25000" dirty="0" smtClean="0"/>
              <a:t>2</a:t>
            </a:r>
            <a:r>
              <a:rPr lang="en-US" dirty="0" smtClean="0"/>
              <a:t>,v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765079" y="661424"/>
            <a:ext cx="4104" cy="2081156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83715" y="636309"/>
            <a:ext cx="0" cy="2133529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2"/>
          </p:cNvCxnSpPr>
          <p:nvPr/>
        </p:nvCxnSpPr>
        <p:spPr>
          <a:xfrm flipH="1">
            <a:off x="2986667" y="604559"/>
            <a:ext cx="31733" cy="218003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054162" y="609052"/>
            <a:ext cx="6350" cy="218003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2"/>
          </p:cNvCxnSpPr>
          <p:nvPr/>
        </p:nvCxnSpPr>
        <p:spPr>
          <a:xfrm>
            <a:off x="1996653" y="609052"/>
            <a:ext cx="0" cy="223240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40622" y="799118"/>
            <a:ext cx="1951253" cy="282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Alice, Drexel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85912" y="1228526"/>
            <a:ext cx="868322" cy="271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Bob, </a:t>
            </a:r>
            <a:r>
              <a:rPr lang="en-US" sz="1200" dirty="0" smtClean="0"/>
              <a:t>Penn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816808" y="1639999"/>
            <a:ext cx="2804158" cy="282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Cathy, </a:t>
            </a:r>
            <a:r>
              <a:rPr lang="en-US" sz="1200" dirty="0"/>
              <a:t>Drexel</a:t>
            </a:r>
          </a:p>
        </p:txBody>
      </p:sp>
      <p:sp>
        <p:nvSpPr>
          <p:cNvPr id="30" name="Rectangle 29"/>
          <p:cNvSpPr/>
          <p:nvPr/>
        </p:nvSpPr>
        <p:spPr>
          <a:xfrm flipH="1">
            <a:off x="1996652" y="1216620"/>
            <a:ext cx="1576381" cy="27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/>
              <a:t>Bob, CMU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189099" y="2042387"/>
            <a:ext cx="1304495" cy="278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961983" y="2423295"/>
            <a:ext cx="658982" cy="256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" name="Rectangle 3"/>
          <p:cNvSpPr/>
          <p:nvPr/>
        </p:nvSpPr>
        <p:spPr>
          <a:xfrm>
            <a:off x="369910" y="33974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1/15</a:t>
            </a:r>
          </a:p>
        </p:txBody>
      </p:sp>
      <p:sp>
        <p:nvSpPr>
          <p:cNvPr id="5" name="Rectangle 4"/>
          <p:cNvSpPr/>
          <p:nvPr/>
        </p:nvSpPr>
        <p:spPr>
          <a:xfrm>
            <a:off x="858300" y="33974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2/15</a:t>
            </a:r>
          </a:p>
        </p:txBody>
      </p:sp>
      <p:sp>
        <p:nvSpPr>
          <p:cNvPr id="6" name="Rectangle 5"/>
          <p:cNvSpPr/>
          <p:nvPr/>
        </p:nvSpPr>
        <p:spPr>
          <a:xfrm>
            <a:off x="1741455" y="33974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5/15</a:t>
            </a:r>
          </a:p>
        </p:txBody>
      </p:sp>
      <p:sp>
        <p:nvSpPr>
          <p:cNvPr id="7" name="Rectangle 6"/>
          <p:cNvSpPr/>
          <p:nvPr/>
        </p:nvSpPr>
        <p:spPr>
          <a:xfrm>
            <a:off x="2264951" y="33974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6/</a:t>
            </a:r>
            <a:r>
              <a:rPr lang="en-US" sz="1300" dirty="0" smtClean="0"/>
              <a:t>15</a:t>
            </a:r>
            <a:endParaRPr lang="en-US" sz="1300" dirty="0"/>
          </a:p>
        </p:txBody>
      </p:sp>
      <p:sp>
        <p:nvSpPr>
          <p:cNvPr id="8" name="Rectangle 7"/>
          <p:cNvSpPr/>
          <p:nvPr/>
        </p:nvSpPr>
        <p:spPr>
          <a:xfrm>
            <a:off x="2706785" y="33974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7/15</a:t>
            </a:r>
          </a:p>
        </p:txBody>
      </p:sp>
      <p:sp>
        <p:nvSpPr>
          <p:cNvPr id="9" name="Rectangle 8"/>
          <p:cNvSpPr/>
          <p:nvPr/>
        </p:nvSpPr>
        <p:spPr>
          <a:xfrm>
            <a:off x="3323588" y="339748"/>
            <a:ext cx="600164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 smtClean="0"/>
              <a:t>10/</a:t>
            </a:r>
            <a:r>
              <a:rPr lang="en-US" sz="1300" dirty="0"/>
              <a:t>15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8254488" y="383005"/>
            <a:ext cx="3814428" cy="2445392"/>
            <a:chOff x="6454993" y="615998"/>
            <a:chExt cx="3814428" cy="2445392"/>
          </a:xfrm>
        </p:grpSpPr>
        <p:sp>
          <p:nvSpPr>
            <p:cNvPr id="100" name="TextBox 99"/>
            <p:cNvSpPr txBox="1"/>
            <p:nvPr/>
          </p:nvSpPr>
          <p:spPr>
            <a:xfrm>
              <a:off x="6759549" y="1022508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756605" y="1461519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765900" y="1879418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454993" y="2667796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04" name="Straight Connector 103"/>
            <p:cNvCxnSpPr/>
            <p:nvPr/>
          </p:nvCxnSpPr>
          <p:spPr>
            <a:xfrm flipH="1">
              <a:off x="7157173" y="913581"/>
              <a:ext cx="6510" cy="206199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9137544" y="913581"/>
              <a:ext cx="37208" cy="211812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8547390" y="913581"/>
              <a:ext cx="6510" cy="211812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9929561" y="913581"/>
              <a:ext cx="14555" cy="2147809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7186291" y="1043619"/>
              <a:ext cx="1951253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(Alice</a:t>
              </a:r>
              <a:r>
                <a:rPr lang="en-US" sz="1200" dirty="0"/>
                <a:t>, </a:t>
              </a:r>
              <a:r>
                <a:rPr lang="en-US" sz="1200" dirty="0" smtClean="0"/>
                <a:t>Drexel)</a:t>
              </a:r>
              <a:endParaRPr lang="en-US" sz="12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162477" y="1884500"/>
              <a:ext cx="2804158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(Cathy, Drexel)</a:t>
              </a:r>
              <a:endParaRPr lang="en-US" sz="1200" dirty="0"/>
            </a:p>
          </p:txBody>
        </p:sp>
        <p:sp>
          <p:nvSpPr>
            <p:cNvPr id="110" name="Rectangle 109"/>
            <p:cNvSpPr/>
            <p:nvPr/>
          </p:nvSpPr>
          <p:spPr>
            <a:xfrm flipH="1">
              <a:off x="8583318" y="1449613"/>
              <a:ext cx="1378099" cy="2877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(Bob</a:t>
              </a:r>
              <a:r>
                <a:rPr lang="en-US" sz="1200" dirty="0"/>
                <a:t>, </a:t>
              </a:r>
              <a:r>
                <a:rPr lang="en-US" sz="1200" dirty="0" smtClean="0"/>
                <a:t>CMU)</a:t>
              </a:r>
              <a:endParaRPr lang="en-US" sz="120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9166779" y="2625286"/>
              <a:ext cx="783980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(4)</a:t>
              </a:r>
              <a:endParaRPr lang="en-US" sz="12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906079" y="6159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8182374" y="6159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5/15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9052454" y="6159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9669257" y="615998"/>
              <a:ext cx="600164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10/</a:t>
              </a:r>
              <a:r>
                <a:rPr lang="en-US" sz="1300" dirty="0"/>
                <a:t>15</a:t>
              </a:r>
            </a:p>
          </p:txBody>
        </p:sp>
      </p:grpSp>
      <p:pic>
        <p:nvPicPr>
          <p:cNvPr id="177" name="Picture 1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87" y="2760252"/>
            <a:ext cx="3926288" cy="354919"/>
          </a:xfrm>
          <a:prstGeom prst="rect">
            <a:avLst/>
          </a:prstGeom>
        </p:spPr>
      </p:pic>
      <p:grpSp>
        <p:nvGrpSpPr>
          <p:cNvPr id="181" name="Group 180"/>
          <p:cNvGrpSpPr/>
          <p:nvPr/>
        </p:nvGrpSpPr>
        <p:grpSpPr>
          <a:xfrm>
            <a:off x="141941" y="3592325"/>
            <a:ext cx="6223820" cy="2204182"/>
            <a:chOff x="1317367" y="256756"/>
            <a:chExt cx="6223820" cy="2204182"/>
          </a:xfrm>
        </p:grpSpPr>
        <p:sp>
          <p:nvSpPr>
            <p:cNvPr id="182" name="Oval 181"/>
            <p:cNvSpPr/>
            <p:nvPr/>
          </p:nvSpPr>
          <p:spPr>
            <a:xfrm>
              <a:off x="4555418" y="1081976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4347284" y="1702040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968393" y="1909518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101291" y="1261683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sp>
          <p:nvSpPr>
            <p:cNvPr id="186" name="Oval 185"/>
            <p:cNvSpPr/>
            <p:nvPr/>
          </p:nvSpPr>
          <p:spPr>
            <a:xfrm>
              <a:off x="1678626" y="81266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1994627" y="170440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1555493" y="578830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508579" y="1947601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90" name="Oval 189"/>
            <p:cNvSpPr/>
            <p:nvPr/>
          </p:nvSpPr>
          <p:spPr>
            <a:xfrm>
              <a:off x="2698262" y="80075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3222395" y="106087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3014262" y="170440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2575128" y="566923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754433" y="1935695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2820635" y="1252332"/>
              <a:ext cx="985161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</a:t>
              </a:r>
              <a:r>
                <a:rPr lang="en-US" sz="1100" dirty="0" err="1"/>
                <a:t>UPenn</a:t>
              </a:r>
              <a:endParaRPr lang="en-US" sz="1100" dirty="0"/>
            </a:p>
          </p:txBody>
        </p:sp>
        <p:grpSp>
          <p:nvGrpSpPr>
            <p:cNvPr id="196" name="Group 195"/>
            <p:cNvGrpSpPr/>
            <p:nvPr/>
          </p:nvGrpSpPr>
          <p:grpSpPr>
            <a:xfrm>
              <a:off x="2894488" y="791795"/>
              <a:ext cx="653095" cy="373142"/>
              <a:chOff x="3573566" y="1055727"/>
              <a:chExt cx="870793" cy="497522"/>
            </a:xfrm>
          </p:grpSpPr>
          <p:cxnSp>
            <p:nvCxnSpPr>
              <p:cNvPr id="230" name="Straight Connector 229"/>
              <p:cNvCxnSpPr>
                <a:stCxn id="190" idx="6"/>
                <a:endCxn id="191" idx="2"/>
              </p:cNvCxnSpPr>
              <p:nvPr/>
            </p:nvCxnSpPr>
            <p:spPr>
              <a:xfrm>
                <a:off x="3573566" y="1206432"/>
                <a:ext cx="421334" cy="346817"/>
              </a:xfrm>
              <a:prstGeom prst="line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TextBox 230"/>
              <p:cNvSpPr txBox="1"/>
              <p:nvPr/>
            </p:nvSpPr>
            <p:spPr>
              <a:xfrm>
                <a:off x="3700905" y="1055727"/>
                <a:ext cx="743454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3</a:t>
                </a:r>
              </a:p>
            </p:txBody>
          </p:sp>
        </p:grpSp>
        <p:sp>
          <p:nvSpPr>
            <p:cNvPr id="197" name="Oval 196"/>
            <p:cNvSpPr/>
            <p:nvPr/>
          </p:nvSpPr>
          <p:spPr>
            <a:xfrm>
              <a:off x="5633672" y="108201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5425538" y="1681190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5129991" y="1900574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314791" y="1272660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sp>
          <p:nvSpPr>
            <p:cNvPr id="201" name="Oval 200"/>
            <p:cNvSpPr/>
            <p:nvPr/>
          </p:nvSpPr>
          <p:spPr>
            <a:xfrm>
              <a:off x="6594626" y="1044201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6208160" y="167720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6174549" y="1872773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6500411" y="1257377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cxnSp>
          <p:nvCxnSpPr>
            <p:cNvPr id="205" name="Straight Connector 204"/>
            <p:cNvCxnSpPr>
              <a:stCxn id="201" idx="3"/>
              <a:endCxn id="202" idx="0"/>
            </p:cNvCxnSpPr>
            <p:nvPr/>
          </p:nvCxnSpPr>
          <p:spPr>
            <a:xfrm flipH="1">
              <a:off x="6312226" y="1221852"/>
              <a:ext cx="312881" cy="455348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6281895" y="1308059"/>
              <a:ext cx="557591" cy="23852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853302" y="2176245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mtClean="0"/>
                <a:t>p1</a:t>
              </a:r>
              <a:endParaRPr lang="en-US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2949852" y="2164817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180091" y="2164338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5480571" y="2164339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p4</a:t>
              </a:r>
              <a:endParaRPr lang="en-US" dirty="0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6774255" y="2144394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p5</a:t>
              </a:r>
              <a:endParaRPr lang="en-US" dirty="0"/>
            </a:p>
          </p:txBody>
        </p:sp>
        <p:cxnSp>
          <p:nvCxnSpPr>
            <p:cNvPr id="212" name="Straight Connector 211"/>
            <p:cNvCxnSpPr/>
            <p:nvPr/>
          </p:nvCxnSpPr>
          <p:spPr>
            <a:xfrm flipH="1">
              <a:off x="2587035" y="596454"/>
              <a:ext cx="8309" cy="182494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1507868" y="592893"/>
              <a:ext cx="0" cy="182850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4936924" y="557329"/>
              <a:ext cx="0" cy="1864064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3813730" y="565673"/>
              <a:ext cx="0" cy="1867626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6126924" y="605262"/>
              <a:ext cx="0" cy="1816133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7327997" y="557329"/>
              <a:ext cx="0" cy="1864064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Oval 217"/>
            <p:cNvSpPr/>
            <p:nvPr/>
          </p:nvSpPr>
          <p:spPr>
            <a:xfrm>
              <a:off x="4018847" y="79610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907619" y="562275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220" name="Oval 219"/>
            <p:cNvSpPr/>
            <p:nvPr/>
          </p:nvSpPr>
          <p:spPr>
            <a:xfrm>
              <a:off x="5108121" y="79610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032397" y="562275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cxnSp>
          <p:nvCxnSpPr>
            <p:cNvPr id="222" name="Straight Arrow Connector 221"/>
            <p:cNvCxnSpPr>
              <a:stCxn id="218" idx="6"/>
              <a:endCxn id="182" idx="2"/>
            </p:cNvCxnSpPr>
            <p:nvPr/>
          </p:nvCxnSpPr>
          <p:spPr>
            <a:xfrm>
              <a:off x="4226979" y="900174"/>
              <a:ext cx="328438" cy="2858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4310216" y="799610"/>
              <a:ext cx="557591" cy="23852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1317367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460601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2/15</a:t>
              </a: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3665225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5/15</a:t>
              </a: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4803877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6/15</a:t>
              </a: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5999773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6941023" y="256756"/>
              <a:ext cx="600164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10/</a:t>
              </a:r>
              <a:r>
                <a:rPr lang="en-US" sz="1300" dirty="0"/>
                <a:t>15</a:t>
              </a:r>
            </a:p>
          </p:txBody>
        </p:sp>
      </p:grpSp>
      <p:cxnSp>
        <p:nvCxnSpPr>
          <p:cNvPr id="232" name="Straight Connector 231"/>
          <p:cNvCxnSpPr/>
          <p:nvPr/>
        </p:nvCxnSpPr>
        <p:spPr>
          <a:xfrm>
            <a:off x="3581179" y="659597"/>
            <a:ext cx="13151" cy="210065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oup 236"/>
          <p:cNvGrpSpPr/>
          <p:nvPr/>
        </p:nvGrpSpPr>
        <p:grpSpPr>
          <a:xfrm>
            <a:off x="4162207" y="381594"/>
            <a:ext cx="4020803" cy="2369959"/>
            <a:chOff x="4162207" y="381594"/>
            <a:chExt cx="4020803" cy="2369959"/>
          </a:xfrm>
        </p:grpSpPr>
        <p:cxnSp>
          <p:nvCxnSpPr>
            <p:cNvPr id="152" name="Straight Connector 151"/>
            <p:cNvCxnSpPr>
              <a:stCxn id="153" idx="2"/>
            </p:cNvCxnSpPr>
            <p:nvPr/>
          </p:nvCxnSpPr>
          <p:spPr>
            <a:xfrm>
              <a:off x="5953781" y="660423"/>
              <a:ext cx="0" cy="206890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4466763" y="740479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463819" y="1179489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473114" y="1597388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176247" y="2004859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162207" y="2385766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33" name="Straight Connector 132"/>
            <p:cNvCxnSpPr>
              <a:stCxn id="121" idx="2"/>
            </p:cNvCxnSpPr>
            <p:nvPr/>
          </p:nvCxnSpPr>
          <p:spPr>
            <a:xfrm flipH="1">
              <a:off x="4864387" y="650898"/>
              <a:ext cx="4104" cy="210065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25" idx="2"/>
            </p:cNvCxnSpPr>
            <p:nvPr/>
          </p:nvCxnSpPr>
          <p:spPr>
            <a:xfrm>
              <a:off x="6840241" y="650898"/>
              <a:ext cx="0" cy="210065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7859045" y="650898"/>
              <a:ext cx="13151" cy="210065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43"/>
            <p:cNvSpPr/>
            <p:nvPr/>
          </p:nvSpPr>
          <p:spPr>
            <a:xfrm>
              <a:off x="4893505" y="761589"/>
              <a:ext cx="1951253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(Alice</a:t>
              </a:r>
              <a:r>
                <a:rPr lang="en-US" sz="1200" dirty="0"/>
                <a:t>, </a:t>
              </a:r>
              <a:r>
                <a:rPr lang="en-US" sz="1200" dirty="0" smtClean="0"/>
                <a:t>Drexel)</a:t>
              </a:r>
              <a:endParaRPr lang="en-US" sz="120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4869691" y="1602470"/>
              <a:ext cx="2804158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(Cathy, Drexel)</a:t>
              </a:r>
              <a:endParaRPr lang="en-US" sz="1200" dirty="0"/>
            </a:p>
          </p:txBody>
        </p:sp>
        <p:sp>
          <p:nvSpPr>
            <p:cNvPr id="147" name="Rectangle 146"/>
            <p:cNvSpPr/>
            <p:nvPr/>
          </p:nvSpPr>
          <p:spPr>
            <a:xfrm flipH="1">
              <a:off x="5958523" y="1179489"/>
              <a:ext cx="881717" cy="30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((Bob</a:t>
              </a:r>
              <a:r>
                <a:rPr lang="en-US" sz="1200" dirty="0"/>
                <a:t>, </a:t>
              </a:r>
              <a:r>
                <a:rPr lang="en-US" sz="1200" dirty="0" smtClean="0"/>
                <a:t>Penn), (Bob, CMU))</a:t>
              </a:r>
              <a:endParaRPr lang="en-US" sz="1200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5958526" y="2004858"/>
              <a:ext cx="886232" cy="278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(3)</a:t>
              </a:r>
              <a:endParaRPr lang="en-US" sz="1200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6889868" y="2359132"/>
              <a:ext cx="783980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(4)</a:t>
              </a:r>
              <a:endParaRPr lang="en-US" sz="120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613293" y="381594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585043" y="381594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582846" y="381594"/>
              <a:ext cx="600164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10/</a:t>
              </a:r>
              <a:r>
                <a:rPr lang="en-US" sz="1300" dirty="0"/>
                <a:t>15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698583" y="391119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4/15</a:t>
              </a:r>
              <a:endParaRPr lang="en-US" sz="1300" dirty="0"/>
            </a:p>
          </p:txBody>
        </p:sp>
        <p:sp>
          <p:nvSpPr>
            <p:cNvPr id="234" name="Rectangle 233"/>
            <p:cNvSpPr/>
            <p:nvPr/>
          </p:nvSpPr>
          <p:spPr>
            <a:xfrm flipH="1">
              <a:off x="6938085" y="1178000"/>
              <a:ext cx="881717" cy="30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(Bob, CMU)</a:t>
              </a:r>
              <a:endParaRPr lang="en-US" sz="1200" dirty="0"/>
            </a:p>
          </p:txBody>
        </p:sp>
      </p:grpSp>
      <p:pic>
        <p:nvPicPr>
          <p:cNvPr id="236" name="Picture 2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840" y="2772516"/>
            <a:ext cx="3940980" cy="36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5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63689"/>
              </p:ext>
            </p:extLst>
          </p:nvPr>
        </p:nvGraphicFramePr>
        <p:xfrm>
          <a:off x="1196402" y="889853"/>
          <a:ext cx="2372298" cy="156054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7347"/>
                <a:gridCol w="1824951"/>
              </a:tblGrid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7/15)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9" name="TextBox 128"/>
          <p:cNvSpPr txBox="1"/>
          <p:nvPr/>
        </p:nvSpPr>
        <p:spPr>
          <a:xfrm>
            <a:off x="1232913" y="424274"/>
            <a:ext cx="116477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TV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130" name="Table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853879"/>
              </p:ext>
            </p:extLst>
          </p:nvPr>
        </p:nvGraphicFramePr>
        <p:xfrm>
          <a:off x="1196402" y="4141161"/>
          <a:ext cx="2780893" cy="103281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69493"/>
                <a:gridCol w="584200"/>
                <a:gridCol w="1727200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6/15)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971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1" name="TextBox 130"/>
          <p:cNvSpPr txBox="1"/>
          <p:nvPr/>
        </p:nvSpPr>
        <p:spPr>
          <a:xfrm>
            <a:off x="1220213" y="3667458"/>
            <a:ext cx="18219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TE 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339611"/>
              </p:ext>
            </p:extLst>
          </p:nvPr>
        </p:nvGraphicFramePr>
        <p:xfrm>
          <a:off x="4265419" y="4141161"/>
          <a:ext cx="3157730" cy="106193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0834"/>
                <a:gridCol w="534831"/>
                <a:gridCol w="1464421"/>
                <a:gridCol w="677644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6/15)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=3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=4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813004"/>
              </p:ext>
            </p:extLst>
          </p:nvPr>
        </p:nvGraphicFramePr>
        <p:xfrm>
          <a:off x="3795519" y="889853"/>
          <a:ext cx="3606799" cy="26974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417"/>
                <a:gridCol w="1474981"/>
                <a:gridCol w="1548401"/>
              </a:tblGrid>
              <a:tr h="344620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45714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7/15)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 school=Drexel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16488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[2/15, 5/15)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5714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[5/15, 7/15)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school=CMU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76667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school=CMU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5714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[1/15,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name=Cathy</a:t>
                      </a:r>
                    </a:p>
                    <a:p>
                      <a:pPr algn="ctr"/>
                      <a:r>
                        <a:rPr lang="en-US" sz="1400" dirty="0" smtClean="0"/>
                        <a:t>school=Drexel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4265419" y="3667458"/>
            <a:ext cx="229343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E</a:t>
            </a:r>
            <a:r>
              <a:rPr lang="en-US" sz="2400" baseline="-25000" dirty="0"/>
              <a:t> </a:t>
            </a:r>
            <a:r>
              <a:rPr lang="en-US" sz="2400" dirty="0"/>
              <a:t>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r>
              <a:rPr lang="en-US" sz="2400" dirty="0"/>
              <a:t>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770119" y="424274"/>
            <a:ext cx="156221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V</a:t>
            </a:r>
            <a:r>
              <a:rPr lang="en-US" sz="2400" dirty="0"/>
              <a:t>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7337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2075160" y="640951"/>
            <a:ext cx="8299468" cy="3152275"/>
            <a:chOff x="2075160" y="640951"/>
            <a:chExt cx="8299468" cy="3152275"/>
          </a:xfrm>
        </p:grpSpPr>
        <p:grpSp>
          <p:nvGrpSpPr>
            <p:cNvPr id="2" name="Group 1"/>
            <p:cNvGrpSpPr/>
            <p:nvPr/>
          </p:nvGrpSpPr>
          <p:grpSpPr>
            <a:xfrm>
              <a:off x="6421441" y="642362"/>
              <a:ext cx="3814428" cy="2445392"/>
              <a:chOff x="6454993" y="615998"/>
              <a:chExt cx="3814428" cy="2445392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6759549" y="1022508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756605" y="1461519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6765900" y="1879418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454993" y="2693196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 smtClean="0"/>
                  <a:t>e(v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,v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H="1">
                <a:off x="7157173" y="913581"/>
                <a:ext cx="6510" cy="2061992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9137544" y="913581"/>
                <a:ext cx="37208" cy="2118120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8547390" y="913581"/>
                <a:ext cx="6510" cy="2118120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9929561" y="913581"/>
                <a:ext cx="14555" cy="2147809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7186291" y="1043619"/>
                <a:ext cx="1988461" cy="3326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(Alice</a:t>
                </a:r>
                <a:r>
                  <a:rPr lang="en-US" sz="1200" dirty="0"/>
                  <a:t>, </a:t>
                </a:r>
                <a:r>
                  <a:rPr lang="en-US" sz="1200" dirty="0" smtClean="0"/>
                  <a:t>Drexel)</a:t>
                </a:r>
                <a:endParaRPr lang="en-US" sz="12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162477" y="1884500"/>
                <a:ext cx="2804158" cy="2827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(Cathy, Drexel)</a:t>
                </a:r>
                <a:endParaRPr lang="en-US" sz="12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 flipH="1">
                <a:off x="8583318" y="1449613"/>
                <a:ext cx="1378099" cy="2877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(Bob</a:t>
                </a:r>
                <a:r>
                  <a:rPr lang="en-US" sz="1200" dirty="0"/>
                  <a:t>, </a:t>
                </a:r>
                <a:r>
                  <a:rPr lang="en-US" sz="1200" dirty="0" smtClean="0"/>
                  <a:t>CMU)</a:t>
                </a:r>
                <a:endParaRPr lang="en-US" sz="12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166779" y="2625286"/>
                <a:ext cx="783980" cy="2827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(4)</a:t>
                </a:r>
                <a:endParaRPr lang="en-US" sz="12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906079" y="615998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/>
                  <a:t>1/15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182374" y="615998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/>
                  <a:t>5/15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052454" y="615998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/>
                  <a:t>7/15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9669257" y="615998"/>
                <a:ext cx="600164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 smtClean="0"/>
                  <a:t>10/</a:t>
                </a:r>
                <a:r>
                  <a:rPr lang="en-US" sz="1300" dirty="0"/>
                  <a:t>15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8340" y="3045009"/>
              <a:ext cx="3926288" cy="354919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2075160" y="640951"/>
              <a:ext cx="4020803" cy="2369959"/>
              <a:chOff x="4162207" y="381594"/>
              <a:chExt cx="4020803" cy="2369959"/>
            </a:xfrm>
          </p:grpSpPr>
          <p:cxnSp>
            <p:nvCxnSpPr>
              <p:cNvPr id="21" name="Straight Connector 20"/>
              <p:cNvCxnSpPr>
                <a:stCxn id="38" idx="2"/>
              </p:cNvCxnSpPr>
              <p:nvPr/>
            </p:nvCxnSpPr>
            <p:spPr>
              <a:xfrm>
                <a:off x="5953781" y="660423"/>
                <a:ext cx="0" cy="206890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4466763" y="740479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463819" y="1179489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473114" y="1597388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176247" y="2030259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 smtClean="0"/>
                  <a:t>e(v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162207" y="2411166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 smtClean="0"/>
                  <a:t>e(v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,v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cxnSp>
            <p:nvCxnSpPr>
              <p:cNvPr id="27" name="Straight Connector 26"/>
              <p:cNvCxnSpPr>
                <a:stCxn id="35" idx="2"/>
              </p:cNvCxnSpPr>
              <p:nvPr/>
            </p:nvCxnSpPr>
            <p:spPr>
              <a:xfrm flipH="1">
                <a:off x="4864387" y="650898"/>
                <a:ext cx="4104" cy="210065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36" idx="2"/>
              </p:cNvCxnSpPr>
              <p:nvPr/>
            </p:nvCxnSpPr>
            <p:spPr>
              <a:xfrm>
                <a:off x="6840241" y="650898"/>
                <a:ext cx="0" cy="210065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7859045" y="650898"/>
                <a:ext cx="13151" cy="210065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>
                <a:off x="4877463" y="761589"/>
                <a:ext cx="1951253" cy="2827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(Alice</a:t>
                </a:r>
                <a:r>
                  <a:rPr lang="en-US" sz="1200" dirty="0"/>
                  <a:t>, </a:t>
                </a:r>
                <a:r>
                  <a:rPr lang="en-US" sz="1200" dirty="0" smtClean="0"/>
                  <a:t>Drexel)</a:t>
                </a:r>
                <a:endParaRPr lang="en-US" sz="1200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869691" y="1602470"/>
                <a:ext cx="2989354" cy="2717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(Cathy, Drexel)</a:t>
                </a:r>
                <a:endParaRPr lang="en-US" sz="1200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 flipH="1">
                <a:off x="5958523" y="1179489"/>
                <a:ext cx="88171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(Bob, Penn)</a:t>
                </a:r>
                <a:endParaRPr lang="en-US" sz="1200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958526" y="2004858"/>
                <a:ext cx="886232" cy="2780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(3)</a:t>
                </a:r>
                <a:endParaRPr lang="en-US" sz="1200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41742" y="2359132"/>
                <a:ext cx="1005780" cy="3158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(4)</a:t>
                </a:r>
                <a:endParaRPr lang="en-US" sz="12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613293" y="381594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/>
                  <a:t>1/15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585043" y="381594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/>
                  <a:t>7/15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582846" y="381594"/>
                <a:ext cx="600164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 smtClean="0"/>
                  <a:t>10/</a:t>
                </a:r>
                <a:r>
                  <a:rPr lang="en-US" sz="1300" dirty="0"/>
                  <a:t>15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698583" y="391119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 smtClean="0"/>
                  <a:t>4/15</a:t>
                </a:r>
                <a:endParaRPr lang="en-US" sz="1300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 flipH="1">
                <a:off x="6851765" y="1176982"/>
                <a:ext cx="1016162" cy="3075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(Bob, CMU)</a:t>
                </a:r>
                <a:endParaRPr lang="en-US" sz="1200" dirty="0"/>
              </a:p>
            </p:txBody>
          </p:sp>
        </p:grp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7793" y="3057273"/>
              <a:ext cx="3940980" cy="364484"/>
            </a:xfrm>
            <a:prstGeom prst="rect">
              <a:avLst/>
            </a:prstGeom>
          </p:spPr>
        </p:pic>
        <p:sp>
          <p:nvSpPr>
            <p:cNvPr id="41" name="Rectangle 40"/>
            <p:cNvSpPr/>
            <p:nvPr/>
          </p:nvSpPr>
          <p:spPr>
            <a:xfrm>
              <a:off x="8549766" y="2293904"/>
              <a:ext cx="591434" cy="2958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200" dirty="0" smtClean="0"/>
                <a:t>(3)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442600" y="2362746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28178" y="3362339"/>
              <a:ext cx="2255746" cy="43088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  <a:r>
                <a:rPr lang="en-US" sz="2200" i="1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n-US" sz="22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= first, f</a:t>
              </a:r>
              <a:r>
                <a:rPr lang="en-US" sz="2200" i="1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E</a:t>
              </a:r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 = first</a:t>
              </a:r>
              <a:endParaRPr lang="en-US" sz="22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562573" y="3362339"/>
              <a:ext cx="2255746" cy="43088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  <a:r>
                <a:rPr lang="en-US" sz="2200" i="1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n-US" sz="22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= first, f</a:t>
              </a:r>
              <a:r>
                <a:rPr lang="en-US" sz="2200" i="1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E</a:t>
              </a:r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 = first</a:t>
              </a:r>
              <a:endParaRPr lang="en-US" sz="22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6346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7735727" y="600193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555418" y="1081976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347284" y="1702040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968393" y="1909518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01291" y="1261683"/>
            <a:ext cx="878054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CMU</a:t>
            </a:r>
          </a:p>
        </p:txBody>
      </p:sp>
      <p:sp>
        <p:nvSpPr>
          <p:cNvPr id="32" name="Oval 31"/>
          <p:cNvSpPr/>
          <p:nvPr/>
        </p:nvSpPr>
        <p:spPr>
          <a:xfrm>
            <a:off x="1678626" y="916731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1994627" y="1704405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555493" y="578830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08579" y="1947601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44" name="Oval 43"/>
          <p:cNvSpPr/>
          <p:nvPr/>
        </p:nvSpPr>
        <p:spPr>
          <a:xfrm>
            <a:off x="2698262" y="80075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222395" y="1060872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014262" y="1704405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575128" y="566923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54433" y="1935695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820635" y="1252332"/>
            <a:ext cx="985161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</a:t>
            </a:r>
            <a:r>
              <a:rPr lang="en-US" sz="1100" dirty="0" err="1"/>
              <a:t>UPenn</a:t>
            </a:r>
            <a:endParaRPr lang="en-US" sz="1100" dirty="0"/>
          </a:p>
        </p:txBody>
      </p:sp>
      <p:grpSp>
        <p:nvGrpSpPr>
          <p:cNvPr id="3" name="Group 2"/>
          <p:cNvGrpSpPr/>
          <p:nvPr/>
        </p:nvGrpSpPr>
        <p:grpSpPr>
          <a:xfrm>
            <a:off x="2894488" y="791795"/>
            <a:ext cx="653095" cy="373142"/>
            <a:chOff x="3573566" y="1055727"/>
            <a:chExt cx="870793" cy="497522"/>
          </a:xfrm>
        </p:grpSpPr>
        <p:cxnSp>
          <p:nvCxnSpPr>
            <p:cNvPr id="51" name="Straight Connector 50"/>
            <p:cNvCxnSpPr>
              <a:stCxn id="44" idx="6"/>
              <a:endCxn id="45" idx="2"/>
            </p:cNvCxnSpPr>
            <p:nvPr/>
          </p:nvCxnSpPr>
          <p:spPr>
            <a:xfrm>
              <a:off x="3573566" y="1206432"/>
              <a:ext cx="421334" cy="346817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700905" y="1055727"/>
              <a:ext cx="743454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sp>
        <p:nvSpPr>
          <p:cNvPr id="70" name="Oval 69"/>
          <p:cNvSpPr/>
          <p:nvPr/>
        </p:nvSpPr>
        <p:spPr>
          <a:xfrm>
            <a:off x="5633672" y="1082012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425538" y="1681190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129991" y="1900574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314791" y="1272660"/>
            <a:ext cx="878054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CMU</a:t>
            </a:r>
          </a:p>
        </p:txBody>
      </p:sp>
      <p:sp>
        <p:nvSpPr>
          <p:cNvPr id="65" name="Oval 64"/>
          <p:cNvSpPr/>
          <p:nvPr/>
        </p:nvSpPr>
        <p:spPr>
          <a:xfrm>
            <a:off x="6594626" y="1044201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208160" y="1677202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174549" y="1872773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500411" y="1257377"/>
            <a:ext cx="878054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CMU</a:t>
            </a:r>
          </a:p>
        </p:txBody>
      </p:sp>
      <p:cxnSp>
        <p:nvCxnSpPr>
          <p:cNvPr id="75" name="Straight Connector 74"/>
          <p:cNvCxnSpPr>
            <a:stCxn id="65" idx="3"/>
            <a:endCxn id="66" idx="0"/>
          </p:cNvCxnSpPr>
          <p:nvPr/>
        </p:nvCxnSpPr>
        <p:spPr>
          <a:xfrm flipH="1">
            <a:off x="6312226" y="1221852"/>
            <a:ext cx="312881" cy="455348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281895" y="130805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853302" y="2176245"/>
            <a:ext cx="55759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mtClean="0"/>
              <a:t>p1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949852" y="2164817"/>
            <a:ext cx="55759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180091" y="2164338"/>
            <a:ext cx="55759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480571" y="2164339"/>
            <a:ext cx="55759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smtClean="0"/>
              <a:t>p4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774255" y="2144394"/>
            <a:ext cx="55759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smtClean="0"/>
              <a:t>p5</a:t>
            </a:r>
            <a:endParaRPr lang="en-US" dirty="0"/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2587035" y="596454"/>
            <a:ext cx="8309" cy="182494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507868" y="592893"/>
            <a:ext cx="0" cy="1828502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936924" y="557329"/>
            <a:ext cx="0" cy="1864064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813730" y="565673"/>
            <a:ext cx="0" cy="1867626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126924" y="605262"/>
            <a:ext cx="0" cy="181613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7327997" y="557329"/>
            <a:ext cx="0" cy="1864064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4018847" y="79610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907619" y="562275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sp>
        <p:nvSpPr>
          <p:cNvPr id="113" name="Oval 112"/>
          <p:cNvSpPr/>
          <p:nvPr/>
        </p:nvSpPr>
        <p:spPr>
          <a:xfrm>
            <a:off x="5108121" y="79610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5032397" y="562275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cxnSp>
        <p:nvCxnSpPr>
          <p:cNvPr id="5" name="Straight Arrow Connector 4"/>
          <p:cNvCxnSpPr>
            <a:stCxn id="111" idx="6"/>
            <a:endCxn id="25" idx="2"/>
          </p:cNvCxnSpPr>
          <p:nvPr/>
        </p:nvCxnSpPr>
        <p:spPr>
          <a:xfrm>
            <a:off x="4226979" y="900174"/>
            <a:ext cx="328438" cy="2858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4310216" y="79961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317367" y="256756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1/15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460601" y="256756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2/15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665225" y="256756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5/15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803877" y="256756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6/15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999773" y="256756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7/15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941023" y="256756"/>
            <a:ext cx="600164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 smtClean="0"/>
              <a:t>10/</a:t>
            </a:r>
            <a:r>
              <a:rPr lang="en-US" sz="1300" dirty="0"/>
              <a:t>15</a:t>
            </a:r>
          </a:p>
        </p:txBody>
      </p:sp>
      <p:grpSp>
        <p:nvGrpSpPr>
          <p:cNvPr id="197" name="Group 196"/>
          <p:cNvGrpSpPr/>
          <p:nvPr/>
        </p:nvGrpSpPr>
        <p:grpSpPr>
          <a:xfrm>
            <a:off x="1439077" y="2951314"/>
            <a:ext cx="9603549" cy="2737489"/>
            <a:chOff x="1439077" y="2951314"/>
            <a:chExt cx="9603549" cy="2737489"/>
          </a:xfrm>
        </p:grpSpPr>
        <p:grpSp>
          <p:nvGrpSpPr>
            <p:cNvPr id="37" name="Group 36"/>
            <p:cNvGrpSpPr/>
            <p:nvPr/>
          </p:nvGrpSpPr>
          <p:grpSpPr>
            <a:xfrm>
              <a:off x="1772169" y="3128352"/>
              <a:ext cx="1730006" cy="561692"/>
              <a:chOff x="1772169" y="3306152"/>
              <a:chExt cx="1730006" cy="561692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1772169" y="3392286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1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088988" y="3306152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Alice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788182" y="5101711"/>
              <a:ext cx="1704606" cy="561692"/>
              <a:chOff x="1788182" y="4911211"/>
              <a:chExt cx="1704606" cy="561692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1788182" y="504814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3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079601" y="4911211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cxnSp>
          <p:nvCxnSpPr>
            <p:cNvPr id="95" name="Straight Connector 94"/>
            <p:cNvCxnSpPr>
              <a:stCxn id="110" idx="4"/>
              <a:endCxn id="118" idx="1"/>
            </p:cNvCxnSpPr>
            <p:nvPr/>
          </p:nvCxnSpPr>
          <p:spPr>
            <a:xfrm>
              <a:off x="3828778" y="3542355"/>
              <a:ext cx="1059781" cy="598065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4537305" y="3709178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3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3654049" y="3128352"/>
              <a:ext cx="1768106" cy="561692"/>
              <a:chOff x="3654049" y="3306152"/>
              <a:chExt cx="1768106" cy="561692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3654049" y="3392286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1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4008968" y="3306152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Alice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670062" y="5127111"/>
              <a:ext cx="1742706" cy="561692"/>
              <a:chOff x="3670062" y="4936611"/>
              <a:chExt cx="1742706" cy="561692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3670062" y="504814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3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999581" y="4936611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3612793" y="4092405"/>
              <a:ext cx="1574047" cy="352544"/>
              <a:chOff x="3612793" y="4282905"/>
              <a:chExt cx="1574047" cy="352544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3612793" y="4319978"/>
                <a:ext cx="1247076" cy="315471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Bob</a:t>
                </a: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4837382" y="428290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2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</p:grpSp>
        <p:cxnSp>
          <p:nvCxnSpPr>
            <p:cNvPr id="119" name="Straight Connector 118"/>
            <p:cNvCxnSpPr>
              <a:stCxn id="123" idx="4"/>
              <a:endCxn id="127" idx="1"/>
            </p:cNvCxnSpPr>
            <p:nvPr/>
          </p:nvCxnSpPr>
          <p:spPr>
            <a:xfrm>
              <a:off x="5757889" y="3542355"/>
              <a:ext cx="1059781" cy="585365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6441113" y="3636293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3</a:t>
              </a: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5583160" y="3128352"/>
              <a:ext cx="1768106" cy="561692"/>
              <a:chOff x="5583160" y="3306152"/>
              <a:chExt cx="1768106" cy="561692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5583160" y="3392286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1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5938079" y="3306152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Alice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599173" y="5114411"/>
              <a:ext cx="1704606" cy="561692"/>
              <a:chOff x="5599173" y="4923911"/>
              <a:chExt cx="1704606" cy="561692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5599173" y="504814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3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5890592" y="4923911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5554604" y="4040578"/>
              <a:ext cx="1561347" cy="561692"/>
              <a:chOff x="5554604" y="4243778"/>
              <a:chExt cx="1561347" cy="561692"/>
            </a:xfrm>
          </p:grpSpPr>
          <p:sp>
            <p:nvSpPr>
              <p:cNvPr id="122" name="TextBox 121"/>
              <p:cNvSpPr txBox="1"/>
              <p:nvPr/>
            </p:nvSpPr>
            <p:spPr>
              <a:xfrm>
                <a:off x="5554604" y="4243778"/>
                <a:ext cx="133273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Bob</a:t>
                </a:r>
              </a:p>
              <a:p>
                <a:r>
                  <a:rPr lang="en-US" sz="1600" dirty="0" smtClean="0"/>
                  <a:t>school = CMU</a:t>
                </a:r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6766493" y="428290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2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7534267" y="5127111"/>
              <a:ext cx="1717306" cy="561692"/>
              <a:chOff x="7534267" y="4936611"/>
              <a:chExt cx="1717306" cy="561692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7534267" y="504814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3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7838386" y="4936611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7489698" y="3951678"/>
              <a:ext cx="1561347" cy="561692"/>
              <a:chOff x="7489698" y="4205678"/>
              <a:chExt cx="1561347" cy="561692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7489698" y="4205678"/>
                <a:ext cx="133273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Bob</a:t>
                </a:r>
              </a:p>
              <a:p>
                <a:r>
                  <a:rPr lang="en-US" sz="1600" dirty="0" smtClean="0"/>
                  <a:t>school = CMU</a:t>
                </a:r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8701587" y="428290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2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9272854" y="5117835"/>
              <a:ext cx="1717306" cy="561692"/>
              <a:chOff x="9272854" y="4927335"/>
              <a:chExt cx="1717306" cy="561692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9272854" y="5064269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3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9576973" y="4927335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9279085" y="3421702"/>
              <a:ext cx="1510547" cy="849596"/>
              <a:chOff x="9279085" y="3421702"/>
              <a:chExt cx="1510547" cy="849596"/>
            </a:xfrm>
          </p:grpSpPr>
          <p:sp>
            <p:nvSpPr>
              <p:cNvPr id="161" name="TextBox 160"/>
              <p:cNvSpPr txBox="1"/>
              <p:nvPr/>
            </p:nvSpPr>
            <p:spPr>
              <a:xfrm>
                <a:off x="9279085" y="3421702"/>
                <a:ext cx="1332737" cy="807913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Bob</a:t>
                </a:r>
              </a:p>
              <a:p>
                <a:r>
                  <a:rPr lang="en-US" sz="1600" dirty="0" smtClean="0"/>
                  <a:t>school = CMU</a:t>
                </a:r>
              </a:p>
              <a:p>
                <a:r>
                  <a:rPr lang="en-US" sz="1600" dirty="0" smtClean="0"/>
                  <a:t>school = MIT</a:t>
                </a:r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10440174" y="3943429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2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</p:grpSp>
        <p:cxnSp>
          <p:nvCxnSpPr>
            <p:cNvPr id="171" name="Straight Connector 170"/>
            <p:cNvCxnSpPr>
              <a:stCxn id="164" idx="4"/>
              <a:endCxn id="162" idx="0"/>
            </p:cNvCxnSpPr>
            <p:nvPr/>
          </p:nvCxnSpPr>
          <p:spPr>
            <a:xfrm flipH="1">
              <a:off x="9447583" y="4271298"/>
              <a:ext cx="1167320" cy="983471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9423514" y="4340483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4</a:t>
              </a: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7514591" y="3157904"/>
              <a:ext cx="1717306" cy="561692"/>
              <a:chOff x="7514591" y="3335704"/>
              <a:chExt cx="1717306" cy="561692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7514591" y="3447238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1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7818710" y="3335704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Alice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>
              <a:off x="10403990" y="3014814"/>
              <a:ext cx="638636" cy="2570634"/>
              <a:chOff x="4978237" y="3140942"/>
              <a:chExt cx="638636" cy="2570634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4978237" y="3140942"/>
                <a:ext cx="638636" cy="28469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b="1" dirty="0" smtClean="0"/>
                  <a:t>10/</a:t>
                </a:r>
                <a:r>
                  <a:rPr lang="en-US" b="1" dirty="0"/>
                  <a:t>15</a:t>
                </a:r>
              </a:p>
            </p:txBody>
          </p:sp>
          <p:cxnSp>
            <p:nvCxnSpPr>
              <p:cNvPr id="177" name="Straight Connector 176"/>
              <p:cNvCxnSpPr/>
              <p:nvPr/>
            </p:nvCxnSpPr>
            <p:spPr>
              <a:xfrm>
                <a:off x="55253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/>
            <p:cNvGrpSpPr/>
            <p:nvPr/>
          </p:nvGrpSpPr>
          <p:grpSpPr>
            <a:xfrm>
              <a:off x="8904642" y="2951314"/>
              <a:ext cx="548868" cy="2634134"/>
              <a:chOff x="5194137" y="3077442"/>
              <a:chExt cx="548868" cy="2634134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5194137" y="3077442"/>
                <a:ext cx="548868" cy="28469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b="1" dirty="0" smtClean="0"/>
                  <a:t>7/</a:t>
                </a:r>
                <a:r>
                  <a:rPr lang="en-US" b="1" dirty="0"/>
                  <a:t>15</a:t>
                </a:r>
              </a:p>
            </p:txBody>
          </p:sp>
          <p:cxnSp>
            <p:nvCxnSpPr>
              <p:cNvPr id="184" name="Straight Connector 183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5108121" y="2951314"/>
              <a:ext cx="561692" cy="2634134"/>
              <a:chOff x="5194137" y="3077442"/>
              <a:chExt cx="561692" cy="2634134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5194137" y="3077442"/>
                <a:ext cx="561692" cy="28469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b="1" dirty="0" smtClean="0"/>
                  <a:t>5/</a:t>
                </a:r>
                <a:r>
                  <a:rPr lang="en-US" b="1" dirty="0"/>
                  <a:t>15</a:t>
                </a:r>
              </a:p>
            </p:txBody>
          </p:sp>
          <p:cxnSp>
            <p:nvCxnSpPr>
              <p:cNvPr id="187" name="Straight Connector 186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/>
            <p:cNvGrpSpPr/>
            <p:nvPr/>
          </p:nvGrpSpPr>
          <p:grpSpPr>
            <a:xfrm>
              <a:off x="7040863" y="2951314"/>
              <a:ext cx="561692" cy="2634134"/>
              <a:chOff x="5194137" y="3077442"/>
              <a:chExt cx="561692" cy="2634134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5194137" y="3077442"/>
                <a:ext cx="561692" cy="28469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b="1" dirty="0" smtClean="0"/>
                  <a:t>6/</a:t>
                </a:r>
                <a:r>
                  <a:rPr lang="en-US" b="1" dirty="0"/>
                  <a:t>15</a:t>
                </a:r>
              </a:p>
            </p:txBody>
          </p:sp>
          <p:cxnSp>
            <p:nvCxnSpPr>
              <p:cNvPr id="190" name="Straight Connector 189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/>
            <p:cNvGrpSpPr/>
            <p:nvPr/>
          </p:nvGrpSpPr>
          <p:grpSpPr>
            <a:xfrm>
              <a:off x="3200482" y="2951314"/>
              <a:ext cx="561692" cy="2634134"/>
              <a:chOff x="5244937" y="3077442"/>
              <a:chExt cx="561692" cy="2634134"/>
            </a:xfrm>
          </p:grpSpPr>
          <p:sp>
            <p:nvSpPr>
              <p:cNvPr id="192" name="Rectangle 191"/>
              <p:cNvSpPr/>
              <p:nvPr/>
            </p:nvSpPr>
            <p:spPr>
              <a:xfrm>
                <a:off x="5244937" y="3077442"/>
                <a:ext cx="561692" cy="28469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b="1" dirty="0" smtClean="0"/>
                  <a:t>2/</a:t>
                </a:r>
                <a:r>
                  <a:rPr lang="en-US" b="1" dirty="0"/>
                  <a:t>15</a:t>
                </a:r>
              </a:p>
            </p:txBody>
          </p:sp>
          <p:cxnSp>
            <p:nvCxnSpPr>
              <p:cNvPr id="193" name="Straight Connector 192"/>
              <p:cNvCxnSpPr/>
              <p:nvPr/>
            </p:nvCxnSpPr>
            <p:spPr>
              <a:xfrm>
                <a:off x="55380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93"/>
            <p:cNvGrpSpPr/>
            <p:nvPr/>
          </p:nvGrpSpPr>
          <p:grpSpPr>
            <a:xfrm>
              <a:off x="1439077" y="2951314"/>
              <a:ext cx="561692" cy="2608734"/>
              <a:chOff x="5422737" y="3077442"/>
              <a:chExt cx="561692" cy="2608734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5422737" y="3077442"/>
                <a:ext cx="561692" cy="28469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b="1" dirty="0" smtClean="0"/>
                  <a:t>1/</a:t>
                </a:r>
                <a:r>
                  <a:rPr lang="en-US" b="1" dirty="0"/>
                  <a:t>15</a:t>
                </a:r>
              </a:p>
            </p:txBody>
          </p:sp>
          <p:cxnSp>
            <p:nvCxnSpPr>
              <p:cNvPr id="196" name="Straight Connector 195"/>
              <p:cNvCxnSpPr/>
              <p:nvPr/>
            </p:nvCxnSpPr>
            <p:spPr>
              <a:xfrm>
                <a:off x="5652371" y="34304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84278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02518" y="1482806"/>
            <a:ext cx="301752" cy="314355"/>
            <a:chOff x="2941562" y="2797709"/>
            <a:chExt cx="402336" cy="419140"/>
          </a:xfrm>
        </p:grpSpPr>
        <p:sp>
          <p:nvSpPr>
            <p:cNvPr id="3" name="Rectangle 2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026714" y="1495298"/>
            <a:ext cx="301752" cy="314355"/>
            <a:chOff x="2941562" y="2797709"/>
            <a:chExt cx="402336" cy="419140"/>
          </a:xfrm>
        </p:grpSpPr>
        <p:sp>
          <p:nvSpPr>
            <p:cNvPr id="6" name="Rectangle 5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96419" y="2323272"/>
            <a:ext cx="301752" cy="314355"/>
            <a:chOff x="2941562" y="2797709"/>
            <a:chExt cx="402336" cy="419140"/>
          </a:xfrm>
        </p:grpSpPr>
        <p:sp>
          <p:nvSpPr>
            <p:cNvPr id="10" name="Rectangle 9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6" idx="2"/>
            <a:endCxn id="11" idx="7"/>
          </p:cNvCxnSpPr>
          <p:nvPr/>
        </p:nvCxnSpPr>
        <p:spPr>
          <a:xfrm flipH="1">
            <a:off x="2553980" y="1803075"/>
            <a:ext cx="1612595" cy="57689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83743" y="1164355"/>
            <a:ext cx="125323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(1,2,3,4)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26715" y="1164956"/>
            <a:ext cx="1254640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(2,3,4,5)</a:t>
            </a:r>
            <a:endParaRPr lang="en-US" dirty="0"/>
          </a:p>
        </p:txBody>
      </p:sp>
      <p:cxnSp>
        <p:nvCxnSpPr>
          <p:cNvPr id="29" name="Curved Connector 28"/>
          <p:cNvCxnSpPr/>
          <p:nvPr/>
        </p:nvCxnSpPr>
        <p:spPr>
          <a:xfrm>
            <a:off x="2604270" y="1646232"/>
            <a:ext cx="1422444" cy="124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88830" y="2018871"/>
            <a:ext cx="80413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776143" y="2637627"/>
            <a:ext cx="1403406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(1,2,3,4,5)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52330" y="1327064"/>
            <a:ext cx="95430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(2,3)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3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764" y="0"/>
            <a:ext cx="7200900" cy="1114425"/>
          </a:xfrm>
        </p:spPr>
        <p:txBody>
          <a:bodyPr/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3" name="Notched Right Arrow 2"/>
          <p:cNvSpPr/>
          <p:nvPr/>
        </p:nvSpPr>
        <p:spPr>
          <a:xfrm>
            <a:off x="1308433" y="760995"/>
            <a:ext cx="3002310" cy="451185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4066273" y="727048"/>
            <a:ext cx="19372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2132" y="1254897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9120" y="1603815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8145" y="1973782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9120" y="2369759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e(v1,v2)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8145" y="2754935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e(v2,v3)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420844" y="727346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278178" y="727346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704787" y="727346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988730" y="727346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57375" y="58784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07/15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2620" y="58784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08/15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67865" y="58784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09/15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23110" y="58784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10/15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1756769" y="727050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52223" y="858568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1957572" y="86600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86096" y="86553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74626" y="865532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743" y="1259242"/>
            <a:ext cx="1299411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Alice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747583" y="1613648"/>
            <a:ext cx="2267957" cy="24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Bob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5743" y="1978125"/>
            <a:ext cx="2589798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Cathy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47582" y="2358894"/>
            <a:ext cx="977570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291490" y="2744070"/>
            <a:ext cx="724050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4</a:t>
            </a:r>
          </a:p>
        </p:txBody>
      </p:sp>
      <p:sp>
        <p:nvSpPr>
          <p:cNvPr id="93" name="Oval 92"/>
          <p:cNvSpPr/>
          <p:nvPr/>
        </p:nvSpPr>
        <p:spPr>
          <a:xfrm>
            <a:off x="4832348" y="3482030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624214" y="4055161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4366766" y="4298357"/>
            <a:ext cx="63863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525383" y="3193266"/>
            <a:ext cx="52608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</a:t>
            </a:r>
          </a:p>
        </p:txBody>
      </p:sp>
      <p:sp>
        <p:nvSpPr>
          <p:cNvPr id="97" name="Oval 96"/>
          <p:cNvSpPr/>
          <p:nvPr/>
        </p:nvSpPr>
        <p:spPr>
          <a:xfrm>
            <a:off x="1634087" y="342874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950088" y="4046645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356173" y="3194915"/>
            <a:ext cx="570164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464041" y="4289841"/>
            <a:ext cx="63863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</a:t>
            </a:r>
          </a:p>
        </p:txBody>
      </p:sp>
      <p:sp>
        <p:nvSpPr>
          <p:cNvPr id="101" name="Oval 100"/>
          <p:cNvSpPr/>
          <p:nvPr/>
        </p:nvSpPr>
        <p:spPr>
          <a:xfrm>
            <a:off x="2808504" y="342874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332638" y="3617893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124505" y="4046645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2530590" y="3194915"/>
            <a:ext cx="570164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638458" y="4289841"/>
            <a:ext cx="63863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252347" y="3808886"/>
            <a:ext cx="52608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</a:t>
            </a:r>
          </a:p>
        </p:txBody>
      </p:sp>
      <p:cxnSp>
        <p:nvCxnSpPr>
          <p:cNvPr id="107" name="Straight Connector 106"/>
          <p:cNvCxnSpPr/>
          <p:nvPr/>
        </p:nvCxnSpPr>
        <p:spPr>
          <a:xfrm>
            <a:off x="3016637" y="3532816"/>
            <a:ext cx="316001" cy="189143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064516" y="3467412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109" name="Oval 108"/>
          <p:cNvSpPr/>
          <p:nvPr/>
        </p:nvSpPr>
        <p:spPr>
          <a:xfrm>
            <a:off x="5993053" y="3448467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5826737" y="4055161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5569289" y="4298357"/>
            <a:ext cx="63863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</a:t>
            </a:r>
            <a:r>
              <a:rPr lang="en-US" sz="1100"/>
              <a:t>, Cathy</a:t>
            </a:r>
            <a:endParaRPr lang="en-US" sz="1100" dirty="0"/>
          </a:p>
        </p:txBody>
      </p:sp>
      <p:sp>
        <p:nvSpPr>
          <p:cNvPr id="112" name="TextBox 111"/>
          <p:cNvSpPr txBox="1"/>
          <p:nvPr/>
        </p:nvSpPr>
        <p:spPr>
          <a:xfrm>
            <a:off x="5884539" y="3191494"/>
            <a:ext cx="52608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</a:t>
            </a:r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5930803" y="3599523"/>
            <a:ext cx="134547" cy="455636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998077" y="374519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808763" y="4792331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119626" y="479280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564178" y="479233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964207" y="4772386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196263" y="580521"/>
            <a:ext cx="171093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Project affiliation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37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-3005"/>
            <a:ext cx="7200900" cy="1114425"/>
          </a:xfrm>
        </p:spPr>
        <p:txBody>
          <a:bodyPr/>
          <a:lstStyle/>
          <a:p>
            <a:r>
              <a:rPr lang="en-US" smtClean="0"/>
              <a:t>selection</a:t>
            </a:r>
            <a:endParaRPr lang="en-US"/>
          </a:p>
        </p:txBody>
      </p:sp>
      <p:sp>
        <p:nvSpPr>
          <p:cNvPr id="3" name="Notched Right Arrow 2"/>
          <p:cNvSpPr/>
          <p:nvPr/>
        </p:nvSpPr>
        <p:spPr>
          <a:xfrm>
            <a:off x="1308433" y="580521"/>
            <a:ext cx="3002310" cy="451185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4066273" y="546574"/>
            <a:ext cx="19372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2132" y="1074425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9120" y="1423339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8145" y="1793308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v3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420844" y="546872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704787" y="546872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988730" y="546872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57375" y="40736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07/15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2620" y="40736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08/15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67865" y="40736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09/15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23110" y="40736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10/15</a:t>
            </a:r>
          </a:p>
        </p:txBody>
      </p:sp>
      <p:sp>
        <p:nvSpPr>
          <p:cNvPr id="24" name="Oval 23"/>
          <p:cNvSpPr/>
          <p:nvPr/>
        </p:nvSpPr>
        <p:spPr>
          <a:xfrm>
            <a:off x="1634087" y="3512970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50088" y="4130866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356173" y="3279135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64040" y="4374062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30" name="Oval 29"/>
          <p:cNvSpPr/>
          <p:nvPr/>
        </p:nvSpPr>
        <p:spPr>
          <a:xfrm>
            <a:off x="3124505" y="4130866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638457" y="4374062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52223" y="678094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3005396" y="685058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425743" y="1078768"/>
            <a:ext cx="1299411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Alice, Drexel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425743" y="1797651"/>
            <a:ext cx="2589798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Cathy, Drexel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808763" y="4876551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3119626" y="487702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196264" y="580521"/>
            <a:ext cx="1535016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Affiliation = Drexel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64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45"/>
            <a:ext cx="12801600" cy="1981200"/>
          </a:xfrm>
        </p:spPr>
        <p:txBody>
          <a:bodyPr/>
          <a:lstStyle/>
          <a:p>
            <a:r>
              <a:rPr lang="en-US" dirty="0" smtClean="0"/>
              <a:t>slice</a:t>
            </a:r>
            <a:endParaRPr lang="en-US" dirty="0"/>
          </a:p>
        </p:txBody>
      </p:sp>
      <p:sp>
        <p:nvSpPr>
          <p:cNvPr id="3" name="Notched Right Arrow 2"/>
          <p:cNvSpPr/>
          <p:nvPr/>
        </p:nvSpPr>
        <p:spPr>
          <a:xfrm>
            <a:off x="2326103" y="1053427"/>
            <a:ext cx="5337440" cy="802107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7228931" y="993076"/>
            <a:ext cx="348813" cy="49244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3791" y="1931478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v1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8436" y="2551773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v2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54480" y="3209493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v3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38436" y="3913452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e(v1,v2)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54480" y="4598209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e(v2,v3)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827872" y="993606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808511" y="993606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091076" y="993606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55769" y="745598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08/15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20649" y="745598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09/15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85529" y="745598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10/15</a:t>
            </a:r>
          </a:p>
        </p:txBody>
      </p:sp>
      <p:sp>
        <p:nvSpPr>
          <p:cNvPr id="18" name="Oval 17"/>
          <p:cNvSpPr/>
          <p:nvPr/>
        </p:nvSpPr>
        <p:spPr>
          <a:xfrm>
            <a:off x="8590841" y="6361390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220825" y="7380289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593711" y="993079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366761" y="993078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56741" y="7812638"/>
            <a:ext cx="1837834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3, Cathy, Drexel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67063" y="5848033"/>
            <a:ext cx="1708630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2, Bob, </a:t>
            </a:r>
            <a:r>
              <a:rPr lang="en-US" sz="1900" dirty="0" err="1"/>
              <a:t>UPenn</a:t>
            </a:r>
            <a:endParaRPr lang="en-US" sz="1900" dirty="0"/>
          </a:p>
        </p:txBody>
      </p:sp>
      <p:sp>
        <p:nvSpPr>
          <p:cNvPr id="28" name="Oval 27"/>
          <p:cNvSpPr/>
          <p:nvPr/>
        </p:nvSpPr>
        <p:spPr>
          <a:xfrm>
            <a:off x="4992895" y="6266669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924690" y="6602923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554675" y="7365150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98826" y="5850964"/>
            <a:ext cx="1756219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1, Alice, Drexel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90591" y="7797500"/>
            <a:ext cx="1837834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3, Cathy, Drexel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81949" y="6942469"/>
            <a:ext cx="1708630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2, Bob, </a:t>
            </a:r>
            <a:r>
              <a:rPr lang="en-US" sz="1900" dirty="0" err="1"/>
              <a:t>UPenn</a:t>
            </a:r>
            <a:endParaRPr lang="en-US" sz="1900" dirty="0"/>
          </a:p>
        </p:txBody>
      </p:sp>
      <p:cxnSp>
        <p:nvCxnSpPr>
          <p:cNvPr id="34" name="Straight Connector 33"/>
          <p:cNvCxnSpPr>
            <a:stCxn id="45" idx="6"/>
            <a:endCxn id="46" idx="2"/>
          </p:cNvCxnSpPr>
          <p:nvPr/>
        </p:nvCxnSpPr>
        <p:spPr>
          <a:xfrm>
            <a:off x="5362910" y="6451677"/>
            <a:ext cx="561780" cy="336255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80257" y="1261796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p1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67502" y="1239272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p2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42926" y="1239270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p3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54878" y="1239269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p4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593710" y="1931478"/>
            <a:ext cx="1251007" cy="43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1917" tIns="60958" rIns="121917" bIns="60958" rtlCol="0" anchor="ctr"/>
          <a:lstStyle/>
          <a:p>
            <a:pPr algn="ctr"/>
            <a:r>
              <a:rPr lang="en-US" sz="1900" dirty="0"/>
              <a:t>Alice, Drexel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604399" y="2569008"/>
            <a:ext cx="1812480" cy="43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Bob, </a:t>
            </a:r>
            <a:r>
              <a:rPr lang="en-US" sz="1900" dirty="0" err="1"/>
              <a:t>UPenn</a:t>
            </a:r>
            <a:endParaRPr lang="en-US" sz="1900" dirty="0"/>
          </a:p>
        </p:txBody>
      </p:sp>
      <p:sp>
        <p:nvSpPr>
          <p:cNvPr id="42" name="Rectangle 41"/>
          <p:cNvSpPr/>
          <p:nvPr/>
        </p:nvSpPr>
        <p:spPr>
          <a:xfrm>
            <a:off x="3593707" y="3247629"/>
            <a:ext cx="3545031" cy="399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Cathy, Drexel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377450" y="2574345"/>
            <a:ext cx="1761289" cy="43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0958" rIns="0" bIns="60958" rtlCol="0" anchor="ctr"/>
          <a:lstStyle/>
          <a:p>
            <a:pPr algn="ctr"/>
            <a:r>
              <a:rPr lang="en-US" sz="1900" dirty="0"/>
              <a:t>Bob, Columbia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593707" y="3890499"/>
            <a:ext cx="1251008" cy="433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851537" y="4578893"/>
            <a:ext cx="1287200" cy="42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48029" y="6335404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3</a:t>
            </a:r>
          </a:p>
        </p:txBody>
      </p:sp>
      <p:sp>
        <p:nvSpPr>
          <p:cNvPr id="47" name="Oval 46"/>
          <p:cNvSpPr/>
          <p:nvPr/>
        </p:nvSpPr>
        <p:spPr>
          <a:xfrm>
            <a:off x="13359562" y="6340001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2989549" y="7380289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2125463" y="7812638"/>
            <a:ext cx="1827016" cy="41036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3066405" y="5845854"/>
            <a:ext cx="1976245" cy="41036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400" dirty="0" smtClean="0"/>
              <a:t>2, Bob, Columbia</a:t>
            </a:r>
            <a:endParaRPr lang="en-US" sz="1400" dirty="0"/>
          </a:p>
        </p:txBody>
      </p:sp>
      <p:sp>
        <p:nvSpPr>
          <p:cNvPr id="51" name="Oval 50"/>
          <p:cNvSpPr/>
          <p:nvPr/>
        </p:nvSpPr>
        <p:spPr>
          <a:xfrm>
            <a:off x="10846403" y="6347314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476387" y="7366213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612304" y="7798562"/>
            <a:ext cx="1827016" cy="41036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10022624" y="5833957"/>
            <a:ext cx="1976245" cy="41036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400" dirty="0" smtClean="0"/>
              <a:t>2, Bob, Columbia</a:t>
            </a:r>
            <a:endParaRPr lang="en-US" sz="1400" dirty="0"/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13174553" y="6655824"/>
            <a:ext cx="239195" cy="724461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3294153" y="6829246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5204800" y="8690814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smtClean="0"/>
              <a:t>p1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8027177" y="8691664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10595269" y="8690813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dirty="0" smtClean="0"/>
              <a:t>p3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12907234" y="8690814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11015581" y="1032037"/>
            <a:ext cx="3267932" cy="49244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dirty="0" smtClean="0"/>
              <a:t>[08/01/15, 11/01/15)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42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744578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6209227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0990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2843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30111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8827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909006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0860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388653" y="1658044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224463" y="397042"/>
            <a:ext cx="0" cy="234615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54409" y="277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snapshot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75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744578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6209227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0990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2843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30111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8827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900989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0860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388653" y="1658044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900991" y="4546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30110" y="2647888"/>
            <a:ext cx="130342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88654" y="3161456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78827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90860" y="317594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330109" y="45460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588997" y="4637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029623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388652" y="45460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891312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325019" y="454604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180799" y="42762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53744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smtClean="0"/>
              <a:t>1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717612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33735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57616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497709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68029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67661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90811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515975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5980626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2387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4241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101509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0225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672387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2259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248290" y="1658044"/>
            <a:ext cx="87716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672388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101508" y="2647888"/>
            <a:ext cx="130342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48290" y="3161456"/>
            <a:ext cx="44402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0225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62259" y="317594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240275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528351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384312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096236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952196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21095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594755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468415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342074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215734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11/15</a:t>
            </a:r>
            <a:endParaRPr lang="en-US" sz="1400" dirty="0"/>
          </a:p>
        </p:txBody>
      </p:sp>
      <p:sp>
        <p:nvSpPr>
          <p:cNvPr id="34" name="Notched Right Arrow 33"/>
          <p:cNvSpPr/>
          <p:nvPr/>
        </p:nvSpPr>
        <p:spPr>
          <a:xfrm>
            <a:off x="7603425" y="546177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TextBox 34"/>
          <p:cNvSpPr txBox="1"/>
          <p:nvPr/>
        </p:nvSpPr>
        <p:spPr>
          <a:xfrm>
            <a:off x="12068074" y="84117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759838" y="1210506"/>
            <a:ext cx="173358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941691" y="120471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6937673" y="166993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7759836" y="2167405"/>
            <a:ext cx="430823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949707" y="216322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7759837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759836" y="2676709"/>
            <a:ext cx="171994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0335739" y="3190277"/>
            <a:ext cx="86367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937673" y="269119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949707" y="320476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0327723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8615799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9471761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1183685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2039645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808545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8682205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9555865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0429523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11303182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11/15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7786398" y="1686108"/>
            <a:ext cx="340530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449933" y="3862139"/>
            <a:ext cx="38217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</a:t>
            </a:r>
            <a:endParaRPr 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7834910" y="3901627"/>
            <a:ext cx="3098701" cy="311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rIns="0" rtlCol="0">
            <a:noAutofit/>
          </a:bodyPr>
          <a:lstStyle/>
          <a:p>
            <a:r>
              <a:rPr lang="en-US" sz="1400" b="1" dirty="0" smtClean="0"/>
              <a:t>   G_</a:t>
            </a:r>
            <a:r>
              <a:rPr lang="en-US" sz="1400" b="1" baseline="-25000" dirty="0" smtClean="0"/>
              <a:t>vid</a:t>
            </a:r>
            <a:r>
              <a:rPr lang="en-US" sz="1400" b="1" dirty="0" smtClean="0"/>
              <a:t>,G</a:t>
            </a:r>
            <a:r>
              <a:rPr lang="en-US" sz="1400" b="1" baseline="-25000" dirty="0" smtClean="0"/>
              <a:t>vid1</a:t>
            </a:r>
            <a:r>
              <a:rPr lang="en-US" sz="1400" b="1" dirty="0" smtClean="0"/>
              <a:t>,</a:t>
            </a:r>
            <a:r>
              <a:rPr lang="en-US" sz="1400" b="1" baseline="-25000" dirty="0" smtClean="0"/>
              <a:t> </a:t>
            </a:r>
            <a:r>
              <a:rPr lang="en-US" sz="1400" b="1" dirty="0" smtClean="0"/>
              <a:t>G</a:t>
            </a:r>
            <a:r>
              <a:rPr lang="en-US" sz="1400" b="1" baseline="-25000" dirty="0" smtClean="0"/>
              <a:t>vid2</a:t>
            </a:r>
            <a:r>
              <a:rPr lang="en-US" sz="1400" b="1" dirty="0" smtClean="0"/>
              <a:t>, W(1 month) g (TG)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26864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2679751" y="6175375"/>
            <a:ext cx="181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pSp>
        <p:nvGrpSpPr>
          <p:cNvPr id="96" name="Group 95"/>
          <p:cNvGrpSpPr/>
          <p:nvPr/>
        </p:nvGrpSpPr>
        <p:grpSpPr>
          <a:xfrm>
            <a:off x="1317367" y="256756"/>
            <a:ext cx="6134052" cy="2204182"/>
            <a:chOff x="1317367" y="256756"/>
            <a:chExt cx="6134052" cy="2204182"/>
          </a:xfrm>
        </p:grpSpPr>
        <p:sp>
          <p:nvSpPr>
            <p:cNvPr id="97" name="Oval 96"/>
            <p:cNvSpPr/>
            <p:nvPr/>
          </p:nvSpPr>
          <p:spPr>
            <a:xfrm>
              <a:off x="4555418" y="1081976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4347284" y="1702040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968393" y="1909518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101291" y="1261683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sp>
          <p:nvSpPr>
            <p:cNvPr id="101" name="Oval 100"/>
            <p:cNvSpPr/>
            <p:nvPr/>
          </p:nvSpPr>
          <p:spPr>
            <a:xfrm>
              <a:off x="1678626" y="81266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1994627" y="170440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555493" y="578830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508579" y="1947601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05" name="Oval 104"/>
            <p:cNvSpPr/>
            <p:nvPr/>
          </p:nvSpPr>
          <p:spPr>
            <a:xfrm>
              <a:off x="2698262" y="80075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3222395" y="106087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014262" y="170440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575128" y="566923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54433" y="1935695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820635" y="1252332"/>
              <a:ext cx="985161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</a:t>
              </a:r>
              <a:r>
                <a:rPr lang="en-US" sz="1100" dirty="0" err="1"/>
                <a:t>UPenn</a:t>
              </a:r>
              <a:endParaRPr lang="en-US" sz="1100" dirty="0"/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2894488" y="791795"/>
              <a:ext cx="653095" cy="373142"/>
              <a:chOff x="3573566" y="1055727"/>
              <a:chExt cx="870793" cy="497522"/>
            </a:xfrm>
          </p:grpSpPr>
          <p:cxnSp>
            <p:nvCxnSpPr>
              <p:cNvPr id="145" name="Straight Connector 144"/>
              <p:cNvCxnSpPr>
                <a:stCxn id="105" idx="6"/>
                <a:endCxn id="106" idx="2"/>
              </p:cNvCxnSpPr>
              <p:nvPr/>
            </p:nvCxnSpPr>
            <p:spPr>
              <a:xfrm>
                <a:off x="3573566" y="1206432"/>
                <a:ext cx="421334" cy="346817"/>
              </a:xfrm>
              <a:prstGeom prst="line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3700905" y="1055727"/>
                <a:ext cx="743454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3</a:t>
                </a:r>
              </a:p>
            </p:txBody>
          </p:sp>
        </p:grpSp>
        <p:sp>
          <p:nvSpPr>
            <p:cNvPr id="112" name="Oval 111"/>
            <p:cNvSpPr/>
            <p:nvPr/>
          </p:nvSpPr>
          <p:spPr>
            <a:xfrm>
              <a:off x="5633672" y="108201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5425538" y="1681190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129991" y="1900574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314791" y="1272660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sp>
          <p:nvSpPr>
            <p:cNvPr id="116" name="Oval 115"/>
            <p:cNvSpPr/>
            <p:nvPr/>
          </p:nvSpPr>
          <p:spPr>
            <a:xfrm>
              <a:off x="6594626" y="1044201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6208160" y="167720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174549" y="1872773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500411" y="1257377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cxnSp>
          <p:nvCxnSpPr>
            <p:cNvPr id="120" name="Straight Connector 119"/>
            <p:cNvCxnSpPr>
              <a:stCxn id="116" idx="3"/>
              <a:endCxn id="117" idx="0"/>
            </p:cNvCxnSpPr>
            <p:nvPr/>
          </p:nvCxnSpPr>
          <p:spPr>
            <a:xfrm flipH="1">
              <a:off x="6312226" y="1221852"/>
              <a:ext cx="312881" cy="455348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6281895" y="1308059"/>
              <a:ext cx="557591" cy="23852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853302" y="2176245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mtClean="0"/>
                <a:t>p1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949852" y="2164817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180091" y="2164338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480571" y="2164339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p4</a:t>
              </a:r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774255" y="2144394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p5</a:t>
              </a:r>
              <a:endParaRPr lang="en-US" dirty="0"/>
            </a:p>
          </p:txBody>
        </p:sp>
        <p:cxnSp>
          <p:nvCxnSpPr>
            <p:cNvPr id="127" name="Straight Connector 126"/>
            <p:cNvCxnSpPr/>
            <p:nvPr/>
          </p:nvCxnSpPr>
          <p:spPr>
            <a:xfrm flipH="1">
              <a:off x="2587035" y="596454"/>
              <a:ext cx="8309" cy="182494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1507868" y="592893"/>
              <a:ext cx="0" cy="182850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4936924" y="557329"/>
              <a:ext cx="0" cy="1864064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3813730" y="565673"/>
              <a:ext cx="0" cy="1867626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6126924" y="605262"/>
              <a:ext cx="0" cy="1816133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7327997" y="557329"/>
              <a:ext cx="0" cy="1864064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/>
            <p:nvPr/>
          </p:nvSpPr>
          <p:spPr>
            <a:xfrm>
              <a:off x="4018847" y="79610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907619" y="562275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135" name="Oval 134"/>
            <p:cNvSpPr/>
            <p:nvPr/>
          </p:nvSpPr>
          <p:spPr>
            <a:xfrm>
              <a:off x="5108121" y="79610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032397" y="562275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cxnSp>
          <p:nvCxnSpPr>
            <p:cNvPr id="137" name="Straight Arrow Connector 136"/>
            <p:cNvCxnSpPr>
              <a:stCxn id="133" idx="6"/>
              <a:endCxn id="97" idx="2"/>
            </p:cNvCxnSpPr>
            <p:nvPr/>
          </p:nvCxnSpPr>
          <p:spPr>
            <a:xfrm>
              <a:off x="4226979" y="900174"/>
              <a:ext cx="328438" cy="2858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4310216" y="799610"/>
              <a:ext cx="557591" cy="23852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317367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460601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2/15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665225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5/15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803877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6/15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999773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6941023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9/15</a:t>
              </a: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1436138" y="3170793"/>
            <a:ext cx="734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JULIA’S VERSION: aggregation w=1month, </a:t>
            </a:r>
            <a:r>
              <a:rPr lang="en-US" dirty="0" err="1" smtClean="0"/>
              <a:t>q_v</a:t>
            </a:r>
            <a:r>
              <a:rPr lang="en-US" dirty="0" smtClean="0"/>
              <a:t> = at least 1, </a:t>
            </a:r>
            <a:r>
              <a:rPr lang="en-US" dirty="0" err="1" smtClean="0"/>
              <a:t>q_e</a:t>
            </a:r>
            <a:r>
              <a:rPr lang="en-US" dirty="0" smtClean="0"/>
              <a:t>=at least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208286"/>
              </p:ext>
            </p:extLst>
          </p:nvPr>
        </p:nvGraphicFramePr>
        <p:xfrm>
          <a:off x="1499419" y="3433841"/>
          <a:ext cx="2372298" cy="160142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7347"/>
                <a:gridCol w="1824951"/>
              </a:tblGrid>
              <a:tr h="414259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7/15)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[4/15,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9" name="TextBox 128"/>
          <p:cNvSpPr txBox="1"/>
          <p:nvPr/>
        </p:nvSpPr>
        <p:spPr>
          <a:xfrm>
            <a:off x="1474213" y="2976974"/>
            <a:ext cx="116477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TV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130" name="Table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868374"/>
              </p:ext>
            </p:extLst>
          </p:nvPr>
        </p:nvGraphicFramePr>
        <p:xfrm>
          <a:off x="4246798" y="3935204"/>
          <a:ext cx="2780893" cy="103281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69493"/>
                <a:gridCol w="584200"/>
                <a:gridCol w="1727200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[4/15, 7/15)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971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1" name="TextBox 130"/>
          <p:cNvSpPr txBox="1"/>
          <p:nvPr/>
        </p:nvSpPr>
        <p:spPr>
          <a:xfrm>
            <a:off x="4270609" y="3472274"/>
            <a:ext cx="18219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TE 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841456"/>
              </p:ext>
            </p:extLst>
          </p:nvPr>
        </p:nvGraphicFramePr>
        <p:xfrm>
          <a:off x="7491219" y="3862041"/>
          <a:ext cx="3157730" cy="106193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0834"/>
                <a:gridCol w="534831"/>
                <a:gridCol w="1464421"/>
                <a:gridCol w="677644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[4/15, 7/15)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=3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=4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222261"/>
              </p:ext>
            </p:extLst>
          </p:nvPr>
        </p:nvGraphicFramePr>
        <p:xfrm>
          <a:off x="7491219" y="683416"/>
          <a:ext cx="3606799" cy="25679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417"/>
                <a:gridCol w="1474981"/>
                <a:gridCol w="1548401"/>
              </a:tblGrid>
              <a:tr h="339184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7/15)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 school=Drexel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[4/15, 7/15)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school=CMU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700228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school=CMU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school=MIT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[1/15,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name=Cathy</a:t>
                      </a:r>
                    </a:p>
                    <a:p>
                      <a:pPr algn="ctr"/>
                      <a:r>
                        <a:rPr lang="en-US" sz="1400" dirty="0" smtClean="0"/>
                        <a:t>school=Drexel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7491219" y="3362938"/>
            <a:ext cx="229343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E</a:t>
            </a:r>
            <a:r>
              <a:rPr lang="en-US" sz="2400" baseline="-25000" dirty="0"/>
              <a:t> </a:t>
            </a:r>
            <a:r>
              <a:rPr lang="en-US" sz="2400" dirty="0"/>
              <a:t>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r>
              <a:rPr lang="en-US" sz="2400" dirty="0"/>
              <a:t>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465819" y="217837"/>
            <a:ext cx="156221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V</a:t>
            </a:r>
            <a:r>
              <a:rPr lang="en-US" sz="2400" dirty="0"/>
              <a:t>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77818" y="402766"/>
            <a:ext cx="141318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Alice</a:t>
            </a:r>
          </a:p>
          <a:p>
            <a:r>
              <a:rPr lang="en-US" sz="1600" dirty="0" smtClean="0"/>
              <a:t>school= Drexel</a:t>
            </a:r>
            <a:endParaRPr lang="en-US" sz="1600" dirty="0"/>
          </a:p>
        </p:txBody>
      </p:sp>
      <p:cxnSp>
        <p:nvCxnSpPr>
          <p:cNvPr id="12" name="Straight Connector 11"/>
          <p:cNvCxnSpPr>
            <a:stCxn id="72" idx="5"/>
          </p:cNvCxnSpPr>
          <p:nvPr/>
        </p:nvCxnSpPr>
        <p:spPr>
          <a:xfrm>
            <a:off x="3694385" y="857822"/>
            <a:ext cx="967653" cy="64620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26135" y="983592"/>
            <a:ext cx="75164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err="1" smtClean="0"/>
              <a:t>cnt</a:t>
            </a:r>
            <a:r>
              <a:rPr lang="en-US" sz="1600" dirty="0" smtClean="0"/>
              <a:t> = 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97798" y="402766"/>
            <a:ext cx="141318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Alice</a:t>
            </a:r>
          </a:p>
          <a:p>
            <a:r>
              <a:rPr lang="en-US" sz="1600" dirty="0" smtClean="0"/>
              <a:t>school= Drexel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533934" y="746916"/>
            <a:ext cx="1332737" cy="80791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Bob</a:t>
            </a:r>
          </a:p>
          <a:p>
            <a:r>
              <a:rPr lang="en-US" sz="1600" dirty="0" smtClean="0"/>
              <a:t>school = CMU</a:t>
            </a:r>
          </a:p>
          <a:p>
            <a:r>
              <a:rPr lang="en-US" sz="1600" dirty="0" smtClean="0"/>
              <a:t>school =MIT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896951" y="225728"/>
            <a:ext cx="589745" cy="2634134"/>
            <a:chOff x="5194137" y="3077442"/>
            <a:chExt cx="589745" cy="2634134"/>
          </a:xfrm>
        </p:grpSpPr>
        <p:sp>
          <p:nvSpPr>
            <p:cNvPr id="86" name="Rectangle 85"/>
            <p:cNvSpPr/>
            <p:nvPr/>
          </p:nvSpPr>
          <p:spPr>
            <a:xfrm>
              <a:off x="51941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7/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54999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486793" y="225728"/>
            <a:ext cx="703458" cy="2634134"/>
            <a:chOff x="4851237" y="3077442"/>
            <a:chExt cx="703458" cy="2634134"/>
          </a:xfrm>
        </p:grpSpPr>
        <p:sp>
          <p:nvSpPr>
            <p:cNvPr id="84" name="Rectangle 83"/>
            <p:cNvSpPr/>
            <p:nvPr/>
          </p:nvSpPr>
          <p:spPr>
            <a:xfrm>
              <a:off x="4851237" y="3077442"/>
              <a:ext cx="703458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10/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54999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989312" y="225728"/>
            <a:ext cx="602569" cy="2634134"/>
            <a:chOff x="5244937" y="3077442"/>
            <a:chExt cx="602569" cy="2634134"/>
          </a:xfrm>
        </p:grpSpPr>
        <p:sp>
          <p:nvSpPr>
            <p:cNvPr id="82" name="Rectangle 81"/>
            <p:cNvSpPr/>
            <p:nvPr/>
          </p:nvSpPr>
          <p:spPr>
            <a:xfrm>
              <a:off x="5244937" y="3077442"/>
              <a:ext cx="602569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4/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55380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227907" y="225728"/>
            <a:ext cx="589745" cy="2608734"/>
            <a:chOff x="5422737" y="3077442"/>
            <a:chExt cx="589745" cy="2608734"/>
          </a:xfrm>
        </p:grpSpPr>
        <p:sp>
          <p:nvSpPr>
            <p:cNvPr id="80" name="Rectangle 79"/>
            <p:cNvSpPr/>
            <p:nvPr/>
          </p:nvSpPr>
          <p:spPr>
            <a:xfrm>
              <a:off x="54227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1/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5652371" y="34304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495641" y="493903"/>
            <a:ext cx="469950" cy="424179"/>
            <a:chOff x="4218283" y="3633053"/>
            <a:chExt cx="469950" cy="424179"/>
          </a:xfrm>
        </p:grpSpPr>
        <p:sp>
          <p:nvSpPr>
            <p:cNvPr id="74" name="Oval 73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32348" y="493903"/>
            <a:ext cx="469950" cy="424179"/>
            <a:chOff x="4218283" y="3633053"/>
            <a:chExt cx="469950" cy="424179"/>
          </a:xfrm>
        </p:grpSpPr>
        <p:sp>
          <p:nvSpPr>
            <p:cNvPr id="72" name="Oval 71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638521" y="1390832"/>
            <a:ext cx="469950" cy="424179"/>
            <a:chOff x="5199209" y="3653017"/>
            <a:chExt cx="469950" cy="424179"/>
          </a:xfrm>
        </p:grpSpPr>
        <p:sp>
          <p:nvSpPr>
            <p:cNvPr id="68" name="Oval 67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99209" y="3653017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v2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94718" y="1390832"/>
            <a:ext cx="469950" cy="424179"/>
            <a:chOff x="5199209" y="3653017"/>
            <a:chExt cx="469950" cy="424179"/>
          </a:xfrm>
        </p:grpSpPr>
        <p:sp>
          <p:nvSpPr>
            <p:cNvPr id="66" name="Oval 65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199209" y="3653017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v2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97599" y="2388809"/>
            <a:ext cx="1807451" cy="561692"/>
            <a:chOff x="6201627" y="3530056"/>
            <a:chExt cx="1807451" cy="561692"/>
          </a:xfrm>
        </p:grpSpPr>
        <p:grpSp>
          <p:nvGrpSpPr>
            <p:cNvPr id="60" name="Group 59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371609" y="2388809"/>
            <a:ext cx="1807451" cy="561692"/>
            <a:chOff x="6201627" y="3530056"/>
            <a:chExt cx="1807451" cy="561692"/>
          </a:xfrm>
        </p:grpSpPr>
        <p:grpSp>
          <p:nvGrpSpPr>
            <p:cNvPr id="56" name="Group 55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250059" y="2388809"/>
            <a:ext cx="1807451" cy="561692"/>
            <a:chOff x="6201627" y="3530056"/>
            <a:chExt cx="1807451" cy="561692"/>
          </a:xfrm>
        </p:grpSpPr>
        <p:grpSp>
          <p:nvGrpSpPr>
            <p:cNvPr id="52" name="Group 51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cxnSp>
        <p:nvCxnSpPr>
          <p:cNvPr id="94" name="Straight Connector 93"/>
          <p:cNvCxnSpPr>
            <a:stCxn id="67" idx="2"/>
            <a:endCxn id="54" idx="0"/>
          </p:cNvCxnSpPr>
          <p:nvPr/>
        </p:nvCxnSpPr>
        <p:spPr>
          <a:xfrm flipH="1">
            <a:off x="5479316" y="1790942"/>
            <a:ext cx="1350377" cy="71854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152853" y="2021265"/>
            <a:ext cx="75164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err="1" smtClean="0"/>
              <a:t>cnt</a:t>
            </a:r>
            <a:r>
              <a:rPr lang="en-US" sz="1600" dirty="0" smtClean="0"/>
              <a:t> = 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81984" y="1408773"/>
            <a:ext cx="133273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Bob</a:t>
            </a:r>
          </a:p>
          <a:p>
            <a:r>
              <a:rPr lang="en-US" sz="1600" dirty="0" smtClean="0"/>
              <a:t>school = CMU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84923" y="6279926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1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otched Right Arrow 64"/>
          <p:cNvSpPr/>
          <p:nvPr/>
        </p:nvSpPr>
        <p:spPr>
          <a:xfrm>
            <a:off x="1515977" y="535988"/>
            <a:ext cx="4834025" cy="646448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6" name="Rectangle 35"/>
          <p:cNvSpPr/>
          <p:nvPr/>
        </p:nvSpPr>
        <p:spPr>
          <a:xfrm>
            <a:off x="1717410" y="1203394"/>
            <a:ext cx="173358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717408" y="2160293"/>
            <a:ext cx="430823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1717409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717408" y="2669597"/>
            <a:ext cx="171994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293311" y="3183165"/>
            <a:ext cx="86367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4285295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2573371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429333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5141257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997217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766117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639777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513437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4387095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5260754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11/15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1759846" y="1710746"/>
            <a:ext cx="33496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679752" y="6175375"/>
            <a:ext cx="734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JULIA’S VERSION: aggregation w=1month, </a:t>
            </a:r>
            <a:r>
              <a:rPr lang="en-US" dirty="0" err="1" smtClean="0"/>
              <a:t>q_v</a:t>
            </a:r>
            <a:r>
              <a:rPr lang="en-US" dirty="0" smtClean="0"/>
              <a:t> = at least 1, </a:t>
            </a:r>
            <a:r>
              <a:rPr lang="en-US" dirty="0" err="1" smtClean="0"/>
              <a:t>q_e</a:t>
            </a:r>
            <a:r>
              <a:rPr lang="en-US" dirty="0" smtClean="0"/>
              <a:t>=at least 1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1137145" y="1156324"/>
            <a:ext cx="378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137145" y="1578599"/>
            <a:ext cx="378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62" name="Rectangle 61"/>
          <p:cNvSpPr/>
          <p:nvPr/>
        </p:nvSpPr>
        <p:spPr>
          <a:xfrm>
            <a:off x="1137145" y="2084225"/>
            <a:ext cx="378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63" name="Rectangle 62"/>
          <p:cNvSpPr/>
          <p:nvPr/>
        </p:nvSpPr>
        <p:spPr>
          <a:xfrm>
            <a:off x="756144" y="2517057"/>
            <a:ext cx="924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e(v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n-US" baseline="-25000" dirty="0" smtClean="0"/>
              <a:t> </a:t>
            </a:r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733920" y="3002832"/>
            <a:ext cx="924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e(v</a:t>
            </a:r>
            <a:r>
              <a:rPr lang="en-US" baseline="-25000" dirty="0" smtClean="0"/>
              <a:t>2</a:t>
            </a:r>
            <a:r>
              <a:rPr lang="en-US" dirty="0" smtClean="0"/>
              <a:t>,</a:t>
            </a:r>
            <a:r>
              <a:rPr lang="en-US" baseline="-25000" dirty="0" smtClean="0"/>
              <a:t> </a:t>
            </a:r>
            <a:r>
              <a:rPr lang="en-US" dirty="0" smtClean="0"/>
              <a:t>v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599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191123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5655774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47535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9389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776657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UPenn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373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37407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835199" y="1658044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347536" y="4546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47535" y="2647888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35201" y="3161456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5373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37407" y="317594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776655" y="45460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035543" y="4637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476169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835199" y="45460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337859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771564" y="454604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627344" y="42762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00289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smtClean="0"/>
              <a:t>1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164157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80281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04161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944254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14575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14207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7</a:t>
            </a:r>
          </a:p>
        </p:txBody>
      </p:sp>
      <p:sp>
        <p:nvSpPr>
          <p:cNvPr id="30" name="Notched Right Arrow 29"/>
          <p:cNvSpPr/>
          <p:nvPr/>
        </p:nvSpPr>
        <p:spPr>
          <a:xfrm>
            <a:off x="6961514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TextBox 30"/>
          <p:cNvSpPr txBox="1"/>
          <p:nvPr/>
        </p:nvSpPr>
        <p:spPr>
          <a:xfrm>
            <a:off x="11426163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117925" y="1181685"/>
            <a:ext cx="437136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299779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7547045" y="1658044"/>
            <a:ext cx="129541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UPenn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295763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9605590" y="1187399"/>
            <a:ext cx="50724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</a:t>
            </a:r>
            <a:endParaRPr lang="en-US" sz="1600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7117927" y="4546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555188" y="2647888"/>
            <a:ext cx="128325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295763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7547045" y="45460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8805933" y="4637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9246559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9605588" y="45460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0108248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0541955" y="454604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1397735" y="42762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0680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smtClean="0"/>
              <a:t>1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7934548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0671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274552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9714645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184965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6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84597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547044" y="1178913"/>
            <a:ext cx="129541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8820855" y="1659839"/>
            <a:ext cx="47972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UP.</a:t>
            </a:r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10109779" y="1181147"/>
            <a:ext cx="45319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9279108" y="1183665"/>
            <a:ext cx="341384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Dr.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2655667" y="3899383"/>
            <a:ext cx="38217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</a:t>
            </a:r>
            <a:endParaRPr 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040644" y="3917486"/>
            <a:ext cx="328812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G_</a:t>
            </a:r>
            <a:r>
              <a:rPr lang="en-US" sz="1400" b="1" baseline="-25000" dirty="0" err="1" smtClean="0"/>
              <a:t>affiliation</a:t>
            </a:r>
            <a:r>
              <a:rPr lang="en-US" sz="1400" b="1" dirty="0" smtClean="0"/>
              <a:t>, W(1, change, 1, change) g (TG)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1347536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8838175" y="2643098"/>
            <a:ext cx="46240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23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515975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5980626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2387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4241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101509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0225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672387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2259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248290" y="1658044"/>
            <a:ext cx="87716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672388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72387" y="2647888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48290" y="3161456"/>
            <a:ext cx="44402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0225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62259" y="317594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240275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528351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384312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096236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952196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25633" y="698627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01/01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3449933" y="3862139"/>
            <a:ext cx="38217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763064" y="694483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01/02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3618356" y="694483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01/03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4485004" y="694559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01/04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5349480" y="692294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01/05</a:t>
            </a:r>
            <a:endParaRPr lang="en-US" sz="1100" dirty="0"/>
          </a:p>
        </p:txBody>
      </p:sp>
      <p:sp>
        <p:nvSpPr>
          <p:cNvPr id="109" name="Notched Right Arrow 108"/>
          <p:cNvSpPr/>
          <p:nvPr/>
        </p:nvSpPr>
        <p:spPr>
          <a:xfrm>
            <a:off x="7325869" y="511563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0" name="TextBox 109"/>
          <p:cNvSpPr txBox="1"/>
          <p:nvPr/>
        </p:nvSpPr>
        <p:spPr>
          <a:xfrm>
            <a:off x="11790518" y="80656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7482281" y="1055576"/>
            <a:ext cx="2575903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6645289" y="104978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13" name="Rectangle 112"/>
          <p:cNvSpPr/>
          <p:nvPr/>
        </p:nvSpPr>
        <p:spPr>
          <a:xfrm>
            <a:off x="7494442" y="1699529"/>
            <a:ext cx="2564892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645289" y="168028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15" name="Rectangle 114"/>
          <p:cNvSpPr/>
          <p:nvPr/>
        </p:nvSpPr>
        <p:spPr>
          <a:xfrm>
            <a:off x="7506474" y="2333591"/>
            <a:ext cx="2567887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6645289" y="231079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8353921" y="2119349"/>
            <a:ext cx="2573407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7490297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7506472" y="3404801"/>
            <a:ext cx="255170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9202223" y="4272037"/>
            <a:ext cx="2588296" cy="15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6645289" y="3361630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645289" y="4202298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10058183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8346259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9202222" y="466697"/>
            <a:ext cx="1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10914145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11770105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735527" y="692834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01/01</a:t>
            </a:r>
            <a:endParaRPr lang="en-US" sz="1100" dirty="0"/>
          </a:p>
        </p:txBody>
      </p:sp>
      <p:sp>
        <p:nvSpPr>
          <p:cNvPr id="130" name="TextBox 129"/>
          <p:cNvSpPr txBox="1"/>
          <p:nvPr/>
        </p:nvSpPr>
        <p:spPr>
          <a:xfrm>
            <a:off x="8572957" y="688690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01/02</a:t>
            </a:r>
            <a:endParaRPr lang="en-US" sz="1100" dirty="0"/>
          </a:p>
        </p:txBody>
      </p:sp>
      <p:sp>
        <p:nvSpPr>
          <p:cNvPr id="131" name="TextBox 130"/>
          <p:cNvSpPr txBox="1"/>
          <p:nvPr/>
        </p:nvSpPr>
        <p:spPr>
          <a:xfrm>
            <a:off x="9428249" y="688690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01/03</a:t>
            </a:r>
            <a:endParaRPr lang="en-US" sz="11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0294897" y="688766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01/04</a:t>
            </a:r>
            <a:endParaRPr lang="en-US" sz="11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1159373" y="686501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01/05</a:t>
            </a:r>
            <a:endParaRPr lang="en-US" sz="1100" dirty="0"/>
          </a:p>
        </p:txBody>
      </p:sp>
      <p:sp>
        <p:nvSpPr>
          <p:cNvPr id="134" name="TextBox 133"/>
          <p:cNvSpPr txBox="1"/>
          <p:nvPr/>
        </p:nvSpPr>
        <p:spPr>
          <a:xfrm>
            <a:off x="6645289" y="210062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35" name="Rectangle 134"/>
          <p:cNvSpPr/>
          <p:nvPr/>
        </p:nvSpPr>
        <p:spPr>
          <a:xfrm>
            <a:off x="8354286" y="2547833"/>
            <a:ext cx="2567887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6645289" y="252095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37" name="Rectangle 136"/>
          <p:cNvSpPr/>
          <p:nvPr/>
        </p:nvSpPr>
        <p:spPr>
          <a:xfrm>
            <a:off x="9207449" y="2762075"/>
            <a:ext cx="2567887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6645289" y="273112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39" name="Rectangle 138"/>
          <p:cNvSpPr/>
          <p:nvPr/>
        </p:nvSpPr>
        <p:spPr>
          <a:xfrm>
            <a:off x="7493164" y="2976317"/>
            <a:ext cx="174837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6645289" y="294129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41" name="Rectangle 140"/>
          <p:cNvSpPr/>
          <p:nvPr/>
        </p:nvSpPr>
        <p:spPr>
          <a:xfrm>
            <a:off x="7494183" y="3190559"/>
            <a:ext cx="84423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6645289" y="315146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43" name="Rectangle 142"/>
          <p:cNvSpPr/>
          <p:nvPr/>
        </p:nvSpPr>
        <p:spPr>
          <a:xfrm>
            <a:off x="8354420" y="3619043"/>
            <a:ext cx="255170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6645289" y="3571798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759681" y="4725530"/>
            <a:ext cx="5036875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G_</a:t>
            </a:r>
            <a:r>
              <a:rPr lang="en-US" sz="1400" b="1" baseline="-25000" dirty="0" smtClean="0"/>
              <a:t>vid</a:t>
            </a:r>
            <a:r>
              <a:rPr lang="en-US" sz="1400" b="1" dirty="0" smtClean="0"/>
              <a:t>,G</a:t>
            </a:r>
            <a:r>
              <a:rPr lang="en-US" sz="1400" b="1" baseline="-25000" dirty="0" smtClean="0"/>
              <a:t>vid1</a:t>
            </a:r>
            <a:r>
              <a:rPr lang="en-US" sz="1400" b="1" dirty="0" smtClean="0"/>
              <a:t>,</a:t>
            </a:r>
            <a:r>
              <a:rPr lang="en-US" sz="1400" b="1" baseline="-25000" dirty="0" smtClean="0"/>
              <a:t> </a:t>
            </a:r>
            <a:r>
              <a:rPr lang="en-US" sz="1400" b="1" dirty="0" smtClean="0"/>
              <a:t>G</a:t>
            </a:r>
            <a:r>
              <a:rPr lang="en-US" sz="1400" b="1" baseline="-25000" dirty="0" smtClean="0"/>
              <a:t>vid2</a:t>
            </a:r>
            <a:r>
              <a:rPr lang="en-US" sz="1400" b="1" dirty="0" smtClean="0"/>
              <a:t>, W(3 days, time, 1 day, </a:t>
            </a:r>
            <a:r>
              <a:rPr lang="en-US" sz="1400" b="1" smtClean="0"/>
              <a:t>time), Q(most, any) </a:t>
            </a:r>
            <a:r>
              <a:rPr lang="en-US" sz="1400" b="1" dirty="0" smtClean="0"/>
              <a:t>g (TG)</a:t>
            </a:r>
            <a:endParaRPr lang="en-US" sz="1400" b="1" dirty="0"/>
          </a:p>
        </p:txBody>
      </p:sp>
      <p:sp>
        <p:nvSpPr>
          <p:cNvPr id="160" name="Rectangle 159"/>
          <p:cNvSpPr/>
          <p:nvPr/>
        </p:nvSpPr>
        <p:spPr>
          <a:xfrm>
            <a:off x="7493165" y="1269816"/>
            <a:ext cx="1698912" cy="157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6632109" y="125995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62" name="Rectangle 161"/>
          <p:cNvSpPr/>
          <p:nvPr/>
        </p:nvSpPr>
        <p:spPr>
          <a:xfrm>
            <a:off x="7477053" y="1488269"/>
            <a:ext cx="885251" cy="150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6640063" y="147011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64" name="Rectangle 163"/>
          <p:cNvSpPr/>
          <p:nvPr/>
        </p:nvSpPr>
        <p:spPr>
          <a:xfrm>
            <a:off x="7478265" y="1913771"/>
            <a:ext cx="1723955" cy="14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6640063" y="189045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66" name="Rectangle 165"/>
          <p:cNvSpPr/>
          <p:nvPr/>
        </p:nvSpPr>
        <p:spPr>
          <a:xfrm>
            <a:off x="7501118" y="3833284"/>
            <a:ext cx="1690961" cy="158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6629291" y="378196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68" name="Rectangle 167"/>
          <p:cNvSpPr/>
          <p:nvPr/>
        </p:nvSpPr>
        <p:spPr>
          <a:xfrm>
            <a:off x="8317833" y="4055464"/>
            <a:ext cx="2588296" cy="15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6629291" y="399213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86470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731515" y="295288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6196164" y="59028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87927" y="959617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Alice, 150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069780" y="95382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17047" y="1435976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Bob, 103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065764" y="141904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887927" y="1918128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Cathy, 98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77797" y="191233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375591" y="1435976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9144" rtlCol="0" anchor="ctr"/>
          <a:lstStyle/>
          <a:p>
            <a:pPr algn="ctr"/>
            <a:r>
              <a:rPr lang="en-US" sz="1600" dirty="0" smtClean="0"/>
              <a:t>Bob, 113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317047" y="2425820"/>
            <a:ext cx="130342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4375591" y="2939388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065764" y="244030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77797" y="29538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sp>
        <p:nvSpPr>
          <p:cNvPr id="15" name="Notched Right Arrow 14"/>
          <p:cNvSpPr/>
          <p:nvPr/>
        </p:nvSpPr>
        <p:spPr>
          <a:xfrm>
            <a:off x="1731515" y="3609905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TextBox 15"/>
          <p:cNvSpPr txBox="1"/>
          <p:nvPr/>
        </p:nvSpPr>
        <p:spPr>
          <a:xfrm>
            <a:off x="6180694" y="390389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434161" y="4273229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Alice, 150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184939" y="4267438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2432207" y="4749588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Bob, 103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180923" y="473265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1973395" y="5231958"/>
            <a:ext cx="237250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Dave, 55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192956" y="522594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en-US" sz="1400" dirty="0"/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90749" y="4749588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9144" rtlCol="0" anchor="ctr"/>
          <a:lstStyle/>
          <a:p>
            <a:pPr algn="ctr"/>
            <a:r>
              <a:rPr lang="en-US" sz="1600" dirty="0" smtClean="0"/>
              <a:t>Bob, 120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2847703" y="5739432"/>
            <a:ext cx="88793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3632493" y="6246906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80923" y="5753918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192956" y="626748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e(v2,v4)</a:t>
            </a:r>
            <a:endParaRPr lang="en-US" sz="1400" dirty="0"/>
          </a:p>
        </p:txBody>
      </p:sp>
      <p:sp>
        <p:nvSpPr>
          <p:cNvPr id="28" name="Notched Right Arrow 27"/>
          <p:cNvSpPr/>
          <p:nvPr/>
        </p:nvSpPr>
        <p:spPr>
          <a:xfrm>
            <a:off x="7548113" y="289495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TextBox 28"/>
          <p:cNvSpPr txBox="1"/>
          <p:nvPr/>
        </p:nvSpPr>
        <p:spPr>
          <a:xfrm>
            <a:off x="12012762" y="5844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704524" y="953824"/>
            <a:ext cx="2161669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Alice, 150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886379" y="94803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8133646" y="1430183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Bob, 103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882363" y="141325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7704524" y="1912335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Cathy, 98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894395" y="190654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0192188" y="1430183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9144" rtlCol="0" anchor="ctr"/>
          <a:lstStyle/>
          <a:p>
            <a:pPr algn="ctr"/>
            <a:r>
              <a:rPr lang="en-US" sz="1600" dirty="0" smtClean="0"/>
              <a:t>Bob, 120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8133645" y="3020919"/>
            <a:ext cx="44865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10192190" y="3534487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6882363" y="3035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6894395" y="354897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6894395" y="2417380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en-US" sz="1400" dirty="0"/>
              <a:t>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549141" y="3022350"/>
            <a:ext cx="88793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5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9339255" y="4019249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94395" y="403373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e(v2,v4)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7704525" y="2414905"/>
            <a:ext cx="237250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Dave, 55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7704523" y="4643073"/>
            <a:ext cx="417601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TG1 U TG2 first(</a:t>
            </a:r>
            <a:r>
              <a:rPr lang="en-US" sz="1400" b="1" dirty="0" err="1" smtClean="0"/>
              <a:t>V.name</a:t>
            </a:r>
            <a:r>
              <a:rPr lang="en-US" sz="1400" b="1" dirty="0" smtClean="0"/>
              <a:t>), max(</a:t>
            </a:r>
            <a:r>
              <a:rPr lang="en-US" sz="1400" b="1" dirty="0" err="1" smtClean="0"/>
              <a:t>V.salary</a:t>
            </a:r>
            <a:r>
              <a:rPr lang="en-US" sz="1400" b="1" dirty="0" smtClean="0"/>
              <a:t>), max(</a:t>
            </a:r>
            <a:r>
              <a:rPr lang="en-US" sz="1400" b="1" dirty="0" err="1" smtClean="0"/>
              <a:t>E.count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003086" y="348365"/>
            <a:ext cx="49244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smtClean="0"/>
              <a:t>TG1</a:t>
            </a:r>
            <a:endParaRPr 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003085" y="3636835"/>
            <a:ext cx="48745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smtClean="0"/>
              <a:t>TG2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4481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635217"/>
              </p:ext>
            </p:extLst>
          </p:nvPr>
        </p:nvGraphicFramePr>
        <p:xfrm>
          <a:off x="1499419" y="3421141"/>
          <a:ext cx="2372298" cy="160142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7347"/>
                <a:gridCol w="1824951"/>
              </a:tblGrid>
              <a:tr h="414259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6/15)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[6/15,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9" name="TextBox 128"/>
          <p:cNvSpPr txBox="1"/>
          <p:nvPr/>
        </p:nvSpPr>
        <p:spPr>
          <a:xfrm>
            <a:off x="1474213" y="2964274"/>
            <a:ext cx="116477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TV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130" name="Table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982261"/>
              </p:ext>
            </p:extLst>
          </p:nvPr>
        </p:nvGraphicFramePr>
        <p:xfrm>
          <a:off x="4041817" y="4229264"/>
          <a:ext cx="2780893" cy="70309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69493"/>
                <a:gridCol w="584200"/>
                <a:gridCol w="1727200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[6/15,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1" name="TextBox 130"/>
          <p:cNvSpPr txBox="1"/>
          <p:nvPr/>
        </p:nvSpPr>
        <p:spPr>
          <a:xfrm>
            <a:off x="4065628" y="3766334"/>
            <a:ext cx="18219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TE 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469330"/>
              </p:ext>
            </p:extLst>
          </p:nvPr>
        </p:nvGraphicFramePr>
        <p:xfrm>
          <a:off x="6056119" y="2861549"/>
          <a:ext cx="3157730" cy="71765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0834"/>
                <a:gridCol w="534831"/>
                <a:gridCol w="1464421"/>
                <a:gridCol w="677644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[6/15,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=4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328738"/>
              </p:ext>
            </p:extLst>
          </p:nvPr>
        </p:nvGraphicFramePr>
        <p:xfrm>
          <a:off x="5687819" y="541199"/>
          <a:ext cx="3606799" cy="1859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417"/>
                <a:gridCol w="1474981"/>
                <a:gridCol w="1548401"/>
              </a:tblGrid>
              <a:tr h="339184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6/15)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 school=Drexel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[6/15,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school=CMU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[1/15,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name=Cathy</a:t>
                      </a:r>
                    </a:p>
                    <a:p>
                      <a:pPr algn="ctr"/>
                      <a:r>
                        <a:rPr lang="en-US" sz="1400" dirty="0" smtClean="0"/>
                        <a:t>school=Drexel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6056119" y="2362446"/>
            <a:ext cx="229343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E</a:t>
            </a:r>
            <a:r>
              <a:rPr lang="en-US" sz="2400" baseline="-25000" dirty="0"/>
              <a:t> </a:t>
            </a:r>
            <a:r>
              <a:rPr lang="en-US" sz="2400" dirty="0"/>
              <a:t>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r>
              <a:rPr lang="en-US" sz="2400" dirty="0"/>
              <a:t>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662419" y="75620"/>
            <a:ext cx="156221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V</a:t>
            </a:r>
            <a:r>
              <a:rPr lang="en-US" sz="2400" dirty="0"/>
              <a:t>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77818" y="402766"/>
            <a:ext cx="141318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Alice</a:t>
            </a:r>
          </a:p>
          <a:p>
            <a:r>
              <a:rPr lang="en-US" sz="1600" dirty="0" smtClean="0"/>
              <a:t>school= Drexel</a:t>
            </a:r>
            <a:endParaRPr lang="en-US" sz="16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4541351" y="225728"/>
            <a:ext cx="703458" cy="2634134"/>
            <a:chOff x="4838537" y="3077442"/>
            <a:chExt cx="703458" cy="2634134"/>
          </a:xfrm>
        </p:grpSpPr>
        <p:sp>
          <p:nvSpPr>
            <p:cNvPr id="86" name="Rectangle 85"/>
            <p:cNvSpPr/>
            <p:nvPr/>
          </p:nvSpPr>
          <p:spPr>
            <a:xfrm>
              <a:off x="4838537" y="3077442"/>
              <a:ext cx="703458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10/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54999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989312" y="225728"/>
            <a:ext cx="602569" cy="2634134"/>
            <a:chOff x="5244937" y="3077442"/>
            <a:chExt cx="602569" cy="2634134"/>
          </a:xfrm>
        </p:grpSpPr>
        <p:sp>
          <p:nvSpPr>
            <p:cNvPr id="82" name="Rectangle 81"/>
            <p:cNvSpPr/>
            <p:nvPr/>
          </p:nvSpPr>
          <p:spPr>
            <a:xfrm>
              <a:off x="5244937" y="3077442"/>
              <a:ext cx="602569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6/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55380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189807" y="225728"/>
            <a:ext cx="589745" cy="2608734"/>
            <a:chOff x="5422737" y="3077442"/>
            <a:chExt cx="589745" cy="2608734"/>
          </a:xfrm>
        </p:grpSpPr>
        <p:sp>
          <p:nvSpPr>
            <p:cNvPr id="80" name="Rectangle 79"/>
            <p:cNvSpPr/>
            <p:nvPr/>
          </p:nvSpPr>
          <p:spPr>
            <a:xfrm>
              <a:off x="54227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1/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5652371" y="34304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495641" y="493903"/>
            <a:ext cx="469950" cy="424179"/>
            <a:chOff x="4218283" y="3633053"/>
            <a:chExt cx="469950" cy="424179"/>
          </a:xfrm>
        </p:grpSpPr>
        <p:sp>
          <p:nvSpPr>
            <p:cNvPr id="74" name="Oval 73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638521" y="1390832"/>
            <a:ext cx="469950" cy="424179"/>
            <a:chOff x="5199209" y="3653017"/>
            <a:chExt cx="469950" cy="424179"/>
          </a:xfrm>
        </p:grpSpPr>
        <p:sp>
          <p:nvSpPr>
            <p:cNvPr id="68" name="Oval 67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99209" y="3653017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v2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97599" y="2388809"/>
            <a:ext cx="1807451" cy="561692"/>
            <a:chOff x="6201627" y="3530056"/>
            <a:chExt cx="1807451" cy="561692"/>
          </a:xfrm>
        </p:grpSpPr>
        <p:grpSp>
          <p:nvGrpSpPr>
            <p:cNvPr id="60" name="Group 59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371609" y="2388809"/>
            <a:ext cx="1807451" cy="561692"/>
            <a:chOff x="6201627" y="3530056"/>
            <a:chExt cx="1807451" cy="561692"/>
          </a:xfrm>
        </p:grpSpPr>
        <p:grpSp>
          <p:nvGrpSpPr>
            <p:cNvPr id="56" name="Group 55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cxnSp>
        <p:nvCxnSpPr>
          <p:cNvPr id="94" name="Straight Connector 93"/>
          <p:cNvCxnSpPr/>
          <p:nvPr/>
        </p:nvCxnSpPr>
        <p:spPr>
          <a:xfrm flipH="1">
            <a:off x="3648333" y="1778243"/>
            <a:ext cx="1350377" cy="71854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321870" y="2008566"/>
            <a:ext cx="75164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err="1" smtClean="0"/>
              <a:t>cnt</a:t>
            </a:r>
            <a:r>
              <a:rPr lang="en-US" sz="1600" dirty="0" smtClean="0"/>
              <a:t> = 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81984" y="1408773"/>
            <a:ext cx="133273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Bob</a:t>
            </a:r>
          </a:p>
          <a:p>
            <a:r>
              <a:rPr lang="en-US" sz="1600" dirty="0" smtClean="0"/>
              <a:t>school = CMU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3969" y="6128909"/>
            <a:ext cx="1225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3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02507" y="276528"/>
            <a:ext cx="9795371" cy="2770344"/>
            <a:chOff x="1189807" y="225728"/>
            <a:chExt cx="9795371" cy="2770344"/>
          </a:xfrm>
        </p:grpSpPr>
        <p:sp>
          <p:nvSpPr>
            <p:cNvPr id="60" name="TextBox 59"/>
            <p:cNvSpPr txBox="1"/>
            <p:nvPr/>
          </p:nvSpPr>
          <p:spPr>
            <a:xfrm>
              <a:off x="1839718" y="40276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name = Alice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name = Cathy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school= Drexel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school= Drexel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cxnSp>
          <p:nvCxnSpPr>
            <p:cNvPr id="95" name="Straight Connector 94"/>
            <p:cNvCxnSpPr>
              <a:stCxn id="154" idx="5"/>
            </p:cNvCxnSpPr>
            <p:nvPr/>
          </p:nvCxnSpPr>
          <p:spPr>
            <a:xfrm>
              <a:off x="3694385" y="865357"/>
              <a:ext cx="1093723" cy="1741212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3489598" y="1667931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err="1" smtClean="0">
                  <a:solidFill>
                    <a:prstClr val="black"/>
                  </a:solidFill>
                </a:rPr>
                <a:t>cnt</a:t>
              </a:r>
              <a:r>
                <a:rPr lang="en-US" sz="1600" dirty="0" smtClean="0">
                  <a:solidFill>
                    <a:prstClr val="black"/>
                  </a:solidFill>
                </a:rPr>
                <a:t> = 3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797798" y="40276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name = Alice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name = Cathy</a:t>
              </a:r>
              <a:endParaRPr lang="en-US" sz="1600" dirty="0">
                <a:solidFill>
                  <a:prstClr val="black"/>
                </a:solidFill>
              </a:endParaRPr>
            </a:p>
            <a:p>
              <a:r>
                <a:rPr lang="en-US" sz="1600" dirty="0">
                  <a:solidFill>
                    <a:prstClr val="black"/>
                  </a:solidFill>
                </a:rPr>
                <a:t>school= Drexel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school= </a:t>
              </a:r>
              <a:r>
                <a:rPr lang="en-US" sz="1600" dirty="0">
                  <a:solidFill>
                    <a:prstClr val="black"/>
                  </a:solidFill>
                </a:rPr>
                <a:t>Drexel</a:t>
              </a:r>
            </a:p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411714" y="2437987"/>
              <a:ext cx="1247076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name  = Bob</a:t>
              </a:r>
            </a:p>
          </p:txBody>
        </p:sp>
        <p:cxnSp>
          <p:nvCxnSpPr>
            <p:cNvPr id="119" name="Straight Connector 118"/>
            <p:cNvCxnSpPr>
              <a:stCxn id="157" idx="5"/>
            </p:cNvCxnSpPr>
            <p:nvPr/>
          </p:nvCxnSpPr>
          <p:spPr>
            <a:xfrm>
              <a:off x="5612096" y="865357"/>
              <a:ext cx="1106015" cy="1730365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5445078" y="1689842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err="1" smtClean="0">
                  <a:solidFill>
                    <a:prstClr val="black"/>
                  </a:solidFill>
                </a:rPr>
                <a:t>cnt</a:t>
              </a:r>
              <a:r>
                <a:rPr lang="en-US" sz="1600" dirty="0" smtClean="0">
                  <a:solidFill>
                    <a:prstClr val="black"/>
                  </a:solidFill>
                </a:rPr>
                <a:t> = 3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726909" y="40276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name  = Alice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name  = Cathy</a:t>
              </a:r>
              <a:endParaRPr lang="en-US" sz="1600" dirty="0">
                <a:solidFill>
                  <a:prstClr val="black"/>
                </a:solidFill>
              </a:endParaRPr>
            </a:p>
            <a:p>
              <a:r>
                <a:rPr lang="en-US" sz="1600" dirty="0">
                  <a:solidFill>
                    <a:prstClr val="black"/>
                  </a:solidFill>
                </a:rPr>
                <a:t>school= Drexel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school= </a:t>
              </a:r>
              <a:r>
                <a:rPr lang="en-US" sz="1600" dirty="0">
                  <a:solidFill>
                    <a:prstClr val="black"/>
                  </a:solidFill>
                </a:rPr>
                <a:t>Drexel</a:t>
              </a:r>
            </a:p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330778" y="2434380"/>
              <a:ext cx="133273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name  = Bob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school = CMU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278528" y="2407192"/>
              <a:ext cx="133273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name  = Bob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school = CMU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9118715" y="696116"/>
              <a:ext cx="1332737" cy="80791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name  = Bob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school = CMU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school = MIT</a:t>
              </a:r>
            </a:p>
          </p:txBody>
        </p:sp>
        <p:cxnSp>
          <p:nvCxnSpPr>
            <p:cNvPr id="171" name="Straight Connector 170"/>
            <p:cNvCxnSpPr>
              <a:stCxn id="142" idx="1"/>
            </p:cNvCxnSpPr>
            <p:nvPr/>
          </p:nvCxnSpPr>
          <p:spPr>
            <a:xfrm flipH="1">
              <a:off x="9307178" y="1590887"/>
              <a:ext cx="936442" cy="905900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9263144" y="1614897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err="1" smtClean="0">
                  <a:solidFill>
                    <a:prstClr val="black"/>
                  </a:solidFill>
                </a:rPr>
                <a:t>cnt</a:t>
              </a:r>
              <a:r>
                <a:rPr lang="en-US" sz="1600" dirty="0" smtClean="0">
                  <a:solidFill>
                    <a:prstClr val="black"/>
                  </a:solidFill>
                </a:rPr>
                <a:t> = 4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607540" y="432318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name  = Alice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name  = Cathy</a:t>
              </a:r>
              <a:endParaRPr lang="en-US" sz="1600" dirty="0">
                <a:solidFill>
                  <a:prstClr val="black"/>
                </a:solidFill>
              </a:endParaRPr>
            </a:p>
            <a:p>
              <a:r>
                <a:rPr lang="en-US" sz="1600" dirty="0">
                  <a:solidFill>
                    <a:prstClr val="black"/>
                  </a:solidFill>
                </a:rPr>
                <a:t>school= Drexel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school= </a:t>
              </a:r>
              <a:r>
                <a:rPr lang="en-US" sz="1600" dirty="0">
                  <a:solidFill>
                    <a:prstClr val="black"/>
                  </a:solidFill>
                </a:rPr>
                <a:t>Drexel</a:t>
              </a:r>
            </a:p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0281720" y="251128"/>
              <a:ext cx="703458" cy="315471"/>
            </a:xfrm>
            <a:prstGeom prst="rect">
              <a:avLst/>
            </a:prstGeom>
          </p:spPr>
          <p:txBody>
            <a:bodyPr wrap="none" lIns="68580" tIns="34290" rIns="68580" bIns="34290">
              <a:no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10/</a:t>
              </a:r>
              <a:r>
                <a:rPr lang="en-US" sz="1600" b="1" dirty="0">
                  <a:solidFill>
                    <a:prstClr val="black"/>
                  </a:solidFill>
                </a:rPr>
                <a:t>15</a:t>
              </a:r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10854254" y="604132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Group 181"/>
            <p:cNvGrpSpPr/>
            <p:nvPr/>
          </p:nvGrpSpPr>
          <p:grpSpPr>
            <a:xfrm>
              <a:off x="8731572" y="225728"/>
              <a:ext cx="589745" cy="2634134"/>
              <a:chOff x="5194137" y="3077442"/>
              <a:chExt cx="589745" cy="2634134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</a:rPr>
                  <a:t>7/</a:t>
                </a:r>
                <a:r>
                  <a:rPr lang="en-US" sz="1600" b="1" dirty="0">
                    <a:solidFill>
                      <a:prstClr val="black"/>
                    </a:solidFill>
                  </a:rPr>
                  <a:t>15</a:t>
                </a:r>
              </a:p>
            </p:txBody>
          </p:sp>
          <p:cxnSp>
            <p:nvCxnSpPr>
              <p:cNvPr id="184" name="Straight Connector 183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4896951" y="225728"/>
              <a:ext cx="589745" cy="2634134"/>
              <a:chOff x="5194137" y="3077442"/>
              <a:chExt cx="589745" cy="2634134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</a:rPr>
                  <a:t>5/</a:t>
                </a:r>
                <a:r>
                  <a:rPr lang="en-US" sz="1600" b="1" dirty="0">
                    <a:solidFill>
                      <a:prstClr val="black"/>
                    </a:solidFill>
                  </a:rPr>
                  <a:t>15</a:t>
                </a:r>
              </a:p>
            </p:txBody>
          </p:sp>
          <p:cxnSp>
            <p:nvCxnSpPr>
              <p:cNvPr id="187" name="Straight Connector 186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/>
            <p:cNvGrpSpPr/>
            <p:nvPr/>
          </p:nvGrpSpPr>
          <p:grpSpPr>
            <a:xfrm>
              <a:off x="6829693" y="225728"/>
              <a:ext cx="589745" cy="2634134"/>
              <a:chOff x="5194137" y="3077442"/>
              <a:chExt cx="589745" cy="2634134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</a:rPr>
                  <a:t>6/</a:t>
                </a:r>
                <a:r>
                  <a:rPr lang="en-US" sz="1600" b="1" dirty="0">
                    <a:solidFill>
                      <a:prstClr val="black"/>
                    </a:solidFill>
                  </a:rPr>
                  <a:t>15</a:t>
                </a:r>
              </a:p>
            </p:txBody>
          </p:sp>
          <p:cxnSp>
            <p:nvCxnSpPr>
              <p:cNvPr id="190" name="Straight Connector 189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/>
            <p:cNvGrpSpPr/>
            <p:nvPr/>
          </p:nvGrpSpPr>
          <p:grpSpPr>
            <a:xfrm>
              <a:off x="2989312" y="225728"/>
              <a:ext cx="589745" cy="2634134"/>
              <a:chOff x="5244937" y="3077442"/>
              <a:chExt cx="589745" cy="2634134"/>
            </a:xfrm>
          </p:grpSpPr>
          <p:sp>
            <p:nvSpPr>
              <p:cNvPr id="192" name="Rectangle 191"/>
              <p:cNvSpPr/>
              <p:nvPr/>
            </p:nvSpPr>
            <p:spPr>
              <a:xfrm>
                <a:off x="52449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</a:rPr>
                  <a:t>2/</a:t>
                </a:r>
                <a:r>
                  <a:rPr lang="en-US" sz="1600" b="1" dirty="0">
                    <a:solidFill>
                      <a:prstClr val="black"/>
                    </a:solidFill>
                  </a:rPr>
                  <a:t>15</a:t>
                </a:r>
              </a:p>
            </p:txBody>
          </p:sp>
          <p:cxnSp>
            <p:nvCxnSpPr>
              <p:cNvPr id="193" name="Straight Connector 192"/>
              <p:cNvCxnSpPr/>
              <p:nvPr/>
            </p:nvCxnSpPr>
            <p:spPr>
              <a:xfrm>
                <a:off x="55380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93"/>
            <p:cNvGrpSpPr/>
            <p:nvPr/>
          </p:nvGrpSpPr>
          <p:grpSpPr>
            <a:xfrm>
              <a:off x="1189807" y="225728"/>
              <a:ext cx="589745" cy="2608734"/>
              <a:chOff x="5422737" y="3077442"/>
              <a:chExt cx="589745" cy="2608734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54227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</a:rPr>
                  <a:t>1/</a:t>
                </a:r>
                <a:r>
                  <a:rPr lang="en-US" sz="1600" b="1" dirty="0">
                    <a:solidFill>
                      <a:prstClr val="black"/>
                    </a:solidFill>
                  </a:rPr>
                  <a:t>15</a:t>
                </a:r>
              </a:p>
            </p:txBody>
          </p:sp>
          <p:cxnSp>
            <p:nvCxnSpPr>
              <p:cNvPr id="196" name="Straight Connector 195"/>
              <p:cNvCxnSpPr/>
              <p:nvPr/>
            </p:nvCxnSpPr>
            <p:spPr>
              <a:xfrm>
                <a:off x="5652371" y="34304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7236140" y="493903"/>
              <a:ext cx="469950" cy="434835"/>
              <a:chOff x="4218283" y="3633053"/>
              <a:chExt cx="469950" cy="43483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243620" y="1390832"/>
              <a:ext cx="469950" cy="434835"/>
              <a:chOff x="5199209" y="3653017"/>
              <a:chExt cx="469950" cy="434835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5222726" y="36550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v4</a:t>
                </a:r>
                <a:endParaRPr lang="en-US" sz="2000" b="1" baseline="-25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1457541" y="493903"/>
              <a:ext cx="469950" cy="434835"/>
              <a:chOff x="4218283" y="3633053"/>
              <a:chExt cx="469950" cy="434835"/>
            </a:xfrm>
          </p:grpSpPr>
          <p:sp>
            <p:nvSpPr>
              <p:cNvPr id="148" name="Oval 147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3332348" y="493903"/>
              <a:ext cx="469950" cy="434835"/>
              <a:chOff x="4218283" y="3633053"/>
              <a:chExt cx="469950" cy="434835"/>
            </a:xfrm>
          </p:grpSpPr>
          <p:sp>
            <p:nvSpPr>
              <p:cNvPr id="154" name="Oval 153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5250059" y="493903"/>
              <a:ext cx="469950" cy="434835"/>
              <a:chOff x="4218283" y="3633053"/>
              <a:chExt cx="469950" cy="434835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4638521" y="2508432"/>
              <a:ext cx="469950" cy="434835"/>
              <a:chOff x="5199209" y="4770617"/>
              <a:chExt cx="469950" cy="434835"/>
            </a:xfrm>
          </p:grpSpPr>
          <p:sp>
            <p:nvSpPr>
              <p:cNvPr id="160" name="Oval 159"/>
              <p:cNvSpPr/>
              <p:nvPr/>
            </p:nvSpPr>
            <p:spPr>
              <a:xfrm>
                <a:off x="5222726" y="47726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199209" y="47706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6594718" y="2495732"/>
              <a:ext cx="469950" cy="434835"/>
              <a:chOff x="5199209" y="4757917"/>
              <a:chExt cx="469950" cy="434835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5222726" y="47599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199209" y="47579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8516656" y="2472375"/>
              <a:ext cx="469950" cy="432792"/>
              <a:chOff x="5199209" y="4734560"/>
              <a:chExt cx="469950" cy="432792"/>
            </a:xfrm>
          </p:grpSpPr>
          <p:sp>
            <p:nvSpPr>
              <p:cNvPr id="170" name="Oval 169"/>
              <p:cNvSpPr/>
              <p:nvPr/>
            </p:nvSpPr>
            <p:spPr>
              <a:xfrm>
                <a:off x="5222726" y="47345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5199209" y="47452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9072203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6201627" y="3638034"/>
                <a:ext cx="469950" cy="434835"/>
                <a:chOff x="5199209" y="3653017"/>
                <a:chExt cx="469950" cy="434835"/>
              </a:xfrm>
            </p:grpSpPr>
            <p:sp>
              <p:nvSpPr>
                <p:cNvPr id="215" name="Oval 214"/>
                <p:cNvSpPr/>
                <p:nvPr/>
              </p:nvSpPr>
              <p:spPr>
                <a:xfrm>
                  <a:off x="52227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6" name="TextBox 215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solidFill>
                        <a:prstClr val="black"/>
                      </a:solidFill>
                      <a:latin typeface="Helvetica"/>
                      <a:cs typeface="Helvetica"/>
                    </a:rPr>
                    <a:t>v1</a:t>
                  </a:r>
                  <a:endParaRPr lang="en-US" sz="2000" b="1" baseline="-25000" dirty="0">
                    <a:solidFill>
                      <a:prstClr val="black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214" name="TextBox 213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>
                    <a:solidFill>
                      <a:prstClr val="black"/>
                    </a:solidFill>
                  </a:rPr>
                  <a:t>name  = Cathy</a:t>
                </a:r>
              </a:p>
              <a:p>
                <a:r>
                  <a:rPr lang="en-US" sz="1600" dirty="0" smtClean="0">
                    <a:solidFill>
                      <a:prstClr val="black"/>
                    </a:solidFill>
                  </a:rPr>
                  <a:t>school= Drexel</a:t>
                </a:r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83" name="TextBox 82"/>
          <p:cNvSpPr txBox="1"/>
          <p:nvPr/>
        </p:nvSpPr>
        <p:spPr>
          <a:xfrm>
            <a:off x="0" y="6317694"/>
            <a:ext cx="2218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 change, G_V = school</a:t>
            </a:r>
            <a:endParaRPr lang="en-US" dirty="0"/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396949"/>
              </p:ext>
            </p:extLst>
          </p:nvPr>
        </p:nvGraphicFramePr>
        <p:xfrm>
          <a:off x="1569122" y="3636046"/>
          <a:ext cx="2372298" cy="195626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7347"/>
                <a:gridCol w="1824951"/>
              </a:tblGrid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7/15)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5/15)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[5/15, 7/15)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v4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[7/15,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1605633" y="3170467"/>
            <a:ext cx="116477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TV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870586"/>
              </p:ext>
            </p:extLst>
          </p:nvPr>
        </p:nvGraphicFramePr>
        <p:xfrm>
          <a:off x="7856427" y="3632643"/>
          <a:ext cx="2780893" cy="136253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69493"/>
                <a:gridCol w="584200"/>
                <a:gridCol w="1727200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5/15)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971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[5/15, 6/15)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971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v4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7880238" y="3158940"/>
            <a:ext cx="18219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TE 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22391"/>
              </p:ext>
            </p:extLst>
          </p:nvPr>
        </p:nvGraphicFramePr>
        <p:xfrm>
          <a:off x="7856427" y="5549759"/>
          <a:ext cx="3157730" cy="140621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0834"/>
                <a:gridCol w="534831"/>
                <a:gridCol w="1464421"/>
                <a:gridCol w="677644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5/15)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=3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[5/15, 6/15)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=3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v4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=4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674569"/>
              </p:ext>
            </p:extLst>
          </p:nvPr>
        </p:nvGraphicFramePr>
        <p:xfrm>
          <a:off x="4104739" y="3636046"/>
          <a:ext cx="3606799" cy="33375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417"/>
                <a:gridCol w="1474981"/>
                <a:gridCol w="1548401"/>
              </a:tblGrid>
              <a:tr h="339184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7/15)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 </a:t>
                      </a:r>
                    </a:p>
                    <a:p>
                      <a:pPr algn="ctr"/>
                      <a:r>
                        <a:rPr lang="en-US" sz="1400" dirty="0" smtClean="0"/>
                        <a:t>name=Cathy</a:t>
                      </a:r>
                    </a:p>
                    <a:p>
                      <a:pPr algn="ctr"/>
                      <a:r>
                        <a:rPr lang="en-US" sz="1400" dirty="0" smtClean="0"/>
                        <a:t>school=Drexel</a:t>
                      </a:r>
                    </a:p>
                    <a:p>
                      <a:pPr algn="ctr"/>
                      <a:r>
                        <a:rPr lang="en-US" sz="1400" dirty="0" smtClean="0"/>
                        <a:t>school=Drexel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11496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name=Cathy</a:t>
                      </a:r>
                    </a:p>
                    <a:p>
                      <a:pPr algn="ctr"/>
                      <a:r>
                        <a:rPr lang="en-US" sz="1400" dirty="0" smtClean="0"/>
                        <a:t>school=Drexel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11496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[2/15, 5/15)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[5/15, 7/15)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school=CMU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700228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v4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school=CMU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school=MIT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7856427" y="5076056"/>
            <a:ext cx="229343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E</a:t>
            </a:r>
            <a:r>
              <a:rPr lang="en-US" sz="2400" baseline="-25000" dirty="0"/>
              <a:t> </a:t>
            </a:r>
            <a:r>
              <a:rPr lang="en-US" sz="2400" dirty="0"/>
              <a:t>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r>
              <a:rPr lang="en-US" sz="2400" dirty="0"/>
              <a:t>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079339" y="3170467"/>
            <a:ext cx="156221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V</a:t>
            </a:r>
            <a:r>
              <a:rPr lang="en-US" sz="2400" dirty="0"/>
              <a:t>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746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210131"/>
              </p:ext>
            </p:extLst>
          </p:nvPr>
        </p:nvGraphicFramePr>
        <p:xfrm>
          <a:off x="1499419" y="3433841"/>
          <a:ext cx="2372298" cy="108032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7347"/>
                <a:gridCol w="1824951"/>
              </a:tblGrid>
              <a:tr h="370033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53474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53474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[7/15,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9" name="TextBox 128"/>
          <p:cNvSpPr txBox="1"/>
          <p:nvPr/>
        </p:nvSpPr>
        <p:spPr>
          <a:xfrm>
            <a:off x="1474213" y="2976974"/>
            <a:ext cx="116477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TV (</a:t>
            </a:r>
            <a:r>
              <a:rPr lang="en-US" sz="2400" u="sng" dirty="0">
                <a:solidFill>
                  <a:prstClr val="black"/>
                </a:solidFill>
              </a:rPr>
              <a:t>v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u="sng" dirty="0">
                <a:solidFill>
                  <a:prstClr val="black"/>
                </a:solidFill>
              </a:rPr>
              <a:t>p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</a:p>
        </p:txBody>
      </p:sp>
      <p:graphicFrame>
        <p:nvGraphicFramePr>
          <p:cNvPr id="130" name="Table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517046"/>
              </p:ext>
            </p:extLst>
          </p:nvPr>
        </p:nvGraphicFramePr>
        <p:xfrm>
          <a:off x="4209453" y="3653547"/>
          <a:ext cx="2780893" cy="70309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69493"/>
                <a:gridCol w="584200"/>
                <a:gridCol w="1727200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[7/15,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1" name="TextBox 130"/>
          <p:cNvSpPr txBox="1"/>
          <p:nvPr/>
        </p:nvSpPr>
        <p:spPr>
          <a:xfrm>
            <a:off x="4233264" y="3190617"/>
            <a:ext cx="18219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TE (</a:t>
            </a:r>
            <a:r>
              <a:rPr lang="en-US" sz="2400" u="sng" dirty="0">
                <a:solidFill>
                  <a:prstClr val="black"/>
                </a:solidFill>
              </a:rPr>
              <a:t>v1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u="sng" dirty="0">
                <a:solidFill>
                  <a:prstClr val="black"/>
                </a:solidFill>
              </a:rPr>
              <a:t>v2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u="sng" dirty="0">
                <a:solidFill>
                  <a:prstClr val="black"/>
                </a:solidFill>
              </a:rPr>
              <a:t>p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39722"/>
              </p:ext>
            </p:extLst>
          </p:nvPr>
        </p:nvGraphicFramePr>
        <p:xfrm>
          <a:off x="7208851" y="3653547"/>
          <a:ext cx="3157730" cy="71765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0834"/>
                <a:gridCol w="534831"/>
                <a:gridCol w="1464421"/>
                <a:gridCol w="677644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=4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0390"/>
              </p:ext>
            </p:extLst>
          </p:nvPr>
        </p:nvGraphicFramePr>
        <p:xfrm>
          <a:off x="6399513" y="565331"/>
          <a:ext cx="3606799" cy="24993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417"/>
                <a:gridCol w="1474981"/>
                <a:gridCol w="1548401"/>
              </a:tblGrid>
              <a:tr h="339184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7/15)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 school=Drexel</a:t>
                      </a:r>
                    </a:p>
                    <a:p>
                      <a:pPr algn="ctr"/>
                      <a:r>
                        <a:rPr lang="en-US" sz="1400" dirty="0" smtClean="0"/>
                        <a:t>name=Cathy</a:t>
                      </a:r>
                    </a:p>
                    <a:p>
                      <a:pPr algn="ctr"/>
                      <a:r>
                        <a:rPr lang="en-US" sz="1400" dirty="0" smtClean="0"/>
                        <a:t>school=Drexel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name=Cathy</a:t>
                      </a:r>
                    </a:p>
                    <a:p>
                      <a:pPr algn="ctr"/>
                      <a:r>
                        <a:rPr lang="en-US" sz="1400" dirty="0" smtClean="0"/>
                        <a:t>school=Drexel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700228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school=CMU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school=MIT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7208851" y="3154444"/>
            <a:ext cx="229343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TA</a:t>
            </a:r>
            <a:r>
              <a:rPr lang="en-US" sz="2400" baseline="30000" dirty="0">
                <a:solidFill>
                  <a:prstClr val="black"/>
                </a:solidFill>
              </a:rPr>
              <a:t>E</a:t>
            </a:r>
            <a:r>
              <a:rPr lang="en-US" sz="2400" baseline="-250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u="sng" dirty="0">
                <a:solidFill>
                  <a:prstClr val="black"/>
                </a:solidFill>
              </a:rPr>
              <a:t>v1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u="sng" dirty="0">
                <a:solidFill>
                  <a:prstClr val="black"/>
                </a:solidFill>
              </a:rPr>
              <a:t>v2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u="sng" dirty="0">
                <a:solidFill>
                  <a:prstClr val="black"/>
                </a:solidFill>
              </a:rPr>
              <a:t>p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smtClean="0">
                <a:solidFill>
                  <a:prstClr val="black"/>
                </a:solidFill>
              </a:rPr>
              <a:t>a)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74113" y="99752"/>
            <a:ext cx="156221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TA</a:t>
            </a:r>
            <a:r>
              <a:rPr lang="en-US" sz="2400" baseline="30000" dirty="0">
                <a:solidFill>
                  <a:prstClr val="black"/>
                </a:solidFill>
              </a:rPr>
              <a:t>V</a:t>
            </a:r>
            <a:r>
              <a:rPr lang="en-US" sz="2400" dirty="0">
                <a:solidFill>
                  <a:prstClr val="black"/>
                </a:solidFill>
              </a:rPr>
              <a:t> (</a:t>
            </a:r>
            <a:r>
              <a:rPr lang="en-US" sz="2400" u="sng" dirty="0">
                <a:solidFill>
                  <a:prstClr val="black"/>
                </a:solidFill>
              </a:rPr>
              <a:t>v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u="sng" dirty="0">
                <a:solidFill>
                  <a:prstClr val="black"/>
                </a:solidFill>
              </a:rPr>
              <a:t>p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smtClean="0">
                <a:solidFill>
                  <a:prstClr val="black"/>
                </a:solidFill>
              </a:rPr>
              <a:t>a)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7818" y="402766"/>
            <a:ext cx="1413977" cy="105413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name  = Alice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school= Drexel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name  = Cathy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school= Drexel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2" name="Straight Connector 11"/>
          <p:cNvCxnSpPr>
            <a:stCxn id="72" idx="5"/>
          </p:cNvCxnSpPr>
          <p:nvPr/>
        </p:nvCxnSpPr>
        <p:spPr>
          <a:xfrm>
            <a:off x="3694385" y="857822"/>
            <a:ext cx="967653" cy="64620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26135" y="983592"/>
            <a:ext cx="750847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err="1" smtClean="0">
                <a:solidFill>
                  <a:prstClr val="black"/>
                </a:solidFill>
              </a:rPr>
              <a:t>cnt</a:t>
            </a:r>
            <a:r>
              <a:rPr lang="en-US" sz="1600" dirty="0" smtClean="0">
                <a:solidFill>
                  <a:prstClr val="black"/>
                </a:solidFill>
              </a:rPr>
              <a:t> = 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97798" y="402766"/>
            <a:ext cx="141318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name  = Cathy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school= Drexel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896951" y="225728"/>
            <a:ext cx="702949" cy="2634134"/>
            <a:chOff x="5194137" y="3077442"/>
            <a:chExt cx="702949" cy="2634134"/>
          </a:xfrm>
        </p:grpSpPr>
        <p:sp>
          <p:nvSpPr>
            <p:cNvPr id="86" name="Rectangle 85"/>
            <p:cNvSpPr/>
            <p:nvPr/>
          </p:nvSpPr>
          <p:spPr>
            <a:xfrm>
              <a:off x="5194137" y="3077442"/>
              <a:ext cx="702949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10/15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54999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989312" y="225728"/>
            <a:ext cx="589264" cy="2634134"/>
            <a:chOff x="5244937" y="3077442"/>
            <a:chExt cx="589264" cy="2634134"/>
          </a:xfrm>
        </p:grpSpPr>
        <p:sp>
          <p:nvSpPr>
            <p:cNvPr id="82" name="Rectangle 81"/>
            <p:cNvSpPr/>
            <p:nvPr/>
          </p:nvSpPr>
          <p:spPr>
            <a:xfrm>
              <a:off x="5244937" y="3077442"/>
              <a:ext cx="589264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</a:rPr>
                <a:t>7</a:t>
              </a:r>
              <a:r>
                <a:rPr lang="en-US" sz="1600" b="1" dirty="0" smtClean="0">
                  <a:solidFill>
                    <a:prstClr val="black"/>
                  </a:solidFill>
                </a:rPr>
                <a:t>/15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55380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227907" y="225728"/>
            <a:ext cx="589745" cy="2608734"/>
            <a:chOff x="5422737" y="3077442"/>
            <a:chExt cx="589745" cy="2608734"/>
          </a:xfrm>
        </p:grpSpPr>
        <p:sp>
          <p:nvSpPr>
            <p:cNvPr id="80" name="Rectangle 79"/>
            <p:cNvSpPr/>
            <p:nvPr/>
          </p:nvSpPr>
          <p:spPr>
            <a:xfrm>
              <a:off x="54227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1/</a:t>
              </a:r>
              <a:r>
                <a:rPr lang="en-US" sz="1600" b="1" dirty="0">
                  <a:solidFill>
                    <a:prstClr val="black"/>
                  </a:solidFill>
                </a:rPr>
                <a:t>15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5652371" y="34304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495641" y="493903"/>
            <a:ext cx="469950" cy="424179"/>
            <a:chOff x="4218283" y="3633053"/>
            <a:chExt cx="469950" cy="424179"/>
          </a:xfrm>
        </p:grpSpPr>
        <p:sp>
          <p:nvSpPr>
            <p:cNvPr id="74" name="Oval 73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solidFill>
                  <a:prstClr val="black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32348" y="493903"/>
            <a:ext cx="469950" cy="424179"/>
            <a:chOff x="4218283" y="3633053"/>
            <a:chExt cx="469950" cy="424179"/>
          </a:xfrm>
        </p:grpSpPr>
        <p:sp>
          <p:nvSpPr>
            <p:cNvPr id="72" name="Oval 71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solidFill>
                  <a:prstClr val="black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638521" y="1390832"/>
            <a:ext cx="469950" cy="424179"/>
            <a:chOff x="5199209" y="3653017"/>
            <a:chExt cx="469950" cy="424179"/>
          </a:xfrm>
        </p:grpSpPr>
        <p:sp>
          <p:nvSpPr>
            <p:cNvPr id="68" name="Oval 67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99209" y="3653017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Helvetica"/>
                  <a:cs typeface="Helvetica"/>
                </a:rPr>
                <a:t>v2</a:t>
              </a:r>
              <a:endParaRPr lang="en-US" sz="2000" b="1" baseline="-25000" dirty="0">
                <a:solidFill>
                  <a:prstClr val="black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3381984" y="1408773"/>
            <a:ext cx="1334340" cy="80791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name  = Bob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school = CMU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school = MIT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84923" y="6279926"/>
            <a:ext cx="2101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W=3months, G_V=school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79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/>
          <p:nvPr/>
        </p:nvSpPr>
        <p:spPr>
          <a:xfrm>
            <a:off x="1611844" y="248877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grpSp>
        <p:nvGrpSpPr>
          <p:cNvPr id="162" name="Group 161"/>
          <p:cNvGrpSpPr/>
          <p:nvPr/>
        </p:nvGrpSpPr>
        <p:grpSpPr>
          <a:xfrm>
            <a:off x="843445" y="3389863"/>
            <a:ext cx="4265026" cy="2750173"/>
            <a:chOff x="3919745" y="3531002"/>
            <a:chExt cx="4265026" cy="2750173"/>
          </a:xfrm>
        </p:grpSpPr>
        <p:cxnSp>
          <p:nvCxnSpPr>
            <p:cNvPr id="163" name="Straight Connector 162"/>
            <p:cNvCxnSpPr/>
            <p:nvPr/>
          </p:nvCxnSpPr>
          <p:spPr>
            <a:xfrm flipV="1">
              <a:off x="6396005" y="5065926"/>
              <a:ext cx="1051771" cy="820349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4563131" y="3708040"/>
              <a:ext cx="1313501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group = DB</a:t>
              </a:r>
              <a:endParaRPr lang="en-US" sz="16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4166956" y="4709166"/>
              <a:ext cx="1247076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Bob</a:t>
              </a:r>
            </a:p>
          </p:txBody>
        </p:sp>
        <p:cxnSp>
          <p:nvCxnSpPr>
            <p:cNvPr id="166" name="Straight Connector 165"/>
            <p:cNvCxnSpPr/>
            <p:nvPr/>
          </p:nvCxnSpPr>
          <p:spPr>
            <a:xfrm>
              <a:off x="4401244" y="4183377"/>
              <a:ext cx="1049583" cy="620476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6492242" y="3708040"/>
              <a:ext cx="1313501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/>
                <a:t>g</a:t>
              </a:r>
              <a:r>
                <a:rPr lang="en-US" sz="1600" dirty="0" smtClean="0"/>
                <a:t>roup = DB</a:t>
              </a:r>
              <a:endParaRPr lang="en-US" sz="16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108767" y="4620266"/>
              <a:ext cx="124777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Bob</a:t>
              </a:r>
            </a:p>
            <a:p>
              <a:r>
                <a:rPr lang="en-US" sz="1600" dirty="0" smtClean="0"/>
                <a:t>group = DB</a:t>
              </a:r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5662284" y="3531002"/>
              <a:ext cx="589264" cy="2634134"/>
              <a:chOff x="5194137" y="3077442"/>
              <a:chExt cx="589264" cy="2634134"/>
            </a:xfrm>
          </p:grpSpPr>
          <p:sp>
            <p:nvSpPr>
              <p:cNvPr id="198" name="Rectangle 197"/>
              <p:cNvSpPr/>
              <p:nvPr/>
            </p:nvSpPr>
            <p:spPr>
              <a:xfrm>
                <a:off x="5194137" y="3077442"/>
                <a:ext cx="589264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/>
                  <a:t>4</a:t>
                </a:r>
                <a:r>
                  <a:rPr lang="en-US" sz="1600" b="1" dirty="0" smtClean="0"/>
                  <a:t>/15</a:t>
                </a:r>
                <a:endParaRPr lang="en-US" sz="1600" b="1" dirty="0"/>
              </a:p>
            </p:txBody>
          </p:sp>
          <p:cxnSp>
            <p:nvCxnSpPr>
              <p:cNvPr id="199" name="Straight Connector 198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/>
          </p:nvGrpSpPr>
          <p:grpSpPr>
            <a:xfrm>
              <a:off x="7595026" y="3531002"/>
              <a:ext cx="589745" cy="2634134"/>
              <a:chOff x="5194137" y="3077442"/>
              <a:chExt cx="589745" cy="2634134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 smtClean="0"/>
                  <a:t>6/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97" name="Straight Connector 196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3919745" y="3531002"/>
              <a:ext cx="589745" cy="2634134"/>
              <a:chOff x="5410037" y="3077442"/>
              <a:chExt cx="589745" cy="2634134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54100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 smtClean="0"/>
                  <a:t>2/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95" name="Straight Connector 194"/>
              <p:cNvCxnSpPr/>
              <p:nvPr/>
            </p:nvCxnSpPr>
            <p:spPr>
              <a:xfrm>
                <a:off x="55380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4097681" y="3799177"/>
              <a:ext cx="469950" cy="424179"/>
              <a:chOff x="4218283" y="3633053"/>
              <a:chExt cx="469950" cy="424179"/>
            </a:xfrm>
          </p:grpSpPr>
          <p:sp>
            <p:nvSpPr>
              <p:cNvPr id="192" name="Oval 191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6015392" y="3799177"/>
              <a:ext cx="469950" cy="424179"/>
              <a:chOff x="4218283" y="3633053"/>
              <a:chExt cx="469950" cy="424179"/>
            </a:xfrm>
          </p:grpSpPr>
          <p:sp>
            <p:nvSpPr>
              <p:cNvPr id="190" name="Oval 189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5403854" y="4696106"/>
              <a:ext cx="469950" cy="424179"/>
              <a:chOff x="5199209" y="3653017"/>
              <a:chExt cx="469950" cy="424179"/>
            </a:xfrm>
          </p:grpSpPr>
          <p:sp>
            <p:nvSpPr>
              <p:cNvPr id="188" name="Oval 187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>
              <a:off x="7360051" y="4696106"/>
              <a:ext cx="469950" cy="424179"/>
              <a:chOff x="5199209" y="3653017"/>
              <a:chExt cx="469950" cy="424179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4136942" y="5706783"/>
              <a:ext cx="1684169" cy="561692"/>
              <a:chOff x="6201627" y="3542756"/>
              <a:chExt cx="1684169" cy="561692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6201627" y="3638034"/>
                <a:ext cx="470000" cy="424179"/>
                <a:chOff x="5199209" y="3653017"/>
                <a:chExt cx="470000" cy="424179"/>
              </a:xfrm>
            </p:grpSpPr>
            <p:sp>
              <p:nvSpPr>
                <p:cNvPr id="184" name="Oval 183"/>
                <p:cNvSpPr/>
                <p:nvPr/>
              </p:nvSpPr>
              <p:spPr>
                <a:xfrm>
                  <a:off x="5222726" y="3665716"/>
                  <a:ext cx="411480" cy="411480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TextBox 184"/>
                <p:cNvSpPr txBox="1"/>
                <p:nvPr/>
              </p:nvSpPr>
              <p:spPr>
                <a:xfrm>
                  <a:off x="5199209" y="3653017"/>
                  <a:ext cx="47000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v4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83" name="TextBox 182"/>
              <p:cNvSpPr txBox="1"/>
              <p:nvPr/>
            </p:nvSpPr>
            <p:spPr>
              <a:xfrm>
                <a:off x="6595891" y="3542756"/>
                <a:ext cx="1289905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= Dave</a:t>
                </a:r>
              </a:p>
              <a:p>
                <a:r>
                  <a:rPr lang="en-US" sz="1600" dirty="0" smtClean="0"/>
                  <a:t>group  = AI</a:t>
                </a:r>
              </a:p>
            </p:txBody>
          </p:sp>
        </p:grpSp>
        <p:grpSp>
          <p:nvGrpSpPr>
            <p:cNvPr id="177" name="Group 176"/>
            <p:cNvGrpSpPr/>
            <p:nvPr/>
          </p:nvGrpSpPr>
          <p:grpSpPr>
            <a:xfrm>
              <a:off x="6015392" y="5719483"/>
              <a:ext cx="1684169" cy="561692"/>
              <a:chOff x="6201627" y="3555456"/>
              <a:chExt cx="1684169" cy="561692"/>
            </a:xfrm>
          </p:grpSpPr>
          <p:grpSp>
            <p:nvGrpSpPr>
              <p:cNvPr id="178" name="Group 177"/>
              <p:cNvGrpSpPr/>
              <p:nvPr/>
            </p:nvGrpSpPr>
            <p:grpSpPr>
              <a:xfrm>
                <a:off x="6201627" y="3638034"/>
                <a:ext cx="470000" cy="424179"/>
                <a:chOff x="5199209" y="3653017"/>
                <a:chExt cx="470000" cy="424179"/>
              </a:xfrm>
            </p:grpSpPr>
            <p:sp>
              <p:nvSpPr>
                <p:cNvPr id="180" name="Oval 179"/>
                <p:cNvSpPr/>
                <p:nvPr/>
              </p:nvSpPr>
              <p:spPr>
                <a:xfrm>
                  <a:off x="5222726" y="3665716"/>
                  <a:ext cx="411480" cy="411480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TextBox 180"/>
                <p:cNvSpPr txBox="1"/>
                <p:nvPr/>
              </p:nvSpPr>
              <p:spPr>
                <a:xfrm>
                  <a:off x="5199209" y="3653017"/>
                  <a:ext cx="47000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v4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79" name="TextBox 178"/>
              <p:cNvSpPr txBox="1"/>
              <p:nvPr/>
            </p:nvSpPr>
            <p:spPr>
              <a:xfrm>
                <a:off x="6595891" y="3555456"/>
                <a:ext cx="1289905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/>
                  <a:t>n</a:t>
                </a:r>
                <a:r>
                  <a:rPr lang="en-US" sz="1600" dirty="0" smtClean="0"/>
                  <a:t>ame = Dave</a:t>
                </a:r>
              </a:p>
              <a:p>
                <a:r>
                  <a:rPr lang="en-US" sz="1600" dirty="0"/>
                  <a:t>g</a:t>
                </a:r>
                <a:r>
                  <a:rPr lang="en-US" sz="1600" dirty="0" smtClean="0"/>
                  <a:t>roup = AI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939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167"/>
          <p:cNvSpPr txBox="1"/>
          <p:nvPr/>
        </p:nvSpPr>
        <p:spPr>
          <a:xfrm>
            <a:off x="1893258" y="249099"/>
            <a:ext cx="1671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Intersection with T2</a:t>
            </a:r>
            <a:endParaRPr lang="en-US" dirty="0"/>
          </a:p>
        </p:txBody>
      </p:sp>
      <p:grpSp>
        <p:nvGrpSpPr>
          <p:cNvPr id="257" name="Group 256"/>
          <p:cNvGrpSpPr/>
          <p:nvPr/>
        </p:nvGrpSpPr>
        <p:grpSpPr>
          <a:xfrm>
            <a:off x="5198184" y="3393712"/>
            <a:ext cx="6026724" cy="2646477"/>
            <a:chOff x="5198184" y="3393712"/>
            <a:chExt cx="6026724" cy="2646477"/>
          </a:xfrm>
        </p:grpSpPr>
        <p:sp>
          <p:nvSpPr>
            <p:cNvPr id="6" name="TextBox 5"/>
            <p:cNvSpPr txBox="1"/>
            <p:nvPr/>
          </p:nvSpPr>
          <p:spPr>
            <a:xfrm>
              <a:off x="5829691" y="3545079"/>
              <a:ext cx="1465273" cy="80791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</a:t>
              </a:r>
              <a:r>
                <a:rPr lang="en-US" sz="1600" dirty="0" smtClean="0"/>
                <a:t>{Alice}</a:t>
              </a:r>
              <a:endParaRPr lang="en-US" sz="1600" dirty="0" smtClean="0"/>
            </a:p>
            <a:p>
              <a:r>
                <a:rPr lang="en-US" sz="1600" dirty="0" smtClean="0"/>
                <a:t>school = Drexel</a:t>
              </a:r>
            </a:p>
            <a:p>
              <a:r>
                <a:rPr lang="en-US" sz="1600" dirty="0" smtClean="0"/>
                <a:t>group </a:t>
              </a:r>
              <a:r>
                <a:rPr lang="en-US" dirty="0" smtClean="0"/>
                <a:t> </a:t>
              </a:r>
              <a:r>
                <a:rPr lang="en-US" sz="1050" dirty="0" smtClean="0"/>
                <a:t> </a:t>
              </a:r>
              <a:r>
                <a:rPr lang="en-US" sz="1600" dirty="0" smtClean="0"/>
                <a:t>= DB</a:t>
              </a:r>
              <a:endParaRPr lang="en-US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09525" y="5507076"/>
              <a:ext cx="1369606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</a:t>
              </a:r>
              <a:r>
                <a:rPr lang="en-US" sz="1600" dirty="0" smtClean="0"/>
                <a:t>{</a:t>
              </a:r>
              <a:r>
                <a:rPr lang="en-US" sz="1600" smtClean="0"/>
                <a:t>Bob}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74506" y="5295776"/>
              <a:ext cx="1369606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</a:t>
              </a:r>
              <a:r>
                <a:rPr lang="en-US" sz="1600" dirty="0" smtClean="0"/>
                <a:t>{</a:t>
              </a:r>
              <a:r>
                <a:rPr lang="en-US" sz="1600" smtClean="0"/>
                <a:t>Bob}</a:t>
              </a:r>
              <a:endParaRPr lang="en-US" sz="1600" dirty="0" smtClean="0"/>
            </a:p>
            <a:p>
              <a:r>
                <a:rPr lang="en-US" sz="1600" dirty="0" smtClean="0"/>
                <a:t>group  = DB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309600" y="5232276"/>
              <a:ext cx="1369606" cy="80791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</a:t>
              </a:r>
              <a:r>
                <a:rPr lang="en-US" sz="1600" dirty="0" smtClean="0"/>
                <a:t>{Bob}</a:t>
              </a:r>
              <a:endParaRPr lang="en-US" sz="1600" dirty="0" smtClean="0"/>
            </a:p>
            <a:p>
              <a:r>
                <a:rPr lang="en-US" sz="1600" dirty="0" smtClean="0"/>
                <a:t>school = </a:t>
              </a:r>
              <a:r>
                <a:rPr lang="en-US" sz="1600" dirty="0" smtClean="0"/>
                <a:t>CMU</a:t>
              </a:r>
              <a:endParaRPr lang="en-US" sz="1600" dirty="0" smtClean="0"/>
            </a:p>
            <a:p>
              <a:r>
                <a:rPr lang="en-US" sz="1600" dirty="0" smtClean="0"/>
                <a:t>group  = DB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651312" y="3600302"/>
              <a:ext cx="1465273" cy="80791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/>
                <a:t>name  = </a:t>
              </a:r>
              <a:r>
                <a:rPr lang="en-US" sz="1600" dirty="0" smtClean="0"/>
                <a:t>{Alice}</a:t>
              </a:r>
              <a:endParaRPr lang="en-US" sz="1600" dirty="0"/>
            </a:p>
            <a:p>
              <a:r>
                <a:rPr lang="en-US" sz="1600" dirty="0"/>
                <a:t>school = Drexel</a:t>
              </a:r>
            </a:p>
            <a:p>
              <a:r>
                <a:rPr lang="en-US" sz="1600" dirty="0"/>
                <a:t>group  </a:t>
              </a:r>
              <a:r>
                <a:rPr lang="en-US" sz="1050" dirty="0"/>
                <a:t> </a:t>
              </a:r>
              <a:r>
                <a:rPr lang="en-US" sz="1600" dirty="0"/>
                <a:t>= DB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0635644" y="3393712"/>
              <a:ext cx="589264" cy="2634134"/>
              <a:chOff x="5054437" y="3077442"/>
              <a:chExt cx="589264" cy="2634134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5054437" y="3077442"/>
                <a:ext cx="589264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/>
                  <a:t>6</a:t>
                </a:r>
                <a:r>
                  <a:rPr lang="en-US" sz="1600" b="1" dirty="0" smtClean="0"/>
                  <a:t>/15</a:t>
                </a:r>
                <a:endParaRPr lang="en-US" sz="1600" b="1" dirty="0"/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6978823" y="3393712"/>
              <a:ext cx="589264" cy="2634134"/>
              <a:chOff x="5194137" y="3077442"/>
              <a:chExt cx="589264" cy="2634134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5194137" y="3077442"/>
                <a:ext cx="589264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/>
                  <a:t>4</a:t>
                </a:r>
                <a:r>
                  <a:rPr lang="en-US" sz="1600" b="1" dirty="0" smtClean="0"/>
                  <a:t>/15</a:t>
                </a:r>
                <a:endParaRPr lang="en-US" sz="1600" b="1" dirty="0"/>
              </a:p>
            </p:txBody>
          </p:sp>
          <p:cxnSp>
            <p:nvCxnSpPr>
              <p:cNvPr id="79" name="Straight Connector 78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8911565" y="3393712"/>
              <a:ext cx="589264" cy="2634134"/>
              <a:chOff x="5194137" y="3077442"/>
              <a:chExt cx="589264" cy="2634134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5194137" y="3077442"/>
                <a:ext cx="589264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/>
                  <a:t>5</a:t>
                </a:r>
                <a:r>
                  <a:rPr lang="en-US" sz="1600" b="1" dirty="0" smtClean="0"/>
                  <a:t>/15</a:t>
                </a:r>
                <a:endParaRPr lang="en-US" sz="1600" b="1" dirty="0"/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5198184" y="3393712"/>
              <a:ext cx="589745" cy="2634134"/>
              <a:chOff x="5371937" y="3077442"/>
              <a:chExt cx="589745" cy="2634134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53719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 smtClean="0"/>
                  <a:t>2/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55380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9267212" y="3661887"/>
              <a:ext cx="469950" cy="424179"/>
              <a:chOff x="4218283" y="3633053"/>
              <a:chExt cx="469950" cy="424179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414220" y="3661887"/>
              <a:ext cx="469950" cy="424179"/>
              <a:chOff x="4218283" y="3633053"/>
              <a:chExt cx="469950" cy="424179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7331931" y="3661887"/>
              <a:ext cx="469950" cy="424179"/>
              <a:chOff x="4218283" y="3633053"/>
              <a:chExt cx="469950" cy="424179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720393" y="5244615"/>
              <a:ext cx="469950" cy="412811"/>
              <a:chOff x="5199209" y="3805416"/>
              <a:chExt cx="469950" cy="412811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5222726" y="38054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199209" y="38181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8676590" y="5092215"/>
              <a:ext cx="469950" cy="411480"/>
              <a:chOff x="5199209" y="3653016"/>
              <a:chExt cx="469950" cy="41148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5222726" y="36530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0598528" y="5092216"/>
              <a:ext cx="469950" cy="424179"/>
              <a:chOff x="5199209" y="3653017"/>
              <a:chExt cx="469950" cy="424179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7757981" y="3558050"/>
              <a:ext cx="1465273" cy="80791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/>
                <a:t>name  = </a:t>
              </a:r>
              <a:r>
                <a:rPr lang="en-US" sz="1600" dirty="0" smtClean="0"/>
                <a:t>{Alice}</a:t>
              </a:r>
              <a:endParaRPr lang="en-US" sz="1600" dirty="0"/>
            </a:p>
            <a:p>
              <a:r>
                <a:rPr lang="en-US" sz="1600" dirty="0"/>
                <a:t>school = Drexel</a:t>
              </a:r>
            </a:p>
            <a:p>
              <a:r>
                <a:rPr lang="en-US" sz="1600" dirty="0"/>
                <a:t>group  </a:t>
              </a:r>
              <a:r>
                <a:rPr lang="en-US" sz="1050" dirty="0"/>
                <a:t> </a:t>
              </a:r>
              <a:r>
                <a:rPr lang="en-US" sz="1600" dirty="0"/>
                <a:t>= DB</a:t>
              </a:r>
            </a:p>
          </p:txBody>
        </p:sp>
        <p:cxnSp>
          <p:nvCxnSpPr>
            <p:cNvPr id="210" name="Straight Connector 209"/>
            <p:cNvCxnSpPr>
              <a:endCxn id="61" idx="1"/>
            </p:cNvCxnSpPr>
            <p:nvPr/>
          </p:nvCxnSpPr>
          <p:spPr>
            <a:xfrm>
              <a:off x="5521645" y="4042238"/>
              <a:ext cx="1198748" cy="1415133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155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0918" y="402766"/>
            <a:ext cx="141318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Alice</a:t>
            </a:r>
          </a:p>
          <a:p>
            <a:r>
              <a:rPr lang="en-US" sz="1600" dirty="0" smtClean="0"/>
              <a:t>school= Drexel</a:t>
            </a:r>
            <a:endParaRPr lang="en-US" sz="1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097485" y="857822"/>
            <a:ext cx="967653" cy="64620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51055" y="1187706"/>
            <a:ext cx="75164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err="1" smtClean="0"/>
              <a:t>cnt</a:t>
            </a:r>
            <a:r>
              <a:rPr lang="en-US" sz="1600" dirty="0" smtClean="0"/>
              <a:t> =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92131" y="1556056"/>
            <a:ext cx="1369606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</a:t>
            </a:r>
            <a:r>
              <a:rPr lang="en-US" sz="1600" smtClean="0"/>
              <a:t>= </a:t>
            </a:r>
            <a:r>
              <a:rPr lang="en-US" sz="1600" smtClean="0"/>
              <a:t>{Bob}</a:t>
            </a:r>
            <a:endParaRPr lang="en-US" sz="1600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958296" y="857822"/>
            <a:ext cx="994404" cy="54431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86523" y="1036883"/>
            <a:ext cx="75164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err="1" smtClean="0"/>
              <a:t>cnt</a:t>
            </a:r>
            <a:r>
              <a:rPr lang="en-US" sz="1600" dirty="0" smtClean="0"/>
              <a:t> =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73109" y="402766"/>
            <a:ext cx="1435329" cy="80791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</a:t>
            </a:r>
            <a:r>
              <a:rPr lang="en-US" sz="1600" dirty="0" smtClean="0"/>
              <a:t>{Alice{</a:t>
            </a:r>
            <a:endParaRPr lang="en-US" sz="1600" dirty="0" smtClean="0"/>
          </a:p>
          <a:p>
            <a:r>
              <a:rPr lang="en-US" sz="1600" dirty="0" smtClean="0"/>
              <a:t>school= </a:t>
            </a:r>
            <a:r>
              <a:rPr lang="en-US" sz="1600" dirty="0" smtClean="0"/>
              <a:t>Drexel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group = DB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8773" y="1300322"/>
            <a:ext cx="1369606" cy="80791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</a:t>
            </a:r>
            <a:r>
              <a:rPr lang="en-US" sz="1600" dirty="0" smtClean="0"/>
              <a:t>{Bob}</a:t>
            </a:r>
            <a:endParaRPr lang="en-US" sz="1600" dirty="0" smtClean="0"/>
          </a:p>
          <a:p>
            <a:r>
              <a:rPr lang="en-US" sz="1600" dirty="0" smtClean="0"/>
              <a:t>school = </a:t>
            </a:r>
            <a:r>
              <a:rPr lang="en-US" sz="1600" dirty="0" smtClean="0"/>
              <a:t>CMU</a:t>
            </a:r>
          </a:p>
          <a:p>
            <a:r>
              <a:rPr lang="en-US" sz="1600" dirty="0" smtClean="0"/>
              <a:t>group = DB</a:t>
            </a:r>
            <a:endParaRPr lang="en-US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624728" y="1226092"/>
            <a:ext cx="133273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Bob</a:t>
            </a:r>
          </a:p>
          <a:p>
            <a:r>
              <a:rPr lang="en-US" sz="1600" dirty="0" smtClean="0"/>
              <a:t>school = CMU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14115" y="696116"/>
            <a:ext cx="1332737" cy="80791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Bob</a:t>
            </a:r>
          </a:p>
          <a:p>
            <a:r>
              <a:rPr lang="en-US" sz="1600" dirty="0" smtClean="0"/>
              <a:t>school = CMU</a:t>
            </a:r>
          </a:p>
          <a:p>
            <a:r>
              <a:rPr lang="en-US" sz="1600" dirty="0" smtClean="0"/>
              <a:t>school = MIT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0602578" y="1590887"/>
            <a:ext cx="936442" cy="90590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58544" y="1614897"/>
            <a:ext cx="75164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err="1" smtClean="0"/>
              <a:t>cnt</a:t>
            </a:r>
            <a:r>
              <a:rPr lang="en-US" sz="1600" dirty="0" smtClean="0"/>
              <a:t> = 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53740" y="432318"/>
            <a:ext cx="141318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Alice</a:t>
            </a:r>
          </a:p>
          <a:p>
            <a:r>
              <a:rPr lang="en-US" sz="1600" dirty="0" smtClean="0"/>
              <a:t>school= Drexel</a:t>
            </a:r>
            <a:endParaRPr lang="en-US" sz="16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564420" y="251128"/>
            <a:ext cx="703458" cy="2608734"/>
            <a:chOff x="4978237" y="3102842"/>
            <a:chExt cx="703458" cy="2608734"/>
          </a:xfrm>
        </p:grpSpPr>
        <p:sp>
          <p:nvSpPr>
            <p:cNvPr id="82" name="Rectangle 81"/>
            <p:cNvSpPr/>
            <p:nvPr/>
          </p:nvSpPr>
          <p:spPr>
            <a:xfrm>
              <a:off x="4978237" y="3102842"/>
              <a:ext cx="703458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10/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55253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0039672" y="225728"/>
            <a:ext cx="589745" cy="2634134"/>
            <a:chOff x="5194137" y="3077442"/>
            <a:chExt cx="589745" cy="2634134"/>
          </a:xfrm>
        </p:grpSpPr>
        <p:sp>
          <p:nvSpPr>
            <p:cNvPr id="80" name="Rectangle 79"/>
            <p:cNvSpPr/>
            <p:nvPr/>
          </p:nvSpPr>
          <p:spPr>
            <a:xfrm>
              <a:off x="51941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7/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54999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243151" y="225728"/>
            <a:ext cx="589745" cy="2634134"/>
            <a:chOff x="5194137" y="3077442"/>
            <a:chExt cx="589745" cy="2634134"/>
          </a:xfrm>
        </p:grpSpPr>
        <p:sp>
          <p:nvSpPr>
            <p:cNvPr id="78" name="Rectangle 77"/>
            <p:cNvSpPr/>
            <p:nvPr/>
          </p:nvSpPr>
          <p:spPr>
            <a:xfrm>
              <a:off x="51941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5/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54999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8175893" y="225728"/>
            <a:ext cx="589745" cy="2634134"/>
            <a:chOff x="5194137" y="3077442"/>
            <a:chExt cx="589745" cy="2634134"/>
          </a:xfrm>
        </p:grpSpPr>
        <p:sp>
          <p:nvSpPr>
            <p:cNvPr id="76" name="Rectangle 75"/>
            <p:cNvSpPr/>
            <p:nvPr/>
          </p:nvSpPr>
          <p:spPr>
            <a:xfrm>
              <a:off x="51941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6/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54999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392412" y="225728"/>
            <a:ext cx="589745" cy="2634134"/>
            <a:chOff x="5244937" y="3077442"/>
            <a:chExt cx="589745" cy="2634134"/>
          </a:xfrm>
        </p:grpSpPr>
        <p:sp>
          <p:nvSpPr>
            <p:cNvPr id="74" name="Rectangle 73"/>
            <p:cNvSpPr/>
            <p:nvPr/>
          </p:nvSpPr>
          <p:spPr>
            <a:xfrm>
              <a:off x="52449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2/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55380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31007" y="225728"/>
            <a:ext cx="589745" cy="2608734"/>
            <a:chOff x="5422737" y="3077442"/>
            <a:chExt cx="589745" cy="2608734"/>
          </a:xfrm>
        </p:grpSpPr>
        <p:sp>
          <p:nvSpPr>
            <p:cNvPr id="72" name="Rectangle 71"/>
            <p:cNvSpPr/>
            <p:nvPr/>
          </p:nvSpPr>
          <p:spPr>
            <a:xfrm>
              <a:off x="54227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1/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5652371" y="34304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8582340" y="493903"/>
            <a:ext cx="469950" cy="424179"/>
            <a:chOff x="4218283" y="3633053"/>
            <a:chExt cx="469950" cy="424179"/>
          </a:xfrm>
        </p:grpSpPr>
        <p:sp>
          <p:nvSpPr>
            <p:cNvPr id="70" name="Oval 69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1539020" y="1390832"/>
            <a:ext cx="469950" cy="424179"/>
            <a:chOff x="5199209" y="3653017"/>
            <a:chExt cx="469950" cy="424179"/>
          </a:xfrm>
        </p:grpSpPr>
        <p:sp>
          <p:nvSpPr>
            <p:cNvPr id="68" name="Oval 67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99209" y="3653017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v2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98741" y="493903"/>
            <a:ext cx="469950" cy="424179"/>
            <a:chOff x="4218283" y="3633053"/>
            <a:chExt cx="469950" cy="424179"/>
          </a:xfrm>
        </p:grpSpPr>
        <p:sp>
          <p:nvSpPr>
            <p:cNvPr id="66" name="Oval 65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735448" y="493903"/>
            <a:ext cx="469950" cy="424179"/>
            <a:chOff x="4218283" y="3633053"/>
            <a:chExt cx="469950" cy="424179"/>
          </a:xfrm>
        </p:grpSpPr>
        <p:sp>
          <p:nvSpPr>
            <p:cNvPr id="64" name="Oval 63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596259" y="493903"/>
            <a:ext cx="469950" cy="424179"/>
            <a:chOff x="4218283" y="3633053"/>
            <a:chExt cx="469950" cy="424179"/>
          </a:xfrm>
        </p:grpSpPr>
        <p:sp>
          <p:nvSpPr>
            <p:cNvPr id="62" name="Oval 61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041621" y="1390832"/>
            <a:ext cx="469950" cy="424179"/>
            <a:chOff x="5199209" y="3653017"/>
            <a:chExt cx="469950" cy="424179"/>
          </a:xfrm>
        </p:grpSpPr>
        <p:sp>
          <p:nvSpPr>
            <p:cNvPr id="60" name="Oval 59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99209" y="3653017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v2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940918" y="1390832"/>
            <a:ext cx="469950" cy="424179"/>
            <a:chOff x="5199209" y="3653017"/>
            <a:chExt cx="469950" cy="424179"/>
          </a:xfrm>
        </p:grpSpPr>
        <p:sp>
          <p:nvSpPr>
            <p:cNvPr id="58" name="Oval 57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99209" y="3653017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v2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862856" y="1390832"/>
            <a:ext cx="469950" cy="424179"/>
            <a:chOff x="5199209" y="3653017"/>
            <a:chExt cx="469950" cy="424179"/>
          </a:xfrm>
        </p:grpSpPr>
        <p:sp>
          <p:nvSpPr>
            <p:cNvPr id="56" name="Oval 55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199209" y="3653017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v2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00699" y="2388809"/>
            <a:ext cx="1807451" cy="561692"/>
            <a:chOff x="6201627" y="3530056"/>
            <a:chExt cx="1807451" cy="561692"/>
          </a:xfrm>
        </p:grpSpPr>
        <p:grpSp>
          <p:nvGrpSpPr>
            <p:cNvPr id="52" name="Group 51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774709" y="1957009"/>
            <a:ext cx="1807451" cy="561692"/>
            <a:chOff x="6201627" y="3530056"/>
            <a:chExt cx="1807451" cy="561692"/>
          </a:xfrm>
        </p:grpSpPr>
        <p:grpSp>
          <p:nvGrpSpPr>
            <p:cNvPr id="48" name="Group 47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525371" y="2388809"/>
            <a:ext cx="1807451" cy="561692"/>
            <a:chOff x="6201627" y="3530056"/>
            <a:chExt cx="1807451" cy="561692"/>
          </a:xfrm>
        </p:grpSpPr>
        <p:grpSp>
          <p:nvGrpSpPr>
            <p:cNvPr id="40" name="Group 39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0367603" y="2388809"/>
            <a:ext cx="1807451" cy="561692"/>
            <a:chOff x="6201627" y="3530056"/>
            <a:chExt cx="1807451" cy="561692"/>
          </a:xfrm>
        </p:grpSpPr>
        <p:grpSp>
          <p:nvGrpSpPr>
            <p:cNvPr id="36" name="Group 35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cxnSp>
        <p:nvCxnSpPr>
          <p:cNvPr id="122" name="Straight Connector 121"/>
          <p:cNvCxnSpPr/>
          <p:nvPr/>
        </p:nvCxnSpPr>
        <p:spPr>
          <a:xfrm>
            <a:off x="5027885" y="857822"/>
            <a:ext cx="967653" cy="64620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845260" y="1149058"/>
            <a:ext cx="75164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err="1" smtClean="0"/>
              <a:t>cnt</a:t>
            </a:r>
            <a:r>
              <a:rPr lang="en-US" sz="1600" dirty="0" smtClean="0"/>
              <a:t> = 3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131298" y="402766"/>
            <a:ext cx="1435329" cy="80791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</a:t>
            </a:r>
            <a:r>
              <a:rPr lang="en-US" sz="1600" dirty="0" smtClean="0"/>
              <a:t>{Alice}</a:t>
            </a:r>
            <a:endParaRPr lang="en-US" sz="1600" dirty="0" smtClean="0"/>
          </a:p>
          <a:p>
            <a:r>
              <a:rPr lang="en-US" sz="1600" dirty="0" smtClean="0"/>
              <a:t>school= </a:t>
            </a:r>
            <a:r>
              <a:rPr lang="en-US" sz="1600" dirty="0" smtClean="0"/>
              <a:t>Drexel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group = DB</a:t>
            </a:r>
            <a:endParaRPr lang="en-US" sz="1600" dirty="0"/>
          </a:p>
        </p:txBody>
      </p:sp>
      <p:sp>
        <p:nvSpPr>
          <p:cNvPr id="125" name="TextBox 124"/>
          <p:cNvSpPr txBox="1"/>
          <p:nvPr/>
        </p:nvSpPr>
        <p:spPr>
          <a:xfrm>
            <a:off x="4683736" y="1455249"/>
            <a:ext cx="1369606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</a:t>
            </a:r>
            <a:r>
              <a:rPr lang="en-US" sz="1600" dirty="0" smtClean="0"/>
              <a:t>{Bob</a:t>
            </a:r>
            <a:r>
              <a:rPr lang="en-US" sz="1600" dirty="0" smtClean="0"/>
              <a:t>}</a:t>
            </a:r>
          </a:p>
          <a:p>
            <a:r>
              <a:rPr lang="en-US" sz="1600" dirty="0" smtClean="0"/>
              <a:t>group  = DB</a:t>
            </a:r>
            <a:endParaRPr lang="en-US" sz="1600" dirty="0" smtClean="0"/>
          </a:p>
        </p:txBody>
      </p:sp>
      <p:grpSp>
        <p:nvGrpSpPr>
          <p:cNvPr id="126" name="Group 125"/>
          <p:cNvGrpSpPr/>
          <p:nvPr/>
        </p:nvGrpSpPr>
        <p:grpSpPr>
          <a:xfrm>
            <a:off x="4322812" y="225728"/>
            <a:ext cx="589264" cy="2634134"/>
            <a:chOff x="5244937" y="3077442"/>
            <a:chExt cx="589264" cy="2634134"/>
          </a:xfrm>
        </p:grpSpPr>
        <p:sp>
          <p:nvSpPr>
            <p:cNvPr id="127" name="Rectangle 126"/>
            <p:cNvSpPr/>
            <p:nvPr/>
          </p:nvSpPr>
          <p:spPr>
            <a:xfrm>
              <a:off x="5244937" y="3077442"/>
              <a:ext cx="589264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/>
                <a:t>4</a:t>
              </a:r>
              <a:r>
                <a:rPr lang="en-US" sz="1600" b="1" dirty="0" smtClean="0"/>
                <a:t>/15</a:t>
              </a:r>
              <a:endParaRPr lang="en-US" sz="1600" b="1" dirty="0"/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55380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4665848" y="493903"/>
            <a:ext cx="469950" cy="424179"/>
            <a:chOff x="4218283" y="3633053"/>
            <a:chExt cx="469950" cy="424179"/>
          </a:xfrm>
        </p:grpSpPr>
        <p:sp>
          <p:nvSpPr>
            <p:cNvPr id="130" name="Oval 129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972021" y="1390832"/>
            <a:ext cx="469950" cy="424179"/>
            <a:chOff x="5199209" y="3653017"/>
            <a:chExt cx="469950" cy="424179"/>
          </a:xfrm>
        </p:grpSpPr>
        <p:sp>
          <p:nvSpPr>
            <p:cNvPr id="133" name="Oval 132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199209" y="3653017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v2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3221666" y="2548531"/>
            <a:ext cx="1289905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= Dave</a:t>
            </a:r>
          </a:p>
          <a:p>
            <a:r>
              <a:rPr lang="en-US" sz="1600" dirty="0" smtClean="0"/>
              <a:t>group  = AI</a:t>
            </a:r>
          </a:p>
        </p:txBody>
      </p:sp>
      <p:grpSp>
        <p:nvGrpSpPr>
          <p:cNvPr id="143" name="Group 142"/>
          <p:cNvGrpSpPr/>
          <p:nvPr/>
        </p:nvGrpSpPr>
        <p:grpSpPr>
          <a:xfrm>
            <a:off x="2757267" y="2617287"/>
            <a:ext cx="470000" cy="424179"/>
            <a:chOff x="5199209" y="3653017"/>
            <a:chExt cx="470000" cy="424179"/>
          </a:xfrm>
        </p:grpSpPr>
        <p:sp>
          <p:nvSpPr>
            <p:cNvPr id="144" name="Oval 143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199209" y="3653017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v4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50673" y="335747"/>
            <a:ext cx="1449243" cy="80791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</a:t>
            </a:r>
            <a:r>
              <a:rPr lang="en-US" sz="1600" dirty="0" smtClean="0"/>
              <a:t>{Alice}</a:t>
            </a:r>
            <a:endParaRPr lang="en-US" sz="1600" dirty="0" smtClean="0"/>
          </a:p>
          <a:p>
            <a:r>
              <a:rPr lang="en-US" sz="1600" dirty="0" smtClean="0"/>
              <a:t>school =</a:t>
            </a:r>
            <a:r>
              <a:rPr lang="en-US" sz="1100" dirty="0" smtClean="0"/>
              <a:t> </a:t>
            </a:r>
            <a:r>
              <a:rPr lang="en-US" sz="1600" dirty="0" smtClean="0"/>
              <a:t>Drexel</a:t>
            </a:r>
            <a:endParaRPr lang="en-US" sz="1600" dirty="0" smtClean="0"/>
          </a:p>
          <a:p>
            <a:r>
              <a:rPr lang="en-US" sz="1600" dirty="0" smtClean="0"/>
              <a:t>    group  </a:t>
            </a:r>
            <a:r>
              <a:rPr lang="en-US" sz="1600" dirty="0" smtClean="0"/>
              <a:t>= DB</a:t>
            </a:r>
            <a:endParaRPr lang="en-US" sz="1600" dirty="0"/>
          </a:p>
        </p:txBody>
      </p:sp>
      <p:grpSp>
        <p:nvGrpSpPr>
          <p:cNvPr id="142" name="Group 141"/>
          <p:cNvGrpSpPr/>
          <p:nvPr/>
        </p:nvGrpSpPr>
        <p:grpSpPr>
          <a:xfrm>
            <a:off x="4205739" y="3943052"/>
            <a:ext cx="4265026" cy="2750173"/>
            <a:chOff x="3919745" y="3531002"/>
            <a:chExt cx="4265026" cy="2750173"/>
          </a:xfrm>
        </p:grpSpPr>
        <p:cxnSp>
          <p:nvCxnSpPr>
            <p:cNvPr id="146" name="Straight Connector 145"/>
            <p:cNvCxnSpPr/>
            <p:nvPr/>
          </p:nvCxnSpPr>
          <p:spPr>
            <a:xfrm flipV="1">
              <a:off x="6396005" y="5065926"/>
              <a:ext cx="1051771" cy="820349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4563131" y="3708040"/>
              <a:ext cx="1313501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group = DB</a:t>
              </a:r>
              <a:endParaRPr lang="en-US" sz="16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166956" y="4709166"/>
              <a:ext cx="1247076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Bob</a:t>
              </a:r>
            </a:p>
          </p:txBody>
        </p:sp>
        <p:cxnSp>
          <p:nvCxnSpPr>
            <p:cNvPr id="149" name="Straight Connector 148"/>
            <p:cNvCxnSpPr/>
            <p:nvPr/>
          </p:nvCxnSpPr>
          <p:spPr>
            <a:xfrm>
              <a:off x="4401244" y="4183377"/>
              <a:ext cx="1049583" cy="620476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6492242" y="3708040"/>
              <a:ext cx="1313501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/>
                <a:t>g</a:t>
              </a:r>
              <a:r>
                <a:rPr lang="en-US" sz="1600" dirty="0" smtClean="0"/>
                <a:t>roup = DB</a:t>
              </a:r>
              <a:endParaRPr lang="en-US" sz="16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108767" y="4620266"/>
              <a:ext cx="124777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Bob</a:t>
              </a:r>
            </a:p>
            <a:p>
              <a:r>
                <a:rPr lang="en-US" sz="1600" dirty="0" smtClean="0"/>
                <a:t>group = DB</a:t>
              </a:r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5662284" y="3531002"/>
              <a:ext cx="589264" cy="2634134"/>
              <a:chOff x="5194137" y="3077442"/>
              <a:chExt cx="589264" cy="2634134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5194137" y="3077442"/>
                <a:ext cx="589264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/>
                  <a:t>4</a:t>
                </a:r>
                <a:r>
                  <a:rPr lang="en-US" sz="1600" b="1" dirty="0" smtClean="0"/>
                  <a:t>/15</a:t>
                </a:r>
                <a:endParaRPr lang="en-US" sz="1600" b="1" dirty="0"/>
              </a:p>
            </p:txBody>
          </p:sp>
          <p:cxnSp>
            <p:nvCxnSpPr>
              <p:cNvPr id="182" name="Straight Connector 181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 152"/>
            <p:cNvGrpSpPr/>
            <p:nvPr/>
          </p:nvGrpSpPr>
          <p:grpSpPr>
            <a:xfrm>
              <a:off x="7595026" y="3531002"/>
              <a:ext cx="589745" cy="2634134"/>
              <a:chOff x="5194137" y="3077442"/>
              <a:chExt cx="589745" cy="2634134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 smtClean="0"/>
                  <a:t>6/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80" name="Straight Connector 179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/>
            <p:cNvGrpSpPr/>
            <p:nvPr/>
          </p:nvGrpSpPr>
          <p:grpSpPr>
            <a:xfrm>
              <a:off x="3919745" y="3531002"/>
              <a:ext cx="589745" cy="2634134"/>
              <a:chOff x="5410037" y="3077442"/>
              <a:chExt cx="589745" cy="2634134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54100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 smtClean="0"/>
                  <a:t>2/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78" name="Straight Connector 177"/>
              <p:cNvCxnSpPr/>
              <p:nvPr/>
            </p:nvCxnSpPr>
            <p:spPr>
              <a:xfrm>
                <a:off x="55380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4097681" y="3799177"/>
              <a:ext cx="469950" cy="424179"/>
              <a:chOff x="4218283" y="3633053"/>
              <a:chExt cx="469950" cy="424179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6015392" y="3799177"/>
              <a:ext cx="469950" cy="424179"/>
              <a:chOff x="4218283" y="3633053"/>
              <a:chExt cx="469950" cy="424179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5403854" y="4696106"/>
              <a:ext cx="469950" cy="424179"/>
              <a:chOff x="5199209" y="3653017"/>
              <a:chExt cx="469950" cy="424179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7360051" y="4696106"/>
              <a:ext cx="469950" cy="424179"/>
              <a:chOff x="5199209" y="3653017"/>
              <a:chExt cx="469950" cy="424179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4136942" y="5706783"/>
              <a:ext cx="1684169" cy="561692"/>
              <a:chOff x="6201627" y="3542756"/>
              <a:chExt cx="1684169" cy="561692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6201627" y="3638034"/>
                <a:ext cx="470000" cy="424179"/>
                <a:chOff x="5199209" y="3653017"/>
                <a:chExt cx="470000" cy="424179"/>
              </a:xfrm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5222726" y="3665716"/>
                  <a:ext cx="411480" cy="411480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5199209" y="3653017"/>
                  <a:ext cx="47000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v4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66" name="TextBox 165"/>
              <p:cNvSpPr txBox="1"/>
              <p:nvPr/>
            </p:nvSpPr>
            <p:spPr>
              <a:xfrm>
                <a:off x="6595891" y="3542756"/>
                <a:ext cx="1289905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= Dave</a:t>
                </a:r>
              </a:p>
              <a:p>
                <a:r>
                  <a:rPr lang="en-US" sz="1600" dirty="0" smtClean="0"/>
                  <a:t>group  = AI</a:t>
                </a:r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6015392" y="5719483"/>
              <a:ext cx="1684169" cy="561692"/>
              <a:chOff x="6201627" y="3555456"/>
              <a:chExt cx="1684169" cy="561692"/>
            </a:xfrm>
          </p:grpSpPr>
          <p:grpSp>
            <p:nvGrpSpPr>
              <p:cNvPr id="161" name="Group 160"/>
              <p:cNvGrpSpPr/>
              <p:nvPr/>
            </p:nvGrpSpPr>
            <p:grpSpPr>
              <a:xfrm>
                <a:off x="6201627" y="3638034"/>
                <a:ext cx="470000" cy="424179"/>
                <a:chOff x="5199209" y="3653017"/>
                <a:chExt cx="470000" cy="424179"/>
              </a:xfrm>
            </p:grpSpPr>
            <p:sp>
              <p:nvSpPr>
                <p:cNvPr id="163" name="Oval 162"/>
                <p:cNvSpPr/>
                <p:nvPr/>
              </p:nvSpPr>
              <p:spPr>
                <a:xfrm>
                  <a:off x="5222726" y="3665716"/>
                  <a:ext cx="411480" cy="411480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5199209" y="3653017"/>
                  <a:ext cx="47000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v4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62" name="TextBox 161"/>
              <p:cNvSpPr txBox="1"/>
              <p:nvPr/>
            </p:nvSpPr>
            <p:spPr>
              <a:xfrm>
                <a:off x="6595891" y="3555456"/>
                <a:ext cx="1289905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/>
                  <a:t>n</a:t>
                </a:r>
                <a:r>
                  <a:rPr lang="en-US" sz="1600" dirty="0" smtClean="0"/>
                  <a:t>ame = Dave</a:t>
                </a:r>
              </a:p>
              <a:p>
                <a:r>
                  <a:rPr lang="en-US" sz="1600" dirty="0"/>
                  <a:t>g</a:t>
                </a:r>
                <a:r>
                  <a:rPr lang="en-US" sz="1600" dirty="0" smtClean="0"/>
                  <a:t>roup = AI</a:t>
                </a:r>
              </a:p>
            </p:txBody>
          </p:sp>
        </p:grpSp>
      </p:grpSp>
      <p:sp>
        <p:nvSpPr>
          <p:cNvPr id="192" name="TextBox 191"/>
          <p:cNvSpPr txBox="1"/>
          <p:nvPr/>
        </p:nvSpPr>
        <p:spPr>
          <a:xfrm>
            <a:off x="5126745" y="2051776"/>
            <a:ext cx="1289905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= Dave</a:t>
            </a:r>
          </a:p>
          <a:p>
            <a:r>
              <a:rPr lang="en-US" sz="1600" dirty="0" smtClean="0"/>
              <a:t>group  = AI</a:t>
            </a:r>
          </a:p>
        </p:txBody>
      </p:sp>
      <p:grpSp>
        <p:nvGrpSpPr>
          <p:cNvPr id="193" name="Group 192"/>
          <p:cNvGrpSpPr/>
          <p:nvPr/>
        </p:nvGrpSpPr>
        <p:grpSpPr>
          <a:xfrm>
            <a:off x="4662346" y="2120532"/>
            <a:ext cx="470000" cy="424179"/>
            <a:chOff x="5199209" y="3653017"/>
            <a:chExt cx="470000" cy="424179"/>
          </a:xfrm>
        </p:grpSpPr>
        <p:sp>
          <p:nvSpPr>
            <p:cNvPr id="194" name="Oval 193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199209" y="3653017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v4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cxnSp>
        <p:nvCxnSpPr>
          <p:cNvPr id="196" name="Straight Connector 195"/>
          <p:cNvCxnSpPr>
            <a:endCxn id="133" idx="4"/>
          </p:cNvCxnSpPr>
          <p:nvPr/>
        </p:nvCxnSpPr>
        <p:spPr>
          <a:xfrm flipV="1">
            <a:off x="5031386" y="1815011"/>
            <a:ext cx="1169892" cy="39396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 196"/>
          <p:cNvGrpSpPr/>
          <p:nvPr/>
        </p:nvGrpSpPr>
        <p:grpSpPr>
          <a:xfrm>
            <a:off x="4652463" y="2492325"/>
            <a:ext cx="1807451" cy="561692"/>
            <a:chOff x="6201627" y="3530056"/>
            <a:chExt cx="1807451" cy="561692"/>
          </a:xfrm>
        </p:grpSpPr>
        <p:grpSp>
          <p:nvGrpSpPr>
            <p:cNvPr id="198" name="Group 197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200" name="Oval 199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199" name="TextBox 198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sp>
        <p:nvSpPr>
          <p:cNvPr id="202" name="TextBox 201"/>
          <p:cNvSpPr txBox="1"/>
          <p:nvPr/>
        </p:nvSpPr>
        <p:spPr>
          <a:xfrm>
            <a:off x="7120698" y="2078110"/>
            <a:ext cx="1289905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= Dave</a:t>
            </a:r>
          </a:p>
          <a:p>
            <a:r>
              <a:rPr lang="en-US" sz="1600" dirty="0" smtClean="0"/>
              <a:t>group  = AI</a:t>
            </a:r>
          </a:p>
        </p:txBody>
      </p:sp>
      <p:grpSp>
        <p:nvGrpSpPr>
          <p:cNvPr id="203" name="Group 202"/>
          <p:cNvGrpSpPr/>
          <p:nvPr/>
        </p:nvGrpSpPr>
        <p:grpSpPr>
          <a:xfrm>
            <a:off x="6656299" y="2146866"/>
            <a:ext cx="470000" cy="424179"/>
            <a:chOff x="5199209" y="3653017"/>
            <a:chExt cx="470000" cy="424179"/>
          </a:xfrm>
        </p:grpSpPr>
        <p:sp>
          <p:nvSpPr>
            <p:cNvPr id="204" name="Oval 203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5199209" y="3653017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v4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cxnSp>
        <p:nvCxnSpPr>
          <p:cNvPr id="206" name="Straight Connector 205"/>
          <p:cNvCxnSpPr/>
          <p:nvPr/>
        </p:nvCxnSpPr>
        <p:spPr>
          <a:xfrm flipV="1">
            <a:off x="7025339" y="1841345"/>
            <a:ext cx="1169892" cy="39396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>
            <a:off x="6646416" y="2518659"/>
            <a:ext cx="1807451" cy="561692"/>
            <a:chOff x="6201627" y="3530056"/>
            <a:chExt cx="1807451" cy="561692"/>
          </a:xfrm>
        </p:grpSpPr>
        <p:grpSp>
          <p:nvGrpSpPr>
            <p:cNvPr id="208" name="Group 207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210" name="Oval 209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209" name="TextBox 208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sp>
        <p:nvSpPr>
          <p:cNvPr id="212" name="TextBox 211"/>
          <p:cNvSpPr txBox="1"/>
          <p:nvPr/>
        </p:nvSpPr>
        <p:spPr>
          <a:xfrm>
            <a:off x="1372666" y="3903450"/>
            <a:ext cx="1216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Union with </a:t>
            </a:r>
            <a:r>
              <a:rPr lang="en-US" dirty="0" smtClean="0"/>
              <a:t>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44809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9374</TotalTime>
  <Words>3288</Words>
  <Application>Microsoft Macintosh PowerPoint</Application>
  <PresentationFormat>Widescreen</PresentationFormat>
  <Paragraphs>1482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Calibri</vt:lpstr>
      <vt:lpstr>Franklin Gothic Book</vt:lpstr>
      <vt:lpstr>Helvetica</vt:lpstr>
      <vt:lpstr>Times New Roman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projection</vt:lpstr>
      <vt:lpstr>selection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Vera Moffitt</dc:creator>
  <cp:lastModifiedBy>Vera Moffitt</cp:lastModifiedBy>
  <cp:revision>480</cp:revision>
  <cp:lastPrinted>2016-08-30T17:27:20Z</cp:lastPrinted>
  <dcterms:created xsi:type="dcterms:W3CDTF">2016-03-16T23:09:26Z</dcterms:created>
  <dcterms:modified xsi:type="dcterms:W3CDTF">2016-11-01T15:00:58Z</dcterms:modified>
</cp:coreProperties>
</file>