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>
        <p:scale>
          <a:sx n="40" d="100"/>
          <a:sy n="40" d="100"/>
        </p:scale>
        <p:origin x="1040" y="-5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1143000"/>
            <a:ext cx="30275212" cy="5029200"/>
          </a:xfrm>
          <a:prstGeom prst="rect">
            <a:avLst/>
          </a:prstGeom>
          <a:solidFill>
            <a:srgbClr val="2348B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9" tIns="45720" rIns="91439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2001" y="1600202"/>
            <a:ext cx="8153401" cy="2984525"/>
            <a:chOff x="1295400" y="1763486"/>
            <a:chExt cx="12727132" cy="4658724"/>
          </a:xfrm>
        </p:grpSpPr>
        <p:pic>
          <p:nvPicPr>
            <p:cNvPr id="7" name="Picture 6" descr="Cyber_Primary_OneLine_white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804" b="14897"/>
            <a:stretch/>
          </p:blipFill>
          <p:spPr>
            <a:xfrm>
              <a:off x="1295400" y="1763486"/>
              <a:ext cx="11707160" cy="3298010"/>
            </a:xfrm>
            <a:prstGeom prst="rect">
              <a:avLst/>
            </a:prstGeom>
          </p:spPr>
        </p:pic>
        <p:pic>
          <p:nvPicPr>
            <p:cNvPr id="8" name="Picture 7" descr="Cyber_Primary_OneLine_white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89" b="14897"/>
            <a:stretch/>
          </p:blipFill>
          <p:spPr>
            <a:xfrm>
              <a:off x="5410200" y="3124200"/>
              <a:ext cx="8612332" cy="3298010"/>
            </a:xfrm>
            <a:prstGeom prst="rect">
              <a:avLst/>
            </a:prstGeom>
          </p:spPr>
        </p:pic>
      </p:grp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89576" y="41376600"/>
            <a:ext cx="118502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389480">
              <a:defRPr/>
            </a:pPr>
            <a:r>
              <a:rPr lang="en-US" sz="6000" b="1" dirty="0" smtClean="0">
                <a:solidFill>
                  <a:srgbClr val="0B2B53"/>
                </a:solidFill>
                <a:latin typeface="Univers 55" pitchFamily="34" charset="0"/>
              </a:rPr>
              <a:t>https://</a:t>
            </a:r>
            <a:r>
              <a:rPr lang="en-US" sz="6000" b="1" dirty="0" err="1" smtClean="0">
                <a:solidFill>
                  <a:srgbClr val="0B2B53"/>
                </a:solidFill>
                <a:latin typeface="Univers 55" pitchFamily="34" charset="0"/>
              </a:rPr>
              <a:t>www.cs.drexel.edu</a:t>
            </a:r>
            <a:r>
              <a:rPr lang="en-US" sz="6000" b="1" dirty="0" smtClean="0">
                <a:solidFill>
                  <a:srgbClr val="0B2B53"/>
                </a:solidFill>
                <a:latin typeface="Univers 55" pitchFamily="34" charset="0"/>
              </a:rPr>
              <a:t>/</a:t>
            </a:r>
            <a:r>
              <a:rPr lang="en-US" sz="6000" b="1" dirty="0" err="1" smtClean="0">
                <a:solidFill>
                  <a:srgbClr val="0B2B53"/>
                </a:solidFill>
                <a:latin typeface="Univers 55" pitchFamily="34" charset="0"/>
              </a:rPr>
              <a:t>dbgroup</a:t>
            </a:r>
            <a:r>
              <a:rPr lang="en-US" sz="6000" b="1" dirty="0" smtClean="0">
                <a:solidFill>
                  <a:srgbClr val="0B2B53"/>
                </a:solidFill>
                <a:latin typeface="Univers 55" pitchFamily="34" charset="0"/>
              </a:rPr>
              <a:t>/</a:t>
            </a:r>
            <a:endParaRPr lang="en-US" sz="6000" b="1" baseline="0" dirty="0" smtClean="0">
              <a:solidFill>
                <a:srgbClr val="0B2B53"/>
              </a:solidFill>
              <a:latin typeface="Univers 55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2F89E-D272-244F-84FC-9A3D29EA625E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EB16-B739-8541-977C-1B3F576ED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/>
          <p:cNvSpPr txBox="1"/>
          <p:nvPr/>
        </p:nvSpPr>
        <p:spPr>
          <a:xfrm>
            <a:off x="14451951" y="20999290"/>
            <a:ext cx="1476506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lvl="1"/>
            <a:r>
              <a:rPr lang="en-US" sz="4000" dirty="0" smtClean="0"/>
              <a:t>Q1. Subgraph limited to those nodes that persisted unchanged for at least 3 time periods.</a:t>
            </a:r>
          </a:p>
          <a:p>
            <a:pPr marL="0" lvl="1"/>
            <a:r>
              <a:rPr lang="en-US" sz="4000" b="1" dirty="0" smtClean="0"/>
              <a:t>Snaps:</a:t>
            </a:r>
            <a:r>
              <a:rPr lang="en-US" sz="4000" dirty="0" smtClean="0"/>
              <a:t> not supported. </a:t>
            </a:r>
            <a:endParaRPr lang="en-US" sz="4000" dirty="0" smtClean="0"/>
          </a:p>
          <a:p>
            <a:pPr marL="0" lvl="1"/>
            <a:r>
              <a:rPr lang="en-US" sz="4000" b="1" dirty="0" smtClean="0"/>
              <a:t>PS</a:t>
            </a:r>
            <a:r>
              <a:rPr lang="en-US" sz="4000" b="1" dirty="0" smtClean="0"/>
              <a:t>:</a:t>
            </a:r>
            <a:r>
              <a:rPr lang="en-US" sz="4000" dirty="0" smtClean="0"/>
              <a:t> Alice [t1,t5) and Cathy [t1, t5). </a:t>
            </a:r>
            <a:r>
              <a:rPr lang="en-US" sz="4000" b="1" dirty="0" smtClean="0"/>
              <a:t>SS:</a:t>
            </a:r>
            <a:r>
              <a:rPr lang="en-US" sz="4000" dirty="0" smtClean="0"/>
              <a:t> Alice </a:t>
            </a:r>
            <a:r>
              <a:rPr lang="en-US" sz="4000" dirty="0" smtClean="0"/>
              <a:t>only [t1, t5).</a:t>
            </a:r>
            <a:endParaRPr lang="en-US" sz="4000" dirty="0"/>
          </a:p>
          <a:p>
            <a:pPr marL="0" lvl="1"/>
            <a:r>
              <a:rPr lang="en-US" sz="4000" dirty="0" smtClean="0"/>
              <a:t>Q2</a:t>
            </a:r>
            <a:r>
              <a:rPr lang="en-US" sz="4000" dirty="0" smtClean="0"/>
              <a:t>. Aggregate temporally </a:t>
            </a:r>
            <a:r>
              <a:rPr lang="en-US" sz="4000" dirty="0" smtClean="0"/>
              <a:t>by 2 time periods with edge aggregate count.</a:t>
            </a:r>
            <a:endParaRPr lang="en-US" sz="4000" dirty="0" smtClean="0"/>
          </a:p>
          <a:p>
            <a:pPr marL="0" lvl="1"/>
            <a:r>
              <a:rPr lang="en-US" sz="4000" b="1" dirty="0" smtClean="0"/>
              <a:t>Snaps:</a:t>
            </a:r>
            <a:r>
              <a:rPr lang="en-US" sz="4000" dirty="0" smtClean="0"/>
              <a:t> </a:t>
            </a:r>
            <a:r>
              <a:rPr lang="en-US" sz="4000" dirty="0" smtClean="0"/>
              <a:t>e2, count 2</a:t>
            </a:r>
            <a:r>
              <a:rPr lang="en-US" sz="4000" dirty="0" smtClean="0"/>
              <a:t> </a:t>
            </a:r>
          </a:p>
          <a:p>
            <a:pPr marL="0" lvl="1"/>
            <a:r>
              <a:rPr lang="en-US" sz="4000" b="1" dirty="0" smtClean="0"/>
              <a:t>PS</a:t>
            </a:r>
            <a:r>
              <a:rPr lang="en-US" sz="4000" b="1" dirty="0" smtClean="0"/>
              <a:t>:</a:t>
            </a:r>
            <a:r>
              <a:rPr lang="en-US" sz="4000" dirty="0" smtClean="0"/>
              <a:t> </a:t>
            </a:r>
            <a:r>
              <a:rPr lang="en-US" sz="4000" dirty="0" smtClean="0"/>
              <a:t>e2, v3, v2, [t3,t4), 1 (coalesced)</a:t>
            </a:r>
            <a:endParaRPr lang="en-US" sz="4000" dirty="0" smtClean="0"/>
          </a:p>
          <a:p>
            <a:pPr marL="0" lvl="1"/>
            <a:r>
              <a:rPr lang="en-US" sz="4000" b="1" dirty="0" smtClean="0"/>
              <a:t>SS</a:t>
            </a:r>
            <a:r>
              <a:rPr lang="en-US" sz="4000" b="1" dirty="0" smtClean="0"/>
              <a:t>:</a:t>
            </a:r>
            <a:r>
              <a:rPr lang="en-US" sz="4000" dirty="0" smtClean="0"/>
              <a:t> </a:t>
            </a:r>
            <a:r>
              <a:rPr lang="en-US" sz="4000" dirty="0" smtClean="0"/>
              <a:t>e2, v3, v2, [t3,t4), 2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67800" y="1436892"/>
            <a:ext cx="20750213" cy="2800767"/>
          </a:xfrm>
          <a:prstGeom prst="rect">
            <a:avLst/>
          </a:prstGeom>
          <a:noFill/>
        </p:spPr>
        <p:txBody>
          <a:bodyPr wrap="square" lIns="91439" rIns="91439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FFFF"/>
                </a:solidFill>
                <a:latin typeface="Lucida Bright"/>
                <a:cs typeface="Lucida Bright"/>
              </a:rPr>
              <a:t>Towards Sequenced Semantics for Evolving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21064" y="4713554"/>
            <a:ext cx="15409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Vera </a:t>
            </a:r>
            <a:r>
              <a:rPr lang="en-US" sz="6000" dirty="0" err="1">
                <a:solidFill>
                  <a:srgbClr val="FFFFFF"/>
                </a:solidFill>
              </a:rPr>
              <a:t>Zaychik</a:t>
            </a:r>
            <a:r>
              <a:rPr lang="en-US" sz="6000" dirty="0">
                <a:solidFill>
                  <a:srgbClr val="FFFFFF"/>
                </a:solidFill>
              </a:rPr>
              <a:t> Moffitt </a:t>
            </a:r>
            <a:r>
              <a:rPr lang="en-US" sz="6000" dirty="0" smtClean="0">
                <a:solidFill>
                  <a:srgbClr val="FFFFFF"/>
                </a:solidFill>
              </a:rPr>
              <a:t>                  </a:t>
            </a:r>
            <a:r>
              <a:rPr lang="en-US" sz="6000" u="sng" dirty="0" smtClean="0">
                <a:solidFill>
                  <a:srgbClr val="FFFFFF"/>
                </a:solidFill>
              </a:rPr>
              <a:t>Julia </a:t>
            </a:r>
            <a:r>
              <a:rPr lang="en-US" sz="6000" u="sng" dirty="0" err="1" smtClean="0">
                <a:solidFill>
                  <a:srgbClr val="FFFFFF"/>
                </a:solidFill>
              </a:rPr>
              <a:t>Stoyanovich</a:t>
            </a:r>
            <a:endParaRPr lang="en-US" sz="5400" u="sng" baseline="300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4702051"/>
            <a:ext cx="12434419" cy="892552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defRPr/>
            </a:pPr>
            <a:r>
              <a:rPr lang="en-US" sz="5400" b="1" dirty="0" smtClean="0">
                <a:latin typeface="Arial" charset="0"/>
              </a:rPr>
              <a:t>PROBLEM</a:t>
            </a:r>
            <a:endParaRPr lang="en-US" sz="5400" b="1" dirty="0">
              <a:latin typeface="Arial" charset="0"/>
            </a:endParaRPr>
          </a:p>
          <a:p>
            <a:pPr marL="0" lvl="1"/>
            <a:r>
              <a:rPr lang="en-US" sz="4000" dirty="0" smtClean="0"/>
              <a:t>Evolving graph model and algebra should be 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4000" b="1" dirty="0" smtClean="0"/>
              <a:t>Unambiguous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4000" b="1" dirty="0" smtClean="0"/>
              <a:t>Expressive</a:t>
            </a:r>
            <a:endParaRPr lang="en-US" sz="4000" b="1" dirty="0"/>
          </a:p>
          <a:p>
            <a:pPr marL="1111250" lvl="2" indent="-571500">
              <a:buFont typeface="Arial" charset="0"/>
              <a:buChar char="•"/>
            </a:pPr>
            <a:r>
              <a:rPr lang="en-US" sz="4000" dirty="0" smtClean="0"/>
              <a:t>Varied rates of evolution</a:t>
            </a:r>
          </a:p>
          <a:p>
            <a:pPr marL="1111250" lvl="2" indent="-571500">
              <a:buFont typeface="Arial" charset="0"/>
              <a:buChar char="•"/>
            </a:pPr>
            <a:r>
              <a:rPr lang="en-US" sz="4000" dirty="0" smtClean="0"/>
              <a:t>Heterogeneous structure</a:t>
            </a:r>
          </a:p>
          <a:p>
            <a:pPr marL="1111250" lvl="2" indent="-571500">
              <a:buFont typeface="Arial" charset="0"/>
              <a:buChar char="•"/>
            </a:pPr>
            <a:r>
              <a:rPr lang="en-US" sz="4000" dirty="0" smtClean="0"/>
              <a:t>Multigraphs</a:t>
            </a:r>
            <a:endParaRPr lang="en-US" sz="4000" dirty="0"/>
          </a:p>
          <a:p>
            <a:pPr marL="1111250" lvl="2" indent="-571500">
              <a:buFont typeface="Arial" charset="0"/>
              <a:buChar char="•"/>
            </a:pPr>
            <a:r>
              <a:rPr lang="en-US" sz="4000" dirty="0" smtClean="0"/>
              <a:t>Support wide range of analyses</a:t>
            </a:r>
            <a:r>
              <a:rPr lang="en-US" sz="4000" dirty="0" smtClean="0"/>
              <a:t>.</a:t>
            </a:r>
          </a:p>
          <a:p>
            <a:pPr marL="31750" lvl="2"/>
            <a:endParaRPr lang="en-US" sz="4000" dirty="0" smtClean="0"/>
          </a:p>
          <a:p>
            <a:pPr marL="31750" lvl="2"/>
            <a:r>
              <a:rPr lang="en-US" sz="4000" dirty="0" smtClean="0"/>
              <a:t>Compare </a:t>
            </a:r>
          </a:p>
          <a:p>
            <a:pPr marL="603250" lvl="2" indent="-571500">
              <a:buFont typeface="Arial" charset="0"/>
              <a:buChar char="•"/>
            </a:pPr>
            <a:r>
              <a:rPr lang="en-US" sz="4000" dirty="0" smtClean="0"/>
              <a:t>Snapshot Sequence (</a:t>
            </a:r>
            <a:r>
              <a:rPr lang="en-US" sz="4000" b="1" dirty="0" smtClean="0"/>
              <a:t>Snaps</a:t>
            </a:r>
            <a:r>
              <a:rPr lang="en-US" sz="4000" dirty="0" smtClean="0"/>
              <a:t>)</a:t>
            </a:r>
          </a:p>
          <a:p>
            <a:pPr marL="603250" lvl="2" indent="-571500">
              <a:buFont typeface="Arial" charset="0"/>
              <a:buChar char="•"/>
            </a:pPr>
            <a:r>
              <a:rPr lang="en-US" sz="4000" dirty="0" smtClean="0"/>
              <a:t>relational model with intervals and point semantics (</a:t>
            </a:r>
            <a:r>
              <a:rPr lang="en-US" sz="4000" b="1" dirty="0" smtClean="0"/>
              <a:t>PS</a:t>
            </a:r>
            <a:r>
              <a:rPr lang="en-US" sz="4000" dirty="0" smtClean="0"/>
              <a:t>)</a:t>
            </a:r>
          </a:p>
          <a:p>
            <a:pPr marL="603250" lvl="2" indent="-571500">
              <a:buFont typeface="Arial" charset="0"/>
              <a:buChar char="•"/>
            </a:pPr>
            <a:r>
              <a:rPr lang="en-US" sz="4000" dirty="0" smtClean="0"/>
              <a:t>relational model with intervals and sequence semantics (</a:t>
            </a:r>
            <a:r>
              <a:rPr lang="en-US" sz="4000" b="1" dirty="0" smtClean="0"/>
              <a:t>SS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049500" y="14625810"/>
            <a:ext cx="13631789" cy="5524063"/>
            <a:chOff x="1419441" y="248816"/>
            <a:chExt cx="7710320" cy="3124483"/>
          </a:xfrm>
        </p:grpSpPr>
        <p:sp>
          <p:nvSpPr>
            <p:cNvPr id="8" name="TextBox 7"/>
            <p:cNvSpPr txBox="1"/>
            <p:nvPr/>
          </p:nvSpPr>
          <p:spPr>
            <a:xfrm>
              <a:off x="1928754" y="29344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3200" dirty="0" smtClean="0"/>
                <a:t>name  = Alice</a:t>
              </a:r>
            </a:p>
            <a:p>
              <a:r>
                <a:rPr lang="en-US" sz="3200" dirty="0" smtClean="0"/>
                <a:t>school= Drexel</a:t>
              </a:r>
              <a:endParaRPr lang="en-US" sz="3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694385" y="865357"/>
              <a:ext cx="967653" cy="63867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98366" y="29344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3200" dirty="0" smtClean="0"/>
                <a:t>name  = Alice</a:t>
              </a:r>
            </a:p>
            <a:p>
              <a:r>
                <a:rPr lang="en-US" sz="3200" dirty="0" smtClean="0"/>
                <a:t>school= Drexel</a:t>
              </a:r>
              <a:endParaRPr lang="en-US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623" y="144235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3200" dirty="0" smtClean="0"/>
                <a:t>name  = Bob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12096" y="865357"/>
              <a:ext cx="1064075" cy="61473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29344" y="275351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3200" dirty="0" smtClean="0"/>
                <a:t>name  = Alice</a:t>
              </a:r>
            </a:p>
            <a:p>
              <a:r>
                <a:rPr lang="en-US" sz="3200" dirty="0" smtClean="0"/>
                <a:t>school= Drexel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87924" y="1392874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3200" dirty="0" smtClean="0"/>
                <a:t>name  = Bob</a:t>
              </a:r>
            </a:p>
            <a:p>
              <a:r>
                <a:rPr lang="en-US" sz="3200" dirty="0" smtClean="0"/>
                <a:t>school = CMU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03317" y="1416387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3200" dirty="0" smtClean="0"/>
                <a:t>name  = Bob</a:t>
              </a:r>
            </a:p>
            <a:p>
              <a:r>
                <a:rPr lang="en-US" sz="3200" dirty="0" smtClean="0"/>
                <a:t>school = CMU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80393" y="24881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3200" dirty="0" smtClean="0"/>
                <a:t>name  = Alice</a:t>
              </a:r>
            </a:p>
            <a:p>
              <a:r>
                <a:rPr lang="en-US" sz="3200" dirty="0" smtClean="0"/>
                <a:t>school= Drexel</a:t>
              </a:r>
              <a:endParaRPr lang="en-US" sz="3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2120" y="30578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pPr algn="ctr"/>
              <a:r>
                <a:rPr lang="en-US" sz="3200" b="1" smtClean="0"/>
                <a:t>t1</a:t>
              </a:r>
              <a:endParaRPr lang="en-US" sz="3200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9129761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02785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35527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82446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19441" y="5787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246957" y="495946"/>
              <a:ext cx="516838" cy="449047"/>
              <a:chOff x="4229100" y="3635096"/>
              <a:chExt cx="516838" cy="449047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75988" y="368403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800" b="1" dirty="0" smtClean="0">
                    <a:latin typeface="Helvetica"/>
                    <a:cs typeface="Helvetica"/>
                  </a:rPr>
                  <a:t>v1</a:t>
                </a:r>
                <a:endParaRPr lang="en-US" sz="28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468358" y="495946"/>
              <a:ext cx="549445" cy="471488"/>
              <a:chOff x="4229100" y="3635096"/>
              <a:chExt cx="549445" cy="471488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308595" y="3706474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800" b="1" dirty="0" smtClean="0">
                    <a:latin typeface="Helvetica"/>
                    <a:cs typeface="Helvetica"/>
                  </a:rPr>
                  <a:t>v1</a:t>
                </a:r>
                <a:endParaRPr lang="en-US" sz="28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43165" y="495946"/>
              <a:ext cx="535555" cy="471514"/>
              <a:chOff x="4229100" y="3635096"/>
              <a:chExt cx="535555" cy="47151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94705" y="3706500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800" b="1" dirty="0" smtClean="0">
                    <a:latin typeface="Helvetica"/>
                    <a:cs typeface="Helvetica"/>
                  </a:rPr>
                  <a:t>v1</a:t>
                </a:r>
                <a:endParaRPr lang="en-US" sz="28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260876" y="495946"/>
              <a:ext cx="514294" cy="472143"/>
              <a:chOff x="4229100" y="3635096"/>
              <a:chExt cx="514294" cy="47214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273444" y="3707129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800" b="1" dirty="0" smtClean="0">
                    <a:latin typeface="Helvetica"/>
                    <a:cs typeface="Helvetica"/>
                  </a:rPr>
                  <a:t>v1</a:t>
                </a:r>
                <a:endParaRPr lang="en-US" sz="28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662038" y="1392875"/>
              <a:ext cx="539042" cy="447481"/>
              <a:chOff x="5222726" y="3655060"/>
              <a:chExt cx="539042" cy="44748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1818" y="3702431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800" b="1" dirty="0" smtClean="0">
                    <a:latin typeface="Helvetica"/>
                    <a:cs typeface="Helvetica"/>
                  </a:rPr>
                  <a:t>v2</a:t>
                </a:r>
                <a:endParaRPr lang="en-US" sz="28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618235" y="1392875"/>
              <a:ext cx="538421" cy="465952"/>
              <a:chOff x="5222726" y="3655060"/>
              <a:chExt cx="538421" cy="46595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91197" y="3720902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800" b="1" dirty="0" smtClean="0">
                    <a:latin typeface="Helvetica"/>
                    <a:cs typeface="Helvetica"/>
                  </a:rPr>
                  <a:t>v2</a:t>
                </a:r>
                <a:endParaRPr lang="en-US" sz="28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540173" y="1392875"/>
              <a:ext cx="538525" cy="471297"/>
              <a:chOff x="5222726" y="3655060"/>
              <a:chExt cx="538525" cy="471297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91301" y="372624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800" b="1" dirty="0" smtClean="0">
                    <a:latin typeface="Helvetica"/>
                    <a:cs typeface="Helvetica"/>
                  </a:rPr>
                  <a:t>v2</a:t>
                </a:r>
                <a:endParaRPr lang="en-US" sz="28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83016" y="1982148"/>
              <a:ext cx="1782633" cy="988342"/>
              <a:chOff x="6225144" y="3123395"/>
              <a:chExt cx="1782633" cy="9883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225144" y="3640077"/>
                <a:ext cx="538186" cy="471660"/>
                <a:chOff x="5222726" y="3655060"/>
                <a:chExt cx="538186" cy="47166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290962" y="3726610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800" b="1" dirty="0" smtClean="0">
                      <a:latin typeface="Helvetica"/>
                      <a:cs typeface="Helvetica"/>
                    </a:rPr>
                    <a:t>v3</a:t>
                  </a:r>
                  <a:endParaRPr lang="en-US" sz="28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6594590" y="312339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3200" dirty="0" smtClean="0"/>
                  <a:t>name  = Cathy</a:t>
                </a:r>
              </a:p>
              <a:p>
                <a:r>
                  <a:rPr lang="en-US" sz="3200" dirty="0" smtClean="0"/>
                  <a:t>school= Drexel</a:t>
                </a:r>
                <a:endParaRPr lang="en-US" sz="3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95126" y="2019402"/>
              <a:ext cx="1783008" cy="951088"/>
              <a:chOff x="6225144" y="3160649"/>
              <a:chExt cx="1783008" cy="95108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6225144" y="3640077"/>
                <a:ext cx="537751" cy="471660"/>
                <a:chOff x="5222726" y="3655060"/>
                <a:chExt cx="537751" cy="47166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290527" y="3726610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800" b="1" dirty="0" smtClean="0">
                      <a:latin typeface="Helvetica"/>
                      <a:cs typeface="Helvetica"/>
                    </a:rPr>
                    <a:t>v3</a:t>
                  </a:r>
                  <a:endParaRPr lang="en-US" sz="28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6594965" y="3160649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3200" dirty="0" smtClean="0"/>
                  <a:t>name  = Cathy</a:t>
                </a:r>
              </a:p>
              <a:p>
                <a:r>
                  <a:rPr lang="en-US" sz="3200" dirty="0" smtClean="0"/>
                  <a:t>school= Drexel</a:t>
                </a:r>
                <a:endParaRPr lang="en-US" sz="32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73576" y="2427269"/>
              <a:ext cx="1857818" cy="561692"/>
              <a:chOff x="6225144" y="3568516"/>
              <a:chExt cx="1857818" cy="56169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225144" y="3640077"/>
                <a:ext cx="520091" cy="471660"/>
                <a:chOff x="5222726" y="3655060"/>
                <a:chExt cx="520091" cy="47166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272867" y="3726610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800" b="1" dirty="0" smtClean="0">
                      <a:solidFill>
                        <a:srgbClr val="FF0000"/>
                      </a:solidFill>
                      <a:latin typeface="Helvetica"/>
                      <a:cs typeface="Helvetica"/>
                    </a:rPr>
                    <a:t>v3</a:t>
                  </a:r>
                  <a:endParaRPr lang="en-US" sz="2800" b="1" baseline="-25000" dirty="0">
                    <a:solidFill>
                      <a:srgbClr val="FF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6669775" y="356851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3200" dirty="0" smtClean="0"/>
                  <a:t>name  = Cathy</a:t>
                </a:r>
              </a:p>
              <a:p>
                <a:r>
                  <a:rPr lang="en-US" sz="3200" dirty="0" smtClean="0"/>
                  <a:t>school= Drexel</a:t>
                </a:r>
                <a:endParaRPr lang="en-US" sz="3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202688" y="2427269"/>
              <a:ext cx="1876289" cy="561692"/>
              <a:chOff x="6225144" y="3568516"/>
              <a:chExt cx="1876289" cy="56169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225144" y="3640077"/>
                <a:ext cx="541049" cy="456582"/>
                <a:chOff x="5222726" y="3655060"/>
                <a:chExt cx="541049" cy="45658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93825" y="3711532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800" b="1" dirty="0" smtClean="0">
                      <a:latin typeface="Helvetica"/>
                      <a:cs typeface="Helvetica"/>
                    </a:rPr>
                    <a:t>v3</a:t>
                  </a:r>
                  <a:endParaRPr lang="en-US" sz="28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6688246" y="356851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3200" dirty="0" smtClean="0"/>
                  <a:t>name  = Cathy</a:t>
                </a:r>
              </a:p>
              <a:p>
                <a:r>
                  <a:rPr lang="en-US" sz="3200" dirty="0" smtClean="0"/>
                  <a:t>school= Drexel</a:t>
                </a:r>
                <a:endParaRPr lang="en-US" sz="3200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3998241" y="30578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pPr algn="ctr"/>
              <a:r>
                <a:rPr lang="en-US" sz="3200" b="1" dirty="0" smtClean="0"/>
                <a:t>t2</a:t>
              </a:r>
              <a:endParaRPr lang="en-US" sz="32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57569" y="30578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pPr algn="ctr"/>
              <a:r>
                <a:rPr lang="en-US" sz="3200" b="1" dirty="0" smtClean="0"/>
                <a:t>t3</a:t>
              </a:r>
              <a:endParaRPr lang="en-US" sz="32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12876" y="30578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pPr algn="ctr"/>
              <a:r>
                <a:rPr lang="en-US" sz="3200" b="1" dirty="0" smtClean="0"/>
                <a:t>t4</a:t>
              </a:r>
              <a:endParaRPr lang="en-US" sz="3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5586024" y="1825667"/>
              <a:ext cx="1250651" cy="76318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538385" y="1825667"/>
              <a:ext cx="1250651" cy="763184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979714" y="25761930"/>
            <a:ext cx="28574999" cy="10127333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>
              <a:defRPr/>
            </a:pPr>
            <a:r>
              <a:rPr lang="en-US" sz="5400" b="1" dirty="0" smtClean="0">
                <a:latin typeface="Arial" charset="0"/>
              </a:rPr>
              <a:t>APPROACH</a:t>
            </a:r>
            <a:endParaRPr lang="en-US" sz="5400" b="1" dirty="0">
              <a:latin typeface="Arial" charset="0"/>
            </a:endParaRPr>
          </a:p>
          <a:p>
            <a:pPr marL="0" lvl="1"/>
            <a:r>
              <a:rPr lang="en-US" sz="4000" dirty="0" smtClean="0"/>
              <a:t>Temporal relations </a:t>
            </a:r>
            <a:r>
              <a:rPr lang="en-US" sz="4000" b="1" dirty="0" smtClean="0">
                <a:solidFill>
                  <a:srgbClr val="00B050"/>
                </a:solidFill>
              </a:rPr>
              <a:t>V (</a:t>
            </a:r>
            <a:r>
              <a:rPr lang="en-US" sz="4000" b="1" u="sng" dirty="0" smtClean="0">
                <a:solidFill>
                  <a:srgbClr val="00B050"/>
                </a:solidFill>
              </a:rPr>
              <a:t>v</a:t>
            </a:r>
            <a:r>
              <a:rPr lang="en-US" sz="4000" b="1" dirty="0" smtClean="0">
                <a:solidFill>
                  <a:srgbClr val="00B050"/>
                </a:solidFill>
              </a:rPr>
              <a:t>, </a:t>
            </a:r>
            <a:r>
              <a:rPr lang="en-US" sz="4000" b="1" u="sng" dirty="0" smtClean="0">
                <a:solidFill>
                  <a:srgbClr val="00B050"/>
                </a:solidFill>
              </a:rPr>
              <a:t>p</a:t>
            </a:r>
            <a:r>
              <a:rPr lang="en-US" sz="4000" b="1" dirty="0" smtClean="0">
                <a:solidFill>
                  <a:srgbClr val="00B050"/>
                </a:solidFill>
              </a:rPr>
              <a:t>, a) &amp; E (</a:t>
            </a:r>
            <a:r>
              <a:rPr lang="en-US" sz="4000" b="1" u="sng" dirty="0" smtClean="0">
                <a:solidFill>
                  <a:srgbClr val="00B050"/>
                </a:solidFill>
              </a:rPr>
              <a:t>e</a:t>
            </a:r>
            <a:r>
              <a:rPr lang="en-US" sz="4000" b="1" dirty="0" smtClean="0">
                <a:solidFill>
                  <a:srgbClr val="00B050"/>
                </a:solidFill>
              </a:rPr>
              <a:t>, v1, v2, </a:t>
            </a:r>
            <a:r>
              <a:rPr lang="en-US" sz="4000" b="1" u="sng" dirty="0" smtClean="0">
                <a:solidFill>
                  <a:srgbClr val="00B050"/>
                </a:solidFill>
              </a:rPr>
              <a:t>p</a:t>
            </a:r>
            <a:r>
              <a:rPr lang="en-US" sz="4000" b="1" dirty="0" smtClean="0">
                <a:solidFill>
                  <a:srgbClr val="00B050"/>
                </a:solidFill>
              </a:rPr>
              <a:t>, a)</a:t>
            </a:r>
          </a:p>
          <a:p>
            <a:pPr marL="0" lvl="1"/>
            <a:r>
              <a:rPr lang="en-US" sz="4000" dirty="0" smtClean="0"/>
              <a:t>Model soundness requirements:</a:t>
            </a:r>
          </a:p>
          <a:p>
            <a:pPr marL="412750" lvl="1"/>
            <a:r>
              <a:rPr lang="en-US" sz="4000" b="1" dirty="0" smtClean="0"/>
              <a:t>R1: Unique vertices/edges</a:t>
            </a:r>
            <a:endParaRPr lang="en-US" sz="4000" dirty="0" smtClean="0"/>
          </a:p>
          <a:p>
            <a:pPr marL="412750" lvl="1"/>
            <a:r>
              <a:rPr lang="en-US" sz="4000" b="1" dirty="0" smtClean="0"/>
              <a:t>R2: Unique attribute values </a:t>
            </a:r>
          </a:p>
          <a:p>
            <a:pPr marL="412750" lvl="1"/>
            <a:r>
              <a:rPr lang="en-US" sz="4000" b="1" dirty="0" smtClean="0"/>
              <a:t>R3: Referential integrity</a:t>
            </a:r>
          </a:p>
          <a:p>
            <a:pPr marL="0" lvl="1"/>
            <a:endParaRPr lang="en-US" sz="4000" b="1" dirty="0" smtClean="0"/>
          </a:p>
          <a:p>
            <a:pPr marL="0" lvl="1"/>
            <a:endParaRPr lang="en-US" sz="4000" b="1" dirty="0" smtClean="0"/>
          </a:p>
          <a:p>
            <a:pPr marL="0" lvl="1"/>
            <a:endParaRPr lang="en-US" sz="4000" b="1" dirty="0"/>
          </a:p>
          <a:p>
            <a:pPr marL="0" lvl="1"/>
            <a:endParaRPr lang="en-US" sz="4000" b="1" dirty="0" smtClean="0"/>
          </a:p>
          <a:p>
            <a:pPr marL="0" lvl="1"/>
            <a:endParaRPr lang="en-US" sz="4000" b="1" dirty="0"/>
          </a:p>
          <a:p>
            <a:pPr marL="0" lvl="1"/>
            <a:endParaRPr lang="en-US" sz="4000" b="1" dirty="0" smtClean="0"/>
          </a:p>
          <a:p>
            <a:pPr marL="0" lvl="1"/>
            <a:endParaRPr lang="en-US" sz="4000" b="1" dirty="0"/>
          </a:p>
          <a:p>
            <a:pPr marL="0" lvl="1"/>
            <a:endParaRPr lang="en-US" sz="4000" b="1" dirty="0" smtClean="0"/>
          </a:p>
          <a:p>
            <a:pPr marL="0" lvl="1"/>
            <a:endParaRPr lang="en-US" sz="4000" b="1" dirty="0"/>
          </a:p>
          <a:p>
            <a:pPr marL="0" lvl="1"/>
            <a:endParaRPr lang="en-US" sz="4000" b="1" dirty="0" smtClean="0"/>
          </a:p>
          <a:p>
            <a:pPr marL="0" lvl="1"/>
            <a:endParaRPr lang="en-US" sz="4000" b="1" dirty="0"/>
          </a:p>
          <a:p>
            <a:pPr marL="0" lvl="1" algn="ctr"/>
            <a:r>
              <a:rPr lang="en-US" sz="4400" b="1" dirty="0" smtClean="0"/>
              <a:t>Properties of sequenced semantics and distributed implementation</a:t>
            </a:r>
            <a:r>
              <a:rPr lang="en-US" sz="4400" b="1" dirty="0" smtClean="0"/>
              <a:t>:</a:t>
            </a:r>
          </a:p>
          <a:p>
            <a:pPr marL="0" lvl="1" algn="ctr"/>
            <a:endParaRPr lang="en-US" sz="2800" b="1" dirty="0" smtClean="0"/>
          </a:p>
          <a:p>
            <a:pPr marL="0" lvl="1"/>
            <a:r>
              <a:rPr lang="en-US" sz="4000" b="1" dirty="0" smtClean="0"/>
              <a:t>Snapshot reducibility</a:t>
            </a:r>
            <a:r>
              <a:rPr lang="en-US" sz="4000" dirty="0" smtClean="0"/>
              <a:t> – result of temporal operator is equivalent to applying it to each time instant</a:t>
            </a:r>
          </a:p>
          <a:p>
            <a:pPr marL="762000" lvl="2"/>
            <a:r>
              <a:rPr lang="en-US" sz="4000" dirty="0" smtClean="0"/>
              <a:t>Split tuples such that each snapshot computation is local to a partition and partitions are balanced. Use </a:t>
            </a:r>
            <a:r>
              <a:rPr lang="en-US" sz="4000" i="1" dirty="0" smtClean="0"/>
              <a:t>optimal splitters </a:t>
            </a:r>
            <a:r>
              <a:rPr lang="en-US" sz="4000" dirty="0" smtClean="0"/>
              <a:t>[2].</a:t>
            </a:r>
            <a:endParaRPr lang="en-US" sz="4000" dirty="0" smtClean="0"/>
          </a:p>
          <a:p>
            <a:pPr marL="0" lvl="1"/>
            <a:r>
              <a:rPr lang="en-US" sz="4000" b="1" dirty="0" smtClean="0"/>
              <a:t>Extended snapshot reducibility</a:t>
            </a:r>
            <a:r>
              <a:rPr lang="en-US" sz="4000" dirty="0" smtClean="0"/>
              <a:t> – references to timestamps supported in predicates</a:t>
            </a:r>
          </a:p>
          <a:p>
            <a:pPr marL="635000" lvl="2"/>
            <a:r>
              <a:rPr lang="en-US" sz="4000" dirty="0" smtClean="0"/>
              <a:t>During partitioning, place split tuples with their full </a:t>
            </a:r>
            <a:r>
              <a:rPr lang="en-US" sz="4000" dirty="0" err="1" smtClean="0"/>
              <a:t>unsplit</a:t>
            </a:r>
            <a:r>
              <a:rPr lang="en-US" sz="4000" dirty="0" smtClean="0"/>
              <a:t> periods.</a:t>
            </a:r>
          </a:p>
          <a:p>
            <a:pPr marL="0" lvl="1"/>
            <a:r>
              <a:rPr lang="en-US" sz="4000" b="1" dirty="0" smtClean="0"/>
              <a:t>Change preservation</a:t>
            </a:r>
            <a:r>
              <a:rPr lang="en-US" sz="4000" dirty="0" smtClean="0"/>
              <a:t> – results are coalesced only when they share the same lineage</a:t>
            </a:r>
            <a:endParaRPr lang="en-US" sz="4000" b="1" dirty="0" smtClean="0"/>
          </a:p>
          <a:p>
            <a:pPr marL="698500" lvl="2"/>
            <a:r>
              <a:rPr lang="en-US" sz="4000" i="1" dirty="0" smtClean="0">
                <a:solidFill>
                  <a:srgbClr val="FF0000"/>
                </a:solidFill>
              </a:rPr>
              <a:t>Normalize and align primitives </a:t>
            </a:r>
            <a:r>
              <a:rPr lang="en-US" sz="4000" dirty="0" smtClean="0">
                <a:solidFill>
                  <a:srgbClr val="FF0000"/>
                </a:solidFill>
              </a:rPr>
              <a:t>[1]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smtClean="0">
                <a:solidFill>
                  <a:srgbClr val="FF0000"/>
                </a:solidFill>
              </a:rPr>
              <a:t>are not sufficient to ensure correctness when tuples span partitions.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7200" y="14173167"/>
            <a:ext cx="29360813" cy="10882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46315" y="25396338"/>
            <a:ext cx="29360813" cy="1105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18912710" y="36832694"/>
            <a:ext cx="10865821" cy="215443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defRPr/>
            </a:pPr>
            <a:r>
              <a:rPr lang="en-US" sz="5400" b="1" dirty="0" smtClean="0">
                <a:latin typeface="Arial" charset="0"/>
              </a:rPr>
              <a:t>ACKNOWLEDGEMENTS</a:t>
            </a:r>
            <a:endParaRPr lang="en-US" sz="5400" b="1" dirty="0">
              <a:latin typeface="Arial" charset="0"/>
            </a:endParaRPr>
          </a:p>
          <a:p>
            <a:pPr marL="0" lvl="1"/>
            <a:r>
              <a:rPr lang="en-US" sz="4000" dirty="0" smtClean="0"/>
              <a:t>This work was supported in part by NSF Grants No.</a:t>
            </a:r>
          </a:p>
          <a:p>
            <a:pPr marL="0" lvl="1"/>
            <a:r>
              <a:rPr lang="en-US" sz="4000" dirty="0" smtClean="0"/>
              <a:t>1464327 and 1539856, and BSF Grant No. 2014391.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7059" y="36865350"/>
            <a:ext cx="17366523" cy="387798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defRPr/>
            </a:pPr>
            <a:r>
              <a:rPr lang="en-US" sz="5400" b="1" dirty="0" smtClean="0">
                <a:latin typeface="Arial" charset="0"/>
              </a:rPr>
              <a:t>REFERENCES</a:t>
            </a:r>
            <a:endParaRPr lang="en-US" sz="5400" b="1" dirty="0">
              <a:latin typeface="Arial" charset="0"/>
            </a:endParaRPr>
          </a:p>
          <a:p>
            <a:pPr marL="0" lvl="1"/>
            <a:r>
              <a:rPr lang="en-US" sz="3200" dirty="0" smtClean="0"/>
              <a:t>1</a:t>
            </a:r>
            <a:r>
              <a:rPr lang="en-US" sz="3200" dirty="0" smtClean="0"/>
              <a:t>. </a:t>
            </a:r>
            <a:r>
              <a:rPr lang="en-US" sz="3200" dirty="0"/>
              <a:t>A. </a:t>
            </a:r>
            <a:r>
              <a:rPr lang="en-US" sz="3200" dirty="0" err="1"/>
              <a:t>Dignös</a:t>
            </a:r>
            <a:r>
              <a:rPr lang="en-US" sz="3200" dirty="0"/>
              <a:t> et al. Temporal alignment. </a:t>
            </a:r>
            <a:r>
              <a:rPr lang="en-US" sz="3200" dirty="0" smtClean="0"/>
              <a:t>SIGMOD, 2012</a:t>
            </a:r>
            <a:r>
              <a:rPr lang="en-US" sz="3200" dirty="0"/>
              <a:t>.</a:t>
            </a:r>
          </a:p>
          <a:p>
            <a:pPr marL="0" lvl="1"/>
            <a:r>
              <a:rPr lang="en-US" sz="3200" dirty="0" smtClean="0"/>
              <a:t>2</a:t>
            </a:r>
            <a:r>
              <a:rPr lang="en-US" sz="3200" dirty="0"/>
              <a:t>. W. Le et al. Optimal splitters for temporal </a:t>
            </a:r>
            <a:r>
              <a:rPr lang="en-US" sz="3200" dirty="0" smtClean="0"/>
              <a:t>and multi-version </a:t>
            </a:r>
            <a:r>
              <a:rPr lang="en-US" sz="3200" dirty="0"/>
              <a:t>databases. </a:t>
            </a:r>
            <a:r>
              <a:rPr lang="en-US" sz="3200" dirty="0" smtClean="0"/>
              <a:t>SIGMOD</a:t>
            </a:r>
            <a:r>
              <a:rPr lang="en-US" sz="3200" dirty="0"/>
              <a:t>, 2013.</a:t>
            </a:r>
          </a:p>
          <a:p>
            <a:pPr marL="0" lvl="1"/>
            <a:r>
              <a:rPr lang="en-US" sz="3200" dirty="0" smtClean="0"/>
              <a:t>3. V</a:t>
            </a:r>
            <a:r>
              <a:rPr lang="en-US" sz="3200" dirty="0" smtClean="0"/>
              <a:t>. Z. Moffitt and J. </a:t>
            </a:r>
            <a:r>
              <a:rPr lang="en-US" sz="3200" dirty="0" err="1" smtClean="0"/>
              <a:t>Stoyanovich</a:t>
            </a:r>
            <a:r>
              <a:rPr lang="en-US" sz="3200" dirty="0" smtClean="0"/>
              <a:t>. Towards </a:t>
            </a:r>
            <a:r>
              <a:rPr lang="en-US" sz="3200" dirty="0"/>
              <a:t>sequenced semantics for evolving </a:t>
            </a:r>
            <a:r>
              <a:rPr lang="en-US" sz="3200" dirty="0" smtClean="0"/>
              <a:t>graphs. EDBT </a:t>
            </a:r>
            <a:r>
              <a:rPr lang="en-US" sz="3200" dirty="0"/>
              <a:t>2017.</a:t>
            </a:r>
            <a:endParaRPr lang="en-US" sz="3200" dirty="0" smtClean="0"/>
          </a:p>
          <a:p>
            <a:pPr marL="0" lvl="1"/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dirty="0" smtClean="0"/>
              <a:t>V. Z. Moffitt and J. </a:t>
            </a:r>
            <a:r>
              <a:rPr lang="en-US" sz="3200" dirty="0" err="1" smtClean="0"/>
              <a:t>Stoyanovich</a:t>
            </a:r>
            <a:r>
              <a:rPr lang="en-US" sz="3200" dirty="0" smtClean="0"/>
              <a:t>. Querying evolving graphs with Portal. Dec. 2016. arXiv:1602.00773.</a:t>
            </a:r>
          </a:p>
          <a:p>
            <a:pPr marL="0" lvl="1"/>
            <a:r>
              <a:rPr lang="en-US" sz="3200" dirty="0"/>
              <a:t>5</a:t>
            </a:r>
            <a:r>
              <a:rPr lang="en-US" sz="3200" dirty="0" smtClean="0"/>
              <a:t>. </a:t>
            </a:r>
            <a:r>
              <a:rPr lang="en-US" sz="3200" dirty="0" smtClean="0"/>
              <a:t>V. Z. Moffitt and J. </a:t>
            </a:r>
            <a:r>
              <a:rPr lang="en-US" sz="3200" dirty="0" err="1" smtClean="0"/>
              <a:t>Stoyanovich</a:t>
            </a:r>
            <a:r>
              <a:rPr lang="en-US" sz="3200" dirty="0" smtClean="0"/>
              <a:t>. Towards a distributed infrastructure for evolving graph analytics. In </a:t>
            </a:r>
            <a:r>
              <a:rPr lang="en-US" sz="3200" dirty="0" err="1" smtClean="0"/>
              <a:t>TempWeb</a:t>
            </a:r>
            <a:r>
              <a:rPr lang="en-US" sz="3200" dirty="0" smtClean="0"/>
              <a:t>, 2016.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2"/>
          <a:srcRect r="79779" b="-8045"/>
          <a:stretch/>
        </p:blipFill>
        <p:spPr>
          <a:xfrm>
            <a:off x="21509882" y="39108360"/>
            <a:ext cx="4677089" cy="3892636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900" y="6634606"/>
            <a:ext cx="14120192" cy="7189639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979715" y="6984089"/>
            <a:ext cx="13472235" cy="646330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defRPr/>
            </a:pPr>
            <a:r>
              <a:rPr lang="en-US" sz="5400" b="1" dirty="0">
                <a:latin typeface="Arial" charset="0"/>
              </a:rPr>
              <a:t>MOTIVATION</a:t>
            </a:r>
          </a:p>
          <a:p>
            <a:pPr marL="0" lvl="1"/>
            <a:r>
              <a:rPr lang="en-US" sz="4000" b="1" i="1" dirty="0" smtClean="0">
                <a:solidFill>
                  <a:srgbClr val="00B050"/>
                </a:solidFill>
              </a:rPr>
              <a:t>Systematic support </a:t>
            </a:r>
            <a:r>
              <a:rPr lang="en-US" sz="4000" b="1" dirty="0" smtClean="0"/>
              <a:t>for exploratory analysis of evolving graphs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4000" dirty="0" smtClean="0"/>
              <a:t>Which network nodes are showing an increasing popularity trend?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4000" dirty="0" smtClean="0"/>
              <a:t>Have any changes in network connectivity been observed?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4000" dirty="0" smtClean="0"/>
              <a:t>At what time scale can interesting trends be observed?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4000" dirty="0" smtClean="0"/>
              <a:t>How can multiple data sources be used jointly to complement or corroborate information about network evolution?</a:t>
            </a:r>
          </a:p>
          <a:p>
            <a:pPr marL="0" lvl="1"/>
            <a:r>
              <a:rPr lang="en-US" sz="4000" b="1" dirty="0" smtClean="0">
                <a:solidFill>
                  <a:srgbClr val="00B050"/>
                </a:solidFill>
              </a:rPr>
              <a:t>Usable</a:t>
            </a:r>
            <a:r>
              <a:rPr lang="en-US" sz="4000" b="1" dirty="0" smtClean="0"/>
              <a:t> and </a:t>
            </a:r>
            <a:r>
              <a:rPr lang="en-US" sz="4000" b="1" dirty="0" smtClean="0">
                <a:solidFill>
                  <a:srgbClr val="00B050"/>
                </a:solidFill>
              </a:rPr>
              <a:t>efficient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46315" y="6455207"/>
            <a:ext cx="29360813" cy="7360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6461635" y="20183424"/>
            <a:ext cx="13316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*Cathy was promoted at t3      </a:t>
            </a:r>
            <a:r>
              <a:rPr lang="en-US" sz="3200" dirty="0" smtClean="0">
                <a:solidFill>
                  <a:srgbClr val="7030A0"/>
                </a:solidFill>
              </a:rPr>
              <a:t>**Cathy and Bob had 2 conversations</a:t>
            </a:r>
            <a:endParaRPr lang="en-US" sz="3200" dirty="0">
              <a:solidFill>
                <a:srgbClr val="7030A0"/>
              </a:solidFill>
            </a:endParaRPr>
          </a:p>
        </p:txBody>
      </p:sp>
      <p:graphicFrame>
        <p:nvGraphicFramePr>
          <p:cNvPr id="271" name="Table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34678"/>
              </p:ext>
            </p:extLst>
          </p:nvPr>
        </p:nvGraphicFramePr>
        <p:xfrm>
          <a:off x="7964882" y="30232584"/>
          <a:ext cx="6012375" cy="2956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531"/>
                <a:gridCol w="794531"/>
                <a:gridCol w="883757"/>
                <a:gridCol w="2419814"/>
                <a:gridCol w="1119742"/>
              </a:tblGrid>
              <a:tr h="318721">
                <a:tc>
                  <a:txBody>
                    <a:bodyPr/>
                    <a:lstStyle/>
                    <a:p>
                      <a:pPr algn="ctr"/>
                      <a:r>
                        <a:rPr lang="en-US" sz="4400" b="0" baseline="0" dirty="0" smtClean="0"/>
                        <a:t>e</a:t>
                      </a:r>
                      <a:endParaRPr lang="en-US" sz="44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4400" b="0" dirty="0" smtClean="0"/>
                        <a:t>v1</a:t>
                      </a:r>
                      <a:endParaRPr lang="en-US" sz="44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dirty="0" smtClean="0"/>
                        <a:t>v2</a:t>
                      </a:r>
                      <a:endParaRPr lang="en-US" sz="44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 smtClean="0"/>
                        <a:t>p</a:t>
                      </a:r>
                      <a:endParaRPr lang="en-US" sz="44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a</a:t>
                      </a:r>
                      <a:endParaRPr lang="en-US" sz="44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baseline="0" dirty="0" smtClean="0"/>
                        <a:t>e1</a:t>
                      </a:r>
                      <a:endParaRPr lang="en-US" sz="4000" b="1" baseline="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baseline="0" dirty="0" smtClean="0"/>
                        <a:t>v1</a:t>
                      </a:r>
                      <a:endParaRPr lang="en-US" sz="40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v2</a:t>
                      </a:r>
                      <a:endParaRPr lang="en-US" sz="40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[t2, t4)</a:t>
                      </a:r>
                      <a:endParaRPr lang="en-US" sz="4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∅</a:t>
                      </a:r>
                      <a:endParaRPr lang="en-US" sz="4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e2</a:t>
                      </a:r>
                      <a:endParaRPr lang="en-US" sz="40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v3</a:t>
                      </a:r>
                      <a:endParaRPr lang="en-US" sz="40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v2</a:t>
                      </a:r>
                      <a:endParaRPr lang="en-US" sz="40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[t3, t4)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∅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e2</a:t>
                      </a:r>
                      <a:endParaRPr lang="en-US" sz="40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v3</a:t>
                      </a:r>
                      <a:endParaRPr lang="en-US" sz="40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v2</a:t>
                      </a:r>
                      <a:endParaRPr lang="en-US" sz="40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[t4, t5)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∅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Table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55678"/>
              </p:ext>
            </p:extLst>
          </p:nvPr>
        </p:nvGraphicFramePr>
        <p:xfrm>
          <a:off x="1061913" y="30232584"/>
          <a:ext cx="6369570" cy="55930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30309"/>
                <a:gridCol w="2604801"/>
                <a:gridCol w="2734460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 smtClean="0"/>
                        <a:t>v</a:t>
                      </a:r>
                      <a:endParaRPr lang="en-US" sz="44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 smtClean="0"/>
                        <a:t>p</a:t>
                      </a:r>
                      <a:endParaRPr lang="en-US" sz="44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a</a:t>
                      </a:r>
                      <a:endParaRPr lang="en-US" sz="44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v1</a:t>
                      </a:r>
                      <a:endParaRPr lang="en-US" sz="40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[t1, t5)</a:t>
                      </a:r>
                      <a:endParaRPr lang="en-US" sz="3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v2</a:t>
                      </a:r>
                      <a:endParaRPr lang="en-US" sz="40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[t2, t3)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name=Bob</a:t>
                      </a:r>
                      <a:endParaRPr lang="en-US" sz="32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v2</a:t>
                      </a:r>
                      <a:endParaRPr lang="en-US" sz="40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[t3, t5)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name=Bob</a:t>
                      </a:r>
                    </a:p>
                    <a:p>
                      <a:pPr algn="ctr"/>
                      <a:r>
                        <a:rPr lang="en-US" sz="3200" dirty="0" smtClean="0"/>
                        <a:t>school=CMU</a:t>
                      </a:r>
                      <a:endParaRPr lang="en-US" sz="32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v3</a:t>
                      </a:r>
                      <a:endParaRPr lang="en-US" sz="40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[t1, t3)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name=Cathy</a:t>
                      </a:r>
                    </a:p>
                    <a:p>
                      <a:pPr algn="ctr"/>
                      <a:r>
                        <a:rPr lang="en-US" sz="3200" dirty="0" smtClean="0"/>
                        <a:t>school=Drexel</a:t>
                      </a:r>
                      <a:endParaRPr lang="en-US" sz="32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4000" b="1" baseline="0" dirty="0" smtClean="0"/>
                        <a:t>v3</a:t>
                      </a:r>
                      <a:endParaRPr lang="en-US" sz="40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[t3, t5)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name=Cathy</a:t>
                      </a:r>
                    </a:p>
                    <a:p>
                      <a:pPr algn="ctr"/>
                      <a:r>
                        <a:rPr lang="en-US" sz="3200" dirty="0" smtClean="0"/>
                        <a:t>school=Drexel</a:t>
                      </a:r>
                      <a:endParaRPr lang="en-US" sz="32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2622081" y="15938271"/>
            <a:ext cx="830868" cy="7073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e1</a:t>
            </a:r>
            <a:endParaRPr lang="en-US" sz="2800" b="1" baseline="-25000" dirty="0">
              <a:latin typeface="Helvetica"/>
              <a:cs typeface="Helvetic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245703" y="15992024"/>
            <a:ext cx="830868" cy="7073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e1</a:t>
            </a:r>
            <a:endParaRPr lang="en-US" sz="2800" b="1" baseline="-25000" dirty="0">
              <a:latin typeface="Helvetica"/>
              <a:cs typeface="Helvetic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795931" y="17766389"/>
            <a:ext cx="830868" cy="7073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e</a:t>
            </a:r>
            <a:r>
              <a:rPr lang="en-US" sz="2800" b="1" dirty="0" smtClean="0">
                <a:latin typeface="Helvetica"/>
                <a:cs typeface="Helvetica"/>
              </a:rPr>
              <a:t>2</a:t>
            </a:r>
            <a:endParaRPr lang="en-US" sz="2800" b="1" baseline="-25000" dirty="0">
              <a:latin typeface="Helvetica"/>
              <a:cs typeface="Helvetic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159614" y="17766390"/>
            <a:ext cx="830868" cy="7073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"/>
                <a:cs typeface="Helvetica"/>
              </a:rPr>
              <a:t>e</a:t>
            </a:r>
            <a:r>
              <a:rPr lang="en-US" sz="2800" b="1" dirty="0" smtClean="0">
                <a:solidFill>
                  <a:srgbClr val="7030A0"/>
                </a:solidFill>
                <a:latin typeface="Helvetica"/>
                <a:cs typeface="Helvetica"/>
              </a:rPr>
              <a:t>2</a:t>
            </a:r>
            <a:endParaRPr lang="en-US" sz="2800" b="1" baseline="-25000" dirty="0">
              <a:solidFill>
                <a:srgbClr val="7030A0"/>
              </a:solidFill>
              <a:latin typeface="Helvetica"/>
              <a:cs typeface="Helvetic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53904" y="33415119"/>
            <a:ext cx="6598046" cy="805540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0" lvl="1"/>
            <a:r>
              <a:rPr lang="en-US" sz="3600" dirty="0" smtClean="0"/>
              <a:t>Operations defined in [</a:t>
            </a:r>
            <a:r>
              <a:rPr lang="en-US" sz="3600" smtClean="0"/>
              <a:t>4]:</a:t>
            </a:r>
            <a:endParaRPr lang="en-US" sz="3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843019" y="33959403"/>
            <a:ext cx="6598046" cy="189458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571500" lvl="1" indent="-571500">
              <a:buFont typeface="Arial" charset="0"/>
              <a:buChar char="•"/>
            </a:pPr>
            <a:r>
              <a:rPr lang="en-US" sz="3600" dirty="0" smtClean="0"/>
              <a:t>slice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3600" dirty="0" smtClean="0"/>
              <a:t>subgraph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3600" dirty="0" smtClean="0"/>
              <a:t>map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3600" dirty="0" smtClean="0"/>
              <a:t>node creation</a:t>
            </a:r>
            <a:endParaRPr lang="en-US" sz="3600" dirty="0" smtClean="0"/>
          </a:p>
          <a:p>
            <a:pPr marL="571500" lvl="1" indent="-571500">
              <a:buFont typeface="Arial" charset="0"/>
              <a:buChar char="•"/>
            </a:pPr>
            <a:r>
              <a:rPr lang="en-US" sz="3600" dirty="0" smtClean="0"/>
              <a:t>edge creation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3600" dirty="0" smtClean="0"/>
              <a:t>union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3600" dirty="0" smtClean="0"/>
              <a:t>intersection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sz="3600" dirty="0" smtClean="0"/>
              <a:t>difference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4028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2954</TotalTime>
  <Words>665</Words>
  <Application>Microsoft Macintosh PowerPoint</Application>
  <PresentationFormat>Custom</PresentationFormat>
  <Paragraphs>154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Helvetica</vt:lpstr>
      <vt:lpstr>Lucida Bright</vt:lpstr>
      <vt:lpstr>Univers 55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40</cp:revision>
  <dcterms:created xsi:type="dcterms:W3CDTF">2017-03-13T14:42:31Z</dcterms:created>
  <dcterms:modified xsi:type="dcterms:W3CDTF">2017-03-15T15:59:59Z</dcterms:modified>
</cp:coreProperties>
</file>