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B6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1488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3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6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05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9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16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1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45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59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33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C5F88-9950-2441-8A51-A5268CD91903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6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roup 236"/>
          <p:cNvGrpSpPr/>
          <p:nvPr/>
        </p:nvGrpSpPr>
        <p:grpSpPr>
          <a:xfrm>
            <a:off x="6796172" y="450868"/>
            <a:ext cx="1793437" cy="2061102"/>
            <a:chOff x="6796172" y="450868"/>
            <a:chExt cx="1793437" cy="2061102"/>
          </a:xfrm>
        </p:grpSpPr>
        <p:sp>
          <p:nvSpPr>
            <p:cNvPr id="89" name="Rectangle 88"/>
            <p:cNvSpPr/>
            <p:nvPr/>
          </p:nvSpPr>
          <p:spPr>
            <a:xfrm>
              <a:off x="6845976" y="450868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6796172" y="467525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/>
            <p:cNvCxnSpPr>
              <a:stCxn id="97" idx="6"/>
              <a:endCxn id="100" idx="2"/>
            </p:cNvCxnSpPr>
            <p:nvPr/>
          </p:nvCxnSpPr>
          <p:spPr>
            <a:xfrm flipV="1">
              <a:off x="7198508" y="1466381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6845976" y="125077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97" name="Oval 96"/>
            <p:cNvSpPr/>
            <p:nvPr/>
          </p:nvSpPr>
          <p:spPr>
            <a:xfrm>
              <a:off x="6796172" y="126743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8231065" y="1248482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00" name="Oval 99"/>
            <p:cNvSpPr/>
            <p:nvPr/>
          </p:nvSpPr>
          <p:spPr>
            <a:xfrm>
              <a:off x="8181261" y="1265139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851988" y="2092830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6802184" y="2109487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8237077" y="2090533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8187273" y="2107190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Arrow Connector 109"/>
            <p:cNvCxnSpPr>
              <a:stCxn id="90" idx="4"/>
              <a:endCxn id="97" idx="0"/>
            </p:cNvCxnSpPr>
            <p:nvPr/>
          </p:nvCxnSpPr>
          <p:spPr>
            <a:xfrm>
              <a:off x="6997340" y="870008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90" idx="5"/>
              <a:endCxn id="99" idx="0"/>
            </p:cNvCxnSpPr>
            <p:nvPr/>
          </p:nvCxnSpPr>
          <p:spPr>
            <a:xfrm>
              <a:off x="7139587" y="811066"/>
              <a:ext cx="1228155" cy="43741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104" idx="6"/>
              <a:endCxn id="107" idx="2"/>
            </p:cNvCxnSpPr>
            <p:nvPr/>
          </p:nvCxnSpPr>
          <p:spPr>
            <a:xfrm flipV="1">
              <a:off x="7204520" y="2308432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TextBox 126"/>
          <p:cNvSpPr txBox="1"/>
          <p:nvPr/>
        </p:nvSpPr>
        <p:spPr>
          <a:xfrm>
            <a:off x="964010" y="28594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[2010, 2011)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4025327" y="10190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[2011, 2012)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7007302" y="63548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[2012, 2013)</a:t>
            </a:r>
            <a:endParaRPr lang="en-US" dirty="0"/>
          </a:p>
        </p:txBody>
      </p:sp>
      <p:cxnSp>
        <p:nvCxnSpPr>
          <p:cNvPr id="137" name="Straight Connector 136"/>
          <p:cNvCxnSpPr/>
          <p:nvPr/>
        </p:nvCxnSpPr>
        <p:spPr>
          <a:xfrm>
            <a:off x="6262150" y="194856"/>
            <a:ext cx="0" cy="23908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8" name="Group 237"/>
          <p:cNvGrpSpPr/>
          <p:nvPr/>
        </p:nvGrpSpPr>
        <p:grpSpPr>
          <a:xfrm>
            <a:off x="774828" y="3405964"/>
            <a:ext cx="1793437" cy="2063399"/>
            <a:chOff x="774828" y="3405964"/>
            <a:chExt cx="1793437" cy="2063399"/>
          </a:xfrm>
        </p:grpSpPr>
        <p:cxnSp>
          <p:nvCxnSpPr>
            <p:cNvPr id="141" name="Straight Arrow Connector 140"/>
            <p:cNvCxnSpPr>
              <a:stCxn id="163" idx="6"/>
              <a:endCxn id="161" idx="2"/>
            </p:cNvCxnSpPr>
            <p:nvPr/>
          </p:nvCxnSpPr>
          <p:spPr>
            <a:xfrm flipV="1">
              <a:off x="1177164" y="3623863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oup 141"/>
            <p:cNvGrpSpPr/>
            <p:nvPr/>
          </p:nvGrpSpPr>
          <p:grpSpPr>
            <a:xfrm>
              <a:off x="774828" y="3408261"/>
              <a:ext cx="402336" cy="419140"/>
              <a:chOff x="2941562" y="2797709"/>
              <a:chExt cx="402336" cy="419140"/>
            </a:xfrm>
          </p:grpSpPr>
          <p:sp>
            <p:nvSpPr>
              <p:cNvPr id="162" name="Rectangle 161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2159917" y="3405964"/>
              <a:ext cx="402336" cy="419140"/>
              <a:chOff x="2941562" y="2797709"/>
              <a:chExt cx="402336" cy="419140"/>
            </a:xfrm>
          </p:grpSpPr>
          <p:sp>
            <p:nvSpPr>
              <p:cNvPr id="160" name="Rectangle 159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2159917" y="4205875"/>
              <a:ext cx="402336" cy="419140"/>
              <a:chOff x="2941562" y="2797709"/>
              <a:chExt cx="402336" cy="419140"/>
            </a:xfrm>
          </p:grpSpPr>
          <p:sp>
            <p:nvSpPr>
              <p:cNvPr id="156" name="Rectangle 155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7" name="Straight Arrow Connector 146"/>
            <p:cNvCxnSpPr>
              <a:stCxn id="155" idx="6"/>
              <a:endCxn id="153" idx="2"/>
            </p:cNvCxnSpPr>
            <p:nvPr/>
          </p:nvCxnSpPr>
          <p:spPr>
            <a:xfrm flipV="1">
              <a:off x="1183176" y="5265825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8" name="Group 147"/>
            <p:cNvGrpSpPr/>
            <p:nvPr/>
          </p:nvGrpSpPr>
          <p:grpSpPr>
            <a:xfrm>
              <a:off x="780840" y="5050223"/>
              <a:ext cx="402336" cy="419140"/>
              <a:chOff x="2941562" y="2797709"/>
              <a:chExt cx="402336" cy="419140"/>
            </a:xfrm>
          </p:grpSpPr>
          <p:sp>
            <p:nvSpPr>
              <p:cNvPr id="154" name="Rectangle 153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2165929" y="5047926"/>
              <a:ext cx="402336" cy="419140"/>
              <a:chOff x="2941562" y="2797709"/>
              <a:chExt cx="402336" cy="419140"/>
            </a:xfrm>
          </p:grpSpPr>
          <p:sp>
            <p:nvSpPr>
              <p:cNvPr id="152" name="Rectangle 151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0" name="Straight Arrow Connector 149"/>
            <p:cNvCxnSpPr>
              <a:stCxn id="163" idx="4"/>
              <a:endCxn id="157" idx="1"/>
            </p:cNvCxnSpPr>
            <p:nvPr/>
          </p:nvCxnSpPr>
          <p:spPr>
            <a:xfrm>
              <a:off x="975996" y="3827401"/>
              <a:ext cx="1242842" cy="454073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>
              <a:stCxn id="161" idx="4"/>
              <a:endCxn id="156" idx="0"/>
            </p:cNvCxnSpPr>
            <p:nvPr/>
          </p:nvCxnSpPr>
          <p:spPr>
            <a:xfrm flipH="1">
              <a:off x="2346398" y="3825104"/>
              <a:ext cx="14687" cy="38077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2" name="Group 241"/>
          <p:cNvGrpSpPr/>
          <p:nvPr/>
        </p:nvGrpSpPr>
        <p:grpSpPr>
          <a:xfrm>
            <a:off x="3839151" y="3405964"/>
            <a:ext cx="1787425" cy="2063399"/>
            <a:chOff x="3839151" y="3405964"/>
            <a:chExt cx="1787425" cy="2063399"/>
          </a:xfrm>
        </p:grpSpPr>
        <p:cxnSp>
          <p:nvCxnSpPr>
            <p:cNvPr id="165" name="Straight Arrow Connector 164"/>
            <p:cNvCxnSpPr>
              <a:stCxn id="183" idx="6"/>
              <a:endCxn id="181" idx="2"/>
            </p:cNvCxnSpPr>
            <p:nvPr/>
          </p:nvCxnSpPr>
          <p:spPr>
            <a:xfrm flipV="1">
              <a:off x="4241487" y="3623863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6" name="Group 165"/>
            <p:cNvGrpSpPr/>
            <p:nvPr/>
          </p:nvGrpSpPr>
          <p:grpSpPr>
            <a:xfrm>
              <a:off x="3839151" y="3408261"/>
              <a:ext cx="402336" cy="419140"/>
              <a:chOff x="2941562" y="2797709"/>
              <a:chExt cx="402336" cy="419140"/>
            </a:xfrm>
          </p:grpSpPr>
          <p:sp>
            <p:nvSpPr>
              <p:cNvPr id="182" name="Rectangle 181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83" name="Oval 182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7" name="Group 166"/>
            <p:cNvGrpSpPr/>
            <p:nvPr/>
          </p:nvGrpSpPr>
          <p:grpSpPr>
            <a:xfrm>
              <a:off x="5224240" y="3405964"/>
              <a:ext cx="402336" cy="419140"/>
              <a:chOff x="2941562" y="2797709"/>
              <a:chExt cx="402336" cy="419140"/>
            </a:xfrm>
          </p:grpSpPr>
          <p:sp>
            <p:nvSpPr>
              <p:cNvPr id="180" name="Rectangle 179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8" name="Straight Arrow Connector 167"/>
            <p:cNvCxnSpPr>
              <a:stCxn id="179" idx="6"/>
              <a:endCxn id="177" idx="2"/>
            </p:cNvCxnSpPr>
            <p:nvPr/>
          </p:nvCxnSpPr>
          <p:spPr>
            <a:xfrm flipV="1">
              <a:off x="4241487" y="4423774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9" name="Group 168"/>
            <p:cNvGrpSpPr/>
            <p:nvPr/>
          </p:nvGrpSpPr>
          <p:grpSpPr>
            <a:xfrm>
              <a:off x="3839151" y="4208172"/>
              <a:ext cx="402336" cy="419140"/>
              <a:chOff x="2941562" y="2797709"/>
              <a:chExt cx="402336" cy="419140"/>
            </a:xfrm>
          </p:grpSpPr>
          <p:sp>
            <p:nvSpPr>
              <p:cNvPr id="178" name="Rectangle 177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0" name="Group 169"/>
            <p:cNvGrpSpPr/>
            <p:nvPr/>
          </p:nvGrpSpPr>
          <p:grpSpPr>
            <a:xfrm>
              <a:off x="5224240" y="4205875"/>
              <a:ext cx="402336" cy="419140"/>
              <a:chOff x="2941562" y="2797709"/>
              <a:chExt cx="402336" cy="419140"/>
            </a:xfrm>
          </p:grpSpPr>
          <p:sp>
            <p:nvSpPr>
              <p:cNvPr id="176" name="Rectangle 175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3845163" y="5050223"/>
              <a:ext cx="402336" cy="419140"/>
              <a:chOff x="2941562" y="2797709"/>
              <a:chExt cx="402336" cy="419140"/>
            </a:xfrm>
          </p:grpSpPr>
          <p:sp>
            <p:nvSpPr>
              <p:cNvPr id="174" name="Rectangle 173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2" name="Straight Arrow Connector 171"/>
            <p:cNvCxnSpPr>
              <a:stCxn id="179" idx="4"/>
              <a:endCxn id="174" idx="0"/>
            </p:cNvCxnSpPr>
            <p:nvPr/>
          </p:nvCxnSpPr>
          <p:spPr>
            <a:xfrm flipH="1">
              <a:off x="4031644" y="4627312"/>
              <a:ext cx="8675" cy="42291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>
              <a:stCxn id="181" idx="4"/>
              <a:endCxn id="177" idx="0"/>
            </p:cNvCxnSpPr>
            <p:nvPr/>
          </p:nvCxnSpPr>
          <p:spPr>
            <a:xfrm>
              <a:off x="5425408" y="3825104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5" name="Straight Connector 204"/>
          <p:cNvCxnSpPr/>
          <p:nvPr/>
        </p:nvCxnSpPr>
        <p:spPr>
          <a:xfrm>
            <a:off x="3176243" y="3000816"/>
            <a:ext cx="0" cy="22673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6284098" y="3168906"/>
            <a:ext cx="0" cy="23908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954048" y="2872279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[2013, 2014)</a:t>
            </a:r>
            <a:endParaRPr lang="en-US" dirty="0"/>
          </a:p>
        </p:txBody>
      </p:sp>
      <p:sp>
        <p:nvSpPr>
          <p:cNvPr id="208" name="TextBox 207"/>
          <p:cNvSpPr txBox="1"/>
          <p:nvPr/>
        </p:nvSpPr>
        <p:spPr>
          <a:xfrm>
            <a:off x="4015365" y="2853875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[2014, 2015)</a:t>
            </a:r>
            <a:endParaRPr lang="en-US" dirty="0"/>
          </a:p>
        </p:txBody>
      </p:sp>
      <p:sp>
        <p:nvSpPr>
          <p:cNvPr id="209" name="TextBox 208"/>
          <p:cNvSpPr txBox="1"/>
          <p:nvPr/>
        </p:nvSpPr>
        <p:spPr>
          <a:xfrm>
            <a:off x="6997340" y="2907233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[2015, 2016)</a:t>
            </a:r>
            <a:endParaRPr lang="en-US" dirty="0"/>
          </a:p>
        </p:txBody>
      </p:sp>
      <p:cxnSp>
        <p:nvCxnSpPr>
          <p:cNvPr id="210" name="Straight Connector 209"/>
          <p:cNvCxnSpPr/>
          <p:nvPr/>
        </p:nvCxnSpPr>
        <p:spPr>
          <a:xfrm>
            <a:off x="752880" y="2797343"/>
            <a:ext cx="777949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6" name="Group 235"/>
          <p:cNvGrpSpPr/>
          <p:nvPr/>
        </p:nvGrpSpPr>
        <p:grpSpPr>
          <a:xfrm>
            <a:off x="3817203" y="431914"/>
            <a:ext cx="1787425" cy="2063399"/>
            <a:chOff x="3817203" y="431914"/>
            <a:chExt cx="1787425" cy="2063399"/>
          </a:xfrm>
        </p:grpSpPr>
        <p:cxnSp>
          <p:nvCxnSpPr>
            <p:cNvPr id="38" name="Straight Arrow Connector 37"/>
            <p:cNvCxnSpPr>
              <a:stCxn id="41" idx="6"/>
              <a:endCxn id="44" idx="2"/>
            </p:cNvCxnSpPr>
            <p:nvPr/>
          </p:nvCxnSpPr>
          <p:spPr>
            <a:xfrm flipV="1">
              <a:off x="4219539" y="649813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3817203" y="434211"/>
              <a:ext cx="402336" cy="419140"/>
              <a:chOff x="2941562" y="2797709"/>
              <a:chExt cx="402336" cy="41914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5202292" y="431914"/>
              <a:ext cx="402336" cy="419140"/>
              <a:chOff x="2941562" y="2797709"/>
              <a:chExt cx="402336" cy="41914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5" name="Straight Arrow Connector 44"/>
            <p:cNvCxnSpPr>
              <a:stCxn id="48" idx="6"/>
              <a:endCxn id="51" idx="2"/>
            </p:cNvCxnSpPr>
            <p:nvPr/>
          </p:nvCxnSpPr>
          <p:spPr>
            <a:xfrm flipV="1">
              <a:off x="4219539" y="1449724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3817203" y="1234122"/>
              <a:ext cx="402336" cy="419140"/>
              <a:chOff x="2941562" y="2797709"/>
              <a:chExt cx="402336" cy="41914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5202292" y="1231825"/>
              <a:ext cx="402336" cy="419140"/>
              <a:chOff x="2941562" y="2797709"/>
              <a:chExt cx="402336" cy="41914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3823215" y="2076173"/>
              <a:ext cx="402336" cy="419140"/>
              <a:chOff x="2941562" y="2797709"/>
              <a:chExt cx="402336" cy="41914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4" name="Straight Arrow Connector 83"/>
            <p:cNvCxnSpPr>
              <a:stCxn id="48" idx="4"/>
              <a:endCxn id="54" idx="0"/>
            </p:cNvCxnSpPr>
            <p:nvPr/>
          </p:nvCxnSpPr>
          <p:spPr>
            <a:xfrm flipH="1">
              <a:off x="4009696" y="1653262"/>
              <a:ext cx="8675" cy="42291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44" idx="4"/>
              <a:endCxn id="51" idx="0"/>
            </p:cNvCxnSpPr>
            <p:nvPr/>
          </p:nvCxnSpPr>
          <p:spPr>
            <a:xfrm>
              <a:off x="5403460" y="851054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>
              <a:stCxn id="41" idx="4"/>
              <a:endCxn id="48" idx="0"/>
            </p:cNvCxnSpPr>
            <p:nvPr/>
          </p:nvCxnSpPr>
          <p:spPr>
            <a:xfrm>
              <a:off x="4018371" y="853351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752880" y="431914"/>
            <a:ext cx="1787425" cy="1221348"/>
            <a:chOff x="752880" y="431914"/>
            <a:chExt cx="1787425" cy="1221348"/>
          </a:xfrm>
        </p:grpSpPr>
        <p:cxnSp>
          <p:nvCxnSpPr>
            <p:cNvPr id="7" name="Straight Arrow Connector 6"/>
            <p:cNvCxnSpPr>
              <a:stCxn id="11" idx="6"/>
              <a:endCxn id="15" idx="2"/>
            </p:cNvCxnSpPr>
            <p:nvPr/>
          </p:nvCxnSpPr>
          <p:spPr>
            <a:xfrm flipV="1">
              <a:off x="1155216" y="649813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752880" y="434211"/>
              <a:ext cx="402336" cy="419140"/>
              <a:chOff x="2941562" y="2797709"/>
              <a:chExt cx="402336" cy="41914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2137969" y="431914"/>
              <a:ext cx="402336" cy="419140"/>
              <a:chOff x="2941562" y="2797709"/>
              <a:chExt cx="402336" cy="41914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" name="Straight Arrow Connector 17"/>
            <p:cNvCxnSpPr>
              <a:stCxn id="21" idx="6"/>
              <a:endCxn id="24" idx="2"/>
            </p:cNvCxnSpPr>
            <p:nvPr/>
          </p:nvCxnSpPr>
          <p:spPr>
            <a:xfrm flipV="1">
              <a:off x="1155216" y="1449724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752880" y="1234122"/>
              <a:ext cx="402336" cy="419140"/>
              <a:chOff x="2941562" y="2797709"/>
              <a:chExt cx="402336" cy="41914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137969" y="1231825"/>
              <a:ext cx="402336" cy="419140"/>
              <a:chOff x="2941562" y="2797709"/>
              <a:chExt cx="402336" cy="41914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2" name="Straight Arrow Connector 31"/>
            <p:cNvCxnSpPr>
              <a:stCxn id="11" idx="5"/>
              <a:endCxn id="24" idx="1"/>
            </p:cNvCxnSpPr>
            <p:nvPr/>
          </p:nvCxnSpPr>
          <p:spPr>
            <a:xfrm>
              <a:off x="1096295" y="794409"/>
              <a:ext cx="1100595" cy="513015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5" idx="4"/>
              <a:endCxn id="23" idx="0"/>
            </p:cNvCxnSpPr>
            <p:nvPr/>
          </p:nvCxnSpPr>
          <p:spPr>
            <a:xfrm flipH="1">
              <a:off x="2324450" y="851054"/>
              <a:ext cx="14687" cy="38077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11" idx="4"/>
              <a:endCxn id="21" idx="0"/>
            </p:cNvCxnSpPr>
            <p:nvPr/>
          </p:nvCxnSpPr>
          <p:spPr>
            <a:xfrm>
              <a:off x="954048" y="853351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/>
        </p:nvGrpSpPr>
        <p:grpSpPr>
          <a:xfrm>
            <a:off x="6818120" y="3424918"/>
            <a:ext cx="1793437" cy="2061102"/>
            <a:chOff x="6818120" y="3424918"/>
            <a:chExt cx="1793437" cy="2061102"/>
          </a:xfrm>
        </p:grpSpPr>
        <p:grpSp>
          <p:nvGrpSpPr>
            <p:cNvPr id="185" name="Group 184"/>
            <p:cNvGrpSpPr/>
            <p:nvPr/>
          </p:nvGrpSpPr>
          <p:grpSpPr>
            <a:xfrm>
              <a:off x="6818120" y="3424918"/>
              <a:ext cx="402336" cy="419140"/>
              <a:chOff x="2941562" y="2797709"/>
              <a:chExt cx="402336" cy="419140"/>
            </a:xfrm>
          </p:grpSpPr>
          <p:sp>
            <p:nvSpPr>
              <p:cNvPr id="203" name="Rectangle 202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6" name="Straight Arrow Connector 185"/>
            <p:cNvCxnSpPr>
              <a:stCxn id="202" idx="6"/>
              <a:endCxn id="200" idx="2"/>
            </p:cNvCxnSpPr>
            <p:nvPr/>
          </p:nvCxnSpPr>
          <p:spPr>
            <a:xfrm flipV="1">
              <a:off x="7220456" y="4440431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7" name="Group 186"/>
            <p:cNvGrpSpPr/>
            <p:nvPr/>
          </p:nvGrpSpPr>
          <p:grpSpPr>
            <a:xfrm>
              <a:off x="6818120" y="4224829"/>
              <a:ext cx="402336" cy="419140"/>
              <a:chOff x="2941562" y="2797709"/>
              <a:chExt cx="402336" cy="419140"/>
            </a:xfrm>
          </p:grpSpPr>
          <p:sp>
            <p:nvSpPr>
              <p:cNvPr id="201" name="Rectangle 200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8203209" y="4222532"/>
              <a:ext cx="402336" cy="419140"/>
              <a:chOff x="2941562" y="2797709"/>
              <a:chExt cx="402336" cy="419140"/>
            </a:xfrm>
          </p:grpSpPr>
          <p:sp>
            <p:nvSpPr>
              <p:cNvPr id="199" name="Rectangle 198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9" name="Group 188"/>
            <p:cNvGrpSpPr/>
            <p:nvPr/>
          </p:nvGrpSpPr>
          <p:grpSpPr>
            <a:xfrm>
              <a:off x="6824132" y="5066880"/>
              <a:ext cx="402336" cy="419140"/>
              <a:chOff x="2941562" y="2797709"/>
              <a:chExt cx="402336" cy="419140"/>
            </a:xfrm>
          </p:grpSpPr>
          <p:sp>
            <p:nvSpPr>
              <p:cNvPr id="197" name="Rectangle 196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98" name="Oval 197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0" name="Group 189"/>
            <p:cNvGrpSpPr/>
            <p:nvPr/>
          </p:nvGrpSpPr>
          <p:grpSpPr>
            <a:xfrm>
              <a:off x="8209221" y="5064583"/>
              <a:ext cx="402336" cy="419140"/>
              <a:chOff x="2941562" y="2797709"/>
              <a:chExt cx="402336" cy="419140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1" name="Straight Arrow Connector 190"/>
            <p:cNvCxnSpPr>
              <a:stCxn id="204" idx="4"/>
              <a:endCxn id="202" idx="0"/>
            </p:cNvCxnSpPr>
            <p:nvPr/>
          </p:nvCxnSpPr>
          <p:spPr>
            <a:xfrm>
              <a:off x="7019288" y="3844058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>
              <a:stCxn id="204" idx="5"/>
              <a:endCxn id="199" idx="0"/>
            </p:cNvCxnSpPr>
            <p:nvPr/>
          </p:nvCxnSpPr>
          <p:spPr>
            <a:xfrm>
              <a:off x="7161535" y="3785116"/>
              <a:ext cx="1228155" cy="43741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>
              <a:stCxn id="202" idx="4"/>
              <a:endCxn id="198" idx="0"/>
            </p:cNvCxnSpPr>
            <p:nvPr/>
          </p:nvCxnSpPr>
          <p:spPr>
            <a:xfrm>
              <a:off x="7019288" y="4643969"/>
              <a:ext cx="6012" cy="43956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200" idx="4"/>
              <a:endCxn id="196" idx="0"/>
            </p:cNvCxnSpPr>
            <p:nvPr/>
          </p:nvCxnSpPr>
          <p:spPr>
            <a:xfrm>
              <a:off x="8404377" y="4641672"/>
              <a:ext cx="6012" cy="43956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Straight Connector 129"/>
          <p:cNvCxnSpPr/>
          <p:nvPr/>
        </p:nvCxnSpPr>
        <p:spPr>
          <a:xfrm>
            <a:off x="3170607" y="318368"/>
            <a:ext cx="0" cy="22673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423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1944" y="560442"/>
            <a:ext cx="2769586" cy="311508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r>
              <a:rPr lang="en-US" dirty="0" smtClean="0"/>
              <a:t>Portal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99733" y="989562"/>
            <a:ext cx="2469762" cy="399967"/>
          </a:xfrm>
          <a:prstGeom prst="rect">
            <a:avLst/>
          </a:prstGeom>
          <a:ln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Interactive Shell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99733" y="1425852"/>
            <a:ext cx="2469762" cy="3969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Query 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99733" y="1849433"/>
            <a:ext cx="2469762" cy="600635"/>
          </a:xfrm>
          <a:prstGeom prst="rect">
            <a:avLst/>
          </a:prstGeom>
          <a:ln>
            <a:solidFill>
              <a:srgbClr val="4F81BD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Portal Runtime (</a:t>
            </a:r>
            <a:r>
              <a:rPr lang="en-US" sz="1600" dirty="0" smtClean="0">
                <a:solidFill>
                  <a:schemeClr val="tx1"/>
                </a:solidFill>
              </a:rPr>
              <a:t>optimizer, operators, </a:t>
            </a:r>
            <a:r>
              <a:rPr lang="en-US" sz="1600" dirty="0" err="1" smtClean="0">
                <a:solidFill>
                  <a:schemeClr val="tx1"/>
                </a:solidFill>
              </a:rPr>
              <a:t>etc</a:t>
            </a:r>
            <a:r>
              <a:rPr lang="en-US" sz="1600" dirty="0" smtClean="0">
                <a:solidFill>
                  <a:schemeClr val="tx1"/>
                </a:solidFill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99733" y="2525058"/>
            <a:ext cx="2469762" cy="1075765"/>
          </a:xfrm>
          <a:prstGeom prst="rect">
            <a:avLst/>
          </a:prstGeom>
          <a:solidFill>
            <a:srgbClr val="00B601"/>
          </a:solidFill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Spark Runtime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02723" y="2528048"/>
            <a:ext cx="1707394" cy="729128"/>
          </a:xfrm>
          <a:prstGeom prst="rect">
            <a:avLst/>
          </a:prstGeom>
          <a:solidFill>
            <a:srgbClr val="00B601"/>
          </a:solidFill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b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GraphX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23849" y="2539715"/>
            <a:ext cx="1904620" cy="314050"/>
          </a:xfrm>
          <a:prstGeom prst="rect">
            <a:avLst/>
          </a:prstGeom>
          <a:ln>
            <a:solidFill>
              <a:srgbClr val="4F81BD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Data Structures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16250" y="560441"/>
            <a:ext cx="2627265" cy="128899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790956" y="929798"/>
            <a:ext cx="2469762" cy="365601"/>
          </a:xfrm>
          <a:prstGeom prst="rect">
            <a:avLst/>
          </a:prstGeom>
          <a:solidFill>
            <a:srgbClr val="00B601"/>
          </a:solidFill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Spark Runtime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790956" y="1339703"/>
            <a:ext cx="2469762" cy="365601"/>
          </a:xfrm>
          <a:prstGeom prst="rect">
            <a:avLst/>
          </a:prstGeom>
          <a:solidFill>
            <a:srgbClr val="00B601"/>
          </a:solidFill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HDFS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16250" y="1938003"/>
            <a:ext cx="2630256" cy="128899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793946" y="2307360"/>
            <a:ext cx="2469762" cy="365601"/>
          </a:xfrm>
          <a:prstGeom prst="rect">
            <a:avLst/>
          </a:prstGeom>
          <a:solidFill>
            <a:srgbClr val="00B601"/>
          </a:solidFill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Spark Runtime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793946" y="2717265"/>
            <a:ext cx="2469762" cy="365601"/>
          </a:xfrm>
          <a:prstGeom prst="rect">
            <a:avLst/>
          </a:prstGeom>
          <a:solidFill>
            <a:srgbClr val="00B601"/>
          </a:solidFill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HDFS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21412" y="3107766"/>
            <a:ext cx="4679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39985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roup 236"/>
          <p:cNvGrpSpPr/>
          <p:nvPr/>
        </p:nvGrpSpPr>
        <p:grpSpPr>
          <a:xfrm>
            <a:off x="3890385" y="441444"/>
            <a:ext cx="1793437" cy="2061102"/>
            <a:chOff x="6796172" y="450868"/>
            <a:chExt cx="1793437" cy="2061102"/>
          </a:xfrm>
        </p:grpSpPr>
        <p:sp>
          <p:nvSpPr>
            <p:cNvPr id="89" name="Rectangle 88"/>
            <p:cNvSpPr/>
            <p:nvPr/>
          </p:nvSpPr>
          <p:spPr>
            <a:xfrm>
              <a:off x="6845976" y="450868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6796172" y="467525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/>
            <p:cNvCxnSpPr>
              <a:stCxn id="97" idx="6"/>
              <a:endCxn id="100" idx="2"/>
            </p:cNvCxnSpPr>
            <p:nvPr/>
          </p:nvCxnSpPr>
          <p:spPr>
            <a:xfrm flipV="1">
              <a:off x="7198508" y="1466381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6845976" y="125077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97" name="Oval 96"/>
            <p:cNvSpPr/>
            <p:nvPr/>
          </p:nvSpPr>
          <p:spPr>
            <a:xfrm>
              <a:off x="6796172" y="126743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8231065" y="1248482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00" name="Oval 99"/>
            <p:cNvSpPr/>
            <p:nvPr/>
          </p:nvSpPr>
          <p:spPr>
            <a:xfrm>
              <a:off x="8181261" y="1265139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851988" y="2092830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6802184" y="2109487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8237077" y="2090533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8187273" y="2107190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Arrow Connector 109"/>
            <p:cNvCxnSpPr>
              <a:stCxn id="90" idx="4"/>
              <a:endCxn id="97" idx="0"/>
            </p:cNvCxnSpPr>
            <p:nvPr/>
          </p:nvCxnSpPr>
          <p:spPr>
            <a:xfrm>
              <a:off x="6997340" y="870008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90" idx="5"/>
              <a:endCxn id="100" idx="1"/>
            </p:cNvCxnSpPr>
            <p:nvPr/>
          </p:nvCxnSpPr>
          <p:spPr>
            <a:xfrm>
              <a:off x="7139587" y="811066"/>
              <a:ext cx="1100595" cy="513015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104" idx="6"/>
              <a:endCxn id="107" idx="2"/>
            </p:cNvCxnSpPr>
            <p:nvPr/>
          </p:nvCxnSpPr>
          <p:spPr>
            <a:xfrm flipV="1">
              <a:off x="7204520" y="2308432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TextBox 126"/>
          <p:cNvSpPr txBox="1"/>
          <p:nvPr/>
        </p:nvSpPr>
        <p:spPr>
          <a:xfrm>
            <a:off x="964010" y="28594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[2010, 2012)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4025327" y="10190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[2012, 2014)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6806134" y="63548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[2014, 2016)</a:t>
            </a:r>
            <a:endParaRPr lang="en-US" dirty="0"/>
          </a:p>
        </p:txBody>
      </p:sp>
      <p:cxnSp>
        <p:nvCxnSpPr>
          <p:cNvPr id="136" name="Straight Connector 135"/>
          <p:cNvCxnSpPr/>
          <p:nvPr/>
        </p:nvCxnSpPr>
        <p:spPr>
          <a:xfrm>
            <a:off x="3170607" y="318368"/>
            <a:ext cx="0" cy="22673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6262150" y="194856"/>
            <a:ext cx="0" cy="23908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endCxn id="161" idx="2"/>
          </p:cNvCxnSpPr>
          <p:nvPr/>
        </p:nvCxnSpPr>
        <p:spPr>
          <a:xfrm flipV="1">
            <a:off x="4291291" y="618131"/>
            <a:ext cx="982753" cy="229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>
            <a:off x="5274044" y="400232"/>
            <a:ext cx="402336" cy="419140"/>
            <a:chOff x="2941562" y="2797709"/>
            <a:chExt cx="402336" cy="419140"/>
          </a:xfrm>
        </p:grpSpPr>
        <p:sp>
          <p:nvSpPr>
            <p:cNvPr id="160" name="Rectangle 159"/>
            <p:cNvSpPr/>
            <p:nvPr/>
          </p:nvSpPr>
          <p:spPr>
            <a:xfrm>
              <a:off x="2991365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61" name="Oval 160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1" name="Straight Arrow Connector 150"/>
          <p:cNvCxnSpPr>
            <a:stCxn id="161" idx="4"/>
            <a:endCxn id="99" idx="0"/>
          </p:cNvCxnSpPr>
          <p:nvPr/>
        </p:nvCxnSpPr>
        <p:spPr>
          <a:xfrm flipH="1">
            <a:off x="5461955" y="819372"/>
            <a:ext cx="13257" cy="41968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752880" y="3144475"/>
            <a:ext cx="777949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6" name="Group 235"/>
          <p:cNvGrpSpPr/>
          <p:nvPr/>
        </p:nvGrpSpPr>
        <p:grpSpPr>
          <a:xfrm>
            <a:off x="954048" y="399444"/>
            <a:ext cx="1787425" cy="2063399"/>
            <a:chOff x="3817203" y="431914"/>
            <a:chExt cx="1787425" cy="2063399"/>
          </a:xfrm>
        </p:grpSpPr>
        <p:cxnSp>
          <p:nvCxnSpPr>
            <p:cNvPr id="38" name="Straight Arrow Connector 37"/>
            <p:cNvCxnSpPr>
              <a:stCxn id="41" idx="6"/>
              <a:endCxn id="44" idx="2"/>
            </p:cNvCxnSpPr>
            <p:nvPr/>
          </p:nvCxnSpPr>
          <p:spPr>
            <a:xfrm flipV="1">
              <a:off x="4219539" y="649813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3817203" y="434211"/>
              <a:ext cx="402336" cy="419140"/>
              <a:chOff x="2941562" y="2797709"/>
              <a:chExt cx="402336" cy="41914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5202292" y="431914"/>
              <a:ext cx="402336" cy="419140"/>
              <a:chOff x="2941562" y="2797709"/>
              <a:chExt cx="402336" cy="41914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5" name="Straight Arrow Connector 44"/>
            <p:cNvCxnSpPr>
              <a:stCxn id="48" idx="6"/>
              <a:endCxn id="51" idx="2"/>
            </p:cNvCxnSpPr>
            <p:nvPr/>
          </p:nvCxnSpPr>
          <p:spPr>
            <a:xfrm flipV="1">
              <a:off x="4219539" y="1449724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3817203" y="1234122"/>
              <a:ext cx="402336" cy="419140"/>
              <a:chOff x="2941562" y="2797709"/>
              <a:chExt cx="402336" cy="41914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5202292" y="1231825"/>
              <a:ext cx="402336" cy="419140"/>
              <a:chOff x="2941562" y="2797709"/>
              <a:chExt cx="402336" cy="41914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3823215" y="2076173"/>
              <a:ext cx="402336" cy="419140"/>
              <a:chOff x="2941562" y="2797709"/>
              <a:chExt cx="402336" cy="41914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4" name="Straight Arrow Connector 83"/>
            <p:cNvCxnSpPr>
              <a:stCxn id="48" idx="4"/>
              <a:endCxn id="54" idx="0"/>
            </p:cNvCxnSpPr>
            <p:nvPr/>
          </p:nvCxnSpPr>
          <p:spPr>
            <a:xfrm flipH="1">
              <a:off x="4009696" y="1653262"/>
              <a:ext cx="8675" cy="42291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44" idx="4"/>
              <a:endCxn id="51" idx="0"/>
            </p:cNvCxnSpPr>
            <p:nvPr/>
          </p:nvCxnSpPr>
          <p:spPr>
            <a:xfrm>
              <a:off x="5403460" y="851054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>
              <a:stCxn id="41" idx="4"/>
              <a:endCxn id="48" idx="0"/>
            </p:cNvCxnSpPr>
            <p:nvPr/>
          </p:nvCxnSpPr>
          <p:spPr>
            <a:xfrm>
              <a:off x="4018371" y="853351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Straight Arrow Connector 129"/>
          <p:cNvCxnSpPr>
            <a:stCxn id="41" idx="5"/>
            <a:endCxn id="51" idx="1"/>
          </p:cNvCxnSpPr>
          <p:nvPr/>
        </p:nvCxnSpPr>
        <p:spPr>
          <a:xfrm>
            <a:off x="1297463" y="761939"/>
            <a:ext cx="1100595" cy="51301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6585041" y="458101"/>
            <a:ext cx="1800615" cy="2061102"/>
            <a:chOff x="6585041" y="458101"/>
            <a:chExt cx="1800615" cy="2061102"/>
          </a:xfrm>
        </p:grpSpPr>
        <p:grpSp>
          <p:nvGrpSpPr>
            <p:cNvPr id="244" name="Group 243"/>
            <p:cNvGrpSpPr/>
            <p:nvPr/>
          </p:nvGrpSpPr>
          <p:grpSpPr>
            <a:xfrm>
              <a:off x="6585041" y="458101"/>
              <a:ext cx="1793437" cy="2061102"/>
              <a:chOff x="6818120" y="3424918"/>
              <a:chExt cx="1793437" cy="2061102"/>
            </a:xfrm>
          </p:grpSpPr>
          <p:grpSp>
            <p:nvGrpSpPr>
              <p:cNvPr id="185" name="Group 184"/>
              <p:cNvGrpSpPr/>
              <p:nvPr/>
            </p:nvGrpSpPr>
            <p:grpSpPr>
              <a:xfrm>
                <a:off x="6818120" y="3424918"/>
                <a:ext cx="402336" cy="419140"/>
                <a:chOff x="2941562" y="2797709"/>
                <a:chExt cx="402336" cy="419140"/>
              </a:xfrm>
            </p:grpSpPr>
            <p:sp>
              <p:nvSpPr>
                <p:cNvPr id="203" name="Rectangle 202"/>
                <p:cNvSpPr/>
                <p:nvPr/>
              </p:nvSpPr>
              <p:spPr>
                <a:xfrm>
                  <a:off x="2991366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204" name="Oval 203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86" name="Straight Arrow Connector 185"/>
              <p:cNvCxnSpPr>
                <a:stCxn id="202" idx="6"/>
                <a:endCxn id="200" idx="2"/>
              </p:cNvCxnSpPr>
              <p:nvPr/>
            </p:nvCxnSpPr>
            <p:spPr>
              <a:xfrm flipV="1">
                <a:off x="7220456" y="4440431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7" name="Group 186"/>
              <p:cNvGrpSpPr/>
              <p:nvPr/>
            </p:nvGrpSpPr>
            <p:grpSpPr>
              <a:xfrm>
                <a:off x="6818120" y="4224829"/>
                <a:ext cx="402336" cy="419140"/>
                <a:chOff x="2941562" y="2797709"/>
                <a:chExt cx="402336" cy="419140"/>
              </a:xfrm>
            </p:grpSpPr>
            <p:sp>
              <p:nvSpPr>
                <p:cNvPr id="201" name="Rectangle 200"/>
                <p:cNvSpPr/>
                <p:nvPr/>
              </p:nvSpPr>
              <p:spPr>
                <a:xfrm>
                  <a:off x="2991366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3</a:t>
                  </a:r>
                  <a:endParaRPr lang="en-US" dirty="0"/>
                </a:p>
              </p:txBody>
            </p:sp>
            <p:sp>
              <p:nvSpPr>
                <p:cNvPr id="202" name="Oval 201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8" name="Group 187"/>
              <p:cNvGrpSpPr/>
              <p:nvPr/>
            </p:nvGrpSpPr>
            <p:grpSpPr>
              <a:xfrm>
                <a:off x="8203209" y="4222532"/>
                <a:ext cx="402336" cy="419140"/>
                <a:chOff x="2941562" y="2797709"/>
                <a:chExt cx="402336" cy="419140"/>
              </a:xfrm>
            </p:grpSpPr>
            <p:sp>
              <p:nvSpPr>
                <p:cNvPr id="199" name="Rectangle 198"/>
                <p:cNvSpPr/>
                <p:nvPr/>
              </p:nvSpPr>
              <p:spPr>
                <a:xfrm>
                  <a:off x="2991366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4</a:t>
                  </a:r>
                  <a:endParaRPr lang="en-US" dirty="0"/>
                </a:p>
              </p:txBody>
            </p:sp>
            <p:sp>
              <p:nvSpPr>
                <p:cNvPr id="200" name="Oval 199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9" name="Group 188"/>
              <p:cNvGrpSpPr/>
              <p:nvPr/>
            </p:nvGrpSpPr>
            <p:grpSpPr>
              <a:xfrm>
                <a:off x="6824132" y="5066880"/>
                <a:ext cx="402336" cy="419140"/>
                <a:chOff x="2941562" y="2797709"/>
                <a:chExt cx="402336" cy="419140"/>
              </a:xfrm>
            </p:grpSpPr>
            <p:sp>
              <p:nvSpPr>
                <p:cNvPr id="197" name="Rectangle 196"/>
                <p:cNvSpPr/>
                <p:nvPr/>
              </p:nvSpPr>
              <p:spPr>
                <a:xfrm>
                  <a:off x="2991366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5</a:t>
                  </a:r>
                  <a:endParaRPr lang="en-US" dirty="0"/>
                </a:p>
              </p:txBody>
            </p:sp>
            <p:sp>
              <p:nvSpPr>
                <p:cNvPr id="198" name="Oval 197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0" name="Group 189"/>
              <p:cNvGrpSpPr/>
              <p:nvPr/>
            </p:nvGrpSpPr>
            <p:grpSpPr>
              <a:xfrm>
                <a:off x="8209221" y="5064583"/>
                <a:ext cx="402336" cy="419140"/>
                <a:chOff x="2941562" y="2797709"/>
                <a:chExt cx="402336" cy="419140"/>
              </a:xfrm>
            </p:grpSpPr>
            <p:sp>
              <p:nvSpPr>
                <p:cNvPr id="195" name="Rectangle 194"/>
                <p:cNvSpPr/>
                <p:nvPr/>
              </p:nvSpPr>
              <p:spPr>
                <a:xfrm>
                  <a:off x="2991366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6</a:t>
                  </a:r>
                  <a:endParaRPr lang="en-US" dirty="0"/>
                </a:p>
              </p:txBody>
            </p:sp>
            <p:sp>
              <p:nvSpPr>
                <p:cNvPr id="196" name="Oval 195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91" name="Straight Arrow Connector 190"/>
              <p:cNvCxnSpPr>
                <a:stCxn id="204" idx="4"/>
                <a:endCxn id="202" idx="0"/>
              </p:cNvCxnSpPr>
              <p:nvPr/>
            </p:nvCxnSpPr>
            <p:spPr>
              <a:xfrm>
                <a:off x="7019288" y="3844058"/>
                <a:ext cx="0" cy="3974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Arrow Connector 191"/>
              <p:cNvCxnSpPr>
                <a:stCxn id="204" idx="5"/>
                <a:endCxn id="199" idx="0"/>
              </p:cNvCxnSpPr>
              <p:nvPr/>
            </p:nvCxnSpPr>
            <p:spPr>
              <a:xfrm>
                <a:off x="7161535" y="3785116"/>
                <a:ext cx="1228155" cy="4374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/>
              <p:cNvCxnSpPr>
                <a:stCxn id="202" idx="4"/>
                <a:endCxn id="198" idx="0"/>
              </p:cNvCxnSpPr>
              <p:nvPr/>
            </p:nvCxnSpPr>
            <p:spPr>
              <a:xfrm>
                <a:off x="7019288" y="4643969"/>
                <a:ext cx="6012" cy="4395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Arrow Connector 226"/>
              <p:cNvCxnSpPr>
                <a:stCxn id="200" idx="4"/>
                <a:endCxn id="196" idx="0"/>
              </p:cNvCxnSpPr>
              <p:nvPr/>
            </p:nvCxnSpPr>
            <p:spPr>
              <a:xfrm>
                <a:off x="8404377" y="4641672"/>
                <a:ext cx="6012" cy="4395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2" name="Straight Arrow Connector 131"/>
            <p:cNvCxnSpPr>
              <a:stCxn id="204" idx="6"/>
              <a:endCxn id="135" idx="2"/>
            </p:cNvCxnSpPr>
            <p:nvPr/>
          </p:nvCxnSpPr>
          <p:spPr>
            <a:xfrm>
              <a:off x="6987377" y="676000"/>
              <a:ext cx="995943" cy="6782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Group 132"/>
            <p:cNvGrpSpPr/>
            <p:nvPr/>
          </p:nvGrpSpPr>
          <p:grpSpPr>
            <a:xfrm>
              <a:off x="7983320" y="464883"/>
              <a:ext cx="402336" cy="419140"/>
              <a:chOff x="2941562" y="2797709"/>
              <a:chExt cx="402336" cy="419140"/>
            </a:xfrm>
          </p:grpSpPr>
          <p:sp>
            <p:nvSpPr>
              <p:cNvPr id="134" name="Rectangle 133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8" name="Straight Arrow Connector 137"/>
            <p:cNvCxnSpPr>
              <a:stCxn id="135" idx="4"/>
              <a:endCxn id="200" idx="0"/>
            </p:cNvCxnSpPr>
            <p:nvPr/>
          </p:nvCxnSpPr>
          <p:spPr>
            <a:xfrm flipH="1">
              <a:off x="8171298" y="884023"/>
              <a:ext cx="13190" cy="38834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>
            <a:off x="3937426" y="3887377"/>
            <a:ext cx="1793437" cy="2061102"/>
            <a:chOff x="6796172" y="450868"/>
            <a:chExt cx="1793437" cy="2061102"/>
          </a:xfrm>
        </p:grpSpPr>
        <p:sp>
          <p:nvSpPr>
            <p:cNvPr id="144" name="Rectangle 143"/>
            <p:cNvSpPr/>
            <p:nvPr/>
          </p:nvSpPr>
          <p:spPr>
            <a:xfrm>
              <a:off x="6845976" y="450868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45" name="Oval 144"/>
            <p:cNvSpPr/>
            <p:nvPr/>
          </p:nvSpPr>
          <p:spPr>
            <a:xfrm>
              <a:off x="6796172" y="467525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8231065" y="1248482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94" name="Oval 193"/>
            <p:cNvSpPr/>
            <p:nvPr/>
          </p:nvSpPr>
          <p:spPr>
            <a:xfrm>
              <a:off x="8181261" y="1265139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6851988" y="2092830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12" name="Oval 211"/>
            <p:cNvSpPr/>
            <p:nvPr/>
          </p:nvSpPr>
          <p:spPr>
            <a:xfrm>
              <a:off x="6802184" y="2109487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8237077" y="2090533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214" name="Oval 213"/>
            <p:cNvSpPr/>
            <p:nvPr/>
          </p:nvSpPr>
          <p:spPr>
            <a:xfrm>
              <a:off x="8187273" y="2107190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7" name="Straight Arrow Connector 216"/>
            <p:cNvCxnSpPr>
              <a:stCxn id="145" idx="5"/>
              <a:endCxn id="194" idx="1"/>
            </p:cNvCxnSpPr>
            <p:nvPr/>
          </p:nvCxnSpPr>
          <p:spPr>
            <a:xfrm>
              <a:off x="7139587" y="811066"/>
              <a:ext cx="1100595" cy="513015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>
              <a:stCxn id="212" idx="6"/>
              <a:endCxn id="214" idx="2"/>
            </p:cNvCxnSpPr>
            <p:nvPr/>
          </p:nvCxnSpPr>
          <p:spPr>
            <a:xfrm flipV="1">
              <a:off x="7204520" y="2308432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9" name="Straight Connector 218"/>
          <p:cNvCxnSpPr/>
          <p:nvPr/>
        </p:nvCxnSpPr>
        <p:spPr>
          <a:xfrm>
            <a:off x="3217648" y="3764301"/>
            <a:ext cx="0" cy="22673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6309191" y="3640789"/>
            <a:ext cx="0" cy="23908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8" name="Group 227"/>
          <p:cNvGrpSpPr/>
          <p:nvPr/>
        </p:nvGrpSpPr>
        <p:grpSpPr>
          <a:xfrm>
            <a:off x="1001089" y="3845377"/>
            <a:ext cx="1787425" cy="1221348"/>
            <a:chOff x="3817203" y="431914"/>
            <a:chExt cx="1787425" cy="1221348"/>
          </a:xfrm>
        </p:grpSpPr>
        <p:cxnSp>
          <p:nvCxnSpPr>
            <p:cNvPr id="229" name="Straight Arrow Connector 228"/>
            <p:cNvCxnSpPr>
              <a:stCxn id="254" idx="6"/>
              <a:endCxn id="252" idx="2"/>
            </p:cNvCxnSpPr>
            <p:nvPr/>
          </p:nvCxnSpPr>
          <p:spPr>
            <a:xfrm flipV="1">
              <a:off x="4219539" y="649813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0" name="Group 229"/>
            <p:cNvGrpSpPr/>
            <p:nvPr/>
          </p:nvGrpSpPr>
          <p:grpSpPr>
            <a:xfrm>
              <a:off x="3817203" y="434211"/>
              <a:ext cx="402336" cy="419140"/>
              <a:chOff x="2941562" y="2797709"/>
              <a:chExt cx="402336" cy="419140"/>
            </a:xfrm>
          </p:grpSpPr>
          <p:sp>
            <p:nvSpPr>
              <p:cNvPr id="253" name="Rectangle 252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254" name="Oval 25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1" name="Group 230"/>
            <p:cNvGrpSpPr/>
            <p:nvPr/>
          </p:nvGrpSpPr>
          <p:grpSpPr>
            <a:xfrm>
              <a:off x="5202292" y="431914"/>
              <a:ext cx="402336" cy="419140"/>
              <a:chOff x="2941562" y="2797709"/>
              <a:chExt cx="402336" cy="419140"/>
            </a:xfrm>
          </p:grpSpPr>
          <p:sp>
            <p:nvSpPr>
              <p:cNvPr id="251" name="Rectangle 250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252" name="Oval 251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33" name="Straight Arrow Connector 232"/>
            <p:cNvCxnSpPr>
              <a:stCxn id="250" idx="6"/>
              <a:endCxn id="248" idx="2"/>
            </p:cNvCxnSpPr>
            <p:nvPr/>
          </p:nvCxnSpPr>
          <p:spPr>
            <a:xfrm flipV="1">
              <a:off x="4219539" y="1449724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4" name="Group 233"/>
            <p:cNvGrpSpPr/>
            <p:nvPr/>
          </p:nvGrpSpPr>
          <p:grpSpPr>
            <a:xfrm>
              <a:off x="3817203" y="1234122"/>
              <a:ext cx="402336" cy="419140"/>
              <a:chOff x="2941562" y="2797709"/>
              <a:chExt cx="402336" cy="419140"/>
            </a:xfrm>
          </p:grpSpPr>
          <p:sp>
            <p:nvSpPr>
              <p:cNvPr id="249" name="Rectangle 248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250" name="Oval 249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5" name="Group 234"/>
            <p:cNvGrpSpPr/>
            <p:nvPr/>
          </p:nvGrpSpPr>
          <p:grpSpPr>
            <a:xfrm>
              <a:off x="5202292" y="1231825"/>
              <a:ext cx="402336" cy="419140"/>
              <a:chOff x="2941562" y="2797709"/>
              <a:chExt cx="402336" cy="419140"/>
            </a:xfrm>
          </p:grpSpPr>
          <p:sp>
            <p:nvSpPr>
              <p:cNvPr id="247" name="Rectangle 246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248" name="Oval 247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41" name="Straight Arrow Connector 240"/>
            <p:cNvCxnSpPr>
              <a:stCxn id="252" idx="4"/>
              <a:endCxn id="248" idx="0"/>
            </p:cNvCxnSpPr>
            <p:nvPr/>
          </p:nvCxnSpPr>
          <p:spPr>
            <a:xfrm>
              <a:off x="5403460" y="851054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Arrow Connector 242"/>
            <p:cNvCxnSpPr>
              <a:stCxn id="254" idx="4"/>
              <a:endCxn id="250" idx="0"/>
            </p:cNvCxnSpPr>
            <p:nvPr/>
          </p:nvCxnSpPr>
          <p:spPr>
            <a:xfrm>
              <a:off x="4018371" y="853351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7" name="Group 256"/>
          <p:cNvGrpSpPr/>
          <p:nvPr/>
        </p:nvGrpSpPr>
        <p:grpSpPr>
          <a:xfrm>
            <a:off x="6632082" y="3904034"/>
            <a:ext cx="1787425" cy="2061102"/>
            <a:chOff x="6818120" y="3424918"/>
            <a:chExt cx="1787425" cy="2061102"/>
          </a:xfrm>
        </p:grpSpPr>
        <p:grpSp>
          <p:nvGrpSpPr>
            <p:cNvPr id="263" name="Group 262"/>
            <p:cNvGrpSpPr/>
            <p:nvPr/>
          </p:nvGrpSpPr>
          <p:grpSpPr>
            <a:xfrm>
              <a:off x="6818120" y="3424918"/>
              <a:ext cx="402336" cy="419140"/>
              <a:chOff x="2941562" y="2797709"/>
              <a:chExt cx="402336" cy="419140"/>
            </a:xfrm>
          </p:grpSpPr>
          <p:sp>
            <p:nvSpPr>
              <p:cNvPr id="281" name="Rectangle 280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282" name="Oval 281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64" name="Straight Arrow Connector 263"/>
            <p:cNvCxnSpPr>
              <a:stCxn id="280" idx="6"/>
              <a:endCxn id="278" idx="2"/>
            </p:cNvCxnSpPr>
            <p:nvPr/>
          </p:nvCxnSpPr>
          <p:spPr>
            <a:xfrm flipV="1">
              <a:off x="7220456" y="4440431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5" name="Group 264"/>
            <p:cNvGrpSpPr/>
            <p:nvPr/>
          </p:nvGrpSpPr>
          <p:grpSpPr>
            <a:xfrm>
              <a:off x="6818120" y="4224829"/>
              <a:ext cx="402336" cy="419140"/>
              <a:chOff x="2941562" y="2797709"/>
              <a:chExt cx="402336" cy="419140"/>
            </a:xfrm>
          </p:grpSpPr>
          <p:sp>
            <p:nvSpPr>
              <p:cNvPr id="279" name="Rectangle 278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280" name="Oval 279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6" name="Group 265"/>
            <p:cNvGrpSpPr/>
            <p:nvPr/>
          </p:nvGrpSpPr>
          <p:grpSpPr>
            <a:xfrm>
              <a:off x="8203209" y="4222532"/>
              <a:ext cx="402336" cy="419140"/>
              <a:chOff x="2941562" y="2797709"/>
              <a:chExt cx="402336" cy="419140"/>
            </a:xfrm>
          </p:grpSpPr>
          <p:sp>
            <p:nvSpPr>
              <p:cNvPr id="277" name="Rectangle 276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278" name="Oval 277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7" name="Group 266"/>
            <p:cNvGrpSpPr/>
            <p:nvPr/>
          </p:nvGrpSpPr>
          <p:grpSpPr>
            <a:xfrm>
              <a:off x="6824132" y="5066880"/>
              <a:ext cx="402336" cy="419140"/>
              <a:chOff x="2941562" y="2797709"/>
              <a:chExt cx="402336" cy="419140"/>
            </a:xfrm>
          </p:grpSpPr>
          <p:sp>
            <p:nvSpPr>
              <p:cNvPr id="275" name="Rectangle 274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276" name="Oval 275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1" name="Straight Arrow Connector 270"/>
            <p:cNvCxnSpPr>
              <a:stCxn id="280" idx="4"/>
              <a:endCxn id="276" idx="0"/>
            </p:cNvCxnSpPr>
            <p:nvPr/>
          </p:nvCxnSpPr>
          <p:spPr>
            <a:xfrm>
              <a:off x="7019288" y="4643969"/>
              <a:ext cx="6012" cy="43956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3" name="TextBox 282"/>
          <p:cNvSpPr txBox="1"/>
          <p:nvPr/>
        </p:nvSpPr>
        <p:spPr>
          <a:xfrm>
            <a:off x="1072086" y="3360015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[2010, 2012)</a:t>
            </a:r>
            <a:endParaRPr lang="en-US" dirty="0"/>
          </a:p>
        </p:txBody>
      </p:sp>
      <p:sp>
        <p:nvSpPr>
          <p:cNvPr id="284" name="TextBox 283"/>
          <p:cNvSpPr txBox="1"/>
          <p:nvPr/>
        </p:nvSpPr>
        <p:spPr>
          <a:xfrm>
            <a:off x="4133403" y="3341611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[2012, 2014)</a:t>
            </a:r>
            <a:endParaRPr lang="en-US" dirty="0"/>
          </a:p>
        </p:txBody>
      </p:sp>
      <p:sp>
        <p:nvSpPr>
          <p:cNvPr id="285" name="TextBox 284"/>
          <p:cNvSpPr txBox="1"/>
          <p:nvPr/>
        </p:nvSpPr>
        <p:spPr>
          <a:xfrm>
            <a:off x="6914210" y="3394969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[2014, 2016)</a:t>
            </a:r>
            <a:endParaRPr lang="en-US" dirty="0"/>
          </a:p>
        </p:txBody>
      </p:sp>
      <p:cxnSp>
        <p:nvCxnSpPr>
          <p:cNvPr id="286" name="Straight Arrow Connector 285"/>
          <p:cNvCxnSpPr>
            <a:stCxn id="254" idx="5"/>
            <a:endCxn id="248" idx="1"/>
          </p:cNvCxnSpPr>
          <p:nvPr/>
        </p:nvCxnSpPr>
        <p:spPr>
          <a:xfrm>
            <a:off x="1344504" y="4207872"/>
            <a:ext cx="1100595" cy="51301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>
            <a:stCxn id="282" idx="4"/>
            <a:endCxn id="280" idx="0"/>
          </p:cNvCxnSpPr>
          <p:nvPr/>
        </p:nvCxnSpPr>
        <p:spPr>
          <a:xfrm>
            <a:off x="6833250" y="4323174"/>
            <a:ext cx="0" cy="39742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/>
          <p:cNvCxnSpPr>
            <a:stCxn id="282" idx="6"/>
            <a:endCxn id="278" idx="1"/>
          </p:cNvCxnSpPr>
          <p:nvPr/>
        </p:nvCxnSpPr>
        <p:spPr>
          <a:xfrm>
            <a:off x="7034418" y="4121933"/>
            <a:ext cx="1041674" cy="65531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818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Straight Connector 135"/>
          <p:cNvCxnSpPr/>
          <p:nvPr/>
        </p:nvCxnSpPr>
        <p:spPr>
          <a:xfrm>
            <a:off x="4572000" y="110067"/>
            <a:ext cx="0" cy="25992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903605" y="0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[2010, 2011)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6399404" y="0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[2011, 2012)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276566"/>
              </p:ext>
            </p:extLst>
          </p:nvPr>
        </p:nvGraphicFramePr>
        <p:xfrm>
          <a:off x="306429" y="533389"/>
          <a:ext cx="2282764" cy="1693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838"/>
                <a:gridCol w="931333"/>
                <a:gridCol w="836593"/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endParaRPr lang="en-US" sz="1600" b="1" u="none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name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salary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Alice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$150K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Bob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$103K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Cathy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$98K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Dave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$55K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592078"/>
              </p:ext>
            </p:extLst>
          </p:nvPr>
        </p:nvGraphicFramePr>
        <p:xfrm>
          <a:off x="4802229" y="533389"/>
          <a:ext cx="2282763" cy="2032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763"/>
                <a:gridCol w="939800"/>
                <a:gridCol w="838200"/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endParaRPr lang="en-US" sz="1600" b="1" u="none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name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salary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Alice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$155K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Bob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$113K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Cathy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$105K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Dave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$55K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$80K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081793"/>
              </p:ext>
            </p:extLst>
          </p:nvPr>
        </p:nvGraphicFramePr>
        <p:xfrm>
          <a:off x="2716197" y="533389"/>
          <a:ext cx="1551013" cy="2032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603"/>
                <a:gridCol w="533400"/>
                <a:gridCol w="508010"/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r>
                        <a:rPr lang="en-US" sz="1600" b="1" u="none" baseline="-25000" dirty="0" smtClean="0"/>
                        <a:t>1</a:t>
                      </a:r>
                      <a:endParaRPr lang="en-US" sz="1600" b="1" u="none" baseline="-25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r>
                        <a:rPr lang="en-US" sz="1600" b="1" u="none" baseline="-25000" dirty="0" smtClean="0"/>
                        <a:t>2</a:t>
                      </a:r>
                      <a:endParaRPr lang="en-US" sz="1600" b="1" u="none" baseline="-25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cnt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431385"/>
              </p:ext>
            </p:extLst>
          </p:nvPr>
        </p:nvGraphicFramePr>
        <p:xfrm>
          <a:off x="7211997" y="533389"/>
          <a:ext cx="1551003" cy="2032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522"/>
                <a:gridCol w="535423"/>
                <a:gridCol w="513058"/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r>
                        <a:rPr lang="en-US" sz="1600" b="1" u="none" baseline="-25000" dirty="0" smtClean="0"/>
                        <a:t>1</a:t>
                      </a:r>
                      <a:endParaRPr lang="en-US" sz="1600" b="1" u="none" baseline="-25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r>
                        <a:rPr lang="en-US" sz="1600" b="1" u="none" baseline="-25000" dirty="0" smtClean="0"/>
                        <a:t>2</a:t>
                      </a:r>
                      <a:endParaRPr lang="en-US" sz="1600" b="1" u="none" baseline="-25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cnt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2793999" y="838200"/>
            <a:ext cx="33866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310467" y="838197"/>
            <a:ext cx="33866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7289798" y="838200"/>
            <a:ext cx="33866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7806266" y="838197"/>
            <a:ext cx="33866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89465" y="838197"/>
            <a:ext cx="33866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4876799" y="829730"/>
            <a:ext cx="33866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455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Straight Connector 135"/>
          <p:cNvCxnSpPr/>
          <p:nvPr/>
        </p:nvCxnSpPr>
        <p:spPr>
          <a:xfrm>
            <a:off x="2404534" y="177800"/>
            <a:ext cx="0" cy="4308809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27157" y="27453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[2010, 2011)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523907"/>
              </p:ext>
            </p:extLst>
          </p:nvPr>
        </p:nvGraphicFramePr>
        <p:xfrm>
          <a:off x="411857" y="399986"/>
          <a:ext cx="1776371" cy="1693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171"/>
                <a:gridCol w="702733"/>
                <a:gridCol w="643467"/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 smtClean="0"/>
                        <a:t>vid</a:t>
                      </a:r>
                      <a:endParaRPr lang="en-US" sz="1400" b="1" u="none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name</a:t>
                      </a:r>
                      <a:endParaRPr lang="en-US" sz="14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salary</a:t>
                      </a:r>
                      <a:endParaRPr lang="en-US" sz="14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Alice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$150K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Bob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$103K</a:t>
                      </a:r>
                      <a:endParaRPr lang="en-US" sz="14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Cathy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$98K</a:t>
                      </a:r>
                      <a:endParaRPr lang="en-US" sz="14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Dave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$55K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538556"/>
              </p:ext>
            </p:extLst>
          </p:nvPr>
        </p:nvGraphicFramePr>
        <p:xfrm>
          <a:off x="411857" y="2623943"/>
          <a:ext cx="1432470" cy="18626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603"/>
                <a:gridCol w="482600"/>
                <a:gridCol w="440267"/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 smtClean="0"/>
                        <a:t>vid</a:t>
                      </a:r>
                      <a:r>
                        <a:rPr lang="en-US" sz="1400" b="1" u="none" baseline="-25000" dirty="0" smtClean="0"/>
                        <a:t>1</a:t>
                      </a:r>
                      <a:endParaRPr lang="en-US" sz="1400" b="1" u="none" baseline="-25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 smtClean="0"/>
                        <a:t>vid</a:t>
                      </a:r>
                      <a:r>
                        <a:rPr lang="en-US" sz="1400" b="1" u="none" baseline="-25000" dirty="0" smtClean="0"/>
                        <a:t>2</a:t>
                      </a:r>
                      <a:endParaRPr lang="en-US" sz="1400" b="1" u="none" baseline="-25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cnt</a:t>
                      </a:r>
                      <a:endParaRPr lang="en-US" sz="14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7089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7089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</a:tr>
              <a:tr h="254022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220155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</a:tr>
              <a:tr h="254022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 flipV="1">
            <a:off x="513426" y="2890643"/>
            <a:ext cx="231599" cy="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1012960" y="2890643"/>
            <a:ext cx="231599" cy="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514600" y="660385"/>
            <a:ext cx="231599" cy="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2425" y="305250"/>
            <a:ext cx="3666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V</a:t>
            </a:r>
            <a:endParaRPr lang="en-US" sz="2400" b="1" dirty="0"/>
          </a:p>
        </p:txBody>
      </p:sp>
      <p:sp>
        <p:nvSpPr>
          <p:cNvPr id="47" name="Rectangle 46"/>
          <p:cNvSpPr/>
          <p:nvPr/>
        </p:nvSpPr>
        <p:spPr>
          <a:xfrm>
            <a:off x="83557" y="2535043"/>
            <a:ext cx="3347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E</a:t>
            </a:r>
            <a:endParaRPr lang="en-US" sz="2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603079" y="27453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[2011, 2012)</a:t>
            </a:r>
            <a:endParaRPr lang="en-US" dirty="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969971"/>
              </p:ext>
            </p:extLst>
          </p:nvPr>
        </p:nvGraphicFramePr>
        <p:xfrm>
          <a:off x="2628078" y="399986"/>
          <a:ext cx="1776371" cy="2032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171"/>
                <a:gridCol w="702733"/>
                <a:gridCol w="643467"/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 smtClean="0"/>
                        <a:t>vid</a:t>
                      </a:r>
                      <a:endParaRPr lang="en-US" sz="1400" b="1" u="none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name</a:t>
                      </a:r>
                      <a:endParaRPr lang="en-US" sz="14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salary</a:t>
                      </a:r>
                      <a:endParaRPr lang="en-US" sz="14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Alice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$155K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Bob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$113K</a:t>
                      </a:r>
                      <a:endParaRPr lang="en-US" sz="14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Cathy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$105K</a:t>
                      </a:r>
                      <a:endParaRPr lang="en-US" sz="14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Dave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$55K</a:t>
                      </a:r>
                      <a:endParaRPr lang="en-US" sz="14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$80K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009238"/>
              </p:ext>
            </p:extLst>
          </p:nvPr>
        </p:nvGraphicFramePr>
        <p:xfrm>
          <a:off x="2628078" y="2623943"/>
          <a:ext cx="1432470" cy="18626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603"/>
                <a:gridCol w="482600"/>
                <a:gridCol w="440267"/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 smtClean="0"/>
                        <a:t>vid</a:t>
                      </a:r>
                      <a:r>
                        <a:rPr lang="en-US" sz="1400" b="1" u="none" baseline="-25000" dirty="0" smtClean="0"/>
                        <a:t>1</a:t>
                      </a:r>
                      <a:endParaRPr lang="en-US" sz="1400" b="1" u="none" baseline="-25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 smtClean="0"/>
                        <a:t>vid</a:t>
                      </a:r>
                      <a:r>
                        <a:rPr lang="en-US" sz="1400" b="1" u="none" baseline="-25000" dirty="0" smtClean="0"/>
                        <a:t>2</a:t>
                      </a:r>
                      <a:endParaRPr lang="en-US" sz="1400" b="1" u="none" baseline="-25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cnt</a:t>
                      </a:r>
                      <a:endParaRPr lang="en-US" sz="14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7089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7089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</a:tr>
              <a:tr h="254022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</a:tr>
              <a:tr h="220155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</a:tr>
              <a:tr h="254022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2" name="Straight Connector 51"/>
          <p:cNvCxnSpPr/>
          <p:nvPr/>
        </p:nvCxnSpPr>
        <p:spPr>
          <a:xfrm flipV="1">
            <a:off x="2714347" y="2890643"/>
            <a:ext cx="231599" cy="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3213881" y="2890643"/>
            <a:ext cx="231599" cy="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2690522" y="705571"/>
            <a:ext cx="231599" cy="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597482" y="169327"/>
            <a:ext cx="0" cy="4317282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838361" y="27453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[2012, 2013)</a:t>
            </a:r>
            <a:endParaRPr lang="en-US" dirty="0"/>
          </a:p>
        </p:txBody>
      </p:sp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524429"/>
              </p:ext>
            </p:extLst>
          </p:nvPr>
        </p:nvGraphicFramePr>
        <p:xfrm>
          <a:off x="4823061" y="399986"/>
          <a:ext cx="1776371" cy="2032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171"/>
                <a:gridCol w="702733"/>
                <a:gridCol w="643467"/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 smtClean="0"/>
                        <a:t>vid</a:t>
                      </a:r>
                      <a:endParaRPr lang="en-US" sz="1400" b="1" u="none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name</a:t>
                      </a:r>
                      <a:endParaRPr lang="en-US" sz="14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salary</a:t>
                      </a:r>
                      <a:endParaRPr lang="en-US" sz="14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Alice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$155K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Cathy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$105K</a:t>
                      </a:r>
                      <a:endParaRPr lang="en-US" sz="14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Dave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$55K</a:t>
                      </a:r>
                      <a:endParaRPr lang="en-US" sz="14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$80K</a:t>
                      </a:r>
                      <a:endParaRPr lang="en-US" sz="14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Frank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$73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160326"/>
              </p:ext>
            </p:extLst>
          </p:nvPr>
        </p:nvGraphicFramePr>
        <p:xfrm>
          <a:off x="4823061" y="2623943"/>
          <a:ext cx="1432470" cy="15578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603"/>
                <a:gridCol w="482600"/>
                <a:gridCol w="440267"/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 smtClean="0"/>
                        <a:t>vid</a:t>
                      </a:r>
                      <a:r>
                        <a:rPr lang="en-US" sz="1400" b="1" u="none" baseline="-25000" dirty="0" smtClean="0"/>
                        <a:t>1</a:t>
                      </a:r>
                      <a:endParaRPr lang="en-US" sz="1400" b="1" u="none" baseline="-25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 smtClean="0"/>
                        <a:t>vid</a:t>
                      </a:r>
                      <a:r>
                        <a:rPr lang="en-US" sz="1400" b="1" u="none" baseline="-25000" dirty="0" smtClean="0"/>
                        <a:t>2</a:t>
                      </a:r>
                      <a:endParaRPr lang="en-US" sz="1400" b="1" u="none" baseline="-25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cnt</a:t>
                      </a:r>
                      <a:endParaRPr lang="en-US" sz="14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7089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 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7089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smtClean="0"/>
                        <a:t>2 </a:t>
                      </a:r>
                      <a:endParaRPr lang="en-US" sz="1400" dirty="0"/>
                    </a:p>
                  </a:txBody>
                  <a:tcPr/>
                </a:tc>
              </a:tr>
              <a:tr h="254022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 </a:t>
                      </a:r>
                      <a:endParaRPr lang="en-US" sz="1400" dirty="0"/>
                    </a:p>
                  </a:txBody>
                  <a:tcPr/>
                </a:tc>
              </a:tr>
              <a:tr h="220155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1" name="Straight Connector 60"/>
          <p:cNvCxnSpPr/>
          <p:nvPr/>
        </p:nvCxnSpPr>
        <p:spPr>
          <a:xfrm flipV="1">
            <a:off x="5017365" y="2890643"/>
            <a:ext cx="231599" cy="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5516899" y="2890643"/>
            <a:ext cx="231599" cy="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4925804" y="697098"/>
            <a:ext cx="231599" cy="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6599432" y="6198050"/>
            <a:ext cx="21703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T1- 3 snapshots</a:t>
            </a:r>
            <a:endParaRPr lang="en-US" sz="2400" b="1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390941"/>
              </p:ext>
            </p:extLst>
          </p:nvPr>
        </p:nvGraphicFramePr>
        <p:xfrm>
          <a:off x="7141882" y="3053757"/>
          <a:ext cx="1927411" cy="6434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2884"/>
                <a:gridCol w="492738"/>
                <a:gridCol w="971789"/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 smtClean="0"/>
                        <a:t>vid</a:t>
                      </a:r>
                      <a:r>
                        <a:rPr lang="en-US" sz="1400" b="1" u="none" baseline="-25000" dirty="0" smtClean="0"/>
                        <a:t>1</a:t>
                      </a:r>
                      <a:endParaRPr lang="en-US" sz="1400" b="1" u="none" baseline="-25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 smtClean="0"/>
                        <a:t>vid</a:t>
                      </a:r>
                      <a:r>
                        <a:rPr lang="en-US" sz="1400" b="1" u="none" baseline="-25000" dirty="0" smtClean="0"/>
                        <a:t>2</a:t>
                      </a:r>
                      <a:endParaRPr lang="en-US" sz="1400" b="1" u="none" baseline="-25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sum(</a:t>
                      </a:r>
                      <a:r>
                        <a:rPr lang="en-US" sz="1400" b="1" dirty="0" err="1" smtClean="0"/>
                        <a:t>cnt</a:t>
                      </a:r>
                      <a:r>
                        <a:rPr lang="en-US" sz="1400" b="1" dirty="0" smtClean="0"/>
                        <a:t>)</a:t>
                      </a:r>
                      <a:endParaRPr lang="en-US" sz="14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7089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6" name="Rectangle 25"/>
          <p:cNvSpPr/>
          <p:nvPr/>
        </p:nvSpPr>
        <p:spPr>
          <a:xfrm>
            <a:off x="6639686" y="2939934"/>
            <a:ext cx="3347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88856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802184" y="2090533"/>
            <a:ext cx="1787425" cy="421437"/>
            <a:chOff x="6802184" y="2090533"/>
            <a:chExt cx="1787425" cy="421437"/>
          </a:xfrm>
        </p:grpSpPr>
        <p:sp>
          <p:nvSpPr>
            <p:cNvPr id="103" name="Rectangle 102"/>
            <p:cNvSpPr/>
            <p:nvPr/>
          </p:nvSpPr>
          <p:spPr>
            <a:xfrm>
              <a:off x="6851988" y="2092830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6802184" y="2109487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8237077" y="2090533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8187273" y="2107190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/>
            <p:cNvCxnSpPr>
              <a:stCxn id="104" idx="6"/>
              <a:endCxn id="107" idx="2"/>
            </p:cNvCxnSpPr>
            <p:nvPr/>
          </p:nvCxnSpPr>
          <p:spPr>
            <a:xfrm flipV="1">
              <a:off x="7204520" y="2308432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TextBox 126"/>
          <p:cNvSpPr txBox="1"/>
          <p:nvPr/>
        </p:nvSpPr>
        <p:spPr>
          <a:xfrm>
            <a:off x="964010" y="28594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[2008, 2009)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4025327" y="10190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[2009, 2010)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7007302" y="63548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[2010, 2011)</a:t>
            </a:r>
            <a:endParaRPr lang="en-US" dirty="0"/>
          </a:p>
        </p:txBody>
      </p:sp>
      <p:cxnSp>
        <p:nvCxnSpPr>
          <p:cNvPr id="137" name="Straight Connector 136"/>
          <p:cNvCxnSpPr/>
          <p:nvPr/>
        </p:nvCxnSpPr>
        <p:spPr>
          <a:xfrm>
            <a:off x="6262150" y="194856"/>
            <a:ext cx="0" cy="23908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8" name="Group 237"/>
          <p:cNvGrpSpPr/>
          <p:nvPr/>
        </p:nvGrpSpPr>
        <p:grpSpPr>
          <a:xfrm>
            <a:off x="774828" y="3408261"/>
            <a:ext cx="1793437" cy="2061102"/>
            <a:chOff x="774828" y="3408261"/>
            <a:chExt cx="1793437" cy="2061102"/>
          </a:xfrm>
        </p:grpSpPr>
        <p:grpSp>
          <p:nvGrpSpPr>
            <p:cNvPr id="142" name="Group 141"/>
            <p:cNvGrpSpPr/>
            <p:nvPr/>
          </p:nvGrpSpPr>
          <p:grpSpPr>
            <a:xfrm>
              <a:off x="774828" y="3408261"/>
              <a:ext cx="402336" cy="419140"/>
              <a:chOff x="2941562" y="2797709"/>
              <a:chExt cx="402336" cy="419140"/>
            </a:xfrm>
          </p:grpSpPr>
          <p:sp>
            <p:nvSpPr>
              <p:cNvPr id="162" name="Rectangle 161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2159917" y="4205875"/>
              <a:ext cx="402336" cy="419140"/>
              <a:chOff x="2941562" y="2797709"/>
              <a:chExt cx="402336" cy="419140"/>
            </a:xfrm>
          </p:grpSpPr>
          <p:sp>
            <p:nvSpPr>
              <p:cNvPr id="156" name="Rectangle 155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7" name="Straight Arrow Connector 146"/>
            <p:cNvCxnSpPr>
              <a:stCxn id="155" idx="6"/>
              <a:endCxn id="153" idx="2"/>
            </p:cNvCxnSpPr>
            <p:nvPr/>
          </p:nvCxnSpPr>
          <p:spPr>
            <a:xfrm flipV="1">
              <a:off x="1183176" y="5265825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8" name="Group 147"/>
            <p:cNvGrpSpPr/>
            <p:nvPr/>
          </p:nvGrpSpPr>
          <p:grpSpPr>
            <a:xfrm>
              <a:off x="780840" y="5050223"/>
              <a:ext cx="402336" cy="419140"/>
              <a:chOff x="2941562" y="2797709"/>
              <a:chExt cx="402336" cy="419140"/>
            </a:xfrm>
          </p:grpSpPr>
          <p:sp>
            <p:nvSpPr>
              <p:cNvPr id="154" name="Rectangle 153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2165929" y="5047926"/>
              <a:ext cx="402336" cy="419140"/>
              <a:chOff x="2941562" y="2797709"/>
              <a:chExt cx="402336" cy="419140"/>
            </a:xfrm>
          </p:grpSpPr>
          <p:sp>
            <p:nvSpPr>
              <p:cNvPr id="152" name="Rectangle 151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0" name="Straight Arrow Connector 149"/>
            <p:cNvCxnSpPr>
              <a:stCxn id="163" idx="4"/>
              <a:endCxn id="157" idx="1"/>
            </p:cNvCxnSpPr>
            <p:nvPr/>
          </p:nvCxnSpPr>
          <p:spPr>
            <a:xfrm>
              <a:off x="975996" y="3827401"/>
              <a:ext cx="1242842" cy="454073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2" name="Group 241"/>
          <p:cNvGrpSpPr/>
          <p:nvPr/>
        </p:nvGrpSpPr>
        <p:grpSpPr>
          <a:xfrm>
            <a:off x="3839151" y="4205875"/>
            <a:ext cx="1787425" cy="1263488"/>
            <a:chOff x="3839151" y="4205875"/>
            <a:chExt cx="1787425" cy="1263488"/>
          </a:xfrm>
        </p:grpSpPr>
        <p:cxnSp>
          <p:nvCxnSpPr>
            <p:cNvPr id="168" name="Straight Arrow Connector 167"/>
            <p:cNvCxnSpPr>
              <a:stCxn id="179" idx="6"/>
              <a:endCxn id="177" idx="2"/>
            </p:cNvCxnSpPr>
            <p:nvPr/>
          </p:nvCxnSpPr>
          <p:spPr>
            <a:xfrm flipV="1">
              <a:off x="4241487" y="4423774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9" name="Group 168"/>
            <p:cNvGrpSpPr/>
            <p:nvPr/>
          </p:nvGrpSpPr>
          <p:grpSpPr>
            <a:xfrm>
              <a:off x="3839151" y="4208172"/>
              <a:ext cx="402336" cy="419140"/>
              <a:chOff x="2941562" y="2797709"/>
              <a:chExt cx="402336" cy="419140"/>
            </a:xfrm>
          </p:grpSpPr>
          <p:sp>
            <p:nvSpPr>
              <p:cNvPr id="178" name="Rectangle 177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0" name="Group 169"/>
            <p:cNvGrpSpPr/>
            <p:nvPr/>
          </p:nvGrpSpPr>
          <p:grpSpPr>
            <a:xfrm>
              <a:off x="5224240" y="4205875"/>
              <a:ext cx="402336" cy="419140"/>
              <a:chOff x="2941562" y="2797709"/>
              <a:chExt cx="402336" cy="419140"/>
            </a:xfrm>
          </p:grpSpPr>
          <p:sp>
            <p:nvSpPr>
              <p:cNvPr id="176" name="Rectangle 175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3845163" y="5050223"/>
              <a:ext cx="402336" cy="419140"/>
              <a:chOff x="2941562" y="2797709"/>
              <a:chExt cx="402336" cy="419140"/>
            </a:xfrm>
          </p:grpSpPr>
          <p:sp>
            <p:nvSpPr>
              <p:cNvPr id="174" name="Rectangle 173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2" name="Straight Arrow Connector 171"/>
            <p:cNvCxnSpPr>
              <a:stCxn id="179" idx="4"/>
              <a:endCxn id="174" idx="0"/>
            </p:cNvCxnSpPr>
            <p:nvPr/>
          </p:nvCxnSpPr>
          <p:spPr>
            <a:xfrm flipH="1">
              <a:off x="4031644" y="4627312"/>
              <a:ext cx="8675" cy="42291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5" name="Straight Connector 204"/>
          <p:cNvCxnSpPr/>
          <p:nvPr/>
        </p:nvCxnSpPr>
        <p:spPr>
          <a:xfrm>
            <a:off x="3176243" y="3000816"/>
            <a:ext cx="0" cy="22673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6284098" y="3168906"/>
            <a:ext cx="0" cy="23908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954048" y="2872279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[2011, 2012)</a:t>
            </a:r>
            <a:endParaRPr lang="en-US" dirty="0"/>
          </a:p>
        </p:txBody>
      </p:sp>
      <p:sp>
        <p:nvSpPr>
          <p:cNvPr id="208" name="TextBox 207"/>
          <p:cNvSpPr txBox="1"/>
          <p:nvPr/>
        </p:nvSpPr>
        <p:spPr>
          <a:xfrm>
            <a:off x="4015365" y="2853875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[2012, 2013)</a:t>
            </a:r>
            <a:endParaRPr lang="en-US" dirty="0"/>
          </a:p>
        </p:txBody>
      </p:sp>
      <p:sp>
        <p:nvSpPr>
          <p:cNvPr id="209" name="TextBox 208"/>
          <p:cNvSpPr txBox="1"/>
          <p:nvPr/>
        </p:nvSpPr>
        <p:spPr>
          <a:xfrm>
            <a:off x="6997340" y="2907233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[2013, 2014)</a:t>
            </a:r>
            <a:endParaRPr lang="en-US" dirty="0"/>
          </a:p>
        </p:txBody>
      </p:sp>
      <p:cxnSp>
        <p:nvCxnSpPr>
          <p:cNvPr id="210" name="Straight Connector 209"/>
          <p:cNvCxnSpPr/>
          <p:nvPr/>
        </p:nvCxnSpPr>
        <p:spPr>
          <a:xfrm>
            <a:off x="752880" y="2797343"/>
            <a:ext cx="777949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6" name="Group 235"/>
          <p:cNvGrpSpPr/>
          <p:nvPr/>
        </p:nvGrpSpPr>
        <p:grpSpPr>
          <a:xfrm>
            <a:off x="3817203" y="431914"/>
            <a:ext cx="1787425" cy="2063399"/>
            <a:chOff x="3817203" y="431914"/>
            <a:chExt cx="1787425" cy="2063399"/>
          </a:xfrm>
        </p:grpSpPr>
        <p:grpSp>
          <p:nvGrpSpPr>
            <p:cNvPr id="39" name="Group 38"/>
            <p:cNvGrpSpPr/>
            <p:nvPr/>
          </p:nvGrpSpPr>
          <p:grpSpPr>
            <a:xfrm>
              <a:off x="3817203" y="434211"/>
              <a:ext cx="402336" cy="419140"/>
              <a:chOff x="2941562" y="2797709"/>
              <a:chExt cx="402336" cy="41914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5202292" y="431914"/>
              <a:ext cx="402336" cy="419140"/>
              <a:chOff x="2941562" y="2797709"/>
              <a:chExt cx="402336" cy="41914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3817203" y="1234122"/>
              <a:ext cx="402336" cy="419140"/>
              <a:chOff x="2941562" y="2797709"/>
              <a:chExt cx="402336" cy="41914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5202292" y="1231825"/>
              <a:ext cx="402336" cy="419140"/>
              <a:chOff x="2941562" y="2797709"/>
              <a:chExt cx="402336" cy="41914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3823215" y="2076173"/>
              <a:ext cx="402336" cy="419140"/>
              <a:chOff x="2941562" y="2797709"/>
              <a:chExt cx="402336" cy="41914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4" name="Straight Arrow Connector 83"/>
            <p:cNvCxnSpPr>
              <a:stCxn id="48" idx="4"/>
              <a:endCxn id="54" idx="0"/>
            </p:cNvCxnSpPr>
            <p:nvPr/>
          </p:nvCxnSpPr>
          <p:spPr>
            <a:xfrm flipH="1">
              <a:off x="4009696" y="1653262"/>
              <a:ext cx="8675" cy="42291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44" idx="4"/>
              <a:endCxn id="51" idx="0"/>
            </p:cNvCxnSpPr>
            <p:nvPr/>
          </p:nvCxnSpPr>
          <p:spPr>
            <a:xfrm>
              <a:off x="5403460" y="851054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>
              <a:stCxn id="41" idx="4"/>
              <a:endCxn id="48" idx="0"/>
            </p:cNvCxnSpPr>
            <p:nvPr/>
          </p:nvCxnSpPr>
          <p:spPr>
            <a:xfrm>
              <a:off x="4018371" y="853351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752880" y="431914"/>
            <a:ext cx="1787425" cy="1221348"/>
            <a:chOff x="752880" y="431914"/>
            <a:chExt cx="1787425" cy="1221348"/>
          </a:xfrm>
        </p:grpSpPr>
        <p:cxnSp>
          <p:nvCxnSpPr>
            <p:cNvPr id="7" name="Straight Arrow Connector 6"/>
            <p:cNvCxnSpPr>
              <a:stCxn id="11" idx="6"/>
              <a:endCxn id="15" idx="2"/>
            </p:cNvCxnSpPr>
            <p:nvPr/>
          </p:nvCxnSpPr>
          <p:spPr>
            <a:xfrm flipV="1">
              <a:off x="1155216" y="649813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752880" y="434211"/>
              <a:ext cx="402336" cy="419140"/>
              <a:chOff x="2941562" y="2797709"/>
              <a:chExt cx="402336" cy="41914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2137969" y="431914"/>
              <a:ext cx="402336" cy="419140"/>
              <a:chOff x="2941562" y="2797709"/>
              <a:chExt cx="402336" cy="41914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" name="Straight Arrow Connector 17"/>
            <p:cNvCxnSpPr>
              <a:stCxn id="21" idx="6"/>
              <a:endCxn id="24" idx="2"/>
            </p:cNvCxnSpPr>
            <p:nvPr/>
          </p:nvCxnSpPr>
          <p:spPr>
            <a:xfrm flipV="1">
              <a:off x="1155216" y="1449724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752880" y="1234122"/>
              <a:ext cx="402336" cy="419140"/>
              <a:chOff x="2941562" y="2797709"/>
              <a:chExt cx="402336" cy="41914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137969" y="1231825"/>
              <a:ext cx="402336" cy="419140"/>
              <a:chOff x="2941562" y="2797709"/>
              <a:chExt cx="402336" cy="41914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4" name="Group 243"/>
          <p:cNvGrpSpPr/>
          <p:nvPr/>
        </p:nvGrpSpPr>
        <p:grpSpPr>
          <a:xfrm>
            <a:off x="6818120" y="3424918"/>
            <a:ext cx="1793437" cy="2058805"/>
            <a:chOff x="6818120" y="3424918"/>
            <a:chExt cx="1793437" cy="2058805"/>
          </a:xfrm>
        </p:grpSpPr>
        <p:grpSp>
          <p:nvGrpSpPr>
            <p:cNvPr id="185" name="Group 184"/>
            <p:cNvGrpSpPr/>
            <p:nvPr/>
          </p:nvGrpSpPr>
          <p:grpSpPr>
            <a:xfrm>
              <a:off x="6818120" y="3424918"/>
              <a:ext cx="402336" cy="419140"/>
              <a:chOff x="2941562" y="2797709"/>
              <a:chExt cx="402336" cy="419140"/>
            </a:xfrm>
          </p:grpSpPr>
          <p:sp>
            <p:nvSpPr>
              <p:cNvPr id="203" name="Rectangle 202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6" name="Straight Arrow Connector 185"/>
            <p:cNvCxnSpPr>
              <a:stCxn id="202" idx="6"/>
              <a:endCxn id="200" idx="2"/>
            </p:cNvCxnSpPr>
            <p:nvPr/>
          </p:nvCxnSpPr>
          <p:spPr>
            <a:xfrm flipV="1">
              <a:off x="7220456" y="4440431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7" name="Group 186"/>
            <p:cNvGrpSpPr/>
            <p:nvPr/>
          </p:nvGrpSpPr>
          <p:grpSpPr>
            <a:xfrm>
              <a:off x="6818120" y="4224829"/>
              <a:ext cx="402336" cy="419140"/>
              <a:chOff x="2941562" y="2797709"/>
              <a:chExt cx="402336" cy="419140"/>
            </a:xfrm>
          </p:grpSpPr>
          <p:sp>
            <p:nvSpPr>
              <p:cNvPr id="201" name="Rectangle 200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8203209" y="4222532"/>
              <a:ext cx="402336" cy="419140"/>
              <a:chOff x="2941562" y="2797709"/>
              <a:chExt cx="402336" cy="419140"/>
            </a:xfrm>
          </p:grpSpPr>
          <p:sp>
            <p:nvSpPr>
              <p:cNvPr id="199" name="Rectangle 198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0" name="Group 189"/>
            <p:cNvGrpSpPr/>
            <p:nvPr/>
          </p:nvGrpSpPr>
          <p:grpSpPr>
            <a:xfrm>
              <a:off x="8209221" y="5064583"/>
              <a:ext cx="402336" cy="419140"/>
              <a:chOff x="2941562" y="2797709"/>
              <a:chExt cx="402336" cy="419140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1" name="Straight Arrow Connector 190"/>
            <p:cNvCxnSpPr>
              <a:stCxn id="204" idx="4"/>
              <a:endCxn id="202" idx="0"/>
            </p:cNvCxnSpPr>
            <p:nvPr/>
          </p:nvCxnSpPr>
          <p:spPr>
            <a:xfrm>
              <a:off x="7019288" y="3844058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>
              <a:stCxn id="204" idx="5"/>
              <a:endCxn id="199" idx="0"/>
            </p:cNvCxnSpPr>
            <p:nvPr/>
          </p:nvCxnSpPr>
          <p:spPr>
            <a:xfrm>
              <a:off x="7161535" y="3785116"/>
              <a:ext cx="1228155" cy="43741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200" idx="4"/>
              <a:endCxn id="196" idx="0"/>
            </p:cNvCxnSpPr>
            <p:nvPr/>
          </p:nvCxnSpPr>
          <p:spPr>
            <a:xfrm>
              <a:off x="8404377" y="4641672"/>
              <a:ext cx="6012" cy="43956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Straight Connector 129"/>
          <p:cNvCxnSpPr/>
          <p:nvPr/>
        </p:nvCxnSpPr>
        <p:spPr>
          <a:xfrm>
            <a:off x="3170607" y="318368"/>
            <a:ext cx="0" cy="22673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1" idx="5"/>
            <a:endCxn id="24" idx="1"/>
          </p:cNvCxnSpPr>
          <p:nvPr/>
        </p:nvCxnSpPr>
        <p:spPr>
          <a:xfrm>
            <a:off x="1096295" y="794409"/>
            <a:ext cx="1100595" cy="51301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938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" name="Straight Connector 204"/>
          <p:cNvCxnSpPr/>
          <p:nvPr/>
        </p:nvCxnSpPr>
        <p:spPr>
          <a:xfrm>
            <a:off x="4560340" y="322515"/>
            <a:ext cx="0" cy="25874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2206156" y="322515"/>
            <a:ext cx="0" cy="25874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140299" y="312900"/>
            <a:ext cx="1837228" cy="2502330"/>
            <a:chOff x="752880" y="28594"/>
            <a:chExt cx="1837228" cy="2502330"/>
          </a:xfrm>
        </p:grpSpPr>
        <p:sp>
          <p:nvSpPr>
            <p:cNvPr id="127" name="TextBox 126"/>
            <p:cNvSpPr txBox="1"/>
            <p:nvPr/>
          </p:nvSpPr>
          <p:spPr>
            <a:xfrm>
              <a:off x="964010" y="28594"/>
              <a:ext cx="1371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[2010, 2011)</a:t>
              </a:r>
              <a:endParaRPr lang="en-US" dirty="0"/>
            </a:p>
          </p:txBody>
        </p:sp>
        <p:grpSp>
          <p:nvGrpSpPr>
            <p:cNvPr id="232" name="Group 231"/>
            <p:cNvGrpSpPr/>
            <p:nvPr/>
          </p:nvGrpSpPr>
          <p:grpSpPr>
            <a:xfrm>
              <a:off x="752880" y="431914"/>
              <a:ext cx="1787425" cy="1221348"/>
              <a:chOff x="752880" y="431914"/>
              <a:chExt cx="1787425" cy="1221348"/>
            </a:xfrm>
          </p:grpSpPr>
          <p:cxnSp>
            <p:nvCxnSpPr>
              <p:cNvPr id="7" name="Straight Arrow Connector 6"/>
              <p:cNvCxnSpPr>
                <a:stCxn id="11" idx="6"/>
                <a:endCxn id="15" idx="2"/>
              </p:cNvCxnSpPr>
              <p:nvPr/>
            </p:nvCxnSpPr>
            <p:spPr>
              <a:xfrm flipV="1">
                <a:off x="1155216" y="649813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Group 11"/>
              <p:cNvGrpSpPr/>
              <p:nvPr/>
            </p:nvGrpSpPr>
            <p:grpSpPr>
              <a:xfrm>
                <a:off x="752880" y="434211"/>
                <a:ext cx="402336" cy="419140"/>
                <a:chOff x="2941562" y="2797709"/>
                <a:chExt cx="402336" cy="419140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2137969" y="431914"/>
                <a:ext cx="402336" cy="419140"/>
                <a:chOff x="2941562" y="2797709"/>
                <a:chExt cx="402336" cy="419140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2</a:t>
                  </a:r>
                  <a:endParaRPr lang="en-US" dirty="0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8" name="Straight Arrow Connector 17"/>
              <p:cNvCxnSpPr>
                <a:stCxn id="21" idx="6"/>
                <a:endCxn id="24" idx="2"/>
              </p:cNvCxnSpPr>
              <p:nvPr/>
            </p:nvCxnSpPr>
            <p:spPr>
              <a:xfrm flipV="1">
                <a:off x="1155216" y="1449724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" name="Group 18"/>
              <p:cNvGrpSpPr/>
              <p:nvPr/>
            </p:nvGrpSpPr>
            <p:grpSpPr>
              <a:xfrm>
                <a:off x="752880" y="1234122"/>
                <a:ext cx="402336" cy="419140"/>
                <a:chOff x="2941562" y="2797709"/>
                <a:chExt cx="402336" cy="419140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3</a:t>
                  </a:r>
                  <a:endParaRPr lang="en-US" dirty="0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2137969" y="1231825"/>
                <a:ext cx="402336" cy="419140"/>
                <a:chOff x="2941562" y="2797709"/>
                <a:chExt cx="402336" cy="41914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4</a:t>
                  </a:r>
                  <a:endParaRPr lang="en-US" dirty="0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2" name="Straight Arrow Connector 31"/>
              <p:cNvCxnSpPr>
                <a:stCxn id="11" idx="5"/>
                <a:endCxn id="24" idx="1"/>
              </p:cNvCxnSpPr>
              <p:nvPr/>
            </p:nvCxnSpPr>
            <p:spPr>
              <a:xfrm>
                <a:off x="1096295" y="794409"/>
                <a:ext cx="1100595" cy="51301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15" idx="4"/>
                <a:endCxn id="23" idx="0"/>
              </p:cNvCxnSpPr>
              <p:nvPr/>
            </p:nvCxnSpPr>
            <p:spPr>
              <a:xfrm flipH="1">
                <a:off x="2324450" y="851054"/>
                <a:ext cx="14687" cy="3807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Arrow Connector 220"/>
              <p:cNvCxnSpPr>
                <a:stCxn id="11" idx="4"/>
                <a:endCxn id="21" idx="0"/>
              </p:cNvCxnSpPr>
              <p:nvPr/>
            </p:nvCxnSpPr>
            <p:spPr>
              <a:xfrm>
                <a:off x="954048" y="853351"/>
                <a:ext cx="0" cy="3974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Group 130"/>
            <p:cNvGrpSpPr/>
            <p:nvPr/>
          </p:nvGrpSpPr>
          <p:grpSpPr>
            <a:xfrm>
              <a:off x="802683" y="2109487"/>
              <a:ext cx="1787425" cy="421437"/>
              <a:chOff x="6802184" y="2090533"/>
              <a:chExt cx="1787425" cy="421437"/>
            </a:xfrm>
          </p:grpSpPr>
          <p:sp>
            <p:nvSpPr>
              <p:cNvPr id="132" name="Rectangle 131"/>
              <p:cNvSpPr/>
              <p:nvPr/>
            </p:nvSpPr>
            <p:spPr>
              <a:xfrm>
                <a:off x="6851988" y="2092830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6802184" y="2109487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8237077" y="2090533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8187273" y="2107190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6" name="Straight Arrow Connector 135"/>
              <p:cNvCxnSpPr>
                <a:stCxn id="133" idx="6"/>
                <a:endCxn id="135" idx="2"/>
              </p:cNvCxnSpPr>
              <p:nvPr/>
            </p:nvCxnSpPr>
            <p:spPr>
              <a:xfrm flipV="1">
                <a:off x="7204520" y="2308432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/>
          <p:cNvGrpSpPr/>
          <p:nvPr/>
        </p:nvGrpSpPr>
        <p:grpSpPr>
          <a:xfrm>
            <a:off x="2514028" y="312900"/>
            <a:ext cx="1808821" cy="2485123"/>
            <a:chOff x="3817203" y="10190"/>
            <a:chExt cx="1808821" cy="2485123"/>
          </a:xfrm>
        </p:grpSpPr>
        <p:sp>
          <p:nvSpPr>
            <p:cNvPr id="128" name="TextBox 127"/>
            <p:cNvSpPr txBox="1"/>
            <p:nvPr/>
          </p:nvSpPr>
          <p:spPr>
            <a:xfrm>
              <a:off x="4025327" y="10190"/>
              <a:ext cx="1371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[2011, 2012)</a:t>
              </a:r>
              <a:endParaRPr lang="en-US" dirty="0"/>
            </a:p>
          </p:txBody>
        </p:sp>
        <p:grpSp>
          <p:nvGrpSpPr>
            <p:cNvPr id="236" name="Group 235"/>
            <p:cNvGrpSpPr/>
            <p:nvPr/>
          </p:nvGrpSpPr>
          <p:grpSpPr>
            <a:xfrm>
              <a:off x="3817203" y="431914"/>
              <a:ext cx="1787425" cy="2063399"/>
              <a:chOff x="3817203" y="431914"/>
              <a:chExt cx="1787425" cy="2063399"/>
            </a:xfrm>
          </p:grpSpPr>
          <p:cxnSp>
            <p:nvCxnSpPr>
              <p:cNvPr id="38" name="Straight Arrow Connector 37"/>
              <p:cNvCxnSpPr>
                <a:stCxn id="41" idx="6"/>
                <a:endCxn id="44" idx="2"/>
              </p:cNvCxnSpPr>
              <p:nvPr/>
            </p:nvCxnSpPr>
            <p:spPr>
              <a:xfrm flipV="1">
                <a:off x="4219539" y="649813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" name="Group 38"/>
              <p:cNvGrpSpPr/>
              <p:nvPr/>
            </p:nvGrpSpPr>
            <p:grpSpPr>
              <a:xfrm>
                <a:off x="3817203" y="434211"/>
                <a:ext cx="402336" cy="419140"/>
                <a:chOff x="2941562" y="2797709"/>
                <a:chExt cx="402336" cy="41914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2991366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5202292" y="431914"/>
                <a:ext cx="402336" cy="419140"/>
                <a:chOff x="2941562" y="2797709"/>
                <a:chExt cx="402336" cy="419140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2991366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2</a:t>
                  </a:r>
                  <a:endParaRPr lang="en-US" dirty="0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5" name="Straight Arrow Connector 44"/>
              <p:cNvCxnSpPr>
                <a:stCxn id="48" idx="6"/>
                <a:endCxn id="51" idx="2"/>
              </p:cNvCxnSpPr>
              <p:nvPr/>
            </p:nvCxnSpPr>
            <p:spPr>
              <a:xfrm flipV="1">
                <a:off x="4219539" y="1449724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>
              <a:xfrm>
                <a:off x="3817203" y="1234122"/>
                <a:ext cx="402336" cy="419140"/>
                <a:chOff x="2941562" y="2797709"/>
                <a:chExt cx="402336" cy="419140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2991366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3</a:t>
                  </a:r>
                  <a:endParaRPr lang="en-US" dirty="0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>
                <a:off x="5202292" y="1231825"/>
                <a:ext cx="402336" cy="419140"/>
                <a:chOff x="2941562" y="2797709"/>
                <a:chExt cx="402336" cy="419140"/>
              </a:xfrm>
            </p:grpSpPr>
            <p:sp>
              <p:nvSpPr>
                <p:cNvPr id="50" name="Rectangle 49"/>
                <p:cNvSpPr/>
                <p:nvPr/>
              </p:nvSpPr>
              <p:spPr>
                <a:xfrm>
                  <a:off x="2991366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4</a:t>
                  </a:r>
                  <a:endParaRPr lang="en-US" dirty="0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>
                <a:off x="3823215" y="2076173"/>
                <a:ext cx="402336" cy="419140"/>
                <a:chOff x="2941562" y="2797709"/>
                <a:chExt cx="402336" cy="419140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2991366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5</a:t>
                  </a:r>
                  <a:endParaRPr lang="en-US" dirty="0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84" name="Straight Arrow Connector 83"/>
              <p:cNvCxnSpPr>
                <a:stCxn id="48" idx="4"/>
                <a:endCxn id="54" idx="0"/>
              </p:cNvCxnSpPr>
              <p:nvPr/>
            </p:nvCxnSpPr>
            <p:spPr>
              <a:xfrm flipH="1">
                <a:off x="4009696" y="1653262"/>
                <a:ext cx="8675" cy="4229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>
                <a:stCxn id="44" idx="4"/>
                <a:endCxn id="51" idx="0"/>
              </p:cNvCxnSpPr>
              <p:nvPr/>
            </p:nvCxnSpPr>
            <p:spPr>
              <a:xfrm>
                <a:off x="5403460" y="851054"/>
                <a:ext cx="0" cy="3974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Arrow Connector 215"/>
              <p:cNvCxnSpPr>
                <a:stCxn id="41" idx="4"/>
                <a:endCxn id="48" idx="0"/>
              </p:cNvCxnSpPr>
              <p:nvPr/>
            </p:nvCxnSpPr>
            <p:spPr>
              <a:xfrm>
                <a:off x="4018371" y="853351"/>
                <a:ext cx="0" cy="3974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9" name="Straight Arrow Connector 218"/>
            <p:cNvCxnSpPr>
              <a:stCxn id="41" idx="5"/>
              <a:endCxn id="51" idx="1"/>
            </p:cNvCxnSpPr>
            <p:nvPr/>
          </p:nvCxnSpPr>
          <p:spPr>
            <a:xfrm>
              <a:off x="4160618" y="794409"/>
              <a:ext cx="1100595" cy="513015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>
              <a:stCxn id="55" idx="6"/>
              <a:endCxn id="224" idx="2"/>
            </p:cNvCxnSpPr>
            <p:nvPr/>
          </p:nvCxnSpPr>
          <p:spPr>
            <a:xfrm flipV="1">
              <a:off x="4225551" y="2288305"/>
              <a:ext cx="998137" cy="576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2" name="Group 221"/>
            <p:cNvGrpSpPr/>
            <p:nvPr/>
          </p:nvGrpSpPr>
          <p:grpSpPr>
            <a:xfrm>
              <a:off x="5223688" y="2070406"/>
              <a:ext cx="402336" cy="419140"/>
              <a:chOff x="2941562" y="2797709"/>
              <a:chExt cx="402336" cy="419140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224" name="Oval 22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4859350" y="312900"/>
            <a:ext cx="1793437" cy="2448422"/>
            <a:chOff x="6796172" y="63548"/>
            <a:chExt cx="1793437" cy="2448422"/>
          </a:xfrm>
        </p:grpSpPr>
        <p:grpSp>
          <p:nvGrpSpPr>
            <p:cNvPr id="237" name="Group 236"/>
            <p:cNvGrpSpPr/>
            <p:nvPr/>
          </p:nvGrpSpPr>
          <p:grpSpPr>
            <a:xfrm>
              <a:off x="6796172" y="450868"/>
              <a:ext cx="1793437" cy="2061102"/>
              <a:chOff x="6796172" y="450868"/>
              <a:chExt cx="1793437" cy="2061102"/>
            </a:xfrm>
          </p:grpSpPr>
          <p:sp>
            <p:nvSpPr>
              <p:cNvPr id="89" name="Rectangle 88"/>
              <p:cNvSpPr/>
              <p:nvPr/>
            </p:nvSpPr>
            <p:spPr>
              <a:xfrm>
                <a:off x="6845976" y="450868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6796172" y="467525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4" name="Straight Arrow Connector 93"/>
              <p:cNvCxnSpPr>
                <a:stCxn id="97" idx="6"/>
                <a:endCxn id="100" idx="2"/>
              </p:cNvCxnSpPr>
              <p:nvPr/>
            </p:nvCxnSpPr>
            <p:spPr>
              <a:xfrm flipV="1">
                <a:off x="7198508" y="1466381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Rectangle 95"/>
              <p:cNvSpPr/>
              <p:nvPr/>
            </p:nvSpPr>
            <p:spPr>
              <a:xfrm>
                <a:off x="6845976" y="125077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6796172" y="126743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8231065" y="1248482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8181261" y="1265139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6851988" y="2092830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6802184" y="2109487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8237077" y="2090533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8187273" y="2107190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0" name="Straight Arrow Connector 109"/>
              <p:cNvCxnSpPr>
                <a:stCxn id="90" idx="4"/>
                <a:endCxn id="97" idx="0"/>
              </p:cNvCxnSpPr>
              <p:nvPr/>
            </p:nvCxnSpPr>
            <p:spPr>
              <a:xfrm>
                <a:off x="6997340" y="870008"/>
                <a:ext cx="0" cy="3974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/>
              <p:cNvCxnSpPr>
                <a:stCxn id="90" idx="5"/>
                <a:endCxn id="99" idx="0"/>
              </p:cNvCxnSpPr>
              <p:nvPr/>
            </p:nvCxnSpPr>
            <p:spPr>
              <a:xfrm>
                <a:off x="7139587" y="811066"/>
                <a:ext cx="1228155" cy="4374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>
                <a:stCxn id="104" idx="6"/>
                <a:endCxn id="107" idx="2"/>
              </p:cNvCxnSpPr>
              <p:nvPr/>
            </p:nvCxnSpPr>
            <p:spPr>
              <a:xfrm flipV="1">
                <a:off x="7204520" y="2308432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TextBox 128"/>
            <p:cNvSpPr txBox="1"/>
            <p:nvPr/>
          </p:nvSpPr>
          <p:spPr>
            <a:xfrm>
              <a:off x="7007302" y="63548"/>
              <a:ext cx="1371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[2012, 2013)</a:t>
              </a:r>
              <a:endParaRPr lang="en-US" dirty="0"/>
            </a:p>
          </p:txBody>
        </p:sp>
        <p:cxnSp>
          <p:nvCxnSpPr>
            <p:cNvPr id="245" name="Straight Arrow Connector 244"/>
            <p:cNvCxnSpPr>
              <a:stCxn id="97" idx="4"/>
              <a:endCxn id="104" idx="0"/>
            </p:cNvCxnSpPr>
            <p:nvPr/>
          </p:nvCxnSpPr>
          <p:spPr>
            <a:xfrm>
              <a:off x="6997340" y="1669919"/>
              <a:ext cx="6012" cy="43956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6003364" y="5972729"/>
            <a:ext cx="2077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TSelect</a:t>
            </a:r>
            <a:r>
              <a:rPr lang="en-US" dirty="0" smtClean="0"/>
              <a:t> Any V; Any E</a:t>
            </a:r>
          </a:p>
          <a:p>
            <a:r>
              <a:rPr lang="en-US" dirty="0" smtClean="0"/>
              <a:t>From    T1 </a:t>
            </a:r>
            <a:r>
              <a:rPr lang="en-US" dirty="0" err="1" smtClean="0"/>
              <a:t>TAnd</a:t>
            </a:r>
            <a:r>
              <a:rPr lang="en-US" dirty="0" smtClean="0"/>
              <a:t> T2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914525" y="330025"/>
            <a:ext cx="2068199" cy="2579959"/>
            <a:chOff x="6914525" y="330025"/>
            <a:chExt cx="2068199" cy="2579959"/>
          </a:xfrm>
        </p:grpSpPr>
        <p:grpSp>
          <p:nvGrpSpPr>
            <p:cNvPr id="238" name="Group 237"/>
            <p:cNvGrpSpPr/>
            <p:nvPr/>
          </p:nvGrpSpPr>
          <p:grpSpPr>
            <a:xfrm>
              <a:off x="7189287" y="667293"/>
              <a:ext cx="1793437" cy="2063399"/>
              <a:chOff x="774828" y="3405964"/>
              <a:chExt cx="1793437" cy="2063399"/>
            </a:xfrm>
          </p:grpSpPr>
          <p:cxnSp>
            <p:nvCxnSpPr>
              <p:cNvPr id="141" name="Straight Arrow Connector 140"/>
              <p:cNvCxnSpPr>
                <a:stCxn id="163" idx="6"/>
                <a:endCxn id="161" idx="2"/>
              </p:cNvCxnSpPr>
              <p:nvPr/>
            </p:nvCxnSpPr>
            <p:spPr>
              <a:xfrm flipV="1">
                <a:off x="1177164" y="3623863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2" name="Group 141"/>
              <p:cNvGrpSpPr/>
              <p:nvPr/>
            </p:nvGrpSpPr>
            <p:grpSpPr>
              <a:xfrm>
                <a:off x="774828" y="3408261"/>
                <a:ext cx="402336" cy="419140"/>
                <a:chOff x="2941562" y="2797709"/>
                <a:chExt cx="402336" cy="419140"/>
              </a:xfrm>
            </p:grpSpPr>
            <p:sp>
              <p:nvSpPr>
                <p:cNvPr id="162" name="Rectangle 161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163" name="Oval 162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3" name="Group 142"/>
              <p:cNvGrpSpPr/>
              <p:nvPr/>
            </p:nvGrpSpPr>
            <p:grpSpPr>
              <a:xfrm>
                <a:off x="2159917" y="3405964"/>
                <a:ext cx="402336" cy="419140"/>
                <a:chOff x="2941562" y="2797709"/>
                <a:chExt cx="402336" cy="419140"/>
              </a:xfrm>
            </p:grpSpPr>
            <p:sp>
              <p:nvSpPr>
                <p:cNvPr id="160" name="Rectangle 159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2</a:t>
                  </a:r>
                  <a:endParaRPr lang="en-US" dirty="0"/>
                </a:p>
              </p:txBody>
            </p:sp>
            <p:sp>
              <p:nvSpPr>
                <p:cNvPr id="161" name="Oval 160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6" name="Group 145"/>
              <p:cNvGrpSpPr/>
              <p:nvPr/>
            </p:nvGrpSpPr>
            <p:grpSpPr>
              <a:xfrm>
                <a:off x="2159917" y="4205875"/>
                <a:ext cx="402336" cy="419140"/>
                <a:chOff x="2941562" y="2797709"/>
                <a:chExt cx="402336" cy="419140"/>
              </a:xfrm>
            </p:grpSpPr>
            <p:sp>
              <p:nvSpPr>
                <p:cNvPr id="156" name="Rectangle 155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4</a:t>
                  </a:r>
                  <a:endParaRPr lang="en-US" dirty="0"/>
                </a:p>
              </p:txBody>
            </p:sp>
            <p:sp>
              <p:nvSpPr>
                <p:cNvPr id="157" name="Oval 156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47" name="Straight Arrow Connector 146"/>
              <p:cNvCxnSpPr>
                <a:stCxn id="155" idx="6"/>
                <a:endCxn id="153" idx="2"/>
              </p:cNvCxnSpPr>
              <p:nvPr/>
            </p:nvCxnSpPr>
            <p:spPr>
              <a:xfrm flipV="1">
                <a:off x="1183176" y="5265825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8" name="Group 147"/>
              <p:cNvGrpSpPr/>
              <p:nvPr/>
            </p:nvGrpSpPr>
            <p:grpSpPr>
              <a:xfrm>
                <a:off x="780840" y="5050223"/>
                <a:ext cx="402336" cy="419140"/>
                <a:chOff x="2941562" y="2797709"/>
                <a:chExt cx="402336" cy="419140"/>
              </a:xfrm>
            </p:grpSpPr>
            <p:sp>
              <p:nvSpPr>
                <p:cNvPr id="154" name="Rectangle 153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5</a:t>
                  </a:r>
                  <a:endParaRPr lang="en-US" dirty="0"/>
                </a:p>
              </p:txBody>
            </p:sp>
            <p:sp>
              <p:nvSpPr>
                <p:cNvPr id="155" name="Oval 154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9" name="Group 148"/>
              <p:cNvGrpSpPr/>
              <p:nvPr/>
            </p:nvGrpSpPr>
            <p:grpSpPr>
              <a:xfrm>
                <a:off x="2165929" y="5047926"/>
                <a:ext cx="402336" cy="419140"/>
                <a:chOff x="2941562" y="2797709"/>
                <a:chExt cx="402336" cy="419140"/>
              </a:xfrm>
            </p:grpSpPr>
            <p:sp>
              <p:nvSpPr>
                <p:cNvPr id="152" name="Rectangle 151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6</a:t>
                  </a:r>
                  <a:endParaRPr lang="en-US" dirty="0"/>
                </a:p>
              </p:txBody>
            </p:sp>
            <p:sp>
              <p:nvSpPr>
                <p:cNvPr id="153" name="Oval 152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50" name="Straight Arrow Connector 149"/>
              <p:cNvCxnSpPr>
                <a:stCxn id="163" idx="4"/>
                <a:endCxn id="157" idx="1"/>
              </p:cNvCxnSpPr>
              <p:nvPr/>
            </p:nvCxnSpPr>
            <p:spPr>
              <a:xfrm>
                <a:off x="975996" y="3827401"/>
                <a:ext cx="1242842" cy="4540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>
                <a:stCxn id="161" idx="4"/>
                <a:endCxn id="156" idx="0"/>
              </p:cNvCxnSpPr>
              <p:nvPr/>
            </p:nvCxnSpPr>
            <p:spPr>
              <a:xfrm flipH="1">
                <a:off x="2346398" y="3825104"/>
                <a:ext cx="14687" cy="3807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7" name="TextBox 206"/>
            <p:cNvSpPr txBox="1"/>
            <p:nvPr/>
          </p:nvSpPr>
          <p:spPr>
            <a:xfrm>
              <a:off x="7368507" y="330025"/>
              <a:ext cx="1371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[2013, 2014)</a:t>
              </a:r>
              <a:endParaRPr lang="en-US" dirty="0"/>
            </a:p>
          </p:txBody>
        </p:sp>
        <p:cxnSp>
          <p:nvCxnSpPr>
            <p:cNvPr id="264" name="Straight Arrow Connector 263"/>
            <p:cNvCxnSpPr>
              <a:stCxn id="265" idx="6"/>
            </p:cNvCxnSpPr>
            <p:nvPr/>
          </p:nvCxnSpPr>
          <p:spPr>
            <a:xfrm flipV="1">
              <a:off x="7597635" y="1685021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Oval 264"/>
            <p:cNvSpPr/>
            <p:nvPr/>
          </p:nvSpPr>
          <p:spPr>
            <a:xfrm>
              <a:off x="7195299" y="148607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6" name="Straight Arrow Connector 265"/>
            <p:cNvCxnSpPr>
              <a:endCxn id="265" idx="0"/>
            </p:cNvCxnSpPr>
            <p:nvPr/>
          </p:nvCxnSpPr>
          <p:spPr>
            <a:xfrm>
              <a:off x="7396467" y="1088648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/>
            <p:cNvCxnSpPr/>
            <p:nvPr/>
          </p:nvCxnSpPr>
          <p:spPr>
            <a:xfrm>
              <a:off x="8781556" y="1886262"/>
              <a:ext cx="6012" cy="43956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Rectangle 267"/>
            <p:cNvSpPr/>
            <p:nvPr/>
          </p:nvSpPr>
          <p:spPr>
            <a:xfrm>
              <a:off x="7245311" y="14776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cxnSp>
          <p:nvCxnSpPr>
            <p:cNvPr id="105" name="Straight Connector 104"/>
            <p:cNvCxnSpPr/>
            <p:nvPr/>
          </p:nvCxnSpPr>
          <p:spPr>
            <a:xfrm>
              <a:off x="6914525" y="400882"/>
              <a:ext cx="0" cy="250910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7186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2029779" y="796983"/>
            <a:ext cx="205867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TSelect</a:t>
            </a:r>
            <a:r>
              <a:rPr lang="en-US" sz="1600" dirty="0" smtClean="0"/>
              <a:t> Any V; Any E</a:t>
            </a:r>
          </a:p>
          <a:p>
            <a:r>
              <a:rPr lang="en-US" sz="1600" dirty="0" smtClean="0"/>
              <a:t>From    T1 </a:t>
            </a:r>
            <a:r>
              <a:rPr lang="en-US" sz="1600" dirty="0" err="1" smtClean="0"/>
              <a:t>TAnd</a:t>
            </a:r>
            <a:r>
              <a:rPr lang="en-US" sz="1600" dirty="0" smtClean="0"/>
              <a:t> T2</a:t>
            </a:r>
          </a:p>
          <a:p>
            <a:r>
              <a:rPr lang="en-US" sz="1600" dirty="0" smtClean="0"/>
              <a:t>Start     2010 End 2012</a:t>
            </a:r>
          </a:p>
          <a:p>
            <a:r>
              <a:rPr lang="en-US" sz="1600" dirty="0" err="1" smtClean="0"/>
              <a:t>TGroup</a:t>
            </a:r>
            <a:r>
              <a:rPr lang="en-US" sz="1600" dirty="0" smtClean="0"/>
              <a:t> by 2 years</a:t>
            </a:r>
            <a:endParaRPr lang="en-US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107271" y="118318"/>
            <a:ext cx="1804359" cy="2493863"/>
            <a:chOff x="751881" y="28594"/>
            <a:chExt cx="1804359" cy="2493863"/>
          </a:xfrm>
        </p:grpSpPr>
        <p:sp>
          <p:nvSpPr>
            <p:cNvPr id="127" name="TextBox 126"/>
            <p:cNvSpPr txBox="1"/>
            <p:nvPr/>
          </p:nvSpPr>
          <p:spPr>
            <a:xfrm>
              <a:off x="964010" y="28594"/>
              <a:ext cx="1371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[2010, 2012)</a:t>
              </a:r>
              <a:endParaRPr lang="en-US" dirty="0"/>
            </a:p>
          </p:txBody>
        </p:sp>
        <p:grpSp>
          <p:nvGrpSpPr>
            <p:cNvPr id="232" name="Group 231"/>
            <p:cNvGrpSpPr/>
            <p:nvPr/>
          </p:nvGrpSpPr>
          <p:grpSpPr>
            <a:xfrm>
              <a:off x="752880" y="431914"/>
              <a:ext cx="1787425" cy="1221348"/>
              <a:chOff x="752880" y="431914"/>
              <a:chExt cx="1787425" cy="1221348"/>
            </a:xfrm>
          </p:grpSpPr>
          <p:cxnSp>
            <p:nvCxnSpPr>
              <p:cNvPr id="7" name="Straight Arrow Connector 6"/>
              <p:cNvCxnSpPr>
                <a:stCxn id="11" idx="6"/>
                <a:endCxn id="15" idx="2"/>
              </p:cNvCxnSpPr>
              <p:nvPr/>
            </p:nvCxnSpPr>
            <p:spPr>
              <a:xfrm flipV="1">
                <a:off x="1155216" y="649813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Group 11"/>
              <p:cNvGrpSpPr/>
              <p:nvPr/>
            </p:nvGrpSpPr>
            <p:grpSpPr>
              <a:xfrm>
                <a:off x="752880" y="434211"/>
                <a:ext cx="402336" cy="419140"/>
                <a:chOff x="2941562" y="2797709"/>
                <a:chExt cx="402336" cy="419140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2137969" y="431914"/>
                <a:ext cx="402336" cy="419140"/>
                <a:chOff x="2941562" y="2797709"/>
                <a:chExt cx="402336" cy="419140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2</a:t>
                  </a:r>
                  <a:endParaRPr lang="en-US" dirty="0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8" name="Straight Arrow Connector 17"/>
              <p:cNvCxnSpPr>
                <a:stCxn id="21" idx="6"/>
                <a:endCxn id="24" idx="2"/>
              </p:cNvCxnSpPr>
              <p:nvPr/>
            </p:nvCxnSpPr>
            <p:spPr>
              <a:xfrm flipV="1">
                <a:off x="1155216" y="1449724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" name="Group 18"/>
              <p:cNvGrpSpPr/>
              <p:nvPr/>
            </p:nvGrpSpPr>
            <p:grpSpPr>
              <a:xfrm>
                <a:off x="752880" y="1234122"/>
                <a:ext cx="402336" cy="419140"/>
                <a:chOff x="2941562" y="2797709"/>
                <a:chExt cx="402336" cy="419140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3</a:t>
                  </a:r>
                  <a:endParaRPr lang="en-US" dirty="0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2137969" y="1231825"/>
                <a:ext cx="402336" cy="419140"/>
                <a:chOff x="2941562" y="2797709"/>
                <a:chExt cx="402336" cy="41914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4</a:t>
                  </a:r>
                  <a:endParaRPr lang="en-US" dirty="0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2" name="Straight Arrow Connector 31"/>
              <p:cNvCxnSpPr>
                <a:stCxn id="11" idx="5"/>
                <a:endCxn id="24" idx="1"/>
              </p:cNvCxnSpPr>
              <p:nvPr/>
            </p:nvCxnSpPr>
            <p:spPr>
              <a:xfrm>
                <a:off x="1096295" y="794409"/>
                <a:ext cx="1100595" cy="51301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15" idx="4"/>
                <a:endCxn id="23" idx="0"/>
              </p:cNvCxnSpPr>
              <p:nvPr/>
            </p:nvCxnSpPr>
            <p:spPr>
              <a:xfrm flipH="1">
                <a:off x="2324450" y="851054"/>
                <a:ext cx="14687" cy="3807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Arrow Connector 220"/>
              <p:cNvCxnSpPr>
                <a:stCxn id="11" idx="4"/>
                <a:endCxn id="21" idx="0"/>
              </p:cNvCxnSpPr>
              <p:nvPr/>
            </p:nvCxnSpPr>
            <p:spPr>
              <a:xfrm>
                <a:off x="954048" y="853351"/>
                <a:ext cx="0" cy="3974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Group 130"/>
            <p:cNvGrpSpPr/>
            <p:nvPr/>
          </p:nvGrpSpPr>
          <p:grpSpPr>
            <a:xfrm>
              <a:off x="751881" y="2101020"/>
              <a:ext cx="1804359" cy="421437"/>
              <a:chOff x="6785250" y="2090533"/>
              <a:chExt cx="1804359" cy="421437"/>
            </a:xfrm>
          </p:grpSpPr>
          <p:sp>
            <p:nvSpPr>
              <p:cNvPr id="132" name="Rectangle 131"/>
              <p:cNvSpPr/>
              <p:nvPr/>
            </p:nvSpPr>
            <p:spPr>
              <a:xfrm>
                <a:off x="6851988" y="2092830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6785250" y="2109487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8237077" y="2090533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8187273" y="2107190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6" name="Straight Arrow Connector 135"/>
              <p:cNvCxnSpPr>
                <a:stCxn id="133" idx="6"/>
                <a:endCxn id="135" idx="2"/>
              </p:cNvCxnSpPr>
              <p:nvPr/>
            </p:nvCxnSpPr>
            <p:spPr>
              <a:xfrm flipV="1">
                <a:off x="7187586" y="2308432"/>
                <a:ext cx="999687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5" name="Straight Arrow Connector 104"/>
            <p:cNvCxnSpPr>
              <a:stCxn id="21" idx="4"/>
              <a:endCxn id="133" idx="0"/>
            </p:cNvCxnSpPr>
            <p:nvPr/>
          </p:nvCxnSpPr>
          <p:spPr>
            <a:xfrm flipH="1">
              <a:off x="953049" y="1653262"/>
              <a:ext cx="999" cy="466712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7" name="TextBox 196"/>
          <p:cNvSpPr txBox="1"/>
          <p:nvPr/>
        </p:nvSpPr>
        <p:spPr>
          <a:xfrm>
            <a:off x="6738591" y="4065826"/>
            <a:ext cx="239921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TSelect</a:t>
            </a:r>
            <a:r>
              <a:rPr lang="en-US" sz="1600" dirty="0" smtClean="0"/>
              <a:t> All V; All E</a:t>
            </a:r>
          </a:p>
          <a:p>
            <a:r>
              <a:rPr lang="en-US" sz="1600" dirty="0" smtClean="0"/>
              <a:t>From    (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</a:t>
            </a:r>
            <a:r>
              <a:rPr lang="en-US" sz="1600" dirty="0" err="1" smtClean="0"/>
              <a:t>TSelect</a:t>
            </a:r>
            <a:r>
              <a:rPr lang="en-US" sz="1600" dirty="0" smtClean="0"/>
              <a:t> Any V; Any E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From    T1 </a:t>
            </a:r>
            <a:r>
              <a:rPr lang="en-US" sz="1600" dirty="0" err="1" smtClean="0"/>
              <a:t>TAnd</a:t>
            </a:r>
            <a:r>
              <a:rPr lang="en-US" sz="1600" dirty="0" smtClean="0"/>
              <a:t> T2</a:t>
            </a:r>
          </a:p>
          <a:p>
            <a:r>
              <a:rPr lang="en-US" sz="1600" dirty="0" smtClean="0"/>
              <a:t>   Start     2012 End 2014   )</a:t>
            </a:r>
          </a:p>
          <a:p>
            <a:r>
              <a:rPr lang="en-US" sz="1600" dirty="0" err="1" smtClean="0"/>
              <a:t>TGroup</a:t>
            </a:r>
            <a:r>
              <a:rPr lang="en-US" sz="1600" dirty="0" smtClean="0"/>
              <a:t> by 2 years</a:t>
            </a:r>
            <a:endParaRPr lang="en-US" sz="1600" dirty="0"/>
          </a:p>
        </p:txBody>
      </p:sp>
      <p:grpSp>
        <p:nvGrpSpPr>
          <p:cNvPr id="227" name="Group 226"/>
          <p:cNvGrpSpPr/>
          <p:nvPr/>
        </p:nvGrpSpPr>
        <p:grpSpPr>
          <a:xfrm>
            <a:off x="5024334" y="98606"/>
            <a:ext cx="1793437" cy="2597084"/>
            <a:chOff x="774828" y="2872279"/>
            <a:chExt cx="1793437" cy="2597084"/>
          </a:xfrm>
        </p:grpSpPr>
        <p:grpSp>
          <p:nvGrpSpPr>
            <p:cNvPr id="228" name="Group 227"/>
            <p:cNvGrpSpPr/>
            <p:nvPr/>
          </p:nvGrpSpPr>
          <p:grpSpPr>
            <a:xfrm>
              <a:off x="774828" y="3405964"/>
              <a:ext cx="1793437" cy="2063399"/>
              <a:chOff x="774828" y="3405964"/>
              <a:chExt cx="1793437" cy="2063399"/>
            </a:xfrm>
          </p:grpSpPr>
          <p:cxnSp>
            <p:nvCxnSpPr>
              <p:cNvPr id="239" name="Straight Arrow Connector 238"/>
              <p:cNvCxnSpPr>
                <a:stCxn id="258" idx="6"/>
                <a:endCxn id="256" idx="2"/>
              </p:cNvCxnSpPr>
              <p:nvPr/>
            </p:nvCxnSpPr>
            <p:spPr>
              <a:xfrm flipV="1">
                <a:off x="1177164" y="3623863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0" name="Group 239"/>
              <p:cNvGrpSpPr/>
              <p:nvPr/>
            </p:nvGrpSpPr>
            <p:grpSpPr>
              <a:xfrm>
                <a:off x="774828" y="3408261"/>
                <a:ext cx="402336" cy="419140"/>
                <a:chOff x="2941562" y="2797709"/>
                <a:chExt cx="402336" cy="419140"/>
              </a:xfrm>
            </p:grpSpPr>
            <p:sp>
              <p:nvSpPr>
                <p:cNvPr id="257" name="Rectangle 256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258" name="Oval 257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1" name="Group 240"/>
              <p:cNvGrpSpPr/>
              <p:nvPr/>
            </p:nvGrpSpPr>
            <p:grpSpPr>
              <a:xfrm>
                <a:off x="2159917" y="3405964"/>
                <a:ext cx="402336" cy="419140"/>
                <a:chOff x="2941562" y="2797709"/>
                <a:chExt cx="402336" cy="419140"/>
              </a:xfrm>
            </p:grpSpPr>
            <p:sp>
              <p:nvSpPr>
                <p:cNvPr id="255" name="Rectangle 254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2</a:t>
                  </a:r>
                  <a:endParaRPr lang="en-US" dirty="0"/>
                </a:p>
              </p:txBody>
            </p:sp>
            <p:sp>
              <p:nvSpPr>
                <p:cNvPr id="256" name="Oval 255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2" name="Group 241"/>
              <p:cNvGrpSpPr/>
              <p:nvPr/>
            </p:nvGrpSpPr>
            <p:grpSpPr>
              <a:xfrm>
                <a:off x="2159917" y="4205875"/>
                <a:ext cx="402336" cy="419140"/>
                <a:chOff x="2941562" y="2797709"/>
                <a:chExt cx="402336" cy="419140"/>
              </a:xfrm>
            </p:grpSpPr>
            <p:sp>
              <p:nvSpPr>
                <p:cNvPr id="253" name="Rectangle 252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4</a:t>
                  </a:r>
                  <a:endParaRPr lang="en-US" dirty="0"/>
                </a:p>
              </p:txBody>
            </p:sp>
            <p:sp>
              <p:nvSpPr>
                <p:cNvPr id="254" name="Oval 253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3" name="Straight Arrow Connector 242"/>
              <p:cNvCxnSpPr>
                <a:stCxn id="252" idx="6"/>
                <a:endCxn id="250" idx="2"/>
              </p:cNvCxnSpPr>
              <p:nvPr/>
            </p:nvCxnSpPr>
            <p:spPr>
              <a:xfrm flipV="1">
                <a:off x="1183176" y="5265825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4" name="Group 243"/>
              <p:cNvGrpSpPr/>
              <p:nvPr/>
            </p:nvGrpSpPr>
            <p:grpSpPr>
              <a:xfrm>
                <a:off x="780840" y="5050223"/>
                <a:ext cx="402336" cy="419140"/>
                <a:chOff x="2941562" y="2797709"/>
                <a:chExt cx="402336" cy="419140"/>
              </a:xfrm>
            </p:grpSpPr>
            <p:sp>
              <p:nvSpPr>
                <p:cNvPr id="251" name="Rectangle 250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5</a:t>
                  </a:r>
                  <a:endParaRPr lang="en-US" dirty="0"/>
                </a:p>
              </p:txBody>
            </p:sp>
            <p:sp>
              <p:nvSpPr>
                <p:cNvPr id="252" name="Oval 251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6" name="Group 245"/>
              <p:cNvGrpSpPr/>
              <p:nvPr/>
            </p:nvGrpSpPr>
            <p:grpSpPr>
              <a:xfrm>
                <a:off x="2165929" y="5047926"/>
                <a:ext cx="402336" cy="419140"/>
                <a:chOff x="2941562" y="2797709"/>
                <a:chExt cx="402336" cy="419140"/>
              </a:xfrm>
            </p:grpSpPr>
            <p:sp>
              <p:nvSpPr>
                <p:cNvPr id="249" name="Rectangle 248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6</a:t>
                  </a:r>
                  <a:endParaRPr lang="en-US" dirty="0"/>
                </a:p>
              </p:txBody>
            </p:sp>
            <p:sp>
              <p:nvSpPr>
                <p:cNvPr id="250" name="Oval 249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7" name="Straight Arrow Connector 246"/>
              <p:cNvCxnSpPr>
                <a:stCxn id="258" idx="4"/>
                <a:endCxn id="254" idx="1"/>
              </p:cNvCxnSpPr>
              <p:nvPr/>
            </p:nvCxnSpPr>
            <p:spPr>
              <a:xfrm>
                <a:off x="975996" y="3827401"/>
                <a:ext cx="1242842" cy="4540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Arrow Connector 247"/>
              <p:cNvCxnSpPr>
                <a:stCxn id="256" idx="4"/>
                <a:endCxn id="253" idx="0"/>
              </p:cNvCxnSpPr>
              <p:nvPr/>
            </p:nvCxnSpPr>
            <p:spPr>
              <a:xfrm flipH="1">
                <a:off x="2346398" y="3825104"/>
                <a:ext cx="14687" cy="3807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9" name="TextBox 228"/>
            <p:cNvSpPr txBox="1"/>
            <p:nvPr/>
          </p:nvSpPr>
          <p:spPr>
            <a:xfrm>
              <a:off x="954048" y="2872279"/>
              <a:ext cx="1371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[2012, 2014)</a:t>
              </a:r>
              <a:endParaRPr lang="en-US" dirty="0"/>
            </a:p>
          </p:txBody>
        </p:sp>
        <p:cxnSp>
          <p:nvCxnSpPr>
            <p:cNvPr id="230" name="Straight Arrow Connector 229"/>
            <p:cNvCxnSpPr>
              <a:stCxn id="231" idx="6"/>
            </p:cNvCxnSpPr>
            <p:nvPr/>
          </p:nvCxnSpPr>
          <p:spPr>
            <a:xfrm flipV="1">
              <a:off x="1183176" y="4423692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Oval 230"/>
            <p:cNvSpPr/>
            <p:nvPr/>
          </p:nvSpPr>
          <p:spPr>
            <a:xfrm>
              <a:off x="780840" y="4224747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3" name="Straight Arrow Connector 232"/>
            <p:cNvCxnSpPr>
              <a:endCxn id="231" idx="0"/>
            </p:cNvCxnSpPr>
            <p:nvPr/>
          </p:nvCxnSpPr>
          <p:spPr>
            <a:xfrm>
              <a:off x="982008" y="3827319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/>
            <p:cNvCxnSpPr/>
            <p:nvPr/>
          </p:nvCxnSpPr>
          <p:spPr>
            <a:xfrm>
              <a:off x="2367097" y="4624933"/>
              <a:ext cx="6012" cy="43956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Rectangle 234"/>
            <p:cNvSpPr/>
            <p:nvPr/>
          </p:nvSpPr>
          <p:spPr>
            <a:xfrm>
              <a:off x="830852" y="4216280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sp>
        <p:nvSpPr>
          <p:cNvPr id="259" name="TextBox 258"/>
          <p:cNvSpPr txBox="1"/>
          <p:nvPr/>
        </p:nvSpPr>
        <p:spPr>
          <a:xfrm>
            <a:off x="6817771" y="796983"/>
            <a:ext cx="205867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TSelect</a:t>
            </a:r>
            <a:r>
              <a:rPr lang="en-US" sz="1600" dirty="0" smtClean="0"/>
              <a:t> Any V; Any E</a:t>
            </a:r>
          </a:p>
          <a:p>
            <a:r>
              <a:rPr lang="en-US" sz="1600" dirty="0" smtClean="0"/>
              <a:t>From    T1 </a:t>
            </a:r>
            <a:r>
              <a:rPr lang="en-US" sz="1600" dirty="0" err="1" smtClean="0"/>
              <a:t>TAnd</a:t>
            </a:r>
            <a:r>
              <a:rPr lang="en-US" sz="1600" dirty="0" smtClean="0"/>
              <a:t> T2</a:t>
            </a:r>
          </a:p>
          <a:p>
            <a:r>
              <a:rPr lang="en-US" sz="1600" dirty="0" smtClean="0"/>
              <a:t>Start     2012 End 2014</a:t>
            </a:r>
          </a:p>
          <a:p>
            <a:r>
              <a:rPr lang="en-US" sz="1600" dirty="0" err="1" smtClean="0"/>
              <a:t>TGroup</a:t>
            </a:r>
            <a:r>
              <a:rPr lang="en-US" sz="1600" dirty="0" smtClean="0"/>
              <a:t> by 2 years</a:t>
            </a:r>
            <a:endParaRPr lang="en-US" sz="1600" dirty="0"/>
          </a:p>
        </p:txBody>
      </p:sp>
      <p:cxnSp>
        <p:nvCxnSpPr>
          <p:cNvPr id="260" name="Straight Arrow Connector 259"/>
          <p:cNvCxnSpPr>
            <a:stCxn id="231" idx="4"/>
            <a:endCxn id="252" idx="0"/>
          </p:cNvCxnSpPr>
          <p:nvPr/>
        </p:nvCxnSpPr>
        <p:spPr>
          <a:xfrm>
            <a:off x="5231514" y="1853557"/>
            <a:ext cx="0" cy="43965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1" name="TextBox 260"/>
          <p:cNvSpPr txBox="1"/>
          <p:nvPr/>
        </p:nvSpPr>
        <p:spPr>
          <a:xfrm>
            <a:off x="1967369" y="4264771"/>
            <a:ext cx="239921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TSelect</a:t>
            </a:r>
            <a:r>
              <a:rPr lang="en-US" sz="1600" dirty="0" smtClean="0"/>
              <a:t> All V; All E</a:t>
            </a:r>
          </a:p>
          <a:p>
            <a:r>
              <a:rPr lang="en-US" sz="1600" dirty="0" smtClean="0"/>
              <a:t>From    (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</a:t>
            </a:r>
            <a:r>
              <a:rPr lang="en-US" sz="1600" dirty="0" err="1" smtClean="0"/>
              <a:t>TSelect</a:t>
            </a:r>
            <a:r>
              <a:rPr lang="en-US" sz="1600" dirty="0" smtClean="0"/>
              <a:t> Any V; Any E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From    T1 </a:t>
            </a:r>
            <a:r>
              <a:rPr lang="en-US" sz="1600" dirty="0" err="1" smtClean="0"/>
              <a:t>TAnd</a:t>
            </a:r>
            <a:r>
              <a:rPr lang="en-US" sz="1600" dirty="0" smtClean="0"/>
              <a:t> T2</a:t>
            </a:r>
          </a:p>
          <a:p>
            <a:r>
              <a:rPr lang="en-US" sz="1600" dirty="0" smtClean="0"/>
              <a:t>   Start     2010 End 2012   )</a:t>
            </a:r>
          </a:p>
          <a:p>
            <a:r>
              <a:rPr lang="en-US" sz="1600" dirty="0" err="1" smtClean="0"/>
              <a:t>TGroup</a:t>
            </a:r>
            <a:r>
              <a:rPr lang="en-US" sz="1600" dirty="0" smtClean="0"/>
              <a:t> by 2 years</a:t>
            </a:r>
            <a:endParaRPr lang="en-US" sz="1600" dirty="0"/>
          </a:p>
        </p:txBody>
      </p:sp>
      <p:grpSp>
        <p:nvGrpSpPr>
          <p:cNvPr id="262" name="Group 261"/>
          <p:cNvGrpSpPr/>
          <p:nvPr/>
        </p:nvGrpSpPr>
        <p:grpSpPr>
          <a:xfrm>
            <a:off x="42282" y="3566417"/>
            <a:ext cx="1837228" cy="2502330"/>
            <a:chOff x="752880" y="28594"/>
            <a:chExt cx="1837228" cy="2502330"/>
          </a:xfrm>
        </p:grpSpPr>
        <p:sp>
          <p:nvSpPr>
            <p:cNvPr id="263" name="TextBox 262"/>
            <p:cNvSpPr txBox="1"/>
            <p:nvPr/>
          </p:nvSpPr>
          <p:spPr>
            <a:xfrm>
              <a:off x="964010" y="28594"/>
              <a:ext cx="1371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[2010, 2012)</a:t>
              </a:r>
              <a:endParaRPr lang="en-US" dirty="0"/>
            </a:p>
          </p:txBody>
        </p:sp>
        <p:grpSp>
          <p:nvGrpSpPr>
            <p:cNvPr id="269" name="Group 268"/>
            <p:cNvGrpSpPr/>
            <p:nvPr/>
          </p:nvGrpSpPr>
          <p:grpSpPr>
            <a:xfrm>
              <a:off x="752880" y="431914"/>
              <a:ext cx="1787425" cy="1221348"/>
              <a:chOff x="752880" y="431914"/>
              <a:chExt cx="1787425" cy="1221348"/>
            </a:xfrm>
          </p:grpSpPr>
          <p:cxnSp>
            <p:nvCxnSpPr>
              <p:cNvPr id="276" name="Straight Arrow Connector 275"/>
              <p:cNvCxnSpPr>
                <a:stCxn id="292" idx="6"/>
                <a:endCxn id="290" idx="2"/>
              </p:cNvCxnSpPr>
              <p:nvPr/>
            </p:nvCxnSpPr>
            <p:spPr>
              <a:xfrm flipV="1">
                <a:off x="1155216" y="649813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7" name="Group 276"/>
              <p:cNvGrpSpPr/>
              <p:nvPr/>
            </p:nvGrpSpPr>
            <p:grpSpPr>
              <a:xfrm>
                <a:off x="752880" y="434211"/>
                <a:ext cx="402336" cy="419140"/>
                <a:chOff x="2941562" y="2797709"/>
                <a:chExt cx="402336" cy="419140"/>
              </a:xfrm>
            </p:grpSpPr>
            <p:sp>
              <p:nvSpPr>
                <p:cNvPr id="291" name="Rectangle 290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292" name="Oval 291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8" name="Group 277"/>
              <p:cNvGrpSpPr/>
              <p:nvPr/>
            </p:nvGrpSpPr>
            <p:grpSpPr>
              <a:xfrm>
                <a:off x="2137969" y="431914"/>
                <a:ext cx="402336" cy="419140"/>
                <a:chOff x="2941562" y="2797709"/>
                <a:chExt cx="402336" cy="419140"/>
              </a:xfrm>
            </p:grpSpPr>
            <p:sp>
              <p:nvSpPr>
                <p:cNvPr id="289" name="Rectangle 288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2</a:t>
                  </a:r>
                  <a:endParaRPr lang="en-US" dirty="0"/>
                </a:p>
              </p:txBody>
            </p:sp>
            <p:sp>
              <p:nvSpPr>
                <p:cNvPr id="290" name="Oval 289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79" name="Straight Arrow Connector 278"/>
              <p:cNvCxnSpPr>
                <a:stCxn id="288" idx="6"/>
                <a:endCxn id="286" idx="2"/>
              </p:cNvCxnSpPr>
              <p:nvPr/>
            </p:nvCxnSpPr>
            <p:spPr>
              <a:xfrm flipV="1">
                <a:off x="1155216" y="1449724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0" name="Group 279"/>
              <p:cNvGrpSpPr/>
              <p:nvPr/>
            </p:nvGrpSpPr>
            <p:grpSpPr>
              <a:xfrm>
                <a:off x="752880" y="1234122"/>
                <a:ext cx="402336" cy="419140"/>
                <a:chOff x="2941562" y="2797709"/>
                <a:chExt cx="402336" cy="419140"/>
              </a:xfrm>
            </p:grpSpPr>
            <p:sp>
              <p:nvSpPr>
                <p:cNvPr id="287" name="Rectangle 286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3</a:t>
                  </a:r>
                  <a:endParaRPr lang="en-US" dirty="0"/>
                </a:p>
              </p:txBody>
            </p:sp>
            <p:sp>
              <p:nvSpPr>
                <p:cNvPr id="288" name="Oval 287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1" name="Group 280"/>
              <p:cNvGrpSpPr/>
              <p:nvPr/>
            </p:nvGrpSpPr>
            <p:grpSpPr>
              <a:xfrm>
                <a:off x="2137969" y="1231825"/>
                <a:ext cx="402336" cy="419140"/>
                <a:chOff x="2941562" y="2797709"/>
                <a:chExt cx="402336" cy="419140"/>
              </a:xfrm>
            </p:grpSpPr>
            <p:sp>
              <p:nvSpPr>
                <p:cNvPr id="285" name="Rectangle 284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4</a:t>
                  </a:r>
                  <a:endParaRPr lang="en-US" dirty="0"/>
                </a:p>
              </p:txBody>
            </p:sp>
            <p:sp>
              <p:nvSpPr>
                <p:cNvPr id="286" name="Oval 285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82" name="Straight Arrow Connector 281"/>
              <p:cNvCxnSpPr>
                <a:stCxn id="292" idx="5"/>
                <a:endCxn id="286" idx="1"/>
              </p:cNvCxnSpPr>
              <p:nvPr/>
            </p:nvCxnSpPr>
            <p:spPr>
              <a:xfrm>
                <a:off x="1096295" y="794409"/>
                <a:ext cx="1100595" cy="51301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Arrow Connector 282"/>
              <p:cNvCxnSpPr>
                <a:stCxn id="290" idx="4"/>
                <a:endCxn id="285" idx="0"/>
              </p:cNvCxnSpPr>
              <p:nvPr/>
            </p:nvCxnSpPr>
            <p:spPr>
              <a:xfrm flipH="1">
                <a:off x="2324450" y="851054"/>
                <a:ext cx="14687" cy="3807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Arrow Connector 283"/>
              <p:cNvCxnSpPr>
                <a:stCxn id="292" idx="4"/>
                <a:endCxn id="288" idx="0"/>
              </p:cNvCxnSpPr>
              <p:nvPr/>
            </p:nvCxnSpPr>
            <p:spPr>
              <a:xfrm>
                <a:off x="954048" y="853351"/>
                <a:ext cx="0" cy="3974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0" name="Group 269"/>
            <p:cNvGrpSpPr/>
            <p:nvPr/>
          </p:nvGrpSpPr>
          <p:grpSpPr>
            <a:xfrm>
              <a:off x="802683" y="2109487"/>
              <a:ext cx="1787425" cy="421437"/>
              <a:chOff x="6802184" y="2090533"/>
              <a:chExt cx="1787425" cy="421437"/>
            </a:xfrm>
          </p:grpSpPr>
          <p:sp>
            <p:nvSpPr>
              <p:cNvPr id="271" name="Rectangle 270"/>
              <p:cNvSpPr/>
              <p:nvPr/>
            </p:nvSpPr>
            <p:spPr>
              <a:xfrm>
                <a:off x="6851988" y="2092830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272" name="Oval 271"/>
              <p:cNvSpPr/>
              <p:nvPr/>
            </p:nvSpPr>
            <p:spPr>
              <a:xfrm>
                <a:off x="6802184" y="2109487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272"/>
              <p:cNvSpPr/>
              <p:nvPr/>
            </p:nvSpPr>
            <p:spPr>
              <a:xfrm>
                <a:off x="8237077" y="2090533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274" name="Oval 273"/>
              <p:cNvSpPr/>
              <p:nvPr/>
            </p:nvSpPr>
            <p:spPr>
              <a:xfrm>
                <a:off x="8187273" y="2107190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5" name="Straight Arrow Connector 274"/>
              <p:cNvCxnSpPr>
                <a:stCxn id="272" idx="6"/>
                <a:endCxn id="274" idx="2"/>
              </p:cNvCxnSpPr>
              <p:nvPr/>
            </p:nvCxnSpPr>
            <p:spPr>
              <a:xfrm flipV="1">
                <a:off x="7204520" y="2308432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2" name="Group 321"/>
          <p:cNvGrpSpPr/>
          <p:nvPr/>
        </p:nvGrpSpPr>
        <p:grpSpPr>
          <a:xfrm>
            <a:off x="4805771" y="3570517"/>
            <a:ext cx="1793437" cy="2448422"/>
            <a:chOff x="6796172" y="63548"/>
            <a:chExt cx="1793437" cy="2448422"/>
          </a:xfrm>
        </p:grpSpPr>
        <p:grpSp>
          <p:nvGrpSpPr>
            <p:cNvPr id="323" name="Group 322"/>
            <p:cNvGrpSpPr/>
            <p:nvPr/>
          </p:nvGrpSpPr>
          <p:grpSpPr>
            <a:xfrm>
              <a:off x="6796172" y="450868"/>
              <a:ext cx="1793437" cy="2061102"/>
              <a:chOff x="6796172" y="450868"/>
              <a:chExt cx="1793437" cy="2061102"/>
            </a:xfrm>
          </p:grpSpPr>
          <p:sp>
            <p:nvSpPr>
              <p:cNvPr id="326" name="Rectangle 325"/>
              <p:cNvSpPr/>
              <p:nvPr/>
            </p:nvSpPr>
            <p:spPr>
              <a:xfrm>
                <a:off x="6845976" y="450868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327" name="Oval 326"/>
              <p:cNvSpPr/>
              <p:nvPr/>
            </p:nvSpPr>
            <p:spPr>
              <a:xfrm>
                <a:off x="6796172" y="467525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8" name="Straight Arrow Connector 327"/>
              <p:cNvCxnSpPr>
                <a:stCxn id="330" idx="6"/>
                <a:endCxn id="332" idx="2"/>
              </p:cNvCxnSpPr>
              <p:nvPr/>
            </p:nvCxnSpPr>
            <p:spPr>
              <a:xfrm flipV="1">
                <a:off x="7198508" y="1466381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9" name="Rectangle 328"/>
              <p:cNvSpPr/>
              <p:nvPr/>
            </p:nvSpPr>
            <p:spPr>
              <a:xfrm>
                <a:off x="6845976" y="125077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330" name="Oval 329"/>
              <p:cNvSpPr/>
              <p:nvPr/>
            </p:nvSpPr>
            <p:spPr>
              <a:xfrm>
                <a:off x="6796172" y="126743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Rectangle 330"/>
              <p:cNvSpPr/>
              <p:nvPr/>
            </p:nvSpPr>
            <p:spPr>
              <a:xfrm>
                <a:off x="8231065" y="1248482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332" name="Oval 331"/>
              <p:cNvSpPr/>
              <p:nvPr/>
            </p:nvSpPr>
            <p:spPr>
              <a:xfrm>
                <a:off x="8181261" y="1265139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Rectangle 332"/>
              <p:cNvSpPr/>
              <p:nvPr/>
            </p:nvSpPr>
            <p:spPr>
              <a:xfrm>
                <a:off x="6851988" y="2092830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334" name="Oval 333"/>
              <p:cNvSpPr/>
              <p:nvPr/>
            </p:nvSpPr>
            <p:spPr>
              <a:xfrm>
                <a:off x="6802184" y="2109487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Rectangle 334"/>
              <p:cNvSpPr/>
              <p:nvPr/>
            </p:nvSpPr>
            <p:spPr>
              <a:xfrm>
                <a:off x="8237077" y="2090533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336" name="Oval 335"/>
              <p:cNvSpPr/>
              <p:nvPr/>
            </p:nvSpPr>
            <p:spPr>
              <a:xfrm>
                <a:off x="8187273" y="2107190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7" name="Straight Arrow Connector 336"/>
              <p:cNvCxnSpPr>
                <a:stCxn id="327" idx="4"/>
                <a:endCxn id="330" idx="0"/>
              </p:cNvCxnSpPr>
              <p:nvPr/>
            </p:nvCxnSpPr>
            <p:spPr>
              <a:xfrm>
                <a:off x="6997340" y="870008"/>
                <a:ext cx="0" cy="3974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Arrow Connector 337"/>
              <p:cNvCxnSpPr>
                <a:stCxn id="327" idx="5"/>
                <a:endCxn id="331" idx="0"/>
              </p:cNvCxnSpPr>
              <p:nvPr/>
            </p:nvCxnSpPr>
            <p:spPr>
              <a:xfrm>
                <a:off x="7139587" y="811066"/>
                <a:ext cx="1228155" cy="4374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Arrow Connector 338"/>
              <p:cNvCxnSpPr>
                <a:stCxn id="334" idx="6"/>
                <a:endCxn id="336" idx="2"/>
              </p:cNvCxnSpPr>
              <p:nvPr/>
            </p:nvCxnSpPr>
            <p:spPr>
              <a:xfrm flipV="1">
                <a:off x="7204520" y="2308432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4" name="TextBox 323"/>
            <p:cNvSpPr txBox="1"/>
            <p:nvPr/>
          </p:nvSpPr>
          <p:spPr>
            <a:xfrm>
              <a:off x="7007302" y="63548"/>
              <a:ext cx="1371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[2012, 2014)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3495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Box 196"/>
          <p:cNvSpPr txBox="1"/>
          <p:nvPr/>
        </p:nvSpPr>
        <p:spPr>
          <a:xfrm>
            <a:off x="4520324" y="1898360"/>
            <a:ext cx="239921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TSelect</a:t>
            </a:r>
            <a:r>
              <a:rPr lang="en-US" sz="1600" dirty="0" smtClean="0"/>
              <a:t> All V; All E</a:t>
            </a:r>
          </a:p>
          <a:p>
            <a:r>
              <a:rPr lang="en-US" sz="1600" dirty="0" smtClean="0"/>
              <a:t>From    (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</a:t>
            </a:r>
            <a:r>
              <a:rPr lang="en-US" sz="1600" dirty="0" err="1" smtClean="0"/>
              <a:t>TSelect</a:t>
            </a:r>
            <a:r>
              <a:rPr lang="en-US" sz="1600" dirty="0" smtClean="0"/>
              <a:t> Any V; Any E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From    T1 </a:t>
            </a:r>
            <a:r>
              <a:rPr lang="en-US" sz="1600" dirty="0" err="1" smtClean="0"/>
              <a:t>TAnd</a:t>
            </a:r>
            <a:r>
              <a:rPr lang="en-US" sz="1600" dirty="0" smtClean="0"/>
              <a:t> T2</a:t>
            </a:r>
          </a:p>
          <a:p>
            <a:r>
              <a:rPr lang="en-US" sz="1600" dirty="0" smtClean="0"/>
              <a:t>   Start     2012 End 2014   )</a:t>
            </a:r>
          </a:p>
          <a:p>
            <a:r>
              <a:rPr lang="en-US" sz="1600" dirty="0" err="1" smtClean="0"/>
              <a:t>TGroup</a:t>
            </a:r>
            <a:r>
              <a:rPr lang="en-US" sz="1600" dirty="0" smtClean="0"/>
              <a:t> by 2 years</a:t>
            </a:r>
            <a:endParaRPr lang="en-US" sz="1600" dirty="0"/>
          </a:p>
        </p:txBody>
      </p:sp>
      <p:sp>
        <p:nvSpPr>
          <p:cNvPr id="259" name="TextBox 258"/>
          <p:cNvSpPr txBox="1"/>
          <p:nvPr/>
        </p:nvSpPr>
        <p:spPr>
          <a:xfrm>
            <a:off x="144235" y="2117783"/>
            <a:ext cx="205867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TSelect</a:t>
            </a:r>
            <a:r>
              <a:rPr lang="en-US" sz="1600" dirty="0" smtClean="0"/>
              <a:t> Any V; Any E</a:t>
            </a:r>
          </a:p>
          <a:p>
            <a:r>
              <a:rPr lang="en-US" sz="1600" dirty="0" smtClean="0"/>
              <a:t>From    T1 </a:t>
            </a:r>
            <a:r>
              <a:rPr lang="en-US" sz="1600" dirty="0" err="1" smtClean="0"/>
              <a:t>TAnd</a:t>
            </a:r>
            <a:r>
              <a:rPr lang="en-US" sz="1600" dirty="0" smtClean="0"/>
              <a:t> T2</a:t>
            </a:r>
          </a:p>
          <a:p>
            <a:r>
              <a:rPr lang="en-US" sz="1600" dirty="0" smtClean="0"/>
              <a:t>Start     2012 End 2014</a:t>
            </a:r>
          </a:p>
          <a:p>
            <a:r>
              <a:rPr lang="en-US" sz="1600" dirty="0" err="1" smtClean="0"/>
              <a:t>TGroup</a:t>
            </a:r>
            <a:r>
              <a:rPr lang="en-US" sz="1600" dirty="0" smtClean="0"/>
              <a:t> by 2 years</a:t>
            </a:r>
            <a:endParaRPr lang="en-US" sz="1600" dirty="0"/>
          </a:p>
        </p:txBody>
      </p:sp>
      <p:grpSp>
        <p:nvGrpSpPr>
          <p:cNvPr id="2" name="Group 1"/>
          <p:cNvGrpSpPr/>
          <p:nvPr/>
        </p:nvGrpSpPr>
        <p:grpSpPr>
          <a:xfrm>
            <a:off x="494667" y="3919378"/>
            <a:ext cx="1793437" cy="2503947"/>
            <a:chOff x="494667" y="3919378"/>
            <a:chExt cx="1793437" cy="2503947"/>
          </a:xfrm>
        </p:grpSpPr>
        <p:grpSp>
          <p:nvGrpSpPr>
            <p:cNvPr id="228" name="Group 227"/>
            <p:cNvGrpSpPr/>
            <p:nvPr/>
          </p:nvGrpSpPr>
          <p:grpSpPr>
            <a:xfrm>
              <a:off x="494667" y="4359926"/>
              <a:ext cx="1793437" cy="2063399"/>
              <a:chOff x="774828" y="3405964"/>
              <a:chExt cx="1793437" cy="2063399"/>
            </a:xfrm>
          </p:grpSpPr>
          <p:cxnSp>
            <p:nvCxnSpPr>
              <p:cNvPr id="239" name="Straight Arrow Connector 238"/>
              <p:cNvCxnSpPr>
                <a:stCxn id="258" idx="6"/>
                <a:endCxn id="256" idx="2"/>
              </p:cNvCxnSpPr>
              <p:nvPr/>
            </p:nvCxnSpPr>
            <p:spPr>
              <a:xfrm flipV="1">
                <a:off x="1177164" y="3623863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0" name="Group 239"/>
              <p:cNvGrpSpPr/>
              <p:nvPr/>
            </p:nvGrpSpPr>
            <p:grpSpPr>
              <a:xfrm>
                <a:off x="774828" y="3408261"/>
                <a:ext cx="402336" cy="419140"/>
                <a:chOff x="2941562" y="2797709"/>
                <a:chExt cx="402336" cy="419140"/>
              </a:xfrm>
            </p:grpSpPr>
            <p:sp>
              <p:nvSpPr>
                <p:cNvPr id="257" name="Rectangle 256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258" name="Oval 257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1" name="Group 240"/>
              <p:cNvGrpSpPr/>
              <p:nvPr/>
            </p:nvGrpSpPr>
            <p:grpSpPr>
              <a:xfrm>
                <a:off x="2159917" y="3405964"/>
                <a:ext cx="402336" cy="419140"/>
                <a:chOff x="2941562" y="2797709"/>
                <a:chExt cx="402336" cy="419140"/>
              </a:xfrm>
            </p:grpSpPr>
            <p:sp>
              <p:nvSpPr>
                <p:cNvPr id="255" name="Rectangle 254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2</a:t>
                  </a:r>
                  <a:endParaRPr lang="en-US" dirty="0"/>
                </a:p>
              </p:txBody>
            </p:sp>
            <p:sp>
              <p:nvSpPr>
                <p:cNvPr id="256" name="Oval 255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2" name="Group 241"/>
              <p:cNvGrpSpPr/>
              <p:nvPr/>
            </p:nvGrpSpPr>
            <p:grpSpPr>
              <a:xfrm>
                <a:off x="2159917" y="4205875"/>
                <a:ext cx="402336" cy="419140"/>
                <a:chOff x="2941562" y="2797709"/>
                <a:chExt cx="402336" cy="419140"/>
              </a:xfrm>
            </p:grpSpPr>
            <p:sp>
              <p:nvSpPr>
                <p:cNvPr id="253" name="Rectangle 252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4</a:t>
                  </a:r>
                  <a:endParaRPr lang="en-US" dirty="0"/>
                </a:p>
              </p:txBody>
            </p:sp>
            <p:sp>
              <p:nvSpPr>
                <p:cNvPr id="254" name="Oval 253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3" name="Straight Arrow Connector 242"/>
              <p:cNvCxnSpPr>
                <a:stCxn id="252" idx="6"/>
                <a:endCxn id="250" idx="2"/>
              </p:cNvCxnSpPr>
              <p:nvPr/>
            </p:nvCxnSpPr>
            <p:spPr>
              <a:xfrm flipV="1">
                <a:off x="1183176" y="5265825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4" name="Group 243"/>
              <p:cNvGrpSpPr/>
              <p:nvPr/>
            </p:nvGrpSpPr>
            <p:grpSpPr>
              <a:xfrm>
                <a:off x="780840" y="5050223"/>
                <a:ext cx="402336" cy="419140"/>
                <a:chOff x="2941562" y="2797709"/>
                <a:chExt cx="402336" cy="419140"/>
              </a:xfrm>
            </p:grpSpPr>
            <p:sp>
              <p:nvSpPr>
                <p:cNvPr id="251" name="Rectangle 250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5</a:t>
                  </a:r>
                  <a:endParaRPr lang="en-US" dirty="0"/>
                </a:p>
              </p:txBody>
            </p:sp>
            <p:sp>
              <p:nvSpPr>
                <p:cNvPr id="252" name="Oval 251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6" name="Group 245"/>
              <p:cNvGrpSpPr/>
              <p:nvPr/>
            </p:nvGrpSpPr>
            <p:grpSpPr>
              <a:xfrm>
                <a:off x="2165929" y="5047926"/>
                <a:ext cx="402336" cy="419140"/>
                <a:chOff x="2941562" y="2797709"/>
                <a:chExt cx="402336" cy="419140"/>
              </a:xfrm>
            </p:grpSpPr>
            <p:sp>
              <p:nvSpPr>
                <p:cNvPr id="249" name="Rectangle 248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6</a:t>
                  </a:r>
                  <a:endParaRPr lang="en-US" dirty="0"/>
                </a:p>
              </p:txBody>
            </p:sp>
            <p:sp>
              <p:nvSpPr>
                <p:cNvPr id="250" name="Oval 249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7" name="Straight Arrow Connector 246"/>
              <p:cNvCxnSpPr>
                <a:stCxn id="258" idx="4"/>
                <a:endCxn id="254" idx="1"/>
              </p:cNvCxnSpPr>
              <p:nvPr/>
            </p:nvCxnSpPr>
            <p:spPr>
              <a:xfrm>
                <a:off x="975996" y="3827401"/>
                <a:ext cx="1242842" cy="4540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Arrow Connector 247"/>
              <p:cNvCxnSpPr>
                <a:stCxn id="256" idx="4"/>
                <a:endCxn id="253" idx="0"/>
              </p:cNvCxnSpPr>
              <p:nvPr/>
            </p:nvCxnSpPr>
            <p:spPr>
              <a:xfrm flipH="1">
                <a:off x="2346398" y="3825104"/>
                <a:ext cx="14687" cy="3807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9" name="TextBox 228"/>
            <p:cNvSpPr txBox="1"/>
            <p:nvPr/>
          </p:nvSpPr>
          <p:spPr>
            <a:xfrm>
              <a:off x="673887" y="3919378"/>
              <a:ext cx="1371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[2012, 2014)</a:t>
              </a:r>
              <a:endParaRPr lang="en-US" dirty="0"/>
            </a:p>
          </p:txBody>
        </p:sp>
        <p:cxnSp>
          <p:nvCxnSpPr>
            <p:cNvPr id="230" name="Straight Arrow Connector 229"/>
            <p:cNvCxnSpPr>
              <a:stCxn id="231" idx="6"/>
            </p:cNvCxnSpPr>
            <p:nvPr/>
          </p:nvCxnSpPr>
          <p:spPr>
            <a:xfrm flipV="1">
              <a:off x="903015" y="5377654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Oval 230"/>
            <p:cNvSpPr/>
            <p:nvPr/>
          </p:nvSpPr>
          <p:spPr>
            <a:xfrm>
              <a:off x="500679" y="5178709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3" name="Straight Arrow Connector 232"/>
            <p:cNvCxnSpPr>
              <a:endCxn id="231" idx="0"/>
            </p:cNvCxnSpPr>
            <p:nvPr/>
          </p:nvCxnSpPr>
          <p:spPr>
            <a:xfrm>
              <a:off x="701847" y="4781281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/>
            <p:cNvCxnSpPr/>
            <p:nvPr/>
          </p:nvCxnSpPr>
          <p:spPr>
            <a:xfrm>
              <a:off x="2086936" y="5578895"/>
              <a:ext cx="6012" cy="43956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Rectangle 234"/>
            <p:cNvSpPr/>
            <p:nvPr/>
          </p:nvSpPr>
          <p:spPr>
            <a:xfrm>
              <a:off x="550691" y="5170242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cxnSp>
          <p:nvCxnSpPr>
            <p:cNvPr id="260" name="Straight Arrow Connector 259"/>
            <p:cNvCxnSpPr>
              <a:stCxn id="231" idx="4"/>
              <a:endCxn id="252" idx="0"/>
            </p:cNvCxnSpPr>
            <p:nvPr/>
          </p:nvCxnSpPr>
          <p:spPr>
            <a:xfrm>
              <a:off x="701847" y="5581192"/>
              <a:ext cx="0" cy="43965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2833196" y="3919378"/>
            <a:ext cx="1793437" cy="2493183"/>
            <a:chOff x="2833196" y="3927845"/>
            <a:chExt cx="1793437" cy="2493183"/>
          </a:xfrm>
        </p:grpSpPr>
        <p:grpSp>
          <p:nvGrpSpPr>
            <p:cNvPr id="323" name="Group 322"/>
            <p:cNvGrpSpPr/>
            <p:nvPr/>
          </p:nvGrpSpPr>
          <p:grpSpPr>
            <a:xfrm>
              <a:off x="2833196" y="4359926"/>
              <a:ext cx="1793437" cy="2061102"/>
              <a:chOff x="6796172" y="450868"/>
              <a:chExt cx="1793437" cy="2061102"/>
            </a:xfrm>
          </p:grpSpPr>
          <p:sp>
            <p:nvSpPr>
              <p:cNvPr id="326" name="Rectangle 325"/>
              <p:cNvSpPr/>
              <p:nvPr/>
            </p:nvSpPr>
            <p:spPr>
              <a:xfrm>
                <a:off x="6845976" y="450868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327" name="Oval 326"/>
              <p:cNvSpPr/>
              <p:nvPr/>
            </p:nvSpPr>
            <p:spPr>
              <a:xfrm>
                <a:off x="6796172" y="467525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8" name="Straight Arrow Connector 327"/>
              <p:cNvCxnSpPr>
                <a:stCxn id="330" idx="6"/>
                <a:endCxn id="332" idx="2"/>
              </p:cNvCxnSpPr>
              <p:nvPr/>
            </p:nvCxnSpPr>
            <p:spPr>
              <a:xfrm flipV="1">
                <a:off x="7198508" y="1466381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9" name="Rectangle 328"/>
              <p:cNvSpPr/>
              <p:nvPr/>
            </p:nvSpPr>
            <p:spPr>
              <a:xfrm>
                <a:off x="6845976" y="125077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330" name="Oval 329"/>
              <p:cNvSpPr/>
              <p:nvPr/>
            </p:nvSpPr>
            <p:spPr>
              <a:xfrm>
                <a:off x="6796172" y="126743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Rectangle 330"/>
              <p:cNvSpPr/>
              <p:nvPr/>
            </p:nvSpPr>
            <p:spPr>
              <a:xfrm>
                <a:off x="8231065" y="1248482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332" name="Oval 331"/>
              <p:cNvSpPr/>
              <p:nvPr/>
            </p:nvSpPr>
            <p:spPr>
              <a:xfrm>
                <a:off x="8181261" y="1265139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Rectangle 332"/>
              <p:cNvSpPr/>
              <p:nvPr/>
            </p:nvSpPr>
            <p:spPr>
              <a:xfrm>
                <a:off x="6851988" y="2092830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334" name="Oval 333"/>
              <p:cNvSpPr/>
              <p:nvPr/>
            </p:nvSpPr>
            <p:spPr>
              <a:xfrm>
                <a:off x="6802184" y="2109487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Rectangle 334"/>
              <p:cNvSpPr/>
              <p:nvPr/>
            </p:nvSpPr>
            <p:spPr>
              <a:xfrm>
                <a:off x="8237077" y="2090533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336" name="Oval 335"/>
              <p:cNvSpPr/>
              <p:nvPr/>
            </p:nvSpPr>
            <p:spPr>
              <a:xfrm>
                <a:off x="8187273" y="2107190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7" name="Straight Arrow Connector 336"/>
              <p:cNvCxnSpPr>
                <a:stCxn id="327" idx="4"/>
                <a:endCxn id="330" idx="0"/>
              </p:cNvCxnSpPr>
              <p:nvPr/>
            </p:nvCxnSpPr>
            <p:spPr>
              <a:xfrm>
                <a:off x="6997340" y="870008"/>
                <a:ext cx="0" cy="3974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Arrow Connector 337"/>
              <p:cNvCxnSpPr>
                <a:stCxn id="327" idx="5"/>
                <a:endCxn id="331" idx="0"/>
              </p:cNvCxnSpPr>
              <p:nvPr/>
            </p:nvCxnSpPr>
            <p:spPr>
              <a:xfrm>
                <a:off x="7139587" y="811066"/>
                <a:ext cx="1228155" cy="4374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Arrow Connector 338"/>
              <p:cNvCxnSpPr>
                <a:stCxn id="334" idx="6"/>
                <a:endCxn id="336" idx="2"/>
              </p:cNvCxnSpPr>
              <p:nvPr/>
            </p:nvCxnSpPr>
            <p:spPr>
              <a:xfrm flipV="1">
                <a:off x="7204520" y="2308432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4" name="TextBox 323"/>
            <p:cNvSpPr txBox="1"/>
            <p:nvPr/>
          </p:nvSpPr>
          <p:spPr>
            <a:xfrm>
              <a:off x="3001830" y="3927845"/>
              <a:ext cx="1371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[2012, 2014)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12535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Box 131"/>
          <p:cNvSpPr txBox="1"/>
          <p:nvPr/>
        </p:nvSpPr>
        <p:spPr>
          <a:xfrm>
            <a:off x="-59764" y="178408"/>
            <a:ext cx="117342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[2008, 2009)</a:t>
            </a:r>
            <a:endParaRPr lang="en-US" sz="1500" dirty="0"/>
          </a:p>
        </p:txBody>
      </p:sp>
      <p:cxnSp>
        <p:nvCxnSpPr>
          <p:cNvPr id="134" name="Straight Connector 133"/>
          <p:cNvCxnSpPr/>
          <p:nvPr/>
        </p:nvCxnSpPr>
        <p:spPr>
          <a:xfrm>
            <a:off x="3330757" y="85577"/>
            <a:ext cx="0" cy="19735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1056415" y="178408"/>
            <a:ext cx="117342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[2009, 2010)</a:t>
            </a:r>
            <a:endParaRPr lang="en-US" sz="1500" dirty="0"/>
          </a:p>
        </p:txBody>
      </p:sp>
      <p:sp>
        <p:nvSpPr>
          <p:cNvPr id="136" name="TextBox 135"/>
          <p:cNvSpPr txBox="1"/>
          <p:nvPr/>
        </p:nvSpPr>
        <p:spPr>
          <a:xfrm>
            <a:off x="2172594" y="178408"/>
            <a:ext cx="117342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[2010, 2011)</a:t>
            </a:r>
            <a:endParaRPr lang="en-US" sz="1500" dirty="0"/>
          </a:p>
        </p:txBody>
      </p:sp>
      <p:sp>
        <p:nvSpPr>
          <p:cNvPr id="138" name="TextBox 137"/>
          <p:cNvSpPr txBox="1"/>
          <p:nvPr/>
        </p:nvSpPr>
        <p:spPr>
          <a:xfrm>
            <a:off x="3303714" y="178408"/>
            <a:ext cx="117342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[2011, 2012)</a:t>
            </a:r>
            <a:endParaRPr lang="en-US" sz="1500" dirty="0"/>
          </a:p>
        </p:txBody>
      </p:sp>
      <p:grpSp>
        <p:nvGrpSpPr>
          <p:cNvPr id="2" name="Group 1"/>
          <p:cNvGrpSpPr/>
          <p:nvPr/>
        </p:nvGrpSpPr>
        <p:grpSpPr>
          <a:xfrm>
            <a:off x="3488817" y="516962"/>
            <a:ext cx="956309" cy="1555200"/>
            <a:chOff x="2805045" y="2757768"/>
            <a:chExt cx="956309" cy="1555200"/>
          </a:xfrm>
        </p:grpSpPr>
        <p:grpSp>
          <p:nvGrpSpPr>
            <p:cNvPr id="144" name="Group 143"/>
            <p:cNvGrpSpPr/>
            <p:nvPr/>
          </p:nvGrpSpPr>
          <p:grpSpPr>
            <a:xfrm>
              <a:off x="2805045" y="2757768"/>
              <a:ext cx="402336" cy="419140"/>
              <a:chOff x="2941562" y="2797709"/>
              <a:chExt cx="402336" cy="419140"/>
            </a:xfrm>
          </p:grpSpPr>
          <p:sp>
            <p:nvSpPr>
              <p:cNvPr id="217" name="Rectangle 216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218" name="Oval 217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5" name="Group 144"/>
            <p:cNvGrpSpPr/>
            <p:nvPr/>
          </p:nvGrpSpPr>
          <p:grpSpPr>
            <a:xfrm>
              <a:off x="3359018" y="3245105"/>
              <a:ext cx="402336" cy="419140"/>
              <a:chOff x="2941562" y="2797709"/>
              <a:chExt cx="402336" cy="419140"/>
            </a:xfrm>
          </p:grpSpPr>
          <p:sp>
            <p:nvSpPr>
              <p:cNvPr id="214" name="Rectangle 213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215" name="Oval 21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>
              <a:off x="2868725" y="3893828"/>
              <a:ext cx="402336" cy="419140"/>
              <a:chOff x="2941562" y="2797709"/>
              <a:chExt cx="402336" cy="419140"/>
            </a:xfrm>
          </p:grpSpPr>
          <p:sp>
            <p:nvSpPr>
              <p:cNvPr id="212" name="Rectangle 211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213" name="Oval 212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4" name="Straight Arrow Connector 183"/>
            <p:cNvCxnSpPr>
              <a:stCxn id="218" idx="4"/>
              <a:endCxn id="215" idx="1"/>
            </p:cNvCxnSpPr>
            <p:nvPr/>
          </p:nvCxnSpPr>
          <p:spPr>
            <a:xfrm>
              <a:off x="3006213" y="3176908"/>
              <a:ext cx="411726" cy="14379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4589898" y="1004299"/>
            <a:ext cx="1134943" cy="1079293"/>
            <a:chOff x="4009688" y="977544"/>
            <a:chExt cx="1134943" cy="1079293"/>
          </a:xfrm>
        </p:grpSpPr>
        <p:cxnSp>
          <p:nvCxnSpPr>
            <p:cNvPr id="220" name="Straight Arrow Connector 219"/>
            <p:cNvCxnSpPr>
              <a:stCxn id="233" idx="6"/>
              <a:endCxn id="230" idx="2"/>
            </p:cNvCxnSpPr>
            <p:nvPr/>
          </p:nvCxnSpPr>
          <p:spPr>
            <a:xfrm flipV="1">
              <a:off x="4412024" y="1195443"/>
              <a:ext cx="330271" cy="13463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2" name="Group 221"/>
            <p:cNvGrpSpPr/>
            <p:nvPr/>
          </p:nvGrpSpPr>
          <p:grpSpPr>
            <a:xfrm>
              <a:off x="4009688" y="991007"/>
              <a:ext cx="402336" cy="419140"/>
              <a:chOff x="2941562" y="2797709"/>
              <a:chExt cx="402336" cy="419140"/>
            </a:xfrm>
          </p:grpSpPr>
          <p:sp>
            <p:nvSpPr>
              <p:cNvPr id="231" name="Rectangle 230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233" name="Oval 232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3" name="Group 222"/>
            <p:cNvGrpSpPr/>
            <p:nvPr/>
          </p:nvGrpSpPr>
          <p:grpSpPr>
            <a:xfrm>
              <a:off x="4742295" y="977544"/>
              <a:ext cx="402336" cy="419140"/>
              <a:chOff x="2941562" y="2797709"/>
              <a:chExt cx="402336" cy="419140"/>
            </a:xfrm>
          </p:grpSpPr>
          <p:sp>
            <p:nvSpPr>
              <p:cNvPr id="229" name="Rectangle 228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230" name="Oval 229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4" name="Group 223"/>
            <p:cNvGrpSpPr/>
            <p:nvPr/>
          </p:nvGrpSpPr>
          <p:grpSpPr>
            <a:xfrm>
              <a:off x="4015700" y="1637697"/>
              <a:ext cx="402336" cy="419140"/>
              <a:chOff x="2941562" y="2797709"/>
              <a:chExt cx="402336" cy="419140"/>
            </a:xfrm>
          </p:grpSpPr>
          <p:sp>
            <p:nvSpPr>
              <p:cNvPr id="226" name="Rectangle 225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228" name="Oval 227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5" name="Straight Arrow Connector 224"/>
            <p:cNvCxnSpPr>
              <a:stCxn id="233" idx="4"/>
              <a:endCxn id="226" idx="0"/>
            </p:cNvCxnSpPr>
            <p:nvPr/>
          </p:nvCxnSpPr>
          <p:spPr>
            <a:xfrm flipH="1">
              <a:off x="4202181" y="1410147"/>
              <a:ext cx="8675" cy="22755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7" name="TextBox 256"/>
          <p:cNvSpPr txBox="1"/>
          <p:nvPr/>
        </p:nvSpPr>
        <p:spPr>
          <a:xfrm>
            <a:off x="4509539" y="178408"/>
            <a:ext cx="117342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[2012, 2013)</a:t>
            </a:r>
            <a:endParaRPr lang="en-US" sz="1500" dirty="0"/>
          </a:p>
        </p:txBody>
      </p:sp>
      <p:sp>
        <p:nvSpPr>
          <p:cNvPr id="258" name="TextBox 257"/>
          <p:cNvSpPr txBox="1"/>
          <p:nvPr/>
        </p:nvSpPr>
        <p:spPr>
          <a:xfrm>
            <a:off x="5745246" y="178408"/>
            <a:ext cx="117342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[2013, 2014)</a:t>
            </a:r>
            <a:endParaRPr lang="en-US" sz="1500" dirty="0"/>
          </a:p>
        </p:txBody>
      </p:sp>
      <p:sp>
        <p:nvSpPr>
          <p:cNvPr id="259" name="TextBox 258"/>
          <p:cNvSpPr txBox="1"/>
          <p:nvPr/>
        </p:nvSpPr>
        <p:spPr>
          <a:xfrm>
            <a:off x="7981998" y="178408"/>
            <a:ext cx="117342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[2015, 2016)</a:t>
            </a:r>
            <a:endParaRPr lang="en-US" sz="1500" dirty="0"/>
          </a:p>
        </p:txBody>
      </p:sp>
      <p:cxnSp>
        <p:nvCxnSpPr>
          <p:cNvPr id="260" name="Straight Connector 259"/>
          <p:cNvCxnSpPr/>
          <p:nvPr/>
        </p:nvCxnSpPr>
        <p:spPr>
          <a:xfrm>
            <a:off x="4506416" y="85577"/>
            <a:ext cx="0" cy="19735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1104873" y="85577"/>
            <a:ext cx="0" cy="19735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>
            <a:off x="2220768" y="85577"/>
            <a:ext cx="0" cy="19735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>
            <a:off x="5783031" y="85577"/>
            <a:ext cx="0" cy="19735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6933289" y="85577"/>
            <a:ext cx="0" cy="19735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5868434" y="580001"/>
            <a:ext cx="956747" cy="1503591"/>
            <a:chOff x="5446647" y="474347"/>
            <a:chExt cx="956747" cy="1503591"/>
          </a:xfrm>
        </p:grpSpPr>
        <p:grpSp>
          <p:nvGrpSpPr>
            <p:cNvPr id="265" name="Group 264"/>
            <p:cNvGrpSpPr/>
            <p:nvPr/>
          </p:nvGrpSpPr>
          <p:grpSpPr>
            <a:xfrm>
              <a:off x="5446647" y="474347"/>
              <a:ext cx="402336" cy="419140"/>
              <a:chOff x="2941562" y="2797709"/>
              <a:chExt cx="402336" cy="419140"/>
            </a:xfrm>
          </p:grpSpPr>
          <p:sp>
            <p:nvSpPr>
              <p:cNvPr id="266" name="Rectangle 265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267" name="Oval 266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8" name="Group 267"/>
            <p:cNvGrpSpPr/>
            <p:nvPr/>
          </p:nvGrpSpPr>
          <p:grpSpPr>
            <a:xfrm>
              <a:off x="6000620" y="961684"/>
              <a:ext cx="402336" cy="419140"/>
              <a:chOff x="2941562" y="2797709"/>
              <a:chExt cx="402336" cy="419140"/>
            </a:xfrm>
          </p:grpSpPr>
          <p:sp>
            <p:nvSpPr>
              <p:cNvPr id="269" name="Rectangle 268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270" name="Oval 269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1" name="Straight Arrow Connector 270"/>
            <p:cNvCxnSpPr>
              <a:stCxn id="267" idx="4"/>
              <a:endCxn id="270" idx="1"/>
            </p:cNvCxnSpPr>
            <p:nvPr/>
          </p:nvCxnSpPr>
          <p:spPr>
            <a:xfrm>
              <a:off x="5647815" y="893487"/>
              <a:ext cx="411726" cy="14379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2" name="Group 271"/>
            <p:cNvGrpSpPr/>
            <p:nvPr/>
          </p:nvGrpSpPr>
          <p:grpSpPr>
            <a:xfrm>
              <a:off x="6001058" y="1558798"/>
              <a:ext cx="402336" cy="419140"/>
              <a:chOff x="2941562" y="2797709"/>
              <a:chExt cx="402336" cy="419140"/>
            </a:xfrm>
          </p:grpSpPr>
          <p:sp>
            <p:nvSpPr>
              <p:cNvPr id="273" name="Rectangle 272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274" name="Oval 27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5" name="Straight Arrow Connector 274"/>
            <p:cNvCxnSpPr>
              <a:stCxn id="270" idx="4"/>
              <a:endCxn id="274" idx="0"/>
            </p:cNvCxnSpPr>
            <p:nvPr/>
          </p:nvCxnSpPr>
          <p:spPr>
            <a:xfrm>
              <a:off x="6201788" y="1380824"/>
              <a:ext cx="438" cy="19463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Connector 50"/>
          <p:cNvCxnSpPr/>
          <p:nvPr/>
        </p:nvCxnSpPr>
        <p:spPr>
          <a:xfrm>
            <a:off x="8041913" y="88567"/>
            <a:ext cx="0" cy="19735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879354" y="181398"/>
            <a:ext cx="117342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[2015, 2016)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255122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6111</TotalTime>
  <Words>743</Words>
  <Application>Microsoft Macintosh PowerPoint</Application>
  <PresentationFormat>On-screen Show (4:3)</PresentationFormat>
  <Paragraphs>414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Stoyanovich</dc:creator>
  <cp:lastModifiedBy>Vera Moffitt</cp:lastModifiedBy>
  <cp:revision>79</cp:revision>
  <cp:lastPrinted>2015-10-31T16:47:09Z</cp:lastPrinted>
  <dcterms:created xsi:type="dcterms:W3CDTF">2015-10-25T19:50:30Z</dcterms:created>
  <dcterms:modified xsi:type="dcterms:W3CDTF">2015-12-14T17:10:41Z</dcterms:modified>
</cp:coreProperties>
</file>