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3" r:id="rId4"/>
    <p:sldId id="268" r:id="rId5"/>
    <p:sldId id="276" r:id="rId6"/>
    <p:sldId id="270" r:id="rId7"/>
    <p:sldId id="271" r:id="rId8"/>
    <p:sldId id="277" r:id="rId9"/>
    <p:sldId id="278" r:id="rId10"/>
    <p:sldId id="279" r:id="rId11"/>
    <p:sldId id="269" r:id="rId12"/>
    <p:sldId id="272" r:id="rId13"/>
    <p:sldId id="273" r:id="rId14"/>
    <p:sldId id="265" r:id="rId15"/>
    <p:sldId id="266" r:id="rId16"/>
    <p:sldId id="267" r:id="rId17"/>
    <p:sldId id="258" r:id="rId18"/>
    <p:sldId id="259" r:id="rId19"/>
    <p:sldId id="260" r:id="rId20"/>
    <p:sldId id="274" r:id="rId21"/>
    <p:sldId id="275" r:id="rId22"/>
    <p:sldId id="261" r:id="rId23"/>
    <p:sldId id="262" r:id="rId24"/>
    <p:sldId id="264" r:id="rId25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 snapToGrid="0" snapToObjects="1">
      <p:cViewPr>
        <p:scale>
          <a:sx n="100" d="100"/>
          <a:sy n="100" d="100"/>
        </p:scale>
        <p:origin x="14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59436-7EB8-904B-8F6C-AF150029F557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913F5-612E-0C40-AC0E-4E8B1AC0E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913F5-612E-0C40-AC0E-4E8B1AC0EA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2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1" y="2967211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2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5" y="558354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6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2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1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2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2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5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1" y="1714501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3" y="1714501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3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7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2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6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6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4" y="4840039"/>
            <a:ext cx="4710623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3" y="4840039"/>
            <a:ext cx="1197219" cy="30346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1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80623" y="1353555"/>
            <a:ext cx="4223085" cy="1706375"/>
            <a:chOff x="5161546" y="2237874"/>
            <a:chExt cx="5630780" cy="2275167"/>
          </a:xfrm>
        </p:grpSpPr>
        <p:sp>
          <p:nvSpPr>
            <p:cNvPr id="6" name="Notched Right Arrow 5"/>
            <p:cNvSpPr/>
            <p:nvPr/>
          </p:nvSpPr>
          <p:spPr>
            <a:xfrm>
              <a:off x="5161546" y="3128209"/>
              <a:ext cx="4998452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5161940" y="2237874"/>
              <a:ext cx="2432663" cy="649258"/>
            </a:xfrm>
            <a:custGeom>
              <a:avLst/>
              <a:gdLst>
                <a:gd name="connsiteX0" fmla="*/ 0 w 1896023"/>
                <a:gd name="connsiteY0" fmla="*/ 0 h 2167466"/>
                <a:gd name="connsiteX1" fmla="*/ 1896023 w 1896023"/>
                <a:gd name="connsiteY1" fmla="*/ 0 h 2167466"/>
                <a:gd name="connsiteX2" fmla="*/ 1896023 w 1896023"/>
                <a:gd name="connsiteY2" fmla="*/ 2167466 h 2167466"/>
                <a:gd name="connsiteX3" fmla="*/ 0 w 1896023"/>
                <a:gd name="connsiteY3" fmla="*/ 2167466 h 2167466"/>
                <a:gd name="connsiteX4" fmla="*/ 0 w 189602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6023" h="2167466">
                  <a:moveTo>
                    <a:pt x="0" y="0"/>
                  </a:moveTo>
                  <a:lnTo>
                    <a:pt x="1896023" y="0"/>
                  </a:lnTo>
                  <a:lnTo>
                    <a:pt x="189602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(1L, name: John Doe, 01/02/15 02:04:00)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943601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5943601" y="3911907"/>
              <a:ext cx="3260558" cy="601134"/>
            </a:xfrm>
            <a:custGeom>
              <a:avLst/>
              <a:gdLst>
                <a:gd name="connsiteX0" fmla="*/ 0 w 673253"/>
                <a:gd name="connsiteY0" fmla="*/ 0 h 2167466"/>
                <a:gd name="connsiteX1" fmla="*/ 673253 w 673253"/>
                <a:gd name="connsiteY1" fmla="*/ 0 h 2167466"/>
                <a:gd name="connsiteX2" fmla="*/ 673253 w 673253"/>
                <a:gd name="connsiteY2" fmla="*/ 2167466 h 2167466"/>
                <a:gd name="connsiteX3" fmla="*/ 0 w 673253"/>
                <a:gd name="connsiteY3" fmla="*/ 2167466 h 2167466"/>
                <a:gd name="connsiteX4" fmla="*/ 0 w 673253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253" h="2167466">
                  <a:moveTo>
                    <a:pt x="0" y="0"/>
                  </a:moveTo>
                  <a:lnTo>
                    <a:pt x="673253" y="0"/>
                  </a:lnTo>
                  <a:lnTo>
                    <a:pt x="673253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ModifyVertex</a:t>
              </a:r>
              <a:r>
                <a:rPr lang="en-US" sz="1100" dirty="0"/>
                <a:t>(1L, affiliation: Drexel University, 01/03/15 11:00:00)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46147" y="3256856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61903" y="2237874"/>
              <a:ext cx="3530423" cy="649258"/>
            </a:xfrm>
            <a:custGeom>
              <a:avLst/>
              <a:gdLst>
                <a:gd name="connsiteX0" fmla="*/ 0 w 1861216"/>
                <a:gd name="connsiteY0" fmla="*/ 0 h 2167466"/>
                <a:gd name="connsiteX1" fmla="*/ 1861216 w 1861216"/>
                <a:gd name="connsiteY1" fmla="*/ 0 h 2167466"/>
                <a:gd name="connsiteX2" fmla="*/ 1861216 w 1861216"/>
                <a:gd name="connsiteY2" fmla="*/ 2167466 h 2167466"/>
                <a:gd name="connsiteX3" fmla="*/ 0 w 1861216"/>
                <a:gd name="connsiteY3" fmla="*/ 2167466 h 2167466"/>
                <a:gd name="connsiteX4" fmla="*/ 0 w 1861216"/>
                <a:gd name="connsiteY4" fmla="*/ 0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216" h="2167466">
                  <a:moveTo>
                    <a:pt x="0" y="0"/>
                  </a:moveTo>
                  <a:lnTo>
                    <a:pt x="1861216" y="0"/>
                  </a:lnTo>
                  <a:lnTo>
                    <a:pt x="1861216" y="2167466"/>
                  </a:lnTo>
                  <a:lnTo>
                    <a:pt x="0" y="216746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99568" rIns="99568" bIns="99568" numCol="1" spcCol="1270" anchor="b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 err="1"/>
                <a:t>AddVertex</a:t>
              </a:r>
              <a:r>
                <a:rPr lang="en-US" sz="1100" dirty="0"/>
                <a:t> (2L, name: Alice, affiliation: </a:t>
              </a:r>
              <a:r>
                <a:rPr lang="en-US" sz="1100" dirty="0" err="1"/>
                <a:t>UPenn</a:t>
              </a:r>
              <a:r>
                <a:rPr lang="en-US" sz="1100" dirty="0"/>
                <a:t>, 01/03/15 11:02:01)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8562800" y="3262649"/>
              <a:ext cx="332700" cy="33270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cxnSp>
        <p:nvCxnSpPr>
          <p:cNvPr id="14" name="Straight Connector 13"/>
          <p:cNvCxnSpPr>
            <a:endCxn id="8" idx="0"/>
          </p:cNvCxnSpPr>
          <p:nvPr/>
        </p:nvCxnSpPr>
        <p:spPr>
          <a:xfrm>
            <a:off x="2091926" y="1840498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43836" y="2367316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56326" y="1836153"/>
            <a:ext cx="0" cy="28163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0489" y="1836154"/>
            <a:ext cx="514339" cy="76174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5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29110" y="2242552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19744"/>
              </p:ext>
            </p:extLst>
          </p:nvPr>
        </p:nvGraphicFramePr>
        <p:xfrm>
          <a:off x="5918679" y="600681"/>
          <a:ext cx="29523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738122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7607"/>
              </p:ext>
            </p:extLst>
          </p:nvPr>
        </p:nvGraphicFramePr>
        <p:xfrm>
          <a:off x="5918680" y="1683500"/>
          <a:ext cx="3132077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9859"/>
              </p:ext>
            </p:extLst>
          </p:nvPr>
        </p:nvGraphicFramePr>
        <p:xfrm>
          <a:off x="5918680" y="3059930"/>
          <a:ext cx="313207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560283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NULL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7160143" y="115933"/>
            <a:ext cx="32430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7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2293167" y="866274"/>
            <a:ext cx="3536134" cy="495404"/>
          </a:xfrm>
          <a:prstGeom prst="bentConnector3">
            <a:avLst>
              <a:gd name="adj1" fmla="val -16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4132466" y="2616840"/>
            <a:ext cx="1696835" cy="281637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24" idx="1"/>
          </p:cNvCxnSpPr>
          <p:nvPr/>
        </p:nvCxnSpPr>
        <p:spPr>
          <a:xfrm rot="16200000" flipH="1">
            <a:off x="4267848" y="2384457"/>
            <a:ext cx="2539747" cy="761918"/>
          </a:xfrm>
          <a:prstGeom prst="bentConnector2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75160" y="640951"/>
            <a:ext cx="8299468" cy="3152275"/>
            <a:chOff x="2075160" y="640951"/>
            <a:chExt cx="8299468" cy="3152275"/>
          </a:xfrm>
        </p:grpSpPr>
        <p:grpSp>
          <p:nvGrpSpPr>
            <p:cNvPr id="2" name="Group 1"/>
            <p:cNvGrpSpPr/>
            <p:nvPr/>
          </p:nvGrpSpPr>
          <p:grpSpPr>
            <a:xfrm>
              <a:off x="6421441" y="642362"/>
              <a:ext cx="3814428" cy="2445392"/>
              <a:chOff x="6454993" y="615998"/>
              <a:chExt cx="3814428" cy="244539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759549" y="102250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6756605" y="146151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765900" y="187941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454993" y="269319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H="1">
                <a:off x="7157173" y="913581"/>
                <a:ext cx="6510" cy="2061992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9137544" y="913581"/>
                <a:ext cx="37208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8547390" y="913581"/>
                <a:ext cx="6510" cy="211812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9929561" y="913581"/>
                <a:ext cx="14555" cy="2147809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7186291" y="1043619"/>
                <a:ext cx="1988461" cy="3326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2477" y="1884500"/>
                <a:ext cx="2804158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flipH="1">
                <a:off x="8583318" y="1449613"/>
                <a:ext cx="1378099" cy="287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CMU)</a:t>
                </a:r>
                <a:endParaRPr lang="en-US" sz="1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166779" y="2625286"/>
                <a:ext cx="783980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906079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8237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5/15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052454" y="615998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669257" y="615998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8340" y="3045009"/>
              <a:ext cx="3926288" cy="354919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075160" y="640951"/>
              <a:ext cx="4020803" cy="2369959"/>
              <a:chOff x="4162207" y="381594"/>
              <a:chExt cx="4020803" cy="2369959"/>
            </a:xfrm>
          </p:grpSpPr>
          <p:cxnSp>
            <p:nvCxnSpPr>
              <p:cNvPr id="21" name="Straight Connector 20"/>
              <p:cNvCxnSpPr>
                <a:stCxn id="38" idx="2"/>
              </p:cNvCxnSpPr>
              <p:nvPr/>
            </p:nvCxnSpPr>
            <p:spPr>
              <a:xfrm>
                <a:off x="5953781" y="660423"/>
                <a:ext cx="0" cy="206890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66763" y="74047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819" y="117948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73114" y="1597388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76247" y="2030259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62207" y="2411166"/>
                <a:ext cx="75140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27" name="Straight Connector 26"/>
              <p:cNvCxnSpPr>
                <a:stCxn id="35" idx="2"/>
              </p:cNvCxnSpPr>
              <p:nvPr/>
            </p:nvCxnSpPr>
            <p:spPr>
              <a:xfrm flipH="1">
                <a:off x="4864387" y="650898"/>
                <a:ext cx="4104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36" idx="2"/>
              </p:cNvCxnSpPr>
              <p:nvPr/>
            </p:nvCxnSpPr>
            <p:spPr>
              <a:xfrm>
                <a:off x="6840241" y="650898"/>
                <a:ext cx="0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859045" y="650898"/>
                <a:ext cx="13151" cy="210065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4877463" y="761589"/>
                <a:ext cx="1951253" cy="282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(Alice</a:t>
                </a:r>
                <a:r>
                  <a:rPr lang="en-US" sz="1200" dirty="0"/>
                  <a:t>, </a:t>
                </a:r>
                <a:r>
                  <a:rPr lang="en-US" sz="1200" dirty="0" smtClean="0"/>
                  <a:t>Drexel)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869691" y="1602470"/>
                <a:ext cx="2989354" cy="271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(Cathy, Drexel)</a:t>
                </a:r>
                <a:endParaRPr lang="en-US" sz="12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flipH="1">
                <a:off x="5958523" y="1179489"/>
                <a:ext cx="881717" cy="307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Penn)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58526" y="2004858"/>
                <a:ext cx="886232" cy="2780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(3)</a:t>
                </a:r>
                <a:endParaRPr lang="en-US" sz="12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41742" y="2359132"/>
                <a:ext cx="1005780" cy="315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(4)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61329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1/15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85043" y="381594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/>
                  <a:t>7/15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582846" y="381594"/>
                <a:ext cx="600164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10/</a:t>
                </a:r>
                <a:r>
                  <a:rPr lang="en-US" sz="1300" dirty="0"/>
                  <a:t>15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698583" y="391119"/>
                <a:ext cx="510396" cy="269304"/>
              </a:xfrm>
              <a:prstGeom prst="rect">
                <a:avLst/>
              </a:prstGeom>
            </p:spPr>
            <p:txBody>
              <a:bodyPr wrap="none" lIns="68580" tIns="34290" rIns="68580" bIns="34290">
                <a:noAutofit/>
              </a:bodyPr>
              <a:lstStyle/>
              <a:p>
                <a:r>
                  <a:rPr lang="en-US" sz="1300" dirty="0" smtClean="0"/>
                  <a:t>4/15</a:t>
                </a:r>
                <a:endParaRPr lang="en-US" sz="13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 flipH="1">
                <a:off x="6851765" y="1176982"/>
                <a:ext cx="1016162" cy="3075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(Bob, CMU)</a:t>
                </a:r>
                <a:endParaRPr lang="en-US" sz="1200" dirty="0"/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793" y="3057273"/>
              <a:ext cx="3940980" cy="364484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8549766" y="2293904"/>
              <a:ext cx="591434" cy="295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42600" y="236274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28178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62573" y="3362339"/>
              <a:ext cx="2255746" cy="43088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200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= first, f</a:t>
              </a:r>
              <a:r>
                <a:rPr lang="en-US" sz="2200" i="1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E</a:t>
              </a:r>
              <a:r>
                <a:rPr lang="en-US" sz="2200" dirty="0" smtClean="0">
                  <a:latin typeface="Times New Roman" charset="0"/>
                  <a:ea typeface="Times New Roman" charset="0"/>
                  <a:cs typeface="Times New Roman" charset="0"/>
                </a:rPr>
                <a:t> = first</a:t>
              </a:r>
              <a:endParaRPr lang="en-US" sz="22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4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7735727" y="47700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17367" y="256756"/>
            <a:ext cx="6223820" cy="2204182"/>
            <a:chOff x="1317367" y="256756"/>
            <a:chExt cx="6223820" cy="2204182"/>
          </a:xfrm>
        </p:grpSpPr>
        <p:sp>
          <p:nvSpPr>
            <p:cNvPr id="25" name="Oval 24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51" name="Straight Connector 50"/>
              <p:cNvCxnSpPr>
                <a:stCxn id="44" idx="6"/>
                <a:endCxn id="45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75" name="Straight Connector 74"/>
            <p:cNvCxnSpPr>
              <a:stCxn id="65" idx="3"/>
              <a:endCxn id="66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13" name="Oval 112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5" name="Straight Arrow Connector 4"/>
            <p:cNvCxnSpPr>
              <a:stCxn id="111" idx="6"/>
              <a:endCxn id="25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70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96419" y="2323272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6" idx="2"/>
            <a:endCxn id="11" idx="7"/>
          </p:cNvCxnSpPr>
          <p:nvPr/>
        </p:nvCxnSpPr>
        <p:spPr>
          <a:xfrm flipH="1">
            <a:off x="2553980" y="1803075"/>
            <a:ext cx="1612595" cy="57689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83743" y="1164355"/>
            <a:ext cx="125323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26715" y="1164956"/>
            <a:ext cx="125464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(2,3,4,5)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88830" y="2018871"/>
            <a:ext cx="804134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76143" y="2637627"/>
            <a:ext cx="140340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(1,2,3,4,5)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52330" y="1327064"/>
            <a:ext cx="95430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518" y="1482806"/>
            <a:ext cx="301752" cy="314355"/>
            <a:chOff x="2941562" y="2797709"/>
            <a:chExt cx="402336" cy="419140"/>
          </a:xfrm>
        </p:grpSpPr>
        <p:sp>
          <p:nvSpPr>
            <p:cNvPr id="3" name="Rectangle 2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26714" y="1495298"/>
            <a:ext cx="301752" cy="314355"/>
            <a:chOff x="2941562" y="2797709"/>
            <a:chExt cx="402336" cy="419140"/>
          </a:xfrm>
        </p:grpSpPr>
        <p:sp>
          <p:nvSpPr>
            <p:cNvPr id="6" name="Rectangle 5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4548" y="1493075"/>
            <a:ext cx="301752" cy="314355"/>
            <a:chOff x="2941562" y="2797709"/>
            <a:chExt cx="402336" cy="419140"/>
          </a:xfrm>
        </p:grpSpPr>
        <p:sp>
          <p:nvSpPr>
            <p:cNvPr id="10" name="Rectangle 9"/>
            <p:cNvSpPr/>
            <p:nvPr/>
          </p:nvSpPr>
          <p:spPr>
            <a:xfrm>
              <a:off x="2991366" y="2797709"/>
              <a:ext cx="273353" cy="410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941562" y="2814366"/>
              <a:ext cx="402336" cy="4024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1" idx="2"/>
            <a:endCxn id="7" idx="6"/>
          </p:cNvCxnSpPr>
          <p:nvPr/>
        </p:nvCxnSpPr>
        <p:spPr>
          <a:xfrm flipH="1">
            <a:off x="4328467" y="1656501"/>
            <a:ext cx="1336082" cy="22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98056" y="1188167"/>
            <a:ext cx="163685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13130" y="1188167"/>
            <a:ext cx="163825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(p2,p3,p4,p5)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2604270" y="1646232"/>
            <a:ext cx="1422444" cy="1249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4237" y="1699829"/>
            <a:ext cx="90003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(p5)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71324" y="1188167"/>
            <a:ext cx="188293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(p1,p2,p3,p4,p5)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0165" y="1699829"/>
            <a:ext cx="1146112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err="1" smtClean="0"/>
              <a:t>BitSet</a:t>
            </a:r>
            <a:r>
              <a:rPr lang="en-US" dirty="0" smtClean="0"/>
              <a:t>(p2,p3)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35727" y="47700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764" y="0"/>
            <a:ext cx="7200900" cy="1114425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1308433" y="760995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727048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25489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60381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973782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9120" y="236975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275493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278178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727346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58784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756769" y="727050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52223" y="85856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7572" y="8660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86096" y="86553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626" y="86553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743" y="1259242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47583" y="1613648"/>
            <a:ext cx="2267957" cy="244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5743" y="1978125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47582" y="2358894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91490" y="2744070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93" name="Oval 92"/>
          <p:cNvSpPr/>
          <p:nvPr/>
        </p:nvSpPr>
        <p:spPr>
          <a:xfrm>
            <a:off x="4832348" y="348203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624214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366766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5383" y="319326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sp>
        <p:nvSpPr>
          <p:cNvPr id="97" name="Oval 96"/>
          <p:cNvSpPr/>
          <p:nvPr/>
        </p:nvSpPr>
        <p:spPr>
          <a:xfrm>
            <a:off x="1634087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950088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356173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4041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1" name="Oval 100"/>
          <p:cNvSpPr/>
          <p:nvPr/>
        </p:nvSpPr>
        <p:spPr>
          <a:xfrm>
            <a:off x="2808504" y="342874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332638" y="3617893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124505" y="404664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530590" y="3194915"/>
            <a:ext cx="570164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38458" y="4289841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52347" y="3808886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016637" y="3532816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064516" y="3467412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09" name="Oval 108"/>
          <p:cNvSpPr/>
          <p:nvPr/>
        </p:nvSpPr>
        <p:spPr>
          <a:xfrm>
            <a:off x="5993053" y="344846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826737" y="4055161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569289" y="4298357"/>
            <a:ext cx="638636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  <a:r>
              <a:rPr lang="en-US" sz="1100"/>
              <a:t>, Cathy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4539" y="3191494"/>
            <a:ext cx="52608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930803" y="3599523"/>
            <a:ext cx="134547" cy="45563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998077" y="374519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08763" y="47923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119626" y="479280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64178" y="479233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64207" y="4772386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196263" y="580521"/>
            <a:ext cx="1710933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Project affiliation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-3005"/>
            <a:ext cx="7200900" cy="1114425"/>
          </a:xfrm>
        </p:spPr>
        <p:txBody>
          <a:bodyPr/>
          <a:lstStyle/>
          <a:p>
            <a:r>
              <a:rPr lang="en-US" smtClean="0"/>
              <a:t>selection</a:t>
            </a:r>
            <a:endParaRPr lang="en-US"/>
          </a:p>
        </p:txBody>
      </p:sp>
      <p:sp>
        <p:nvSpPr>
          <p:cNvPr id="3" name="Notched Right Arrow 2"/>
          <p:cNvSpPr/>
          <p:nvPr/>
        </p:nvSpPr>
        <p:spPr>
          <a:xfrm>
            <a:off x="1308433" y="580521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4066273" y="546574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1074425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9120" y="1423339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145" y="1793308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20844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704787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988730" y="5468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5737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262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7865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3110" y="40736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4" name="Oval 23"/>
          <p:cNvSpPr/>
          <p:nvPr/>
        </p:nvSpPr>
        <p:spPr>
          <a:xfrm>
            <a:off x="1634087" y="3512970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50088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56173" y="3279135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64040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0" name="Oval 29"/>
          <p:cNvSpPr/>
          <p:nvPr/>
        </p:nvSpPr>
        <p:spPr>
          <a:xfrm>
            <a:off x="3124505" y="41308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38457" y="4374062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2223" y="67809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05396" y="685058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5743" y="1078768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25743" y="1797651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808763" y="487655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119626" y="48770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96264" y="580521"/>
            <a:ext cx="1535016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Affiliation = Drexel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6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45"/>
            <a:ext cx="12801600" cy="1981200"/>
          </a:xfrm>
        </p:spPr>
        <p:txBody>
          <a:bodyPr/>
          <a:lstStyle/>
          <a:p>
            <a:r>
              <a:rPr lang="en-US" dirty="0" smtClean="0"/>
              <a:t>slice</a:t>
            </a:r>
            <a:endParaRPr lang="en-US" dirty="0"/>
          </a:p>
        </p:txBody>
      </p:sp>
      <p:sp>
        <p:nvSpPr>
          <p:cNvPr id="3" name="Notched Right Arrow 2"/>
          <p:cNvSpPr/>
          <p:nvPr/>
        </p:nvSpPr>
        <p:spPr>
          <a:xfrm>
            <a:off x="2326103" y="1053427"/>
            <a:ext cx="5337440" cy="802107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extBox 3"/>
          <p:cNvSpPr txBox="1"/>
          <p:nvPr/>
        </p:nvSpPr>
        <p:spPr>
          <a:xfrm>
            <a:off x="7228931" y="993076"/>
            <a:ext cx="348813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3791" y="1931478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8436" y="255177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4480" y="3209493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v3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8436" y="3913452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e(v1,v2)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4480" y="4598209"/>
            <a:ext cx="1233717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e(v2,v3)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827872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808511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091076" y="993606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5576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08/15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2064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09/15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5529" y="745598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10/15</a:t>
            </a:r>
          </a:p>
        </p:txBody>
      </p:sp>
      <p:sp>
        <p:nvSpPr>
          <p:cNvPr id="18" name="Oval 17"/>
          <p:cNvSpPr/>
          <p:nvPr/>
        </p:nvSpPr>
        <p:spPr>
          <a:xfrm>
            <a:off x="8590841" y="636139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0825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93711" y="993079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366761" y="993078"/>
            <a:ext cx="10688" cy="435086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6741" y="7812638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7063" y="5848033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28" name="Oval 27"/>
          <p:cNvSpPr/>
          <p:nvPr/>
        </p:nvSpPr>
        <p:spPr>
          <a:xfrm>
            <a:off x="4992895" y="626666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4690" y="660292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54675" y="7365150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98826" y="5850964"/>
            <a:ext cx="1756219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1, Alice, Drexel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90591" y="7797500"/>
            <a:ext cx="1837834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3, Cathy, Drexel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81949" y="6942469"/>
            <a:ext cx="1708630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900" dirty="0"/>
              <a:t>2, 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cxnSp>
        <p:nvCxnSpPr>
          <p:cNvPr id="34" name="Straight Connector 33"/>
          <p:cNvCxnSpPr>
            <a:stCxn id="45" idx="6"/>
            <a:endCxn id="46" idx="2"/>
          </p:cNvCxnSpPr>
          <p:nvPr/>
        </p:nvCxnSpPr>
        <p:spPr>
          <a:xfrm>
            <a:off x="5362910" y="6451677"/>
            <a:ext cx="561780" cy="336255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80257" y="1261796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67502" y="1239272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42926" y="1239270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54878" y="1239269"/>
            <a:ext cx="991273" cy="415494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p4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93710" y="1931478"/>
            <a:ext cx="1251007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21917" tIns="60958" rIns="121917" bIns="60958" rtlCol="0" anchor="ctr"/>
          <a:lstStyle/>
          <a:p>
            <a:pPr algn="ctr"/>
            <a:r>
              <a:rPr lang="en-US" sz="1900" dirty="0"/>
              <a:t>Alice, Drexel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04399" y="2569008"/>
            <a:ext cx="1812480" cy="4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Bob, </a:t>
            </a:r>
            <a:r>
              <a:rPr lang="en-US" sz="1900" dirty="0" err="1"/>
              <a:t>UPenn</a:t>
            </a:r>
            <a:endParaRPr lang="en-US" sz="1900" dirty="0"/>
          </a:p>
        </p:txBody>
      </p:sp>
      <p:sp>
        <p:nvSpPr>
          <p:cNvPr id="42" name="Rectangle 41"/>
          <p:cNvSpPr/>
          <p:nvPr/>
        </p:nvSpPr>
        <p:spPr>
          <a:xfrm>
            <a:off x="3593707" y="3247629"/>
            <a:ext cx="3545031" cy="3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Cathy, Drexel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7450" y="2574345"/>
            <a:ext cx="1761289" cy="4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0958" rIns="0" bIns="60958" rtlCol="0" anchor="ctr"/>
          <a:lstStyle/>
          <a:p>
            <a:pPr algn="ctr"/>
            <a:r>
              <a:rPr lang="en-US" sz="1900" dirty="0"/>
              <a:t>Bob, Columbia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593707" y="3890499"/>
            <a:ext cx="1251008" cy="433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51537" y="4578893"/>
            <a:ext cx="1287200" cy="42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029" y="633540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900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13359562" y="6340001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2989549" y="7380289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2125463" y="7812638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066405" y="5845854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0846403" y="6347314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476387" y="7366213"/>
            <a:ext cx="370015" cy="370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12304" y="7798562"/>
            <a:ext cx="1827016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3, Cathy, Drexel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0022624" y="5833957"/>
            <a:ext cx="1976245" cy="410369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1400" dirty="0" smtClean="0"/>
              <a:t>2, Bob, Columbia</a:t>
            </a:r>
            <a:endParaRPr lang="en-US" sz="1400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3174553" y="6655824"/>
            <a:ext cx="239195" cy="72446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294153" y="6829246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04800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smtClean="0"/>
              <a:t>p1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027177" y="869166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p2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0595269" y="8690813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p3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12907234" y="8690814"/>
            <a:ext cx="991273" cy="41036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015581" y="1032037"/>
            <a:ext cx="3267932" cy="49244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[08/01/15, 11/01/15)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900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24463" y="397042"/>
            <a:ext cx="0" cy="2346158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54409" y="2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7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44578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209227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990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2843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30111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27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900989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0860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88653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900991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30110" y="2647888"/>
            <a:ext cx="130342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8654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8827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90860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330109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88997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29623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88652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91312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325019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180799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374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71761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373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7616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9770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6802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676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9081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01508" y="2647888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109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9475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68415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207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215734" y="687538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34" name="Notched Right Arrow 33"/>
          <p:cNvSpPr/>
          <p:nvPr/>
        </p:nvSpPr>
        <p:spPr>
          <a:xfrm>
            <a:off x="7603425" y="546177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TextBox 34"/>
          <p:cNvSpPr txBox="1"/>
          <p:nvPr/>
        </p:nvSpPr>
        <p:spPr>
          <a:xfrm>
            <a:off x="12068074" y="84117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759838" y="1210506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41691" y="120471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6937673" y="16699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59836" y="2167405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949707" y="21632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759837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759836" y="2676709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35739" y="3190277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937673" y="26911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9707" y="32047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327723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8615799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471761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118368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2039645" y="50131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0854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868220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555865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429523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1303182" y="716359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7786398" y="1686108"/>
            <a:ext cx="34053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834910" y="3901627"/>
            <a:ext cx="3098701" cy="311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rIns="0" rtlCol="0">
            <a:noAutofit/>
          </a:bodyPr>
          <a:lstStyle/>
          <a:p>
            <a:r>
              <a:rPr lang="en-US" sz="1400" b="1" dirty="0" smtClean="0"/>
              <a:t>   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W(1 month) g (TG)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8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5484"/>
              </p:ext>
            </p:extLst>
          </p:nvPr>
        </p:nvGraphicFramePr>
        <p:xfrm>
          <a:off x="811275" y="384679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95817"/>
              </p:ext>
            </p:extLst>
          </p:nvPr>
        </p:nvGraphicFramePr>
        <p:xfrm>
          <a:off x="6023628" y="1527370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81098"/>
              </p:ext>
            </p:extLst>
          </p:nvPr>
        </p:nvGraphicFramePr>
        <p:xfrm>
          <a:off x="3238645" y="384679"/>
          <a:ext cx="2571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53111"/>
              </p:ext>
            </p:extLst>
          </p:nvPr>
        </p:nvGraphicFramePr>
        <p:xfrm>
          <a:off x="811275" y="1521676"/>
          <a:ext cx="2214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70861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43683" y="107678"/>
            <a:ext cx="693966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 err="1" smtClean="0"/>
              <a:t>V.name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8097"/>
              </p:ext>
            </p:extLst>
          </p:nvPr>
        </p:nvGraphicFramePr>
        <p:xfrm>
          <a:off x="3238645" y="1521676"/>
          <a:ext cx="25717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44840"/>
              </p:ext>
            </p:extLst>
          </p:nvPr>
        </p:nvGraphicFramePr>
        <p:xfrm>
          <a:off x="811275" y="2710087"/>
          <a:ext cx="221418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9"/>
                <a:gridCol w="1303167"/>
                <a:gridCol w="464406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</a:t>
                      </a:r>
                      <a:r>
                        <a:rPr lang="en-US" sz="1100" baseline="0" dirty="0" smtClean="0"/>
                        <a:t>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91"/>
              </p:ext>
            </p:extLst>
          </p:nvPr>
        </p:nvGraphicFramePr>
        <p:xfrm>
          <a:off x="6023628" y="2715782"/>
          <a:ext cx="25717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038"/>
                <a:gridCol w="692610"/>
                <a:gridCol w="733132"/>
                <a:gridCol w="767014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affiliation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Drexel University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11:00:00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UPenn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9174"/>
              </p:ext>
            </p:extLst>
          </p:nvPr>
        </p:nvGraphicFramePr>
        <p:xfrm>
          <a:off x="3238645" y="2710087"/>
          <a:ext cx="25717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174"/>
                <a:gridCol w="741455"/>
                <a:gridCol w="748966"/>
                <a:gridCol w="766199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estart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eend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John Doe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01/02/15 02:04:00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2L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Alice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01/03/15 11:02:01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now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28255" y="107678"/>
            <a:ext cx="1068209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mtClean="0"/>
              <a:t>V.affiliation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2679751" y="6175375"/>
            <a:ext cx="181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1317367" y="256756"/>
            <a:ext cx="6134052" cy="2204182"/>
            <a:chOff x="1317367" y="256756"/>
            <a:chExt cx="6134052" cy="2204182"/>
          </a:xfrm>
        </p:grpSpPr>
        <p:sp>
          <p:nvSpPr>
            <p:cNvPr id="97" name="Oval 96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145" name="Straight Connector 144"/>
              <p:cNvCxnSpPr>
                <a:stCxn id="105" idx="6"/>
                <a:endCxn id="106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12" name="Oval 111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16" name="Oval 115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120" name="Straight Connector 119"/>
            <p:cNvCxnSpPr>
              <a:stCxn id="116" idx="3"/>
              <a:endCxn id="117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35" name="Oval 134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137" name="Straight Arrow Connector 136"/>
            <p:cNvCxnSpPr>
              <a:stCxn id="133" idx="6"/>
              <a:endCxn id="97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4102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9/15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1436138" y="3170793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1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otched Right Arrow 64"/>
          <p:cNvSpPr/>
          <p:nvPr/>
        </p:nvSpPr>
        <p:spPr>
          <a:xfrm>
            <a:off x="1515977" y="535988"/>
            <a:ext cx="4834025" cy="64644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Rectangle 35"/>
          <p:cNvSpPr/>
          <p:nvPr/>
        </p:nvSpPr>
        <p:spPr>
          <a:xfrm>
            <a:off x="1717410" y="1203394"/>
            <a:ext cx="173358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717408" y="2160293"/>
            <a:ext cx="430823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717409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717408" y="2669597"/>
            <a:ext cx="171994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293311" y="3183165"/>
            <a:ext cx="86367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4285295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3371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429333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14125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997217" y="49419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6611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07/15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63977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08/15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3437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09/15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387095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10/15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260754" y="709246"/>
            <a:ext cx="74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11/15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759846" y="1710746"/>
            <a:ext cx="33496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679752" y="6175375"/>
            <a:ext cx="734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JULIA’S VERSION: aggregation w=1month, </a:t>
            </a:r>
            <a:r>
              <a:rPr lang="en-US" dirty="0" err="1" smtClean="0"/>
              <a:t>q_v</a:t>
            </a:r>
            <a:r>
              <a:rPr lang="en-US" dirty="0" smtClean="0"/>
              <a:t> = at least 1, </a:t>
            </a:r>
            <a:r>
              <a:rPr lang="en-US" dirty="0" err="1" smtClean="0"/>
              <a:t>q_e</a:t>
            </a:r>
            <a:r>
              <a:rPr lang="en-US" dirty="0" smtClean="0"/>
              <a:t>=at least 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1137145" y="1156324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37145" y="1578599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2" name="Rectangle 61"/>
          <p:cNvSpPr/>
          <p:nvPr/>
        </p:nvSpPr>
        <p:spPr>
          <a:xfrm>
            <a:off x="1137145" y="2084225"/>
            <a:ext cx="378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63" name="Rectangle 62"/>
          <p:cNvSpPr/>
          <p:nvPr/>
        </p:nvSpPr>
        <p:spPr>
          <a:xfrm>
            <a:off x="756144" y="2517057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33920" y="3002832"/>
            <a:ext cx="924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191123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655774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7535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938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776657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7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7407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835199" y="1658044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347536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47535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35201" y="316145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37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407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77665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03554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47616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835199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3378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71564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627344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0289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6415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028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0416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944254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457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420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30" name="Notched Right Arrow 29"/>
          <p:cNvSpPr/>
          <p:nvPr/>
        </p:nvSpPr>
        <p:spPr>
          <a:xfrm>
            <a:off x="6961514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11426163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17925" y="1181685"/>
            <a:ext cx="437136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99779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547045" y="1658044"/>
            <a:ext cx="129541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UPenn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295763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9605590" y="1187399"/>
            <a:ext cx="50724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117927" y="454609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55188" y="2647888"/>
            <a:ext cx="128325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295763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7045" y="454608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8805933" y="4637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246559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605588" y="45460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10108248" y="482135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541955" y="454604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1397735" y="427621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70680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934548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850671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74552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p4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71464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184965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84597" y="658465"/>
            <a:ext cx="44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</a:t>
            </a:r>
            <a:r>
              <a:rPr lang="en-US" sz="1400" dirty="0"/>
              <a:t>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7044" y="1178913"/>
            <a:ext cx="129541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820855" y="1659839"/>
            <a:ext cx="47972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UP.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10109779" y="1181147"/>
            <a:ext cx="45319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Dr.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279108" y="1183665"/>
            <a:ext cx="341384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Dr.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655667" y="3899383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40644" y="3917486"/>
            <a:ext cx="328812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G_</a:t>
            </a:r>
            <a:r>
              <a:rPr lang="en-US" sz="1400" b="1" baseline="-25000" dirty="0" err="1" smtClean="0"/>
              <a:t>affiliation</a:t>
            </a:r>
            <a:r>
              <a:rPr lang="en-US" sz="1400" b="1" dirty="0" smtClean="0"/>
              <a:t>, W(1, change, 1, change) g (TG)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347536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Drexel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838175" y="2643098"/>
            <a:ext cx="46240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3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515975" y="517356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5980626" y="81235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387" y="1181685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241" y="117589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01509" y="1658044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0225" y="164111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672387" y="2140196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2259" y="2134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248290" y="1658044"/>
            <a:ext cx="87716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672388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72387" y="26478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48290" y="3161456"/>
            <a:ext cx="44402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0225" y="26623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62259" y="3175942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240275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28351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84312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9623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52196" y="472490"/>
            <a:ext cx="8016" cy="326315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25633" y="698627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3449933" y="3862139"/>
            <a:ext cx="38217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</a:t>
            </a:r>
            <a:endParaRPr 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3064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8356" y="694483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485004" y="694559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349480" y="69229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09" name="Notched Right Arrow 108"/>
          <p:cNvSpPr/>
          <p:nvPr/>
        </p:nvSpPr>
        <p:spPr>
          <a:xfrm>
            <a:off x="7325869" y="511563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0" name="TextBox 109"/>
          <p:cNvSpPr txBox="1"/>
          <p:nvPr/>
        </p:nvSpPr>
        <p:spPr>
          <a:xfrm>
            <a:off x="11790518" y="8065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482281" y="1055576"/>
            <a:ext cx="2575903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45289" y="104978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7494442" y="1699529"/>
            <a:ext cx="2564892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645289" y="168028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506474" y="2333591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645289" y="231079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8353921" y="2119349"/>
            <a:ext cx="257340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7490297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7506472" y="3404801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9202223" y="4272037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6645289" y="336163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645289" y="42022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0058183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346259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202222" y="466697"/>
            <a:ext cx="1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091414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1770105" y="466697"/>
            <a:ext cx="0" cy="410530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735527" y="692834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01/01</a:t>
            </a:r>
            <a:endParaRPr lang="en-US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8572957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01/02</a:t>
            </a:r>
            <a:endParaRPr lang="en-US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428249" y="688690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01/03</a:t>
            </a:r>
            <a:endParaRPr lang="en-US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0294897" y="688766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01/04</a:t>
            </a:r>
            <a:endParaRPr lang="en-US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1159373" y="686501"/>
            <a:ext cx="59505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dirty="0" smtClean="0"/>
              <a:t>01/05</a:t>
            </a:r>
            <a:endParaRPr lang="en-US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6645289" y="210062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35" name="Rectangle 134"/>
          <p:cNvSpPr/>
          <p:nvPr/>
        </p:nvSpPr>
        <p:spPr>
          <a:xfrm>
            <a:off x="8354286" y="2547833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6645289" y="25209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9207449" y="2762075"/>
            <a:ext cx="2567887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645289" y="273112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39" name="Rectangle 138"/>
          <p:cNvSpPr/>
          <p:nvPr/>
        </p:nvSpPr>
        <p:spPr>
          <a:xfrm>
            <a:off x="7493164" y="2976317"/>
            <a:ext cx="174837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6645289" y="294129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7494183" y="3190559"/>
            <a:ext cx="84423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6645289" y="315146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8354420" y="3619043"/>
            <a:ext cx="2551709" cy="15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6645289" y="357179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759681" y="4725530"/>
            <a:ext cx="503687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G_</a:t>
            </a:r>
            <a:r>
              <a:rPr lang="en-US" sz="1400" b="1" baseline="-25000" dirty="0" smtClean="0"/>
              <a:t>vid</a:t>
            </a:r>
            <a:r>
              <a:rPr lang="en-US" sz="1400" b="1" dirty="0" smtClean="0"/>
              <a:t>,G</a:t>
            </a:r>
            <a:r>
              <a:rPr lang="en-US" sz="1400" b="1" baseline="-25000" dirty="0" smtClean="0"/>
              <a:t>vid1</a:t>
            </a:r>
            <a:r>
              <a:rPr lang="en-US" sz="1400" b="1" dirty="0" smtClean="0"/>
              <a:t>,</a:t>
            </a:r>
            <a:r>
              <a:rPr lang="en-US" sz="1400" b="1" baseline="-25000" dirty="0" smtClean="0"/>
              <a:t> </a:t>
            </a:r>
            <a:r>
              <a:rPr lang="en-US" sz="1400" b="1" dirty="0" smtClean="0"/>
              <a:t>G</a:t>
            </a:r>
            <a:r>
              <a:rPr lang="en-US" sz="1400" b="1" baseline="-25000" dirty="0" smtClean="0"/>
              <a:t>vid2</a:t>
            </a:r>
            <a:r>
              <a:rPr lang="en-US" sz="1400" b="1" dirty="0" smtClean="0"/>
              <a:t>, W(3 days, time, 1 day, </a:t>
            </a:r>
            <a:r>
              <a:rPr lang="en-US" sz="1400" b="1" smtClean="0"/>
              <a:t>time), Q(most, any) </a:t>
            </a:r>
            <a:r>
              <a:rPr lang="en-US" sz="1400" b="1" dirty="0" smtClean="0"/>
              <a:t>g (TG)</a:t>
            </a:r>
            <a:endParaRPr lang="en-US" sz="1400" b="1" dirty="0"/>
          </a:p>
        </p:txBody>
      </p:sp>
      <p:sp>
        <p:nvSpPr>
          <p:cNvPr id="160" name="Rectangle 159"/>
          <p:cNvSpPr/>
          <p:nvPr/>
        </p:nvSpPr>
        <p:spPr>
          <a:xfrm>
            <a:off x="7493165" y="1269816"/>
            <a:ext cx="1698912" cy="15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6632109" y="1259951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2" name="Rectangle 161"/>
          <p:cNvSpPr/>
          <p:nvPr/>
        </p:nvSpPr>
        <p:spPr>
          <a:xfrm>
            <a:off x="7477053" y="1488269"/>
            <a:ext cx="885251" cy="15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640063" y="147011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478265" y="1913771"/>
            <a:ext cx="1723955" cy="14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6640063" y="189045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7501118" y="3833284"/>
            <a:ext cx="1690961" cy="15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6629291" y="378196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68" name="Rectangle 167"/>
          <p:cNvSpPr/>
          <p:nvPr/>
        </p:nvSpPr>
        <p:spPr>
          <a:xfrm>
            <a:off x="8317833" y="4055464"/>
            <a:ext cx="2588296" cy="15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6629291" y="39921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47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731515" y="295288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6196164" y="590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87927" y="959617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069780" y="95382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17047" y="1435976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65764" y="141904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887927" y="1918128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7797" y="1912337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375591" y="1435976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113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317047" y="2425820"/>
            <a:ext cx="1303427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375591" y="2939388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764" y="244030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77797" y="295387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15" name="Notched Right Arrow 14"/>
          <p:cNvSpPr/>
          <p:nvPr/>
        </p:nvSpPr>
        <p:spPr>
          <a:xfrm>
            <a:off x="1731515" y="360990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extBox 15"/>
          <p:cNvSpPr txBox="1"/>
          <p:nvPr/>
        </p:nvSpPr>
        <p:spPr>
          <a:xfrm>
            <a:off x="6180694" y="39038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34161" y="4273229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4939" y="426743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32207" y="4749588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80923" y="473265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973395" y="5231958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92956" y="5225949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90749" y="4749588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2847703" y="5739432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3632493" y="6246906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0923" y="5753918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2956" y="6267486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28" name="Notched Right Arrow 27"/>
          <p:cNvSpPr/>
          <p:nvPr/>
        </p:nvSpPr>
        <p:spPr>
          <a:xfrm>
            <a:off x="7548113" y="289495"/>
            <a:ext cx="4998452" cy="6015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/>
          <p:cNvSpPr txBox="1"/>
          <p:nvPr/>
        </p:nvSpPr>
        <p:spPr>
          <a:xfrm>
            <a:off x="12012762" y="5844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04524" y="953824"/>
            <a:ext cx="2161669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Alice, 150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886379" y="94803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8133646" y="1430183"/>
            <a:ext cx="1732548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Bob, 103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882363" y="141325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7704524" y="1912335"/>
            <a:ext cx="430022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Cathy, 98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94395" y="190654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0192188" y="1430183"/>
            <a:ext cx="965400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9144" rtlCol="0" anchor="ctr"/>
          <a:lstStyle/>
          <a:p>
            <a:pPr algn="ctr"/>
            <a:r>
              <a:rPr lang="en-US" sz="1600" dirty="0" smtClean="0"/>
              <a:t>Bob, 120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8133645" y="3020919"/>
            <a:ext cx="44865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10192190" y="3534487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882363" y="3035405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e(v1,v2)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894395" y="3548973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e(v2,v3)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894395" y="2417380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r>
              <a:rPr lang="en-US" sz="1400" dirty="0"/>
              <a:t>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549141" y="3022350"/>
            <a:ext cx="887931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5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9339255" y="4019249"/>
            <a:ext cx="532263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94395" y="4033734"/>
            <a:ext cx="92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e(v2,v4)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04525" y="2414905"/>
            <a:ext cx="2372505" cy="32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Dave, 55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704523" y="4643073"/>
            <a:ext cx="417601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TG1 U TG2 first(</a:t>
            </a:r>
            <a:r>
              <a:rPr lang="en-US" sz="1400" b="1" dirty="0" err="1" smtClean="0"/>
              <a:t>V.name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V.salary</a:t>
            </a:r>
            <a:r>
              <a:rPr lang="en-US" sz="1400" b="1" dirty="0" smtClean="0"/>
              <a:t>), max(</a:t>
            </a:r>
            <a:r>
              <a:rPr lang="en-US" sz="1400" b="1" dirty="0" err="1" smtClean="0"/>
              <a:t>E.count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03086" y="348365"/>
            <a:ext cx="49244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TG1</a:t>
            </a:r>
            <a:endParaRPr 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003085" y="3636835"/>
            <a:ext cx="48745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smtClean="0"/>
              <a:t>TG2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4481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388017"/>
            <a:ext cx="3002310" cy="451185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/>
          <p:cNvSpPr txBox="1"/>
          <p:nvPr/>
        </p:nvSpPr>
        <p:spPr>
          <a:xfrm>
            <a:off x="4066273" y="354070"/>
            <a:ext cx="19372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2132" y="88192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120" y="1230836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145" y="1600804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v3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120" y="1996781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e(v1,v2)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145" y="2381957"/>
            <a:ext cx="693966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e(v2,v3)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420844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78178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04787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988730" y="354368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737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07/15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262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08/15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67865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09/15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3110" y="21486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10/15</a:t>
            </a:r>
          </a:p>
        </p:txBody>
      </p:sp>
      <p:sp>
        <p:nvSpPr>
          <p:cNvPr id="25" name="Oval 24"/>
          <p:cNvSpPr/>
          <p:nvPr/>
        </p:nvSpPr>
        <p:spPr>
          <a:xfrm>
            <a:off x="4832348" y="337374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624214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56769" y="354072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018803" y="354071"/>
            <a:ext cx="6012" cy="244736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8167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8973" y="308498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32" name="Oval 31"/>
          <p:cNvSpPr/>
          <p:nvPr/>
        </p:nvSpPr>
        <p:spPr>
          <a:xfrm>
            <a:off x="1634087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50088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356173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64040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4" name="Oval 43"/>
          <p:cNvSpPr/>
          <p:nvPr/>
        </p:nvSpPr>
        <p:spPr>
          <a:xfrm>
            <a:off x="2808504" y="3320466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2638" y="350960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24505" y="3938362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530589" y="3086631"/>
            <a:ext cx="1012712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1, Alice, Drexel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457" y="4181558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2346" y="3700603"/>
            <a:ext cx="98516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cxnSp>
        <p:nvCxnSpPr>
          <p:cNvPr id="51" name="Straight Connector 50"/>
          <p:cNvCxnSpPr>
            <a:stCxn id="44" idx="6"/>
            <a:endCxn id="45" idx="2"/>
          </p:cNvCxnSpPr>
          <p:nvPr/>
        </p:nvCxnSpPr>
        <p:spPr>
          <a:xfrm>
            <a:off x="3016637" y="3424533"/>
            <a:ext cx="316001" cy="189143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52223" y="485590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1957572" y="493031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37970" y="49255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05396" y="492554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18369" y="49255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5743" y="886264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Alice, Drexel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583" y="1243533"/>
            <a:ext cx="1299411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Bob, </a:t>
            </a:r>
            <a:r>
              <a:rPr lang="en-US" sz="1100" dirty="0" err="1"/>
              <a:t>UPenn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25743" y="1605147"/>
            <a:ext cx="2589798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Cathy, Drexel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24816" y="1243535"/>
            <a:ext cx="990725" cy="246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90" rIns="0" bIns="34290" rtlCol="0" anchor="ctr"/>
          <a:lstStyle/>
          <a:p>
            <a:pPr algn="ctr"/>
            <a:r>
              <a:rPr lang="en-US" sz="1100" dirty="0"/>
              <a:t>Bob, Columbia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47582" y="1985916"/>
            <a:ext cx="97757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91490" y="2371092"/>
            <a:ext cx="724050" cy="241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64516" y="3359129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7514754" y="3361715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306621" y="3946877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820573" y="4190073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49853" y="3083757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sp>
        <p:nvSpPr>
          <p:cNvPr id="70" name="Oval 69"/>
          <p:cNvSpPr/>
          <p:nvPr/>
        </p:nvSpPr>
        <p:spPr>
          <a:xfrm>
            <a:off x="6101102" y="336582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892968" y="3938959"/>
            <a:ext cx="208133" cy="208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406921" y="4182156"/>
            <a:ext cx="1059963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3, Cathy, Drexel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37726" y="3077065"/>
            <a:ext cx="1157978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100" dirty="0"/>
              <a:t>2, Bob, Columbia</a:t>
            </a:r>
          </a:p>
        </p:txBody>
      </p:sp>
      <p:cxnSp>
        <p:nvCxnSpPr>
          <p:cNvPr id="75" name="Straight Connector 74"/>
          <p:cNvCxnSpPr>
            <a:stCxn id="65" idx="3"/>
            <a:endCxn id="66" idx="0"/>
          </p:cNvCxnSpPr>
          <p:nvPr/>
        </p:nvCxnSpPr>
        <p:spPr>
          <a:xfrm flipH="1">
            <a:off x="7410686" y="3539365"/>
            <a:ext cx="134547" cy="4075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77961" y="363691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08763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/>
              <a:t>p1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3119626" y="4684525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64178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64657" y="4684047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44091" y="4664103"/>
            <a:ext cx="557591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100" dirty="0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968" y="1127960"/>
            <a:ext cx="1404020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VERA’S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785309" y="226316"/>
            <a:ext cx="3525435" cy="3038232"/>
            <a:chOff x="1047077" y="2934"/>
            <a:chExt cx="4700580" cy="3660517"/>
          </a:xfrm>
        </p:grpSpPr>
        <p:sp>
          <p:nvSpPr>
            <p:cNvPr id="2" name="Notched Right Arrow 1"/>
            <p:cNvSpPr/>
            <p:nvPr/>
          </p:nvSpPr>
          <p:spPr>
            <a:xfrm>
              <a:off x="1744577" y="517356"/>
              <a:ext cx="4003080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1404821" y="1157621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6" y="1658044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134403"/>
              <a:ext cx="925288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2598873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033066"/>
              <a:ext cx="925288" cy="63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6" y="536326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546247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545612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545611"/>
              <a:ext cx="743455" cy="370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181685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1658044"/>
              <a:ext cx="1732548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1658044"/>
              <a:ext cx="1320967" cy="328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2647888"/>
              <a:ext cx="1303427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30368" y="7093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00692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4144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60128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221121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63800" y="2934"/>
              <a:ext cx="461224" cy="444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55243"/>
              </p:ext>
            </p:extLst>
          </p:nvPr>
        </p:nvGraphicFramePr>
        <p:xfrm>
          <a:off x="4571610" y="559310"/>
          <a:ext cx="2445139" cy="170841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9198"/>
                <a:gridCol w="653416"/>
                <a:gridCol w="674839"/>
                <a:gridCol w="717686"/>
              </a:tblGrid>
              <a:tr h="336032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309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3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35114"/>
              </p:ext>
            </p:extLst>
          </p:nvPr>
        </p:nvGraphicFramePr>
        <p:xfrm>
          <a:off x="4620306" y="2983607"/>
          <a:ext cx="2571070" cy="10371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9983"/>
                <a:gridCol w="601197"/>
                <a:gridCol w="601197"/>
                <a:gridCol w="1018693"/>
              </a:tblGrid>
              <a:tr h="199446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928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47797" y="2691709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03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ched Right Arrow 1"/>
          <p:cNvSpPr/>
          <p:nvPr/>
        </p:nvSpPr>
        <p:spPr>
          <a:xfrm>
            <a:off x="1308433" y="605662"/>
            <a:ext cx="3002310" cy="49931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45335"/>
              </p:ext>
            </p:extLst>
          </p:nvPr>
        </p:nvGraphicFramePr>
        <p:xfrm>
          <a:off x="4571608" y="559309"/>
          <a:ext cx="2810267" cy="140389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5673"/>
                <a:gridCol w="1000125"/>
                <a:gridCol w="607219"/>
                <a:gridCol w="857250"/>
              </a:tblGrid>
              <a:tr h="276136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613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Alice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[2/15, 5/15</a:t>
                      </a:r>
                      <a:r>
                        <a:rPr lang="en-US" sz="1400" dirty="0" smtClean="0"/>
                        <a:t>)</a:t>
                      </a:r>
                      <a:endParaRPr lang="en-US" sz="15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[6/15,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6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Cathy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38680" y="268352"/>
            <a:ext cx="186185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V (</a:t>
            </a:r>
            <a:r>
              <a:rPr lang="en-US" sz="1500" u="sng" dirty="0"/>
              <a:t>v</a:t>
            </a:r>
            <a:r>
              <a:rPr lang="en-US" sz="1500" dirty="0"/>
              <a:t>, </a:t>
            </a:r>
            <a:r>
              <a:rPr lang="en-US" sz="1500" u="sng" dirty="0"/>
              <a:t>p</a:t>
            </a:r>
            <a:r>
              <a:rPr lang="en-US" sz="1500" dirty="0"/>
              <a:t>, name, school)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46102"/>
              </p:ext>
            </p:extLst>
          </p:nvPr>
        </p:nvGraphicFramePr>
        <p:xfrm>
          <a:off x="4608400" y="2287301"/>
          <a:ext cx="2666321" cy="81533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2695"/>
                <a:gridCol w="571500"/>
                <a:gridCol w="1119188"/>
                <a:gridCol w="642938"/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2/15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[7/15, 9/15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535891" y="1995403"/>
            <a:ext cx="1505623" cy="3000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/>
              <a:t>E(</a:t>
            </a:r>
            <a:r>
              <a:rPr lang="en-US" u="sng" dirty="0" smtClean="0"/>
              <a:t>v1</a:t>
            </a:r>
            <a:r>
              <a:rPr lang="en-US" dirty="0" smtClean="0"/>
              <a:t>, </a:t>
            </a:r>
            <a:r>
              <a:rPr lang="en-US" u="sng" dirty="0" smtClean="0"/>
              <a:t>v2</a:t>
            </a:r>
            <a:r>
              <a:rPr lang="en-US" dirty="0" smtClean="0"/>
              <a:t>, </a:t>
            </a:r>
            <a:r>
              <a:rPr lang="en-US" u="sng" dirty="0" smtClean="0"/>
              <a:t>p</a:t>
            </a:r>
            <a:r>
              <a:rPr lang="en-US" dirty="0" smtClean="0"/>
              <a:t>, score</a:t>
            </a:r>
            <a:r>
              <a:rPr lang="en-US" sz="1500" dirty="0"/>
              <a:t>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03057" y="336105"/>
            <a:ext cx="3868551" cy="2913729"/>
            <a:chOff x="1047077" y="467758"/>
            <a:chExt cx="4745991" cy="3884971"/>
          </a:xfrm>
        </p:grpSpPr>
        <p:sp>
          <p:nvSpPr>
            <p:cNvPr id="5" name="TextBox 4"/>
            <p:cNvSpPr txBox="1"/>
            <p:nvPr/>
          </p:nvSpPr>
          <p:spPr>
            <a:xfrm>
              <a:off x="1404821" y="1579607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1194" y="2133409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2642" y="2660580"/>
              <a:ext cx="925288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7077" y="3174595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59110" y="3655102"/>
              <a:ext cx="9252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894459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4370904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06383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318307" y="821393"/>
              <a:ext cx="8016" cy="329514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30110" y="820955"/>
              <a:ext cx="20264" cy="329558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995122" y="820954"/>
              <a:ext cx="37964" cy="329558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936294" y="892041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10094" y="903019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50625" y="902317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07192" y="902315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91156" y="902314"/>
              <a:ext cx="743455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900989" y="1606238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0110" y="2133409"/>
              <a:ext cx="1732548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990" y="2666991"/>
              <a:ext cx="3453064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3086" y="2133409"/>
              <a:ext cx="1320967" cy="363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0109" y="3228838"/>
              <a:ext cx="1303427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388653" y="3621504"/>
              <a:ext cx="965400" cy="356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38364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1/15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94300" y="467758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2/15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60716" y="474109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5/15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42295" y="475141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6/15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89072" y="476174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7/15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95601" y="485837"/>
              <a:ext cx="6974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9/15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317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27527"/>
              </p:ext>
            </p:extLst>
          </p:nvPr>
        </p:nvGraphicFramePr>
        <p:xfrm>
          <a:off x="985036" y="636238"/>
          <a:ext cx="2702083" cy="167357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147"/>
                <a:gridCol w="722079"/>
                <a:gridCol w="745754"/>
                <a:gridCol w="793103"/>
              </a:tblGrid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name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school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Alice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UPenn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Bob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CMU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Cathy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Drexel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2109" y="285752"/>
            <a:ext cx="22065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V (</a:t>
            </a:r>
            <a:r>
              <a:rPr lang="en-US" sz="1800" u="sng" dirty="0"/>
              <a:t>v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name, school)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6899"/>
              </p:ext>
            </p:extLst>
          </p:nvPr>
        </p:nvGraphicFramePr>
        <p:xfrm>
          <a:off x="3833422" y="675640"/>
          <a:ext cx="2381643" cy="100414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2821"/>
                <a:gridCol w="708450"/>
                <a:gridCol w="708450"/>
                <a:gridCol w="531922"/>
              </a:tblGrid>
              <a:tr h="334715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score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34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347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833420" y="297979"/>
            <a:ext cx="187752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800" dirty="0"/>
              <a:t>E(</a:t>
            </a:r>
            <a:r>
              <a:rPr lang="en-US" sz="1800" u="sng" dirty="0"/>
              <a:t>v1</a:t>
            </a:r>
            <a:r>
              <a:rPr lang="en-US" sz="1800" dirty="0"/>
              <a:t>, </a:t>
            </a:r>
            <a:r>
              <a:rPr lang="en-US" sz="1800" u="sng" dirty="0"/>
              <a:t>v2</a:t>
            </a:r>
            <a:r>
              <a:rPr lang="en-US" sz="1800" dirty="0"/>
              <a:t>, </a:t>
            </a:r>
            <a:r>
              <a:rPr lang="en-US" sz="1800" u="sng" dirty="0"/>
              <a:t>p</a:t>
            </a:r>
            <a:r>
              <a:rPr lang="en-US" sz="1800" dirty="0"/>
              <a:t>, score)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09813" y="463153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3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54531"/>
              </p:ext>
            </p:extLst>
          </p:nvPr>
        </p:nvGraphicFramePr>
        <p:xfrm>
          <a:off x="4643911" y="647560"/>
          <a:ext cx="958892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3654"/>
                <a:gridCol w="595238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30045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1319"/>
              </p:ext>
            </p:extLst>
          </p:nvPr>
        </p:nvGraphicFramePr>
        <p:xfrm>
          <a:off x="4438713" y="2484906"/>
          <a:ext cx="1575878" cy="92015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8744"/>
                <a:gridCol w="603567"/>
                <a:gridCol w="603567"/>
              </a:tblGrid>
              <a:tr h="30671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067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6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7776" y="2166776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41901"/>
              </p:ext>
            </p:extLst>
          </p:nvPr>
        </p:nvGraphicFramePr>
        <p:xfrm>
          <a:off x="6157468" y="2422288"/>
          <a:ext cx="2153096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623752"/>
                <a:gridCol w="7832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a: (score)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3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21748" y="210894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71718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33792"/>
              </p:ext>
            </p:extLst>
          </p:nvPr>
        </p:nvGraphicFramePr>
        <p:xfrm>
          <a:off x="6038404" y="381940"/>
          <a:ext cx="2260255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90494"/>
                <a:gridCol w="583885"/>
                <a:gridCol w="1285876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a: (name, school)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4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UPenn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2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(Bob,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CMU)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[t</a:t>
                      </a:r>
                      <a:r>
                        <a:rPr lang="en-US" sz="1400" baseline="-25000" dirty="0" smtClean="0"/>
                        <a:t>0</a:t>
                      </a:r>
                      <a:r>
                        <a:rPr lang="en-US" sz="1400" dirty="0" smtClean="0"/>
                        <a:t>, t</a:t>
                      </a:r>
                      <a:r>
                        <a:rPr lang="en-US" sz="1400" baseline="-25000" dirty="0" smtClean="0"/>
                        <a:t>5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(Cathy,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Drexel)</a:t>
                      </a:r>
                      <a:endParaRPr lang="en-US" sz="14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7" name="Group 56"/>
          <p:cNvGrpSpPr/>
          <p:nvPr/>
        </p:nvGrpSpPr>
        <p:grpSpPr>
          <a:xfrm>
            <a:off x="762218" y="476251"/>
            <a:ext cx="3759841" cy="3024057"/>
            <a:chOff x="1029788" y="2934"/>
            <a:chExt cx="4629900" cy="3447089"/>
          </a:xfrm>
        </p:grpSpPr>
        <p:sp>
          <p:nvSpPr>
            <p:cNvPr id="58" name="Notched Right Arrow 57"/>
            <p:cNvSpPr/>
            <p:nvPr/>
          </p:nvSpPr>
          <p:spPr>
            <a:xfrm>
              <a:off x="1744577" y="517356"/>
              <a:ext cx="3915111" cy="601580"/>
            </a:xfrm>
            <a:prstGeom prst="notched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TextBox 58"/>
            <p:cNvSpPr txBox="1"/>
            <p:nvPr/>
          </p:nvSpPr>
          <p:spPr>
            <a:xfrm>
              <a:off x="1404821" y="1157621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196" y="1658044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12642" y="213440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47077" y="2598873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29788" y="3033066"/>
              <a:ext cx="925288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1894459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370904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606383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18307" y="472488"/>
              <a:ext cx="8016" cy="297753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330110" y="472093"/>
              <a:ext cx="20264" cy="297793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995122" y="472092"/>
              <a:ext cx="37964" cy="2977931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936295" y="536326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610094" y="546247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50625" y="545612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07192" y="545611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91156" y="545610"/>
              <a:ext cx="743455" cy="35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30314" y="1181685"/>
              <a:ext cx="240279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Alice, Drexel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88758" y="1658045"/>
              <a:ext cx="1217626" cy="322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Bob, </a:t>
              </a:r>
              <a:r>
                <a:rPr lang="en-US" sz="1200" dirty="0" err="1"/>
                <a:t>UPenn</a:t>
              </a:r>
              <a:endParaRPr lang="en-US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900990" y="2140196"/>
              <a:ext cx="3453064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Cathy, Drexel</a:t>
              </a:r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3650625" y="1644473"/>
              <a:ext cx="1697003" cy="328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Bob, CMU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359432" y="2598873"/>
              <a:ext cx="1606366" cy="316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388653" y="3002706"/>
              <a:ext cx="965400" cy="32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30368" y="7093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0</a:t>
              </a:r>
              <a:endParaRPr lang="en-US" sz="18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20069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1</a:t>
              </a:r>
              <a:endParaRPr lang="en-US" sz="18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41440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2</a:t>
              </a:r>
              <a:endParaRPr lang="en-US" sz="18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860127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3</a:t>
              </a:r>
              <a:endParaRPr lang="en-US" sz="18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221121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4</a:t>
              </a:r>
              <a:endParaRPr lang="en-US" sz="18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163799" y="2934"/>
              <a:ext cx="425966" cy="42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/>
                <a:t>t</a:t>
              </a:r>
              <a:r>
                <a:rPr lang="en-US" sz="1800" baseline="-25000" dirty="0"/>
                <a:t>5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23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689094" y="4866501"/>
            <a:ext cx="140796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JULIA’S VERSION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75735"/>
              </p:ext>
            </p:extLst>
          </p:nvPr>
        </p:nvGraphicFramePr>
        <p:xfrm>
          <a:off x="4846316" y="647560"/>
          <a:ext cx="1392559" cy="12806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7184"/>
                <a:gridCol w="1095375"/>
              </a:tblGrid>
              <a:tr h="32017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017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200" dirty="0" smtClean="0"/>
                        <a:t>2/15,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0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  <a:endParaRPr lang="en-US" sz="14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2452" y="308981"/>
            <a:ext cx="869469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TV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69400"/>
              </p:ext>
            </p:extLst>
          </p:nvPr>
        </p:nvGraphicFramePr>
        <p:xfrm>
          <a:off x="4692715" y="2516654"/>
          <a:ext cx="1782253" cy="98915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5397"/>
                <a:gridCol w="332905"/>
                <a:gridCol w="1113951"/>
              </a:tblGrid>
              <a:tr h="32971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</a:tr>
              <a:tr h="329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97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43526" y="2119151"/>
            <a:ext cx="1331134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TE 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)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83755"/>
              </p:ext>
            </p:extLst>
          </p:nvPr>
        </p:nvGraphicFramePr>
        <p:xfrm>
          <a:off x="6681343" y="2501664"/>
          <a:ext cx="2319782" cy="100414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3238"/>
                <a:gridCol w="392906"/>
                <a:gridCol w="1129138"/>
                <a:gridCol w="444500"/>
              </a:tblGrid>
              <a:tr h="315589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v1</a:t>
                      </a:r>
                      <a:endParaRPr lang="en-US" sz="1200" b="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v2</a:t>
                      </a:r>
                      <a:endParaRPr lang="en-US" sz="1200" b="0" baseline="-25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42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[2/15, 6/15)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(3)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4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[7/15,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(4)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582123" y="2140691"/>
            <a:ext cx="234423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E</a:t>
            </a:r>
            <a:r>
              <a:rPr lang="en-US" sz="1700" baseline="-25000" dirty="0"/>
              <a:t> </a:t>
            </a:r>
            <a:r>
              <a:rPr lang="en-US" sz="1700" dirty="0"/>
              <a:t>(</a:t>
            </a:r>
            <a:r>
              <a:rPr lang="en-US" sz="1700" u="sng" dirty="0"/>
              <a:t>v1</a:t>
            </a:r>
            <a:r>
              <a:rPr lang="en-US" sz="1700" dirty="0"/>
              <a:t>, </a:t>
            </a:r>
            <a:r>
              <a:rPr lang="en-US" sz="1700" u="sng" dirty="0"/>
              <a:t>v2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(score))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36843" y="48496"/>
            <a:ext cx="2614371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/>
              <a:t>TA</a:t>
            </a:r>
            <a:r>
              <a:rPr lang="en-US" sz="1700" baseline="30000" dirty="0"/>
              <a:t>V</a:t>
            </a:r>
            <a:r>
              <a:rPr lang="en-US" sz="1700" dirty="0"/>
              <a:t> (</a:t>
            </a:r>
            <a:r>
              <a:rPr lang="en-US" sz="1700" u="sng" dirty="0"/>
              <a:t>v</a:t>
            </a:r>
            <a:r>
              <a:rPr lang="en-US" sz="1700" dirty="0"/>
              <a:t>, </a:t>
            </a:r>
            <a:r>
              <a:rPr lang="en-US" sz="1700" u="sng" dirty="0"/>
              <a:t>p</a:t>
            </a:r>
            <a:r>
              <a:rPr lang="en-US" sz="1700" dirty="0"/>
              <a:t>, a: (name, school))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569612"/>
              </p:ext>
            </p:extLst>
          </p:nvPr>
        </p:nvGraphicFramePr>
        <p:xfrm>
          <a:off x="6403529" y="381940"/>
          <a:ext cx="2534096" cy="17016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3816"/>
                <a:gridCol w="1154905"/>
                <a:gridCol w="1095375"/>
              </a:tblGrid>
              <a:tr h="340331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v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dirty="0" smtClean="0"/>
                        <a:t>p</a:t>
                      </a:r>
                      <a:endParaRPr lang="en-US" sz="1200" b="0" u="none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a</a:t>
                      </a:r>
                      <a:endParaRPr lang="en-US" sz="1200" b="0" dirty="0"/>
                    </a:p>
                  </a:txBody>
                  <a:tcPr marL="68580" marR="68580" marT="34290" marB="34290"/>
                </a:tc>
              </a:tr>
              <a:tr h="3403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1</a:t>
                      </a:r>
                      <a:endParaRPr lang="en-US" sz="1400" baseline="-250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[1/15, 7/15)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(Alice, Drexel)</a:t>
                      </a:r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[2/15, 5/15)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UPenn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v</a:t>
                      </a:r>
                      <a:r>
                        <a:rPr lang="en-US" sz="1400" baseline="-25000" dirty="0" smtClean="0"/>
                        <a:t>2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[5/15,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(Bob,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CMU)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403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</a:t>
                      </a:r>
                      <a:r>
                        <a:rPr lang="en-US" sz="1400" baseline="-25000" dirty="0" smtClean="0"/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[1/15, 10/15)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(Cathy,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Drexel)</a:t>
                      </a:r>
                      <a:endParaRPr lang="en-US" sz="1200" dirty="0"/>
                    </a:p>
                  </a:txBody>
                  <a:tcPr marL="68580" marR="68580" marT="34290" marB="34290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047968" y="542973"/>
            <a:ext cx="3814428" cy="2909710"/>
            <a:chOff x="1047968" y="590598"/>
            <a:chExt cx="3814428" cy="2909710"/>
          </a:xfrm>
        </p:grpSpPr>
        <p:grpSp>
          <p:nvGrpSpPr>
            <p:cNvPr id="57" name="Group 56"/>
            <p:cNvGrpSpPr/>
            <p:nvPr/>
          </p:nvGrpSpPr>
          <p:grpSpPr>
            <a:xfrm>
              <a:off x="1047968" y="856105"/>
              <a:ext cx="3759841" cy="2644203"/>
              <a:chOff x="1029788" y="435925"/>
              <a:chExt cx="4629900" cy="3014098"/>
            </a:xfrm>
          </p:grpSpPr>
          <p:sp>
            <p:nvSpPr>
              <p:cNvPr id="58" name="Notched Right Arrow 57"/>
              <p:cNvSpPr/>
              <p:nvPr/>
            </p:nvSpPr>
            <p:spPr>
              <a:xfrm>
                <a:off x="1744577" y="435925"/>
                <a:ext cx="3915111" cy="601580"/>
              </a:xfrm>
              <a:prstGeom prst="notchedRightArrow">
                <a:avLst/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TextBox 58"/>
              <p:cNvSpPr txBox="1"/>
              <p:nvPr/>
            </p:nvSpPr>
            <p:spPr>
              <a:xfrm>
                <a:off x="1404821" y="1157621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01196" y="165804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412642" y="2134403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7077" y="2598874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29788" y="3033066"/>
                <a:ext cx="925288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e(v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,v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1894459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4370904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06383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5318307" y="472488"/>
                <a:ext cx="8016" cy="2977535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330110" y="472093"/>
                <a:ext cx="20264" cy="2977930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3995122" y="472092"/>
                <a:ext cx="37964" cy="2977931"/>
              </a:xfrm>
              <a:prstGeom prst="line">
                <a:avLst/>
              </a:prstGeom>
              <a:ln w="381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1936295" y="536326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610094" y="546247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650625" y="545612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07192" y="545611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4</a:t>
                </a:r>
                <a:endParaRPr lang="en-US" baseline="-250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691156" y="545610"/>
                <a:ext cx="743455" cy="35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</a:t>
                </a:r>
                <a:r>
                  <a:rPr lang="en-US" baseline="-25000" dirty="0" smtClean="0"/>
                  <a:t>5</a:t>
                </a:r>
                <a:endParaRPr lang="en-US" baseline="-25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930314" y="1181685"/>
                <a:ext cx="240279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Alice, Drexel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388758" y="1658045"/>
                <a:ext cx="1217626" cy="322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Bob, </a:t>
                </a:r>
                <a:r>
                  <a:rPr lang="en-US" sz="1200" dirty="0" err="1"/>
                  <a:t>UPenn</a:t>
                </a:r>
                <a:endParaRPr lang="en-US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00990" y="2140196"/>
                <a:ext cx="3453064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Cathy, </a:t>
                </a:r>
                <a:r>
                  <a:rPr lang="en-US" sz="1200" dirty="0"/>
                  <a:t>Drexel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 flipH="1">
                <a:off x="3650625" y="1644473"/>
                <a:ext cx="1697003" cy="3280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/>
                  <a:t>Bob, CMU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59432" y="2598873"/>
                <a:ext cx="1606366" cy="3169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388653" y="3002706"/>
                <a:ext cx="965400" cy="3222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1499054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3981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77534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235345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45429" y="5905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262232" y="5905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938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3880" y="77800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936" y="121701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0231" y="1634917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364" y="2042388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324" y="2423295"/>
            <a:ext cx="7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e(v</a:t>
            </a:r>
            <a:r>
              <a:rPr lang="en-US" baseline="-25000" dirty="0" smtClean="0"/>
              <a:t>2</a:t>
            </a:r>
            <a:r>
              <a:rPr lang="en-US" dirty="0" smtClean="0"/>
              <a:t>,v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65079" y="661424"/>
            <a:ext cx="4104" cy="2081156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83715" y="636309"/>
            <a:ext cx="0" cy="213352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2"/>
          </p:cNvCxnSpPr>
          <p:nvPr/>
        </p:nvCxnSpPr>
        <p:spPr>
          <a:xfrm flipH="1">
            <a:off x="2986667" y="604559"/>
            <a:ext cx="31733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54162" y="609052"/>
            <a:ext cx="6350" cy="2180031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2"/>
          </p:cNvCxnSpPr>
          <p:nvPr/>
        </p:nvCxnSpPr>
        <p:spPr>
          <a:xfrm>
            <a:off x="1996653" y="609052"/>
            <a:ext cx="0" cy="2232403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40622" y="799118"/>
            <a:ext cx="1951253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Alice, Drexel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912" y="1228526"/>
            <a:ext cx="868322" cy="271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Bob, </a:t>
            </a:r>
            <a:r>
              <a:rPr lang="en-US" sz="1200" dirty="0" smtClean="0"/>
              <a:t>Penn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816808" y="1639999"/>
            <a:ext cx="2804158" cy="2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Cathy, </a:t>
            </a:r>
            <a:r>
              <a:rPr lang="en-US" sz="1200" dirty="0"/>
              <a:t>Drexel</a:t>
            </a:r>
          </a:p>
        </p:txBody>
      </p:sp>
      <p:sp>
        <p:nvSpPr>
          <p:cNvPr id="30" name="Rectangle 29"/>
          <p:cNvSpPr/>
          <p:nvPr/>
        </p:nvSpPr>
        <p:spPr>
          <a:xfrm flipH="1">
            <a:off x="1996652" y="1216620"/>
            <a:ext cx="1576381" cy="27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/>
              <a:t>Bob, CMU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89099" y="2042387"/>
            <a:ext cx="1304495" cy="278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61983" y="2423295"/>
            <a:ext cx="658982" cy="256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91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1/15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300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2/15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145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5/15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4951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6/</a:t>
            </a:r>
            <a:r>
              <a:rPr lang="en-US" sz="1300" dirty="0" smtClean="0"/>
              <a:t>15</a:t>
            </a:r>
            <a:endParaRPr lang="en-US" sz="1300" dirty="0"/>
          </a:p>
        </p:txBody>
      </p:sp>
      <p:sp>
        <p:nvSpPr>
          <p:cNvPr id="8" name="Rectangle 7"/>
          <p:cNvSpPr/>
          <p:nvPr/>
        </p:nvSpPr>
        <p:spPr>
          <a:xfrm>
            <a:off x="2706785" y="339748"/>
            <a:ext cx="510396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/>
              <a:t>7/15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323588" y="339748"/>
            <a:ext cx="600164" cy="269304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1300" dirty="0" smtClean="0"/>
              <a:t>10/</a:t>
            </a:r>
            <a:r>
              <a:rPr lang="en-US" sz="1300" dirty="0"/>
              <a:t>15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8254488" y="383005"/>
            <a:ext cx="3814428" cy="2445392"/>
            <a:chOff x="6454993" y="615998"/>
            <a:chExt cx="3814428" cy="2445392"/>
          </a:xfrm>
        </p:grpSpPr>
        <p:sp>
          <p:nvSpPr>
            <p:cNvPr id="100" name="TextBox 99"/>
            <p:cNvSpPr txBox="1"/>
            <p:nvPr/>
          </p:nvSpPr>
          <p:spPr>
            <a:xfrm>
              <a:off x="6759549" y="102250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56605" y="146151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765900" y="187941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54993" y="266779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 flipH="1">
              <a:off x="7157173" y="913581"/>
              <a:ext cx="6510" cy="206199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9137544" y="913581"/>
              <a:ext cx="37208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8547390" y="913581"/>
              <a:ext cx="6510" cy="211812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9929561" y="913581"/>
              <a:ext cx="14555" cy="2147809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>
              <a:off x="7186291" y="104361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62477" y="188450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10" name="Rectangle 109"/>
            <p:cNvSpPr/>
            <p:nvPr/>
          </p:nvSpPr>
          <p:spPr>
            <a:xfrm flipH="1">
              <a:off x="8583318" y="1449613"/>
              <a:ext cx="1378099" cy="287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</a:t>
              </a:r>
              <a:r>
                <a:rPr lang="en-US" sz="1200" dirty="0"/>
                <a:t>, </a:t>
              </a:r>
              <a:r>
                <a:rPr lang="en-US" sz="1200" dirty="0" smtClean="0"/>
                <a:t>CMU)</a:t>
              </a:r>
              <a:endParaRPr lang="en-US" sz="12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9166779" y="2625286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906079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18237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052454" y="615998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9669257" y="615998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pic>
        <p:nvPicPr>
          <p:cNvPr id="177" name="Picture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87" y="2760252"/>
            <a:ext cx="3926288" cy="354919"/>
          </a:xfrm>
          <a:prstGeom prst="rect">
            <a:avLst/>
          </a:prstGeom>
        </p:spPr>
      </p:pic>
      <p:grpSp>
        <p:nvGrpSpPr>
          <p:cNvPr id="181" name="Group 180"/>
          <p:cNvGrpSpPr/>
          <p:nvPr/>
        </p:nvGrpSpPr>
        <p:grpSpPr>
          <a:xfrm>
            <a:off x="141941" y="3592325"/>
            <a:ext cx="6223820" cy="2204182"/>
            <a:chOff x="1317367" y="256756"/>
            <a:chExt cx="6223820" cy="2204182"/>
          </a:xfrm>
        </p:grpSpPr>
        <p:sp>
          <p:nvSpPr>
            <p:cNvPr id="182" name="Oval 181"/>
            <p:cNvSpPr/>
            <p:nvPr/>
          </p:nvSpPr>
          <p:spPr>
            <a:xfrm>
              <a:off x="4555418" y="1081976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347284" y="170204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968393" y="1909518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101291" y="1261683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186" name="Oval 185"/>
            <p:cNvSpPr/>
            <p:nvPr/>
          </p:nvSpPr>
          <p:spPr>
            <a:xfrm>
              <a:off x="1678626" y="81266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94627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555493" y="578830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08579" y="1947601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2698262" y="80075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3222395" y="106087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014262" y="1704405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75128" y="566923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754433" y="1935695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20635" y="1252332"/>
              <a:ext cx="985161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</a:t>
              </a:r>
              <a:r>
                <a:rPr lang="en-US" sz="1100" dirty="0" err="1"/>
                <a:t>UPenn</a:t>
              </a:r>
              <a:endParaRPr lang="en-US" sz="1100" dirty="0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894488" y="791795"/>
              <a:ext cx="653095" cy="373142"/>
              <a:chOff x="3573566" y="1055727"/>
              <a:chExt cx="870793" cy="497522"/>
            </a:xfrm>
          </p:grpSpPr>
          <p:cxnSp>
            <p:nvCxnSpPr>
              <p:cNvPr id="230" name="Straight Connector 229"/>
              <p:cNvCxnSpPr>
                <a:stCxn id="190" idx="6"/>
                <a:endCxn id="191" idx="2"/>
              </p:cNvCxnSpPr>
              <p:nvPr/>
            </p:nvCxnSpPr>
            <p:spPr>
              <a:xfrm>
                <a:off x="3573566" y="1206432"/>
                <a:ext cx="421334" cy="346817"/>
              </a:xfrm>
              <a:prstGeom prst="line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/>
              <p:cNvSpPr txBox="1"/>
              <p:nvPr/>
            </p:nvSpPr>
            <p:spPr>
              <a:xfrm>
                <a:off x="3700905" y="1055727"/>
                <a:ext cx="743454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sp>
          <p:nvSpPr>
            <p:cNvPr id="197" name="Oval 196"/>
            <p:cNvSpPr/>
            <p:nvPr/>
          </p:nvSpPr>
          <p:spPr>
            <a:xfrm>
              <a:off x="5633672" y="108201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425538" y="1681190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129991" y="1900574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14791" y="1272660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sp>
          <p:nvSpPr>
            <p:cNvPr id="201" name="Oval 200"/>
            <p:cNvSpPr/>
            <p:nvPr/>
          </p:nvSpPr>
          <p:spPr>
            <a:xfrm>
              <a:off x="6594626" y="1044201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8160" y="1677202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174549" y="1872773"/>
              <a:ext cx="1059963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3, Cathy, Drexel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00411" y="1257377"/>
              <a:ext cx="878054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2, Bob, CMU</a:t>
              </a:r>
            </a:p>
          </p:txBody>
        </p:sp>
        <p:cxnSp>
          <p:nvCxnSpPr>
            <p:cNvPr id="205" name="Straight Connector 204"/>
            <p:cNvCxnSpPr>
              <a:stCxn id="201" idx="3"/>
              <a:endCxn id="202" idx="0"/>
            </p:cNvCxnSpPr>
            <p:nvPr/>
          </p:nvCxnSpPr>
          <p:spPr>
            <a:xfrm flipH="1">
              <a:off x="6312226" y="1221852"/>
              <a:ext cx="312881" cy="455348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281895" y="1308059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53302" y="2176245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mtClean="0"/>
                <a:t>p1</a:t>
              </a:r>
              <a:endParaRPr lang="en-US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949852" y="2164817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180091" y="2164338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480571" y="2164339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74255" y="2144394"/>
              <a:ext cx="557591" cy="28469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dirty="0" smtClean="0"/>
                <a:t>p5</a:t>
              </a:r>
              <a:endParaRPr lang="en-US" dirty="0"/>
            </a:p>
          </p:txBody>
        </p:sp>
        <p:cxnSp>
          <p:nvCxnSpPr>
            <p:cNvPr id="212" name="Straight Connector 211"/>
            <p:cNvCxnSpPr/>
            <p:nvPr/>
          </p:nvCxnSpPr>
          <p:spPr>
            <a:xfrm flipH="1">
              <a:off x="2587035" y="596454"/>
              <a:ext cx="8309" cy="1824940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1507868" y="592893"/>
              <a:ext cx="0" cy="1828502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936924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813730" y="565673"/>
              <a:ext cx="0" cy="1867626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126924" y="605262"/>
              <a:ext cx="0" cy="1816133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327997" y="557329"/>
              <a:ext cx="0" cy="1864064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Oval 217"/>
            <p:cNvSpPr/>
            <p:nvPr/>
          </p:nvSpPr>
          <p:spPr>
            <a:xfrm>
              <a:off x="4018847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907619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sp>
          <p:nvSpPr>
            <p:cNvPr id="220" name="Oval 219"/>
            <p:cNvSpPr/>
            <p:nvPr/>
          </p:nvSpPr>
          <p:spPr>
            <a:xfrm>
              <a:off x="5108121" y="796109"/>
              <a:ext cx="208133" cy="208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032397" y="562275"/>
              <a:ext cx="1012712" cy="238527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sz="1100" dirty="0"/>
                <a:t>1, Alice, Drexel</a:t>
              </a:r>
            </a:p>
          </p:txBody>
        </p:sp>
        <p:cxnSp>
          <p:nvCxnSpPr>
            <p:cNvPr id="222" name="Straight Arrow Connector 221"/>
            <p:cNvCxnSpPr>
              <a:stCxn id="218" idx="6"/>
              <a:endCxn id="182" idx="2"/>
            </p:cNvCxnSpPr>
            <p:nvPr/>
          </p:nvCxnSpPr>
          <p:spPr>
            <a:xfrm>
              <a:off x="4226979" y="900174"/>
              <a:ext cx="328438" cy="285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310216" y="799610"/>
              <a:ext cx="55759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31736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460601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2/15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665225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5/15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803877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6/15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99773" y="256756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941023" y="256756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581179" y="659597"/>
            <a:ext cx="13151" cy="2100655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162207" y="381594"/>
            <a:ext cx="4020803" cy="2369959"/>
            <a:chOff x="4162207" y="381594"/>
            <a:chExt cx="4020803" cy="2369959"/>
          </a:xfrm>
        </p:grpSpPr>
        <p:cxnSp>
          <p:nvCxnSpPr>
            <p:cNvPr id="152" name="Straight Connector 151"/>
            <p:cNvCxnSpPr>
              <a:stCxn id="153" idx="2"/>
            </p:cNvCxnSpPr>
            <p:nvPr/>
          </p:nvCxnSpPr>
          <p:spPr>
            <a:xfrm>
              <a:off x="5953781" y="660423"/>
              <a:ext cx="0" cy="206890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466763" y="74047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463819" y="117948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73114" y="1597388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76247" y="2004859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162207" y="2385766"/>
              <a:ext cx="75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e(v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,v</a:t>
              </a:r>
              <a:r>
                <a:rPr lang="en-US" baseline="-25000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33" name="Straight Connector 132"/>
            <p:cNvCxnSpPr>
              <a:stCxn id="121" idx="2"/>
            </p:cNvCxnSpPr>
            <p:nvPr/>
          </p:nvCxnSpPr>
          <p:spPr>
            <a:xfrm flipH="1">
              <a:off x="4864387" y="650898"/>
              <a:ext cx="4104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5" idx="2"/>
            </p:cNvCxnSpPr>
            <p:nvPr/>
          </p:nvCxnSpPr>
          <p:spPr>
            <a:xfrm>
              <a:off x="6840241" y="650898"/>
              <a:ext cx="0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59045" y="650898"/>
              <a:ext cx="13151" cy="2100655"/>
            </a:xfrm>
            <a:prstGeom prst="line">
              <a:avLst/>
            </a:prstGeom>
            <a:ln w="381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/>
            <p:cNvSpPr/>
            <p:nvPr/>
          </p:nvSpPr>
          <p:spPr>
            <a:xfrm>
              <a:off x="4893505" y="761589"/>
              <a:ext cx="1951253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(Alice</a:t>
              </a:r>
              <a:r>
                <a:rPr lang="en-US" sz="1200" dirty="0"/>
                <a:t>, </a:t>
              </a:r>
              <a:r>
                <a:rPr lang="en-US" sz="1200" dirty="0" smtClean="0"/>
                <a:t>Drexel)</a:t>
              </a:r>
              <a:endParaRPr lang="en-US" sz="12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869691" y="1602470"/>
              <a:ext cx="2804158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(Cathy, Drexel)</a:t>
              </a:r>
              <a:endParaRPr lang="en-US" sz="1200" dirty="0"/>
            </a:p>
          </p:txBody>
        </p:sp>
        <p:sp>
          <p:nvSpPr>
            <p:cNvPr id="147" name="Rectangle 146"/>
            <p:cNvSpPr/>
            <p:nvPr/>
          </p:nvSpPr>
          <p:spPr>
            <a:xfrm flipH="1">
              <a:off x="5958523" y="1179489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((Bob</a:t>
              </a:r>
              <a:r>
                <a:rPr lang="en-US" sz="1200" dirty="0"/>
                <a:t>, </a:t>
              </a:r>
              <a:r>
                <a:rPr lang="en-US" sz="1200" dirty="0" smtClean="0"/>
                <a:t>Penn), (Bob, CMU))</a:t>
              </a:r>
              <a:endParaRPr lang="en-US" sz="120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958526" y="2004858"/>
              <a:ext cx="886232" cy="27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(3)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89868" y="2359132"/>
              <a:ext cx="783980" cy="282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(4)</a:t>
              </a:r>
              <a:endParaRPr lang="en-US" sz="12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61329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1/15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85043" y="381594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/>
                <a:t>7/15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82846" y="381594"/>
              <a:ext cx="600164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10/</a:t>
              </a:r>
              <a:r>
                <a:rPr lang="en-US" sz="1300" dirty="0"/>
                <a:t>15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698583" y="391119"/>
              <a:ext cx="510396" cy="269304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lang="en-US" sz="1300" dirty="0" smtClean="0"/>
                <a:t>4/15</a:t>
              </a:r>
              <a:endParaRPr lang="en-US" sz="1300" dirty="0"/>
            </a:p>
          </p:txBody>
        </p:sp>
        <p:sp>
          <p:nvSpPr>
            <p:cNvPr id="234" name="Rectangle 233"/>
            <p:cNvSpPr/>
            <p:nvPr/>
          </p:nvSpPr>
          <p:spPr>
            <a:xfrm flipH="1">
              <a:off x="6938085" y="1178000"/>
              <a:ext cx="881717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 smtClean="0"/>
                <a:t>(Bob, CMU)</a:t>
              </a:r>
              <a:endParaRPr lang="en-US" sz="1200" dirty="0"/>
            </a:p>
          </p:txBody>
        </p:sp>
      </p:grpSp>
      <p:pic>
        <p:nvPicPr>
          <p:cNvPr id="236" name="Picture 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840" y="2772516"/>
            <a:ext cx="3940980" cy="3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36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2150</TotalTime>
  <Words>1888</Words>
  <Application>Microsoft Macintosh PowerPoint</Application>
  <PresentationFormat>Widescreen</PresentationFormat>
  <Paragraphs>889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Franklin Gothic Book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</vt:lpstr>
      <vt:lpstr>selection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Moffitt</dc:creator>
  <cp:lastModifiedBy>Vera Moffitt</cp:lastModifiedBy>
  <cp:revision>277</cp:revision>
  <cp:lastPrinted>2016-07-31T23:32:26Z</cp:lastPrinted>
  <dcterms:created xsi:type="dcterms:W3CDTF">2016-03-16T23:09:26Z</dcterms:created>
  <dcterms:modified xsi:type="dcterms:W3CDTF">2016-08-18T17:10:33Z</dcterms:modified>
</cp:coreProperties>
</file>